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5720000" cy="27432000"/>
  <p:notesSz cx="6858000" cy="9144000"/>
  <p:defaultTextStyle>
    <a:defPPr>
      <a:defRPr lang="en-US"/>
    </a:defPPr>
    <a:lvl1pPr algn="l" rtl="0" fontAlgn="base">
      <a:spcBef>
        <a:spcPct val="0"/>
      </a:spcBef>
      <a:spcAft>
        <a:spcPct val="0"/>
      </a:spcAft>
      <a:defRPr sz="8200" kern="1200">
        <a:solidFill>
          <a:schemeClr val="tx1"/>
        </a:solidFill>
        <a:latin typeface="Arial" charset="0"/>
        <a:ea typeface="+mn-ea"/>
        <a:cs typeface="Arial" charset="0"/>
      </a:defRPr>
    </a:lvl1pPr>
    <a:lvl2pPr marL="457200" algn="l" rtl="0" fontAlgn="base">
      <a:spcBef>
        <a:spcPct val="0"/>
      </a:spcBef>
      <a:spcAft>
        <a:spcPct val="0"/>
      </a:spcAft>
      <a:defRPr sz="8200" kern="1200">
        <a:solidFill>
          <a:schemeClr val="tx1"/>
        </a:solidFill>
        <a:latin typeface="Arial" charset="0"/>
        <a:ea typeface="+mn-ea"/>
        <a:cs typeface="Arial" charset="0"/>
      </a:defRPr>
    </a:lvl2pPr>
    <a:lvl3pPr marL="914400" algn="l" rtl="0" fontAlgn="base">
      <a:spcBef>
        <a:spcPct val="0"/>
      </a:spcBef>
      <a:spcAft>
        <a:spcPct val="0"/>
      </a:spcAft>
      <a:defRPr sz="8200" kern="1200">
        <a:solidFill>
          <a:schemeClr val="tx1"/>
        </a:solidFill>
        <a:latin typeface="Arial" charset="0"/>
        <a:ea typeface="+mn-ea"/>
        <a:cs typeface="Arial" charset="0"/>
      </a:defRPr>
    </a:lvl3pPr>
    <a:lvl4pPr marL="1371600" algn="l" rtl="0" fontAlgn="base">
      <a:spcBef>
        <a:spcPct val="0"/>
      </a:spcBef>
      <a:spcAft>
        <a:spcPct val="0"/>
      </a:spcAft>
      <a:defRPr sz="8200" kern="1200">
        <a:solidFill>
          <a:schemeClr val="tx1"/>
        </a:solidFill>
        <a:latin typeface="Arial" charset="0"/>
        <a:ea typeface="+mn-ea"/>
        <a:cs typeface="Arial" charset="0"/>
      </a:defRPr>
    </a:lvl4pPr>
    <a:lvl5pPr marL="1828800" algn="l" rtl="0" fontAlgn="base">
      <a:spcBef>
        <a:spcPct val="0"/>
      </a:spcBef>
      <a:spcAft>
        <a:spcPct val="0"/>
      </a:spcAft>
      <a:defRPr sz="8200" kern="1200">
        <a:solidFill>
          <a:schemeClr val="tx1"/>
        </a:solidFill>
        <a:latin typeface="Arial" charset="0"/>
        <a:ea typeface="+mn-ea"/>
        <a:cs typeface="Arial" charset="0"/>
      </a:defRPr>
    </a:lvl5pPr>
    <a:lvl6pPr marL="2286000" algn="l" defTabSz="914400" rtl="0" eaLnBrk="1" latinLnBrk="0" hangingPunct="1">
      <a:defRPr sz="8200" kern="1200">
        <a:solidFill>
          <a:schemeClr val="tx1"/>
        </a:solidFill>
        <a:latin typeface="Arial" charset="0"/>
        <a:ea typeface="+mn-ea"/>
        <a:cs typeface="Arial" charset="0"/>
      </a:defRPr>
    </a:lvl6pPr>
    <a:lvl7pPr marL="2743200" algn="l" defTabSz="914400" rtl="0" eaLnBrk="1" latinLnBrk="0" hangingPunct="1">
      <a:defRPr sz="8200" kern="1200">
        <a:solidFill>
          <a:schemeClr val="tx1"/>
        </a:solidFill>
        <a:latin typeface="Arial" charset="0"/>
        <a:ea typeface="+mn-ea"/>
        <a:cs typeface="Arial" charset="0"/>
      </a:defRPr>
    </a:lvl7pPr>
    <a:lvl8pPr marL="3200400" algn="l" defTabSz="914400" rtl="0" eaLnBrk="1" latinLnBrk="0" hangingPunct="1">
      <a:defRPr sz="8200" kern="1200">
        <a:solidFill>
          <a:schemeClr val="tx1"/>
        </a:solidFill>
        <a:latin typeface="Arial" charset="0"/>
        <a:ea typeface="+mn-ea"/>
        <a:cs typeface="Arial" charset="0"/>
      </a:defRPr>
    </a:lvl8pPr>
    <a:lvl9pPr marL="3657600" algn="l" defTabSz="914400" rtl="0" eaLnBrk="1" latinLnBrk="0" hangingPunct="1">
      <a:defRPr sz="8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61C1"/>
    <a:srgbClr val="7481C4"/>
    <a:srgbClr val="FF6600"/>
    <a:srgbClr val="FFCC00"/>
    <a:srgbClr val="938D3D"/>
    <a:srgbClr val="CC6600"/>
    <a:srgbClr val="CCCC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autoAdjust="0"/>
  </p:normalViewPr>
  <p:slideViewPr>
    <p:cSldViewPr>
      <p:cViewPr>
        <p:scale>
          <a:sx n="50" d="100"/>
          <a:sy n="50" d="100"/>
        </p:scale>
        <p:origin x="3510" y="-72"/>
      </p:cViewPr>
      <p:guideLst>
        <p:guide orient="horz" pos="8640"/>
        <p:guide pos="1440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63" name="Rectangle 1027"/>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FD0FB4C-A7B3-476B-88FC-74CFFF845B09}" type="datetimeFigureOut">
              <a:rPr lang="en-US"/>
              <a:pPr/>
              <a:t>11/1/2007</a:t>
            </a:fld>
            <a:endParaRPr lang="en-US"/>
          </a:p>
        </p:txBody>
      </p:sp>
      <p:sp>
        <p:nvSpPr>
          <p:cNvPr id="40964" name="Rectangle 1028"/>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0965" name="Rectangle 1029"/>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61CA0C0-2997-4C6D-B100-D5AC84B965F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rrowheads="1" noTextEdit="1"/>
          </p:cNvSpPr>
          <p:nvPr>
            <p:ph type="sldImg" idx="2"/>
          </p:nvPr>
        </p:nvSpPr>
        <p:spPr bwMode="auto">
          <a:xfrm>
            <a:off x="571500" y="685800"/>
            <a:ext cx="5715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2DEAABE-0D57-4576-9D5D-6805837ED0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BBA3693E-AF55-4363-9CF1-8769EE874F41}" type="slidenum">
              <a:rPr lang="en-US" smtClean="0">
                <a:cs typeface="Arial" charset="0"/>
              </a:rPr>
              <a:pPr/>
              <a:t>1</a:t>
            </a:fld>
            <a:endParaRPr lang="en-US" smtClean="0">
              <a:cs typeface="Arial" charset="0"/>
            </a:endParaRPr>
          </a:p>
        </p:txBody>
      </p:sp>
      <p:sp>
        <p:nvSpPr>
          <p:cNvPr id="38914" name="Rectangle 2"/>
          <p:cNvSpPr>
            <a:spLocks noGrp="1" noRo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8521700"/>
            <a:ext cx="388620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0" y="15544800"/>
            <a:ext cx="32004000" cy="70104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C86770-F8EA-431F-AD2A-3CE4DBB6E01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8FB77-8645-4720-B87A-3EC53573EB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0" y="1098550"/>
            <a:ext cx="102870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1098550"/>
            <a:ext cx="307086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F9DB49-517A-4EEE-BC3E-100F30BFEF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0" y="1098550"/>
            <a:ext cx="41148000" cy="457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286000" y="6400800"/>
            <a:ext cx="20497800" cy="8975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2936200" y="6400800"/>
            <a:ext cx="20497800" cy="8975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286000" y="15528925"/>
            <a:ext cx="20497800" cy="8975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2936200" y="15528925"/>
            <a:ext cx="20497800" cy="8975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ED3D2F-C3A4-4008-A05D-35BBD9522B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515A94-669C-4A81-871A-310F678713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63" y="17627600"/>
            <a:ext cx="38862000" cy="54483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63" y="11626850"/>
            <a:ext cx="38862000" cy="60007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02084-B8E1-4382-88AC-0A3A730131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6400800"/>
            <a:ext cx="20497800" cy="181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936200" y="6400800"/>
            <a:ext cx="20497800" cy="181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7040BC-1FD1-4DA5-81CE-CC182BF52C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6140450"/>
            <a:ext cx="20200938" cy="2559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8699500"/>
            <a:ext cx="20200938" cy="15805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25" y="6140450"/>
            <a:ext cx="20208875" cy="2559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3225125" y="8699500"/>
            <a:ext cx="20208875" cy="15805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911FA5-F13F-4EBC-A786-270C417F64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1D61EC-5537-4C06-A26E-7077286B73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2B78A3-7C55-4853-A7B3-AFE1BF6F51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0" y="1092200"/>
            <a:ext cx="15041563" cy="4648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875250" y="1092200"/>
            <a:ext cx="25558750" cy="23412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0" y="5740400"/>
            <a:ext cx="15041563" cy="18764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9F18B1-B9BD-4A54-BE45-5B83054B0FB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38" y="19202400"/>
            <a:ext cx="27432000" cy="22669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961438" y="2451100"/>
            <a:ext cx="27432000" cy="1645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961438" y="21469350"/>
            <a:ext cx="27432000" cy="3219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C91221-CCE2-44D3-BC13-E8F45BB7C0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0" y="1098550"/>
            <a:ext cx="41148000" cy="4572000"/>
          </a:xfrm>
          <a:prstGeom prst="rect">
            <a:avLst/>
          </a:prstGeom>
          <a:noFill/>
          <a:ln w="9525">
            <a:noFill/>
            <a:miter lim="800000"/>
            <a:headEnd/>
            <a:tailEnd/>
          </a:ln>
        </p:spPr>
        <p:txBody>
          <a:bodyPr vert="horz" wrap="square" lIns="418009" tIns="209004" rIns="418009" bIns="20900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0" y="6400800"/>
            <a:ext cx="41148000" cy="18103850"/>
          </a:xfrm>
          <a:prstGeom prst="rect">
            <a:avLst/>
          </a:prstGeom>
          <a:noFill/>
          <a:ln w="9525">
            <a:noFill/>
            <a:miter lim="800000"/>
            <a:headEnd/>
            <a:tailEnd/>
          </a:ln>
        </p:spPr>
        <p:txBody>
          <a:bodyPr vert="horz" wrap="square" lIns="418009" tIns="209004" rIns="418009" bIns="2090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86000" y="24980900"/>
            <a:ext cx="10668000" cy="1905000"/>
          </a:xfrm>
          <a:prstGeom prst="rect">
            <a:avLst/>
          </a:prstGeom>
          <a:noFill/>
          <a:ln w="9525">
            <a:noFill/>
            <a:miter lim="800000"/>
            <a:headEnd/>
            <a:tailEnd/>
          </a:ln>
          <a:effectLst/>
        </p:spPr>
        <p:txBody>
          <a:bodyPr vert="horz" wrap="square" lIns="418009" tIns="209004" rIns="418009" bIns="209004" numCol="1" anchor="t" anchorCtr="0" compatLnSpc="1">
            <a:prstTxWarp prst="textNoShape">
              <a:avLst/>
            </a:prstTxWarp>
          </a:bodyPr>
          <a:lstStyle>
            <a:lvl1pPr>
              <a:defRPr sz="6400"/>
            </a:lvl1pPr>
          </a:lstStyle>
          <a:p>
            <a:pPr>
              <a:defRPr/>
            </a:pPr>
            <a:endParaRPr lang="en-US"/>
          </a:p>
        </p:txBody>
      </p:sp>
      <p:sp>
        <p:nvSpPr>
          <p:cNvPr id="1029" name="Rectangle 5"/>
          <p:cNvSpPr>
            <a:spLocks noGrp="1" noChangeArrowheads="1"/>
          </p:cNvSpPr>
          <p:nvPr>
            <p:ph type="ftr" sz="quarter" idx="3"/>
          </p:nvPr>
        </p:nvSpPr>
        <p:spPr bwMode="auto">
          <a:xfrm>
            <a:off x="15621000" y="24980900"/>
            <a:ext cx="14478000" cy="1905000"/>
          </a:xfrm>
          <a:prstGeom prst="rect">
            <a:avLst/>
          </a:prstGeom>
          <a:noFill/>
          <a:ln w="9525">
            <a:noFill/>
            <a:miter lim="800000"/>
            <a:headEnd/>
            <a:tailEnd/>
          </a:ln>
          <a:effectLst/>
        </p:spPr>
        <p:txBody>
          <a:bodyPr vert="horz" wrap="square" lIns="418009" tIns="209004" rIns="418009" bIns="209004" numCol="1" anchor="t" anchorCtr="0" compatLnSpc="1">
            <a:prstTxWarp prst="textNoShape">
              <a:avLst/>
            </a:prstTxWarp>
          </a:bodyPr>
          <a:lstStyle>
            <a:lvl1pPr algn="ctr">
              <a:defRPr sz="6400"/>
            </a:lvl1pPr>
          </a:lstStyle>
          <a:p>
            <a:pPr>
              <a:defRPr/>
            </a:pPr>
            <a:endParaRPr lang="en-US"/>
          </a:p>
        </p:txBody>
      </p:sp>
      <p:sp>
        <p:nvSpPr>
          <p:cNvPr id="1030" name="Rectangle 6"/>
          <p:cNvSpPr>
            <a:spLocks noGrp="1" noChangeArrowheads="1"/>
          </p:cNvSpPr>
          <p:nvPr>
            <p:ph type="sldNum" sz="quarter" idx="4"/>
          </p:nvPr>
        </p:nvSpPr>
        <p:spPr bwMode="auto">
          <a:xfrm>
            <a:off x="32766000" y="24980900"/>
            <a:ext cx="10668000" cy="1905000"/>
          </a:xfrm>
          <a:prstGeom prst="rect">
            <a:avLst/>
          </a:prstGeom>
          <a:noFill/>
          <a:ln w="9525">
            <a:noFill/>
            <a:miter lim="800000"/>
            <a:headEnd/>
            <a:tailEnd/>
          </a:ln>
          <a:effectLst/>
        </p:spPr>
        <p:txBody>
          <a:bodyPr vert="horz" wrap="square" lIns="418009" tIns="209004" rIns="418009" bIns="209004" numCol="1" anchor="t" anchorCtr="0" compatLnSpc="1">
            <a:prstTxWarp prst="textNoShape">
              <a:avLst/>
            </a:prstTxWarp>
          </a:bodyPr>
          <a:lstStyle>
            <a:lvl1pPr algn="r">
              <a:defRPr sz="6400"/>
            </a:lvl1pPr>
          </a:lstStyle>
          <a:p>
            <a:pPr>
              <a:defRPr/>
            </a:pPr>
            <a:fld id="{63D1CA52-BE72-4C38-8139-6C448E6C89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4179888" rtl="0" eaLnBrk="0" fontAlgn="base" hangingPunct="0">
        <a:spcBef>
          <a:spcPct val="0"/>
        </a:spcBef>
        <a:spcAft>
          <a:spcPct val="0"/>
        </a:spcAft>
        <a:defRPr sz="20100">
          <a:solidFill>
            <a:schemeClr val="tx2"/>
          </a:solidFill>
          <a:latin typeface="+mj-lt"/>
          <a:ea typeface="+mj-ea"/>
          <a:cs typeface="+mj-cs"/>
        </a:defRPr>
      </a:lvl1pPr>
      <a:lvl2pPr algn="ctr" defTabSz="4179888" rtl="0" eaLnBrk="0" fontAlgn="base" hangingPunct="0">
        <a:spcBef>
          <a:spcPct val="0"/>
        </a:spcBef>
        <a:spcAft>
          <a:spcPct val="0"/>
        </a:spcAft>
        <a:defRPr sz="20100">
          <a:solidFill>
            <a:schemeClr val="tx2"/>
          </a:solidFill>
          <a:latin typeface="Arial" charset="0"/>
        </a:defRPr>
      </a:lvl2pPr>
      <a:lvl3pPr algn="ctr" defTabSz="4179888" rtl="0" eaLnBrk="0" fontAlgn="base" hangingPunct="0">
        <a:spcBef>
          <a:spcPct val="0"/>
        </a:spcBef>
        <a:spcAft>
          <a:spcPct val="0"/>
        </a:spcAft>
        <a:defRPr sz="20100">
          <a:solidFill>
            <a:schemeClr val="tx2"/>
          </a:solidFill>
          <a:latin typeface="Arial" charset="0"/>
        </a:defRPr>
      </a:lvl3pPr>
      <a:lvl4pPr algn="ctr" defTabSz="4179888" rtl="0" eaLnBrk="0" fontAlgn="base" hangingPunct="0">
        <a:spcBef>
          <a:spcPct val="0"/>
        </a:spcBef>
        <a:spcAft>
          <a:spcPct val="0"/>
        </a:spcAft>
        <a:defRPr sz="20100">
          <a:solidFill>
            <a:schemeClr val="tx2"/>
          </a:solidFill>
          <a:latin typeface="Arial" charset="0"/>
        </a:defRPr>
      </a:lvl4pPr>
      <a:lvl5pPr algn="ctr" defTabSz="4179888" rtl="0" eaLnBrk="0" fontAlgn="base" hangingPunct="0">
        <a:spcBef>
          <a:spcPct val="0"/>
        </a:spcBef>
        <a:spcAft>
          <a:spcPct val="0"/>
        </a:spcAft>
        <a:defRPr sz="20100">
          <a:solidFill>
            <a:schemeClr val="tx2"/>
          </a:solidFill>
          <a:latin typeface="Arial" charset="0"/>
        </a:defRPr>
      </a:lvl5pPr>
      <a:lvl6pPr marL="457200" algn="ctr" defTabSz="4179888" rtl="0" fontAlgn="base">
        <a:spcBef>
          <a:spcPct val="0"/>
        </a:spcBef>
        <a:spcAft>
          <a:spcPct val="0"/>
        </a:spcAft>
        <a:defRPr sz="20100">
          <a:solidFill>
            <a:schemeClr val="tx2"/>
          </a:solidFill>
          <a:latin typeface="Arial" charset="0"/>
        </a:defRPr>
      </a:lvl6pPr>
      <a:lvl7pPr marL="914400" algn="ctr" defTabSz="4179888" rtl="0" fontAlgn="base">
        <a:spcBef>
          <a:spcPct val="0"/>
        </a:spcBef>
        <a:spcAft>
          <a:spcPct val="0"/>
        </a:spcAft>
        <a:defRPr sz="20100">
          <a:solidFill>
            <a:schemeClr val="tx2"/>
          </a:solidFill>
          <a:latin typeface="Arial" charset="0"/>
        </a:defRPr>
      </a:lvl7pPr>
      <a:lvl8pPr marL="1371600" algn="ctr" defTabSz="4179888" rtl="0" fontAlgn="base">
        <a:spcBef>
          <a:spcPct val="0"/>
        </a:spcBef>
        <a:spcAft>
          <a:spcPct val="0"/>
        </a:spcAft>
        <a:defRPr sz="20100">
          <a:solidFill>
            <a:schemeClr val="tx2"/>
          </a:solidFill>
          <a:latin typeface="Arial" charset="0"/>
        </a:defRPr>
      </a:lvl8pPr>
      <a:lvl9pPr marL="1828800" algn="ctr" defTabSz="4179888" rtl="0" fontAlgn="base">
        <a:spcBef>
          <a:spcPct val="0"/>
        </a:spcBef>
        <a:spcAft>
          <a:spcPct val="0"/>
        </a:spcAft>
        <a:defRPr sz="20100">
          <a:solidFill>
            <a:schemeClr val="tx2"/>
          </a:solidFill>
          <a:latin typeface="Arial" charset="0"/>
        </a:defRPr>
      </a:lvl9pPr>
    </p:titleStyle>
    <p:bodyStyle>
      <a:lvl1pPr marL="1566863" indent="-1566863" algn="l" defTabSz="4179888" rtl="0" eaLnBrk="0" fontAlgn="base" hangingPunct="0">
        <a:spcBef>
          <a:spcPct val="20000"/>
        </a:spcBef>
        <a:spcAft>
          <a:spcPct val="0"/>
        </a:spcAft>
        <a:buChar char="•"/>
        <a:defRPr sz="14600">
          <a:solidFill>
            <a:schemeClr val="tx1"/>
          </a:solidFill>
          <a:latin typeface="+mn-lt"/>
          <a:ea typeface="+mn-ea"/>
          <a:cs typeface="+mn-cs"/>
        </a:defRPr>
      </a:lvl1pPr>
      <a:lvl2pPr marL="3395663" indent="-1304925" algn="l" defTabSz="4179888" rtl="0" eaLnBrk="0" fontAlgn="base" hangingPunct="0">
        <a:spcBef>
          <a:spcPct val="20000"/>
        </a:spcBef>
        <a:spcAft>
          <a:spcPct val="0"/>
        </a:spcAft>
        <a:buChar char="–"/>
        <a:defRPr sz="12800">
          <a:solidFill>
            <a:schemeClr val="tx1"/>
          </a:solidFill>
          <a:latin typeface="+mn-lt"/>
        </a:defRPr>
      </a:lvl2pPr>
      <a:lvl3pPr marL="5224463" indent="-1044575" algn="l" defTabSz="4179888" rtl="0" eaLnBrk="0" fontAlgn="base" hangingPunct="0">
        <a:spcBef>
          <a:spcPct val="20000"/>
        </a:spcBef>
        <a:spcAft>
          <a:spcPct val="0"/>
        </a:spcAft>
        <a:buChar char="•"/>
        <a:defRPr sz="11000">
          <a:solidFill>
            <a:schemeClr val="tx1"/>
          </a:solidFill>
          <a:latin typeface="+mn-lt"/>
        </a:defRPr>
      </a:lvl3pPr>
      <a:lvl4pPr marL="7315200" indent="-1044575" algn="l" defTabSz="4179888" rtl="0" eaLnBrk="0" fontAlgn="base" hangingPunct="0">
        <a:spcBef>
          <a:spcPct val="20000"/>
        </a:spcBef>
        <a:spcAft>
          <a:spcPct val="0"/>
        </a:spcAft>
        <a:buChar char="–"/>
        <a:defRPr sz="9100">
          <a:solidFill>
            <a:schemeClr val="tx1"/>
          </a:solidFill>
          <a:latin typeface="+mn-lt"/>
        </a:defRPr>
      </a:lvl4pPr>
      <a:lvl5pPr marL="9405938" indent="-1046163" algn="l" defTabSz="4179888" rtl="0" eaLnBrk="0" fontAlgn="base" hangingPunct="0">
        <a:spcBef>
          <a:spcPct val="20000"/>
        </a:spcBef>
        <a:spcAft>
          <a:spcPct val="0"/>
        </a:spcAft>
        <a:buChar char="»"/>
        <a:defRPr sz="9100">
          <a:solidFill>
            <a:schemeClr val="tx1"/>
          </a:solidFill>
          <a:latin typeface="+mn-lt"/>
        </a:defRPr>
      </a:lvl5pPr>
      <a:lvl6pPr marL="9863138" indent="-1046163" algn="l" defTabSz="4179888" rtl="0" fontAlgn="base">
        <a:spcBef>
          <a:spcPct val="20000"/>
        </a:spcBef>
        <a:spcAft>
          <a:spcPct val="0"/>
        </a:spcAft>
        <a:buChar char="»"/>
        <a:defRPr sz="9100">
          <a:solidFill>
            <a:schemeClr val="tx1"/>
          </a:solidFill>
          <a:latin typeface="+mn-lt"/>
        </a:defRPr>
      </a:lvl6pPr>
      <a:lvl7pPr marL="10320338" indent="-1046163" algn="l" defTabSz="4179888" rtl="0" fontAlgn="base">
        <a:spcBef>
          <a:spcPct val="20000"/>
        </a:spcBef>
        <a:spcAft>
          <a:spcPct val="0"/>
        </a:spcAft>
        <a:buChar char="»"/>
        <a:defRPr sz="9100">
          <a:solidFill>
            <a:schemeClr val="tx1"/>
          </a:solidFill>
          <a:latin typeface="+mn-lt"/>
        </a:defRPr>
      </a:lvl7pPr>
      <a:lvl8pPr marL="10777538" indent="-1046163" algn="l" defTabSz="4179888" rtl="0" fontAlgn="base">
        <a:spcBef>
          <a:spcPct val="20000"/>
        </a:spcBef>
        <a:spcAft>
          <a:spcPct val="0"/>
        </a:spcAft>
        <a:buChar char="»"/>
        <a:defRPr sz="9100">
          <a:solidFill>
            <a:schemeClr val="tx1"/>
          </a:solidFill>
          <a:latin typeface="+mn-lt"/>
        </a:defRPr>
      </a:lvl8pPr>
      <a:lvl9pPr marL="11234738" indent="-1046163" algn="l" defTabSz="4179888"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oleObject" Target="../embeddings/Microsoft_Office_Excel_Chart7.xls"/><Relationship Id="rId3" Type="http://schemas.openxmlformats.org/officeDocument/2006/relationships/notesSlide" Target="../notesSlides/notesSlide1.xml"/><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oleObject" Target="../embeddings/Microsoft_Office_Excel_Chart6.xls"/><Relationship Id="rId2" Type="http://schemas.openxmlformats.org/officeDocument/2006/relationships/slideLayout" Target="../slideLayouts/slideLayout12.xml"/><Relationship Id="rId16" Type="http://schemas.openxmlformats.org/officeDocument/2006/relationships/oleObject" Target="../embeddings/Microsoft_Office_Excel_Chart5.xls"/><Relationship Id="rId1" Type="http://schemas.openxmlformats.org/officeDocument/2006/relationships/vmlDrawing" Target="../drawings/vmlDrawing1.vml"/><Relationship Id="rId6" Type="http://schemas.openxmlformats.org/officeDocument/2006/relationships/oleObject" Target="../embeddings/Microsoft_Office_Excel_Chart2.xls"/><Relationship Id="rId11" Type="http://schemas.openxmlformats.org/officeDocument/2006/relationships/image" Target="../media/image13.jpeg"/><Relationship Id="rId5" Type="http://schemas.openxmlformats.org/officeDocument/2006/relationships/oleObject" Target="../embeddings/Microsoft_Office_Excel_Chart1.xls"/><Relationship Id="rId15" Type="http://schemas.openxmlformats.org/officeDocument/2006/relationships/oleObject" Target="../embeddings/Microsoft_Office_Excel_Chart4.xls"/><Relationship Id="rId10" Type="http://schemas.openxmlformats.org/officeDocument/2006/relationships/image" Target="../media/image12.jpeg"/><Relationship Id="rId4" Type="http://schemas.openxmlformats.org/officeDocument/2006/relationships/image" Target="../media/image8.wmf"/><Relationship Id="rId9" Type="http://schemas.openxmlformats.org/officeDocument/2006/relationships/image" Target="../media/image11.jpeg"/><Relationship Id="rId14" Type="http://schemas.openxmlformats.org/officeDocument/2006/relationships/oleObject" Target="../embeddings/Microsoft_Office_Excel_Chart3.xls"/></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effectLst/>
      </p:bgPr>
    </p:bg>
    <p:spTree>
      <p:nvGrpSpPr>
        <p:cNvPr id="1" name=""/>
        <p:cNvGrpSpPr/>
        <p:nvPr/>
      </p:nvGrpSpPr>
      <p:grpSpPr>
        <a:xfrm>
          <a:off x="0" y="0"/>
          <a:ext cx="0" cy="0"/>
          <a:chOff x="0" y="0"/>
          <a:chExt cx="0" cy="0"/>
        </a:xfrm>
      </p:grpSpPr>
      <p:sp>
        <p:nvSpPr>
          <p:cNvPr id="23468" name="Rectangle 9"/>
          <p:cNvSpPr>
            <a:spLocks noGrp="1" noChangeArrowheads="1"/>
          </p:cNvSpPr>
          <p:nvPr>
            <p:ph type="title" sz="quarter"/>
          </p:nvPr>
        </p:nvSpPr>
        <p:spPr>
          <a:xfrm>
            <a:off x="838200" y="685800"/>
            <a:ext cx="44043600" cy="3886200"/>
          </a:xfrm>
          <a:gradFill rotWithShape="1">
            <a:gsLst>
              <a:gs pos="0">
                <a:srgbClr val="5E9EFF"/>
              </a:gs>
              <a:gs pos="39999">
                <a:srgbClr val="85C2FF"/>
              </a:gs>
              <a:gs pos="70000">
                <a:srgbClr val="C4D6EB"/>
              </a:gs>
              <a:gs pos="100000">
                <a:srgbClr val="FFEBFA"/>
              </a:gs>
            </a:gsLst>
            <a:path path="shape">
              <a:fillToRect l="50000" t="50000" r="50000" b="50000"/>
            </a:path>
          </a:gradFill>
          <a:ln w="63500">
            <a:solidFill>
              <a:schemeClr val="tx1"/>
            </a:solidFill>
          </a:ln>
        </p:spPr>
        <p:txBody>
          <a:bodyPr/>
          <a:lstStyle/>
          <a:p>
            <a:pPr eaLnBrk="1" hangingPunct="1"/>
            <a:r>
              <a:rPr lang="en-US" sz="6000" smtClean="0">
                <a:solidFill>
                  <a:schemeClr val="tx1"/>
                </a:solidFill>
              </a:rPr>
              <a:t>Setback Distance Effect on Phosphorus and Sediment Concentration in Runoff </a:t>
            </a:r>
            <a:br>
              <a:rPr lang="en-US" sz="6000" smtClean="0">
                <a:solidFill>
                  <a:schemeClr val="tx1"/>
                </a:solidFill>
              </a:rPr>
            </a:br>
            <a:r>
              <a:rPr lang="en-US" sz="6000" smtClean="0">
                <a:solidFill>
                  <a:schemeClr val="tx1"/>
                </a:solidFill>
              </a:rPr>
              <a:t>Following Manure Application</a:t>
            </a:r>
            <a:br>
              <a:rPr lang="en-US" sz="6000" smtClean="0">
                <a:solidFill>
                  <a:schemeClr val="tx1"/>
                </a:solidFill>
              </a:rPr>
            </a:br>
            <a:r>
              <a:rPr lang="en-US" sz="4000" smtClean="0">
                <a:solidFill>
                  <a:schemeClr val="tx1"/>
                </a:solidFill>
              </a:rPr>
              <a:t>Ahmed Al-wadaey¹*, Charles Wortmann¹, Thomas Franti², Charles Shapiro¹, Dean Eisenhauer²</a:t>
            </a:r>
            <a:br>
              <a:rPr lang="en-US" sz="4000" smtClean="0">
                <a:solidFill>
                  <a:schemeClr val="tx1"/>
                </a:solidFill>
              </a:rPr>
            </a:br>
            <a:r>
              <a:rPr lang="en-US" sz="2800" smtClean="0">
                <a:solidFill>
                  <a:schemeClr val="tx1"/>
                </a:solidFill>
              </a:rPr>
              <a:t>1</a:t>
            </a:r>
            <a:r>
              <a:rPr lang="en-US" sz="2800" smtClean="0">
                <a:solidFill>
                  <a:schemeClr val="tx1"/>
                </a:solidFill>
                <a:cs typeface="Arial" charset="0"/>
              </a:rPr>
              <a:t>.</a:t>
            </a:r>
            <a:r>
              <a:rPr lang="en-US" sz="2800" smtClean="0">
                <a:solidFill>
                  <a:schemeClr val="tx1"/>
                </a:solidFill>
              </a:rPr>
              <a:t>Department of Agronomy and Horticulture, UNL .2 Department of Biological System Engineering, UNL. (* corresponding author)</a:t>
            </a:r>
            <a:endParaRPr lang="en-US" sz="4000" smtClean="0">
              <a:solidFill>
                <a:schemeClr val="tx1"/>
              </a:solidFill>
            </a:endParaRPr>
          </a:p>
        </p:txBody>
      </p:sp>
      <p:graphicFrame>
        <p:nvGraphicFramePr>
          <p:cNvPr id="19473" name="Group 1041"/>
          <p:cNvGraphicFramePr>
            <a:graphicFrameLocks noGrp="1"/>
          </p:cNvGraphicFramePr>
          <p:nvPr>
            <p:ph sz="quarter" idx="1"/>
          </p:nvPr>
        </p:nvGraphicFramePr>
        <p:xfrm>
          <a:off x="34899600" y="19431000"/>
          <a:ext cx="9067800" cy="5010468"/>
        </p:xfrm>
        <a:graphic>
          <a:graphicData uri="http://schemas.openxmlformats.org/drawingml/2006/table">
            <a:tbl>
              <a:tblPr/>
              <a:tblGrid>
                <a:gridCol w="2760663"/>
                <a:gridCol w="6307137"/>
              </a:tblGrid>
              <a:tr h="560388">
                <a:tc>
                  <a:txBody>
                    <a:bodyPr/>
                    <a:lstStyle/>
                    <a:p>
                      <a:pPr marL="0" marR="0" lvl="0" indent="0" algn="ctr" defTabSz="4179888"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   TP                    DP                  PP                 SED</a:t>
                      </a:r>
                      <a:endParaRPr kumimoji="0" lang="en-US" sz="23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Probability</a:t>
                      </a:r>
                      <a:endParaRPr kumimoji="0" lang="en-US" sz="23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   0.01                 0.01               0.01             0.01</a:t>
                      </a:r>
                      <a:endParaRPr kumimoji="0" lang="en-US" sz="23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Time since </a:t>
                      </a:r>
                    </a:p>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Application applied</a:t>
                      </a:r>
                      <a:endParaRPr kumimoji="0" lang="en-US" sz="23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0</a:t>
                      </a:r>
                      <a:r>
                        <a:rPr kumimoji="0" lang="en-US" sz="23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a:t>
                      </a: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0001             0.0001              0.0001            0.0001</a:t>
                      </a:r>
                      <a:endParaRPr kumimoji="0" lang="en-US" sz="23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Drainage Area </a:t>
                      </a:r>
                      <a:endParaRPr kumimoji="0" lang="en-US" sz="23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 NS                     NS                  NS                 NS </a:t>
                      </a:r>
                      <a:endParaRPr kumimoji="0" lang="en-US" sz="23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Channel gradient </a:t>
                      </a:r>
                      <a:endParaRPr kumimoji="0" lang="en-US" sz="23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0.0032             0.0025               0.0004                 </a:t>
                      </a:r>
                      <a:endParaRPr kumimoji="0" lang="en-US" sz="23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Channel Length</a:t>
                      </a:r>
                      <a:endParaRPr kumimoji="0" lang="en-US" sz="23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   NS               NS                      NS                   NS</a:t>
                      </a:r>
                      <a:endParaRPr kumimoji="0" lang="en-US" sz="23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Topographic </a:t>
                      </a:r>
                    </a:p>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factor(LS)</a:t>
                      </a:r>
                      <a:endParaRPr kumimoji="0" lang="en-US" sz="23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 NS               0.0898                NS</a:t>
                      </a:r>
                      <a:endParaRPr kumimoji="0" lang="en-US" sz="23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itchFamily="18" charset="0"/>
                          <a:cs typeface="Times New Roman" pitchFamily="18" charset="0"/>
                        </a:rPr>
                        <a:t>Setback Distances</a:t>
                      </a:r>
                      <a:endParaRPr kumimoji="0" lang="en-US" sz="23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0.0001            0.0001             0.0004                     NS</a:t>
                      </a:r>
                      <a:endParaRPr kumimoji="0" lang="en-US" sz="23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113">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LS X TRT</a:t>
                      </a:r>
                      <a:endParaRPr kumimoji="0" lang="en-US" sz="21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566863" marR="0" lvl="0" indent="-1566863" algn="ctr" defTabSz="4179888"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0.0001            0.0001            0.0001</a:t>
                      </a:r>
                      <a:endParaRPr kumimoji="0" lang="en-US" sz="21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9474" name="Group 1042"/>
          <p:cNvGraphicFramePr>
            <a:graphicFrameLocks noGrp="1"/>
          </p:cNvGraphicFramePr>
          <p:nvPr>
            <p:ph sz="quarter" idx="2"/>
          </p:nvPr>
        </p:nvGraphicFramePr>
        <p:xfrm>
          <a:off x="23774400" y="13106400"/>
          <a:ext cx="9144000" cy="2451102"/>
        </p:xfrm>
        <a:graphic>
          <a:graphicData uri="http://schemas.openxmlformats.org/drawingml/2006/table">
            <a:tbl>
              <a:tblPr/>
              <a:tblGrid>
                <a:gridCol w="1830388"/>
                <a:gridCol w="1828800"/>
                <a:gridCol w="1825625"/>
                <a:gridCol w="1828800"/>
                <a:gridCol w="1830387"/>
              </a:tblGrid>
              <a:tr h="51276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Treatment</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DP</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635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PP</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635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TP</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635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Sediment </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63500" cap="flat" cmpd="sng" algn="ctr">
                      <a:solidFill>
                        <a:srgbClr val="000000"/>
                      </a:solidFill>
                      <a:prstDash val="solid"/>
                      <a:round/>
                      <a:headEnd type="none" w="sm" len="sm"/>
                      <a:tailEnd type="none" w="sm" len="sm"/>
                    </a:lnB>
                    <a:lnTlToBr>
                      <a:noFill/>
                    </a:lnTlToBr>
                    <a:lnBlToTr>
                      <a:noFill/>
                    </a:lnBlToTr>
                    <a:noFill/>
                  </a:tcPr>
                </a:tc>
              </a:tr>
              <a:tr h="630238">
                <a:tc vMerge="1">
                  <a:txBody>
                    <a:bodyPr/>
                    <a:lstStyle/>
                    <a:p>
                      <a:endParaRPr lang="en-US"/>
                    </a:p>
                  </a:txBody>
                  <a:tcPr/>
                </a:tc>
                <a:tc>
                  <a:txBody>
                    <a:bodyPr/>
                    <a:lstStyle/>
                    <a:p>
                      <a:pPr marL="0" marR="0" lvl="0" indent="0" algn="l" defTabSz="4179888"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635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179888"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635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179888"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635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179888"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635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No setback </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1.64</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1.116</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2.73</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0.92</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30 m setback </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1.39</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2.76</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1.36</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Probability </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0.080</a:t>
                      </a:r>
                      <a:r>
                        <a:rPr kumimoji="0" lang="ar-SA"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0.039</a:t>
                      </a:r>
                      <a:r>
                        <a:rPr kumimoji="0" lang="ar-SA"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0.0093</a:t>
                      </a:r>
                      <a:r>
                        <a:rPr kumimoji="0" lang="ar-SA"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r>
            </a:tbl>
          </a:graphicData>
        </a:graphic>
      </p:graphicFrame>
      <p:graphicFrame>
        <p:nvGraphicFramePr>
          <p:cNvPr id="19900" name="Group 1468"/>
          <p:cNvGraphicFramePr>
            <a:graphicFrameLocks noGrp="1"/>
          </p:cNvGraphicFramePr>
          <p:nvPr>
            <p:ph sz="quarter" idx="4"/>
          </p:nvPr>
        </p:nvGraphicFramePr>
        <p:xfrm>
          <a:off x="23393400" y="16459200"/>
          <a:ext cx="9601200" cy="4839970"/>
        </p:xfrm>
        <a:graphic>
          <a:graphicData uri="http://schemas.openxmlformats.org/drawingml/2006/table">
            <a:tbl>
              <a:tblPr/>
              <a:tblGrid>
                <a:gridCol w="2651125"/>
                <a:gridCol w="1711325"/>
                <a:gridCol w="1711325"/>
                <a:gridCol w="1127125"/>
                <a:gridCol w="2400300"/>
              </a:tblGrid>
              <a:tr h="1651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Treatment</a:t>
                      </a:r>
                      <a:endParaRPr kumimoji="0" lang="en-U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DP</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PP</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TP</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Sediment</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11225">
                <a:tc vMerge="1">
                  <a:txBody>
                    <a:bodyPr/>
                    <a:lstStyle/>
                    <a:p>
                      <a:endParaRPr lang="en-US"/>
                    </a:p>
                  </a:txBody>
                  <a:tcPr/>
                </a:tc>
                <a:tc>
                  <a:txBody>
                    <a:bodyPr/>
                    <a:lstStyle/>
                    <a:p>
                      <a:pPr marL="0" marR="0" lvl="0" indent="0" algn="l" defTabSz="4179888"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179888"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179888"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179888"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No setback</a:t>
                      </a:r>
                      <a:endParaRPr kumimoji="0" lang="en-U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1.64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1.116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2.73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0.92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30 m setback</a:t>
                      </a:r>
                      <a:endParaRPr kumimoji="0" lang="en-U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1.39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2.76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1.36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Event</a:t>
                      </a:r>
                      <a:endParaRPr kumimoji="0" lang="en-U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S(0.003)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S*(0.03)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S(0.01)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1.6342     </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1.4668      </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3.1077</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1.1221      </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1.4458     </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0.9328      </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2.340</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0.6343      </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1.3906     </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1.5337      </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2.7585      </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1.5972      </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ea typeface="Times New Roman" pitchFamily="18" charset="0"/>
                          <a:cs typeface="SAS Monospace" pitchFamily="49" charset="0"/>
                        </a:rPr>
                        <a:t>2.3711</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      </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0.4637      </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2.8544</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SAS Monospace" pitchFamily="49" charset="0"/>
                        </a:rPr>
                        <a:t>0.8349      </a:t>
                      </a:r>
                      <a:endParaRPr kumimoji="0" lang="en-US" sz="1200" b="0" i="0" u="none" strike="noStrike" cap="none" normalizeH="0" baseline="0" smtClean="0">
                        <a:ln>
                          <a:noFill/>
                        </a:ln>
                        <a:solidFill>
                          <a:schemeClr val="tx1"/>
                        </a:solidFill>
                        <a:effectLst/>
                        <a:latin typeface="Arial" charset="0"/>
                        <a:ea typeface="Times New Roman" pitchFamily="18" charset="0"/>
                        <a:cs typeface="SAS Monospace" pitchFamily="49"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11225">
                <a:tc>
                  <a:txBody>
                    <a:bodyPr/>
                    <a:lstStyle/>
                    <a:p>
                      <a:pPr marL="0" marR="0" lvl="0" indent="0" algn="l" defTabSz="4179888"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179888"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179888"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179888"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4179888"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65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Treatment</a:t>
                      </a:r>
                      <a:endParaRPr kumimoji="0" lang="en-U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01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Event X Treatment</a:t>
                      </a:r>
                      <a:endParaRPr kumimoji="0" lang="en-U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S**(0.03)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S*(0.0005</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01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Probability</a:t>
                      </a:r>
                      <a:endParaRPr kumimoji="0" lang="en-U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0.080</a:t>
                      </a: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0.039</a:t>
                      </a: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0.0093</a:t>
                      </a:r>
                      <a:r>
                        <a:rPr kumimoji="0" lang="ar-SA"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40008" name="Rectangle 4"/>
          <p:cNvSpPr>
            <a:spLocks noChangeArrowheads="1"/>
          </p:cNvSpPr>
          <p:nvPr/>
        </p:nvSpPr>
        <p:spPr bwMode="auto">
          <a:xfrm>
            <a:off x="762000" y="4876800"/>
            <a:ext cx="10055225" cy="21664613"/>
          </a:xfrm>
          <a:prstGeom prst="rect">
            <a:avLst/>
          </a:prstGeom>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gradFill>
          <a:ln w="63500">
            <a:solidFill>
              <a:schemeClr val="tx1"/>
            </a:solidFill>
            <a:miter lim="800000"/>
            <a:headEnd/>
            <a:tailEnd/>
          </a:ln>
        </p:spPr>
        <p:txBody>
          <a:bodyPr wrap="none" anchor="ctr"/>
          <a:lstStyle/>
          <a:p>
            <a:endParaRPr lang="en-US"/>
          </a:p>
        </p:txBody>
      </p:sp>
      <p:sp>
        <p:nvSpPr>
          <p:cNvPr id="2062" name="Rectangle 14"/>
          <p:cNvSpPr>
            <a:spLocks noChangeArrowheads="1"/>
          </p:cNvSpPr>
          <p:nvPr/>
        </p:nvSpPr>
        <p:spPr bwMode="auto">
          <a:xfrm>
            <a:off x="11368087" y="4913312"/>
            <a:ext cx="10969625" cy="21664614"/>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t="100000"/>
            </a:path>
            <a:tileRect r="-100000" b="-100000"/>
          </a:gradFill>
          <a:ln w="63500">
            <a:solidFill>
              <a:schemeClr val="tx1"/>
            </a:solidFill>
            <a:miter lim="800000"/>
            <a:headEnd/>
            <a:tailEnd/>
          </a:ln>
          <a:effectLst/>
        </p:spPr>
        <p:txBody>
          <a:bodyPr wrap="none" anchor="ctr"/>
          <a:lstStyle/>
          <a:p>
            <a:pPr>
              <a:defRPr/>
            </a:pPr>
            <a:endParaRPr lang="en-US">
              <a:cs typeface="+mn-cs"/>
            </a:endParaRPr>
          </a:p>
        </p:txBody>
      </p:sp>
      <p:sp>
        <p:nvSpPr>
          <p:cNvPr id="2063" name="Rectangle 15"/>
          <p:cNvSpPr>
            <a:spLocks noChangeArrowheads="1"/>
          </p:cNvSpPr>
          <p:nvPr/>
        </p:nvSpPr>
        <p:spPr bwMode="auto">
          <a:xfrm>
            <a:off x="23164800" y="4953000"/>
            <a:ext cx="10055225" cy="21664613"/>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t="100000"/>
            </a:path>
            <a:tileRect r="-100000" b="-100000"/>
          </a:gradFill>
          <a:ln w="63500">
            <a:solidFill>
              <a:schemeClr val="tx1"/>
            </a:solidFill>
            <a:miter lim="800000"/>
            <a:headEnd/>
            <a:tailEnd/>
          </a:ln>
          <a:effectLst/>
        </p:spPr>
        <p:txBody>
          <a:bodyPr wrap="none" anchor="ctr"/>
          <a:lstStyle/>
          <a:p>
            <a:pPr>
              <a:defRPr/>
            </a:pPr>
            <a:endParaRPr lang="en-US">
              <a:cs typeface="+mn-cs"/>
            </a:endParaRPr>
          </a:p>
        </p:txBody>
      </p:sp>
      <p:sp>
        <p:nvSpPr>
          <p:cNvPr id="40015" name="Rectangle 16"/>
          <p:cNvSpPr>
            <a:spLocks noChangeArrowheads="1"/>
          </p:cNvSpPr>
          <p:nvPr/>
        </p:nvSpPr>
        <p:spPr bwMode="auto">
          <a:xfrm>
            <a:off x="33832800" y="4953000"/>
            <a:ext cx="10969625" cy="21664613"/>
          </a:xfrm>
          <a:prstGeom prst="rect">
            <a:avLst/>
          </a:prstGeom>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gradFill>
          <a:ln w="63500">
            <a:solidFill>
              <a:schemeClr val="tx1"/>
            </a:solidFill>
            <a:miter lim="800000"/>
            <a:headEnd/>
            <a:tailEnd/>
          </a:ln>
        </p:spPr>
        <p:txBody>
          <a:bodyPr wrap="none" anchor="ctr"/>
          <a:lstStyle/>
          <a:p>
            <a:endParaRPr lang="en-US"/>
          </a:p>
        </p:txBody>
      </p:sp>
      <p:sp>
        <p:nvSpPr>
          <p:cNvPr id="40016" name="Text Box 17"/>
          <p:cNvSpPr txBox="1">
            <a:spLocks noChangeArrowheads="1"/>
          </p:cNvSpPr>
          <p:nvPr/>
        </p:nvSpPr>
        <p:spPr bwMode="auto">
          <a:xfrm>
            <a:off x="3810000" y="7010400"/>
            <a:ext cx="6096000" cy="1668463"/>
          </a:xfrm>
          <a:prstGeom prst="rect">
            <a:avLst/>
          </a:prstGeom>
          <a:noFill/>
          <a:ln w="9525">
            <a:noFill/>
            <a:miter lim="800000"/>
            <a:headEnd/>
            <a:tailEnd/>
          </a:ln>
        </p:spPr>
        <p:txBody>
          <a:bodyPr lIns="418009" tIns="209004" rIns="418009" bIns="209004">
            <a:spAutoFit/>
          </a:bodyPr>
          <a:lstStyle/>
          <a:p>
            <a:pPr defTabSz="4179888">
              <a:spcBef>
                <a:spcPct val="50000"/>
              </a:spcBef>
            </a:pPr>
            <a:endParaRPr lang="en-US"/>
          </a:p>
        </p:txBody>
      </p:sp>
      <p:sp>
        <p:nvSpPr>
          <p:cNvPr id="2071" name="Text Box 23"/>
          <p:cNvSpPr txBox="1">
            <a:spLocks noChangeArrowheads="1"/>
          </p:cNvSpPr>
          <p:nvPr/>
        </p:nvSpPr>
        <p:spPr bwMode="auto">
          <a:xfrm>
            <a:off x="914400" y="4876800"/>
            <a:ext cx="2482850" cy="587375"/>
          </a:xfrm>
          <a:prstGeom prst="rect">
            <a:avLst/>
          </a:prstGeom>
          <a:noFill/>
          <a:ln w="9525">
            <a:noFill/>
            <a:miter lim="800000"/>
            <a:headEnd/>
            <a:tailEnd/>
          </a:ln>
          <a:effectLst/>
        </p:spPr>
        <p:txBody>
          <a:bodyPr wrap="none" lIns="128946" tIns="64474" rIns="128946" bIns="64474">
            <a:spAutoFit/>
          </a:bodyPr>
          <a:lstStyle/>
          <a:p>
            <a:pPr defTabSz="1085850" eaLnBrk="0" hangingPunct="0"/>
            <a:r>
              <a:rPr lang="en-US" sz="3000" b="1">
                <a:effectLst>
                  <a:outerShdw blurRad="38100" dist="38100" dir="2700000" algn="tl">
                    <a:srgbClr val="FFFFFF"/>
                  </a:outerShdw>
                </a:effectLst>
              </a:rPr>
              <a:t>Introduction</a:t>
            </a:r>
          </a:p>
        </p:txBody>
      </p:sp>
      <p:sp>
        <p:nvSpPr>
          <p:cNvPr id="40019" name="Text Box 24"/>
          <p:cNvSpPr txBox="1">
            <a:spLocks noChangeArrowheads="1"/>
          </p:cNvSpPr>
          <p:nvPr/>
        </p:nvSpPr>
        <p:spPr bwMode="auto">
          <a:xfrm>
            <a:off x="987425" y="5389563"/>
            <a:ext cx="9604375" cy="7162800"/>
          </a:xfrm>
          <a:prstGeom prst="rect">
            <a:avLst/>
          </a:prstGeom>
          <a:noFill/>
          <a:ln w="9525">
            <a:noFill/>
            <a:miter lim="800000"/>
            <a:headEnd/>
            <a:tailEnd/>
          </a:ln>
        </p:spPr>
        <p:txBody>
          <a:bodyPr/>
          <a:lstStyle/>
          <a:p>
            <a:pPr eaLnBrk="0" hangingPunct="0"/>
            <a:r>
              <a:rPr lang="en-US" sz="2400">
                <a:latin typeface="Times New Roman" pitchFamily="18" charset="0"/>
              </a:rPr>
              <a:t>Agricultural runoff is considered a major non-point source of pollution for surface water bodies, including phosphorus runoff following land application of manure. The risk of P from land-applied manure moving to sensitive waters depends on the interaction of site properties, weather conditions, and management practices. Therefore, it is important to understand how manure application practices affect water quality. A required management practice of large animal feeding operations is that manure should not be applied within 30 m of a direct conduit to surface waters. However, evidence to justify this setback requirement is lacking, especially considering that manure application often results in reduced runoff and erosion.</a:t>
            </a:r>
          </a:p>
          <a:p>
            <a:pPr eaLnBrk="0" hangingPunct="0"/>
            <a:endParaRPr lang="en-US" sz="2400">
              <a:latin typeface="Times New Roman" pitchFamily="18" charset="0"/>
            </a:endParaRPr>
          </a:p>
          <a:p>
            <a:pPr eaLnBrk="0" hangingPunct="0"/>
            <a:r>
              <a:rPr lang="en-US" sz="2400">
                <a:latin typeface="Times New Roman" pitchFamily="18" charset="0"/>
              </a:rPr>
              <a:t>Research was conducted to develop a low cost method of evaluating the effects of manure application practices on runoff P and sediment concentration and loss under common field scale conditions. The methodology was applied in evaluation of setback distances and drainage basin characteristics on  P and sediment in runoff. </a:t>
            </a:r>
          </a:p>
        </p:txBody>
      </p:sp>
      <p:sp>
        <p:nvSpPr>
          <p:cNvPr id="2077" name="Text Box 29"/>
          <p:cNvSpPr txBox="1">
            <a:spLocks noChangeArrowheads="1"/>
          </p:cNvSpPr>
          <p:nvPr/>
        </p:nvSpPr>
        <p:spPr bwMode="auto">
          <a:xfrm>
            <a:off x="971550" y="11596688"/>
            <a:ext cx="1782763" cy="565150"/>
          </a:xfrm>
          <a:prstGeom prst="rect">
            <a:avLst/>
          </a:prstGeom>
          <a:noFill/>
          <a:ln w="9525">
            <a:noFill/>
            <a:miter lim="800000"/>
            <a:headEnd/>
            <a:tailEnd/>
          </a:ln>
          <a:effectLst/>
        </p:spPr>
        <p:txBody>
          <a:bodyPr wrap="none" lIns="108586" tIns="54294" rIns="108586" bIns="54294">
            <a:spAutoFit/>
          </a:bodyPr>
          <a:lstStyle/>
          <a:p>
            <a:pPr defTabSz="1085850" eaLnBrk="0" hangingPunct="0"/>
            <a:r>
              <a:rPr lang="en-US" sz="3000" b="1">
                <a:effectLst>
                  <a:outerShdw blurRad="38100" dist="38100" dir="2700000" algn="tl">
                    <a:srgbClr val="FFFFFF"/>
                  </a:outerShdw>
                </a:effectLst>
              </a:rPr>
              <a:t>Methods</a:t>
            </a:r>
          </a:p>
        </p:txBody>
      </p:sp>
      <p:sp>
        <p:nvSpPr>
          <p:cNvPr id="2078" name="Text Box 30"/>
          <p:cNvSpPr txBox="1">
            <a:spLocks noChangeArrowheads="1"/>
          </p:cNvSpPr>
          <p:nvPr/>
        </p:nvSpPr>
        <p:spPr bwMode="auto">
          <a:xfrm>
            <a:off x="971550" y="12311063"/>
            <a:ext cx="9620250" cy="8505825"/>
          </a:xfrm>
          <a:prstGeom prst="rect">
            <a:avLst/>
          </a:prstGeom>
          <a:noFill/>
          <a:ln w="9525">
            <a:noFill/>
            <a:miter lim="800000"/>
            <a:headEnd/>
            <a:tailEnd/>
          </a:ln>
          <a:effectLst/>
        </p:spPr>
        <p:txBody>
          <a:bodyPr lIns="108586" tIns="54294" rIns="108586" bIns="54294">
            <a:spAutoFit/>
          </a:bodyPr>
          <a:lstStyle/>
          <a:p>
            <a:pPr defTabSz="1085850" eaLnBrk="0" hangingPunct="0"/>
            <a:r>
              <a:rPr lang="en-US" sz="2400">
                <a:latin typeface="Times New Roman" pitchFamily="18" charset="0"/>
              </a:rPr>
              <a:t>The study was conducted about 30 km northeast of Lincoln NE on a farmer’s field protected with tile-drained terraces (Fig. 1). Samples were collected at 21 risers grouped into three blocks of seven treatments (Fig. 2). The treatments were composted feedlot manure applied with setbacks of 0, 5, 10, 20, 30, and 40 m, and no manure applied (Fig. 3). ISCO (Company's name for automatic water sampler) were installed at the 6 risers of the 0 and 30 m setbacks (Fig. 4) for comparison with the simple bottle technique of collecting samples shown in Fig. 2. Composted feedlot manure was applied without incorporation at 74 Mg ha</a:t>
            </a:r>
            <a:r>
              <a:rPr lang="en-US" sz="2400" baseline="30000">
                <a:latin typeface="Times New Roman" pitchFamily="18" charset="0"/>
              </a:rPr>
              <a:t>-1</a:t>
            </a:r>
            <a:r>
              <a:rPr lang="en-US" sz="2400">
                <a:latin typeface="Times New Roman" pitchFamily="18" charset="0"/>
              </a:rPr>
              <a:t> and 686 kg ha</a:t>
            </a:r>
            <a:r>
              <a:rPr lang="en-US" sz="2400" baseline="30000">
                <a:latin typeface="Times New Roman" pitchFamily="18" charset="0"/>
              </a:rPr>
              <a:t>-1</a:t>
            </a:r>
            <a:r>
              <a:rPr lang="en-US" sz="2400">
                <a:latin typeface="Times New Roman" pitchFamily="18" charset="0"/>
              </a:rPr>
              <a:t> of P</a:t>
            </a:r>
            <a:r>
              <a:rPr lang="en-US" sz="2400" baseline="-25000">
                <a:latin typeface="Times New Roman" pitchFamily="18" charset="0"/>
              </a:rPr>
              <a:t>2</a:t>
            </a:r>
            <a:r>
              <a:rPr lang="en-US" sz="2400">
                <a:latin typeface="Times New Roman" pitchFamily="18" charset="0"/>
              </a:rPr>
              <a:t>O</a:t>
            </a:r>
            <a:r>
              <a:rPr lang="en-US" sz="2400" baseline="-25000">
                <a:latin typeface="Times New Roman" pitchFamily="18" charset="0"/>
              </a:rPr>
              <a:t>5</a:t>
            </a:r>
            <a:r>
              <a:rPr lang="en-US" sz="2400">
                <a:latin typeface="Times New Roman" pitchFamily="18" charset="0"/>
              </a:rPr>
              <a:t>. At each riser, three 1-L bottles were installed to collect runoff samples at water depths of 7.5, 15, and 30 cm to determine the optimal sampling height (Fig. 2). The inner diameter of the collection tube was about 6 mm. Sample bottles were marked for each block, depth, setback distance and date. In block 2, two bottles were added at each riser to compare sampling with unrestricted and restricted tubes which required 15 and 30 minutes, respectively, to fill the sample bottle. </a:t>
            </a:r>
          </a:p>
          <a:p>
            <a:pPr defTabSz="1085850" eaLnBrk="0" hangingPunct="0"/>
            <a:endParaRPr lang="en-US" sz="2400">
              <a:latin typeface="Times New Roman" pitchFamily="18" charset="0"/>
            </a:endParaRPr>
          </a:p>
          <a:p>
            <a:pPr defTabSz="1085850" eaLnBrk="0" hangingPunct="0"/>
            <a:r>
              <a:rPr lang="en-US" sz="2400">
                <a:latin typeface="Times New Roman" pitchFamily="18" charset="0"/>
              </a:rPr>
              <a:t>Statistical analysis was performed using SAS Institute Inc., 2004. PROC MIXED was used to test the effect of setback distance for sediment, total (TP), dissolved (DP) and particulate (PP)  concentrations. Paired comparison (T tests) were used to compare sampling methods, including restricted vs. non-restricted tubes) and tube heights. Correlation and regression analyses were used to relate drainage basin features to runoff characteristics.</a:t>
            </a:r>
          </a:p>
        </p:txBody>
      </p:sp>
      <p:pic>
        <p:nvPicPr>
          <p:cNvPr id="40025" name="Picture 31"/>
          <p:cNvPicPr>
            <a:picLocks noChangeAspect="1" noChangeArrowheads="1"/>
          </p:cNvPicPr>
          <p:nvPr/>
        </p:nvPicPr>
        <p:blipFill>
          <a:blip r:embed="rId4"/>
          <a:srcRect/>
          <a:stretch>
            <a:fillRect/>
          </a:stretch>
        </p:blipFill>
        <p:spPr bwMode="auto">
          <a:xfrm>
            <a:off x="762000" y="762000"/>
            <a:ext cx="7620000" cy="3733800"/>
          </a:xfrm>
          <a:prstGeom prst="rect">
            <a:avLst/>
          </a:prstGeom>
          <a:solidFill>
            <a:schemeClr val="bg1"/>
          </a:solidFill>
          <a:ln w="63500">
            <a:solidFill>
              <a:schemeClr val="tx1"/>
            </a:solidFill>
            <a:miter lim="800000"/>
            <a:headEnd/>
            <a:tailEnd/>
          </a:ln>
        </p:spPr>
      </p:pic>
      <p:sp>
        <p:nvSpPr>
          <p:cNvPr id="40033" name="Text Box 2247"/>
          <p:cNvSpPr txBox="1">
            <a:spLocks noChangeArrowheads="1"/>
          </p:cNvSpPr>
          <p:nvPr/>
        </p:nvSpPr>
        <p:spPr bwMode="auto">
          <a:xfrm>
            <a:off x="16687800" y="18669000"/>
            <a:ext cx="4876800" cy="274638"/>
          </a:xfrm>
          <a:prstGeom prst="rect">
            <a:avLst/>
          </a:prstGeom>
          <a:noFill/>
          <a:ln w="12700" cap="sq">
            <a:noFill/>
            <a:miter lim="800000"/>
            <a:headEnd type="none" w="sm" len="sm"/>
            <a:tailEnd type="none" w="sm" len="sm"/>
          </a:ln>
        </p:spPr>
        <p:txBody>
          <a:bodyPr>
            <a:spAutoFit/>
          </a:bodyPr>
          <a:lstStyle/>
          <a:p>
            <a:pPr defTabSz="4179888">
              <a:spcBef>
                <a:spcPct val="50000"/>
              </a:spcBef>
            </a:pPr>
            <a:endParaRPr lang="en-US" sz="1200"/>
          </a:p>
        </p:txBody>
      </p:sp>
      <p:sp>
        <p:nvSpPr>
          <p:cNvPr id="22982" name="Text Box 2502"/>
          <p:cNvSpPr txBox="1">
            <a:spLocks noChangeArrowheads="1"/>
          </p:cNvSpPr>
          <p:nvPr/>
        </p:nvSpPr>
        <p:spPr bwMode="auto">
          <a:xfrm>
            <a:off x="33947100" y="22783800"/>
            <a:ext cx="10591800" cy="3514725"/>
          </a:xfrm>
          <a:prstGeom prst="rect">
            <a:avLst/>
          </a:prstGeom>
          <a:noFill/>
          <a:ln w="9525">
            <a:noFill/>
            <a:miter lim="800000"/>
            <a:headEnd/>
            <a:tailEnd/>
          </a:ln>
          <a:effectLst/>
        </p:spPr>
        <p:txBody>
          <a:bodyPr lIns="128946" tIns="64474" rIns="128946" bIns="64474">
            <a:spAutoFit/>
          </a:bodyPr>
          <a:lstStyle/>
          <a:p>
            <a:pPr defTabSz="1085850" eaLnBrk="0" hangingPunct="0">
              <a:lnSpc>
                <a:spcPct val="70000"/>
              </a:lnSpc>
              <a:spcAft>
                <a:spcPct val="30000"/>
              </a:spcAft>
            </a:pPr>
            <a:r>
              <a:rPr lang="en-US" sz="2800" b="1">
                <a:effectLst>
                  <a:outerShdw blurRad="38100" dist="38100" dir="2700000" algn="tl">
                    <a:srgbClr val="FFFFFF"/>
                  </a:outerShdw>
                </a:effectLst>
              </a:rPr>
              <a:t>Conclusion</a:t>
            </a:r>
          </a:p>
          <a:p>
            <a:pPr defTabSz="1085850" eaLnBrk="0" hangingPunct="0">
              <a:lnSpc>
                <a:spcPct val="85000"/>
              </a:lnSpc>
              <a:spcAft>
                <a:spcPct val="30000"/>
              </a:spcAft>
              <a:buFontTx/>
              <a:buChar char="•"/>
            </a:pPr>
            <a:r>
              <a:rPr lang="en-US" sz="1800" b="1">
                <a:solidFill>
                  <a:srgbClr val="000000"/>
                </a:solidFill>
                <a:effectLst>
                  <a:outerShdw blurRad="38100" dist="38100" dir="2700000" algn="tl">
                    <a:srgbClr val="FFFFFF"/>
                  </a:outerShdw>
                </a:effectLst>
                <a:latin typeface="Symbol" pitchFamily="18" charset="2"/>
              </a:rPr>
              <a:t> </a:t>
            </a:r>
            <a:r>
              <a:rPr lang="en-US" sz="2200">
                <a:solidFill>
                  <a:srgbClr val="000000"/>
                </a:solidFill>
                <a:latin typeface="Times New Roman" pitchFamily="18" charset="0"/>
                <a:cs typeface="Times New Roman" pitchFamily="18" charset="0"/>
              </a:rPr>
              <a:t>An inexpensive method of using bottles with intake tubes set 7.5 cm above ground to collect runoff samples gave similar P and sediment concentrations as the means of multiple samples collected during runoff events with ISCO samplers.  </a:t>
            </a:r>
            <a:endParaRPr lang="en-US" sz="2200">
              <a:latin typeface="Times New Roman" pitchFamily="18" charset="0"/>
              <a:cs typeface="Times New Roman" pitchFamily="18" charset="0"/>
            </a:endParaRPr>
          </a:p>
          <a:p>
            <a:pPr defTabSz="1085850" eaLnBrk="0" hangingPunct="0">
              <a:lnSpc>
                <a:spcPct val="85000"/>
              </a:lnSpc>
              <a:spcAft>
                <a:spcPct val="30000"/>
              </a:spcAft>
              <a:buFontTx/>
              <a:buChar char="•"/>
            </a:pPr>
            <a:r>
              <a:rPr lang="en-US" sz="2200">
                <a:solidFill>
                  <a:srgbClr val="000000"/>
                </a:solidFill>
                <a:latin typeface="Times New Roman" pitchFamily="18" charset="0"/>
              </a:rPr>
              <a:t> The runoff P concentrations were about twice as high with the runoff event that followed composted manure application than with later runoff events.</a:t>
            </a:r>
            <a:endParaRPr lang="en-US" sz="2200">
              <a:latin typeface="Times New Roman" pitchFamily="18" charset="0"/>
              <a:cs typeface="Times New Roman" pitchFamily="18" charset="0"/>
            </a:endParaRPr>
          </a:p>
          <a:p>
            <a:pPr defTabSz="1085850" eaLnBrk="0" hangingPunct="0">
              <a:lnSpc>
                <a:spcPct val="85000"/>
              </a:lnSpc>
              <a:spcAft>
                <a:spcPct val="30000"/>
              </a:spcAft>
              <a:buFontTx/>
              <a:buChar char="•"/>
            </a:pPr>
            <a:r>
              <a:rPr lang="en-US" sz="2200">
                <a:solidFill>
                  <a:srgbClr val="000000"/>
                </a:solidFill>
                <a:latin typeface="Times New Roman" pitchFamily="18" charset="0"/>
              </a:rPr>
              <a:t>Sediment concentration in runoff was reduced with manure application. </a:t>
            </a:r>
          </a:p>
          <a:p>
            <a:pPr defTabSz="1085850" eaLnBrk="0" hangingPunct="0">
              <a:lnSpc>
                <a:spcPct val="85000"/>
              </a:lnSpc>
              <a:spcAft>
                <a:spcPct val="30000"/>
              </a:spcAft>
              <a:buFontTx/>
              <a:buChar char="•"/>
            </a:pPr>
            <a:r>
              <a:rPr lang="en-US" sz="2200">
                <a:solidFill>
                  <a:srgbClr val="000000"/>
                </a:solidFill>
                <a:latin typeface="Times New Roman" pitchFamily="18" charset="0"/>
              </a:rPr>
              <a:t>Setbacks were ineffective in reducing concentrations of sediment, total P and particulate P in runoff but there was a tendency of reduced dissolved P with increasing setback distance.</a:t>
            </a:r>
          </a:p>
          <a:p>
            <a:pPr defTabSz="1085850" eaLnBrk="0" hangingPunct="0">
              <a:lnSpc>
                <a:spcPct val="85000"/>
              </a:lnSpc>
              <a:spcAft>
                <a:spcPct val="30000"/>
              </a:spcAft>
              <a:buFontTx/>
              <a:buChar char="•"/>
            </a:pPr>
            <a:r>
              <a:rPr lang="en-US" sz="2200">
                <a:solidFill>
                  <a:srgbClr val="000000"/>
                </a:solidFill>
                <a:latin typeface="Times New Roman" pitchFamily="18" charset="0"/>
                <a:cs typeface="Times New Roman" pitchFamily="18" charset="0"/>
              </a:rPr>
              <a:t> Drainage basin characteristics affected runoff volume and sediment and P losses. </a:t>
            </a:r>
            <a:endParaRPr lang="en-US" sz="2400">
              <a:latin typeface="Times New Roman" pitchFamily="18" charset="0"/>
            </a:endParaRPr>
          </a:p>
        </p:txBody>
      </p:sp>
      <p:sp>
        <p:nvSpPr>
          <p:cNvPr id="26293" name="Text Box 5813"/>
          <p:cNvSpPr txBox="1">
            <a:spLocks noChangeArrowheads="1"/>
          </p:cNvSpPr>
          <p:nvPr/>
        </p:nvSpPr>
        <p:spPr bwMode="auto">
          <a:xfrm>
            <a:off x="23241000" y="5334000"/>
            <a:ext cx="9677400" cy="3378200"/>
          </a:xfrm>
          <a:prstGeom prst="rect">
            <a:avLst/>
          </a:prstGeom>
          <a:noFill/>
          <a:ln w="12700" cap="sq">
            <a:noFill/>
            <a:miter lim="800000"/>
            <a:headEnd type="none" w="sm" len="sm"/>
            <a:tailEnd type="none" w="sm" len="sm"/>
          </a:ln>
          <a:effectLst/>
        </p:spPr>
        <p:txBody>
          <a:bodyPr>
            <a:spAutoFit/>
          </a:bodyPr>
          <a:lstStyle/>
          <a:p>
            <a:pPr defTabSz="4179888">
              <a:spcBef>
                <a:spcPct val="50000"/>
              </a:spcBef>
            </a:pPr>
            <a:r>
              <a:rPr lang="en-US" sz="2400" b="1">
                <a:solidFill>
                  <a:srgbClr val="FF3300"/>
                </a:solidFill>
                <a:latin typeface="Times New Roman" pitchFamily="18" charset="0"/>
              </a:rPr>
              <a:t>Setback distance effects.</a:t>
            </a:r>
            <a:r>
              <a:rPr lang="en-US" sz="2400">
                <a:latin typeface="Times New Roman" pitchFamily="18" charset="0"/>
              </a:rPr>
              <a:t> Setback distance effects (0 and 30-m ) were not   significant for  P and sediment concentrations when using the ISCO data from four runoff events (Table 1). The setback distance x runoff event interaction effects were significant for TP and PP due to the variation of rainfall intensities. Sediment and DP concentrations were affected by runoff events. High rainfall intensity resulted in high sediment concentration (third rainfall event volume ). During the fourth rainfall event, rain intensity was low which resulted in low  runoff volume, therefore DP concentration was high in runoff samples.</a:t>
            </a:r>
            <a:endParaRPr lang="en-US" sz="2400"/>
          </a:p>
        </p:txBody>
      </p:sp>
      <p:sp>
        <p:nvSpPr>
          <p:cNvPr id="26789" name="Text Box 6309"/>
          <p:cNvSpPr txBox="1">
            <a:spLocks noChangeArrowheads="1"/>
          </p:cNvSpPr>
          <p:nvPr/>
        </p:nvSpPr>
        <p:spPr bwMode="auto">
          <a:xfrm>
            <a:off x="23164800" y="22631400"/>
            <a:ext cx="9906000" cy="2647950"/>
          </a:xfrm>
          <a:prstGeom prst="rect">
            <a:avLst/>
          </a:prstGeom>
          <a:noFill/>
          <a:ln w="12700" cap="sq">
            <a:noFill/>
            <a:miter lim="800000"/>
            <a:headEnd type="none" w="sm" len="sm"/>
            <a:tailEnd type="none" w="sm" len="sm"/>
          </a:ln>
          <a:effectLst/>
        </p:spPr>
        <p:txBody>
          <a:bodyPr>
            <a:spAutoFit/>
          </a:bodyPr>
          <a:lstStyle/>
          <a:p>
            <a:pPr defTabSz="4179888">
              <a:spcBef>
                <a:spcPct val="50000"/>
              </a:spcBef>
            </a:pPr>
            <a:r>
              <a:rPr lang="en-US" sz="2400" b="1">
                <a:solidFill>
                  <a:srgbClr val="FF3300"/>
                </a:solidFill>
                <a:latin typeface="Times New Roman" pitchFamily="18" charset="0"/>
              </a:rPr>
              <a:t>Drainage basin effects on runoff and pollutant concentration.</a:t>
            </a:r>
            <a:r>
              <a:rPr lang="en-US" sz="2400" b="1">
                <a:solidFill>
                  <a:srgbClr val="FF3300"/>
                </a:solidFill>
                <a:effectLst>
                  <a:outerShdw blurRad="38100" dist="38100" dir="2700000" algn="tl">
                    <a:srgbClr val="000000"/>
                  </a:outerShdw>
                </a:effectLst>
                <a:latin typeface="Times New Roman" pitchFamily="18" charset="0"/>
              </a:rPr>
              <a:t> </a:t>
            </a:r>
            <a:r>
              <a:rPr lang="en-US" sz="2400">
                <a:latin typeface="Times New Roman" pitchFamily="18" charset="0"/>
              </a:rPr>
              <a:t>Drainage areas served by the ISCO samplers differed for several features that could affect runoff concentrations. Minimum and maximum values were: 0.45 to 2.13 ha for drainage area; 61 to 259 m for mean terrace channel length;  1.8 to 3.10 for the slope gradient-length ; 0 to 25.7% of the setback area ratio to the drainage area (Table 3). Mean runoff volume per runoff event ranged from 200 to 700 m</a:t>
            </a:r>
            <a:r>
              <a:rPr lang="en-US" sz="2400" baseline="30000">
                <a:latin typeface="Times New Roman" pitchFamily="18" charset="0"/>
              </a:rPr>
              <a:t>3</a:t>
            </a:r>
            <a:r>
              <a:rPr lang="en-US" sz="2400">
                <a:latin typeface="Times New Roman" pitchFamily="18" charset="0"/>
              </a:rPr>
              <a:t>.</a:t>
            </a:r>
          </a:p>
        </p:txBody>
      </p:sp>
      <p:graphicFrame>
        <p:nvGraphicFramePr>
          <p:cNvPr id="43662" name="Group 6798"/>
          <p:cNvGraphicFramePr>
            <a:graphicFrameLocks noGrp="1"/>
          </p:cNvGraphicFramePr>
          <p:nvPr/>
        </p:nvGraphicFramePr>
        <p:xfrm>
          <a:off x="23469600" y="15849600"/>
          <a:ext cx="9372600" cy="5943600"/>
        </p:xfrm>
        <a:graphic>
          <a:graphicData uri="http://schemas.openxmlformats.org/drawingml/2006/table">
            <a:tbl>
              <a:tblPr/>
              <a:tblGrid>
                <a:gridCol w="2286000"/>
                <a:gridCol w="1524000"/>
                <a:gridCol w="1843088"/>
                <a:gridCol w="2043112"/>
                <a:gridCol w="1676400"/>
              </a:tblGrid>
              <a:tr h="423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Total P</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Dissolved P</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Particulate P</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Sediment</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180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Treatment</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mg kg</a:t>
                      </a:r>
                      <a:r>
                        <a:rPr kumimoji="0" lang="en-US" sz="2400" b="0" i="0" u="none" strike="noStrike" cap="none" normalizeH="0" baseline="30000" smtClean="0">
                          <a:ln>
                            <a:noFill/>
                          </a:ln>
                          <a:solidFill>
                            <a:schemeClr val="tx1"/>
                          </a:solidFill>
                          <a:effectLst/>
                          <a:latin typeface="Times New Roman" pitchFamily="18"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kg kg</a:t>
                      </a:r>
                      <a:r>
                        <a:rPr kumimoji="0" lang="en-US" sz="2400" b="0" i="0" u="none" strike="noStrike" cap="none" normalizeH="0" baseline="30000" smtClean="0">
                          <a:ln>
                            <a:noFill/>
                          </a:ln>
                          <a:solidFill>
                            <a:schemeClr val="tx1"/>
                          </a:solidFill>
                          <a:effectLst/>
                          <a:latin typeface="Times New Roman" pitchFamily="18" charset="0"/>
                          <a:cs typeface="Arial" charset="0"/>
                        </a:rPr>
                        <a:t>-1</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1809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0-m setback</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2.81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5-m setback</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3.25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1.88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10-m setback</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2.87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1.46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1.92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20-m setback</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2.68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0.79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1.89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30-m setback</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1.74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1.68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40-m setback</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2.55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0.91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1.64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1.79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No manure</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2.56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0.84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3.68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Standard Error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0.26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Event (E)</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Treatment (T)</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 x E</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bl>
          </a:graphicData>
        </a:graphic>
      </p:graphicFrame>
      <p:graphicFrame>
        <p:nvGraphicFramePr>
          <p:cNvPr id="43623" name="Group 6759"/>
          <p:cNvGraphicFramePr>
            <a:graphicFrameLocks noGrp="1"/>
          </p:cNvGraphicFramePr>
          <p:nvPr/>
        </p:nvGraphicFramePr>
        <p:xfrm>
          <a:off x="34213800" y="5200650"/>
          <a:ext cx="9982200" cy="4552953"/>
        </p:xfrm>
        <a:graphic>
          <a:graphicData uri="http://schemas.openxmlformats.org/drawingml/2006/table">
            <a:tbl>
              <a:tblPr/>
              <a:tblGrid>
                <a:gridCol w="1504950"/>
                <a:gridCol w="1717675"/>
                <a:gridCol w="1768475"/>
                <a:gridCol w="2493963"/>
                <a:gridCol w="2497137"/>
              </a:tblGrid>
              <a:tr h="1233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Block</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Drainage area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Mean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channel length</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Setback area relative to drainage area</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Runoff volume, mean of 4 events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474663">
                <a:tc>
                  <a:txBody>
                    <a:bodyPr/>
                    <a:lstStyle/>
                    <a:p>
                      <a:pPr marL="0" marR="0" lvl="0" indent="0" algn="l" defTabSz="4179888"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(m</a:t>
                      </a:r>
                      <a:r>
                        <a:rPr kumimoji="0" lang="en-US" sz="2400" b="1" i="0" u="none" strike="noStrike" cap="none" normalizeH="0" baseline="0" smtClean="0">
                          <a:ln>
                            <a:noFill/>
                          </a:ln>
                          <a:solidFill>
                            <a:schemeClr val="tx1"/>
                          </a:solidFill>
                          <a:effectLst/>
                          <a:latin typeface="Arial" charset="0"/>
                          <a:cs typeface="Times New Roman" pitchFamily="18" charset="0"/>
                        </a:rPr>
                        <a:t>²</a:t>
                      </a: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(m)</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m</a:t>
                      </a:r>
                      <a:r>
                        <a:rPr kumimoji="0" lang="en-US" sz="2400" b="1" i="0" u="none" strike="noStrike" cap="none" normalizeH="0" baseline="0" smtClean="0">
                          <a:ln>
                            <a:noFill/>
                          </a:ln>
                          <a:solidFill>
                            <a:schemeClr val="tx1"/>
                          </a:solidFill>
                          <a:effectLst/>
                          <a:latin typeface="Arial" charset="0"/>
                          <a:cs typeface="Times New Roman" pitchFamily="18" charset="0"/>
                        </a:rPr>
                        <a:t>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B1-0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4463</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61</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4179888"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4179888"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B1-30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7784</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89</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25.7</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B2-0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20123</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211</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4179888"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4179888"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708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B2-30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11398</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118</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17.6</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338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B3-0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21265</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259</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4179888"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4179888"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440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B3-30</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15009</a:t>
                      </a:r>
                      <a:endParaRPr kumimoji="0" lang="en-US" sz="24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178</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13.3</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201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bl>
          </a:graphicData>
        </a:graphic>
      </p:graphicFrame>
      <p:sp>
        <p:nvSpPr>
          <p:cNvPr id="40570" name="Text Box 4730"/>
          <p:cNvSpPr txBox="1">
            <a:spLocks noChangeArrowheads="1"/>
          </p:cNvSpPr>
          <p:nvPr/>
        </p:nvSpPr>
        <p:spPr bwMode="auto">
          <a:xfrm>
            <a:off x="26273125" y="10066338"/>
            <a:ext cx="184150" cy="1341437"/>
          </a:xfrm>
          <a:prstGeom prst="rect">
            <a:avLst/>
          </a:prstGeom>
          <a:noFill/>
          <a:ln w="9525">
            <a:noFill/>
            <a:miter lim="800000"/>
            <a:headEnd/>
            <a:tailEnd/>
          </a:ln>
          <a:effectLst/>
        </p:spPr>
        <p:txBody>
          <a:bodyPr wrap="none">
            <a:spAutoFit/>
          </a:bodyPr>
          <a:lstStyle/>
          <a:p>
            <a:endParaRPr lang="en-US"/>
          </a:p>
        </p:txBody>
      </p:sp>
      <p:sp>
        <p:nvSpPr>
          <p:cNvPr id="40017" name="Text Box 21"/>
          <p:cNvSpPr txBox="1">
            <a:spLocks noChangeArrowheads="1"/>
          </p:cNvSpPr>
          <p:nvPr/>
        </p:nvSpPr>
        <p:spPr bwMode="auto">
          <a:xfrm>
            <a:off x="11430000" y="15963900"/>
            <a:ext cx="10706100" cy="3276600"/>
          </a:xfrm>
          <a:prstGeom prst="rect">
            <a:avLst/>
          </a:prstGeom>
          <a:noFill/>
          <a:ln w="9525">
            <a:noFill/>
            <a:miter lim="800000"/>
            <a:headEnd/>
            <a:tailEnd/>
          </a:ln>
        </p:spPr>
        <p:txBody>
          <a:bodyPr/>
          <a:lstStyle/>
          <a:p>
            <a:pPr eaLnBrk="0" hangingPunct="0"/>
            <a:r>
              <a:rPr lang="en-US" sz="2400" b="1" u="sng">
                <a:solidFill>
                  <a:srgbClr val="FF3300"/>
                </a:solidFill>
                <a:latin typeface="Times New Roman" pitchFamily="18" charset="0"/>
              </a:rPr>
              <a:t>Sampling method.</a:t>
            </a:r>
            <a:r>
              <a:rPr lang="en-US" sz="2400">
                <a:latin typeface="Times New Roman" pitchFamily="18" charset="0"/>
              </a:rPr>
              <a:t> Runoff concentrations were not affected by sampling height except for the first runoff event after compost application when concentrations were higher for the 7.5-cm compared with the higher tube placements (Fig 6.a&amp;b). Runoff concentrations were similar for samples collected with the restricted and unrestricted tubes. There were no significant differences in sediment and P concentrations with the mean concentration of ISCO samples for an event and the concentrations with the sample bottle method (Fig. 7 a&amp;b). Samples collected at the 7.5-cm height with restricted tubes were used for the remainder of the study.</a:t>
            </a:r>
          </a:p>
          <a:p>
            <a:pPr eaLnBrk="0" hangingPunct="0">
              <a:buFontTx/>
              <a:buChar char="•"/>
            </a:pPr>
            <a:endParaRPr lang="en-US" sz="2400">
              <a:latin typeface="Times New Roman" pitchFamily="18" charset="0"/>
            </a:endParaRPr>
          </a:p>
          <a:p>
            <a:pPr eaLnBrk="0" hangingPunct="0"/>
            <a:endParaRPr lang="en-US" sz="2400">
              <a:latin typeface="Times New Roman" pitchFamily="18" charset="0"/>
            </a:endParaRPr>
          </a:p>
          <a:p>
            <a:pPr eaLnBrk="0" hangingPunct="0"/>
            <a:endParaRPr lang="en-US" sz="2400">
              <a:latin typeface="Times New Roman" pitchFamily="18" charset="0"/>
            </a:endParaRPr>
          </a:p>
          <a:p>
            <a:pPr eaLnBrk="0" hangingPunct="0"/>
            <a:endParaRPr lang="en-US" sz="2400">
              <a:latin typeface="Times New Roman" pitchFamily="18" charset="0"/>
            </a:endParaRPr>
          </a:p>
          <a:p>
            <a:pPr eaLnBrk="0" hangingPunct="0"/>
            <a:endParaRPr lang="en-US" sz="2400">
              <a:latin typeface="Times New Roman" pitchFamily="18" charset="0"/>
            </a:endParaRPr>
          </a:p>
        </p:txBody>
      </p:sp>
      <p:sp>
        <p:nvSpPr>
          <p:cNvPr id="19466" name="Text Box 1034"/>
          <p:cNvSpPr txBox="1">
            <a:spLocks noChangeArrowheads="1"/>
          </p:cNvSpPr>
          <p:nvPr/>
        </p:nvSpPr>
        <p:spPr bwMode="auto">
          <a:xfrm>
            <a:off x="11401425" y="15573375"/>
            <a:ext cx="1631950" cy="587375"/>
          </a:xfrm>
          <a:prstGeom prst="rect">
            <a:avLst/>
          </a:prstGeom>
          <a:noFill/>
          <a:ln w="9525">
            <a:noFill/>
            <a:miter lim="800000"/>
            <a:headEnd/>
            <a:tailEnd/>
          </a:ln>
          <a:effectLst/>
        </p:spPr>
        <p:txBody>
          <a:bodyPr wrap="none" lIns="128946" tIns="64474" rIns="128946" bIns="64474">
            <a:spAutoFit/>
          </a:bodyPr>
          <a:lstStyle/>
          <a:p>
            <a:pPr defTabSz="1085850" eaLnBrk="0" hangingPunct="0">
              <a:spcAft>
                <a:spcPct val="30000"/>
              </a:spcAft>
            </a:pPr>
            <a:r>
              <a:rPr lang="en-US" sz="3000" b="1">
                <a:effectLst>
                  <a:outerShdw blurRad="38100" dist="38100" dir="2700000" algn="tl">
                    <a:srgbClr val="FFFFFF"/>
                  </a:outerShdw>
                </a:effectLst>
              </a:rPr>
              <a:t>Results</a:t>
            </a:r>
          </a:p>
        </p:txBody>
      </p:sp>
      <p:grpSp>
        <p:nvGrpSpPr>
          <p:cNvPr id="43497" name="Group 6633"/>
          <p:cNvGrpSpPr>
            <a:grpSpLocks/>
          </p:cNvGrpSpPr>
          <p:nvPr/>
        </p:nvGrpSpPr>
        <p:grpSpPr bwMode="auto">
          <a:xfrm>
            <a:off x="11544300" y="18935700"/>
            <a:ext cx="10477500" cy="3403600"/>
            <a:chOff x="7272" y="11928"/>
            <a:chExt cx="6600" cy="2144"/>
          </a:xfrm>
        </p:grpSpPr>
        <p:graphicFrame>
          <p:nvGraphicFramePr>
            <p:cNvPr id="40565" name="Object 4725"/>
            <p:cNvGraphicFramePr>
              <a:graphicFrameLocks noChangeAspect="1"/>
            </p:cNvGraphicFramePr>
            <p:nvPr/>
          </p:nvGraphicFramePr>
          <p:xfrm>
            <a:off x="7272" y="11928"/>
            <a:ext cx="3300" cy="1652"/>
          </p:xfrm>
          <a:graphic>
            <a:graphicData uri="http://schemas.openxmlformats.org/presentationml/2006/ole">
              <p:oleObj spid="_x0000_s40565" name="Chart" r:id="rId5" imgW="5791581" imgH="3210306" progId="Excel.Chart.8">
                <p:embed/>
              </p:oleObj>
            </a:graphicData>
          </a:graphic>
        </p:graphicFrame>
        <p:graphicFrame>
          <p:nvGraphicFramePr>
            <p:cNvPr id="40566" name="Object 4726"/>
            <p:cNvGraphicFramePr>
              <a:graphicFrameLocks noChangeAspect="1"/>
            </p:cNvGraphicFramePr>
            <p:nvPr/>
          </p:nvGraphicFramePr>
          <p:xfrm>
            <a:off x="10526" y="11928"/>
            <a:ext cx="3346" cy="1652"/>
          </p:xfrm>
          <a:graphic>
            <a:graphicData uri="http://schemas.openxmlformats.org/presentationml/2006/ole">
              <p:oleObj spid="_x0000_s40566" name="Chart" r:id="rId6" imgW="5791581" imgH="3210306" progId="Excel.Chart.8">
                <p:embed/>
              </p:oleObj>
            </a:graphicData>
          </a:graphic>
        </p:graphicFrame>
        <p:sp>
          <p:nvSpPr>
            <p:cNvPr id="40568" name="Text Box 4728"/>
            <p:cNvSpPr txBox="1">
              <a:spLocks noChangeArrowheads="1"/>
            </p:cNvSpPr>
            <p:nvPr/>
          </p:nvSpPr>
          <p:spPr bwMode="auto">
            <a:xfrm>
              <a:off x="7300" y="13548"/>
              <a:ext cx="6524" cy="524"/>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lang="en-US" sz="2400">
                  <a:latin typeface="Times New Roman" pitchFamily="18" charset="0"/>
                </a:rPr>
                <a:t>Fig. 6 a&amp;b. Tube inlet height and restricted (R) vs. unrestricted tube effects on sediment and P concentrations were not significant; n=12</a:t>
              </a:r>
            </a:p>
          </p:txBody>
        </p:sp>
      </p:grpSp>
      <p:sp>
        <p:nvSpPr>
          <p:cNvPr id="2" name="Text Box 5813"/>
          <p:cNvSpPr txBox="1">
            <a:spLocks noChangeArrowheads="1"/>
          </p:cNvSpPr>
          <p:nvPr/>
        </p:nvSpPr>
        <p:spPr bwMode="auto">
          <a:xfrm>
            <a:off x="23393400" y="12801600"/>
            <a:ext cx="9525000" cy="3013075"/>
          </a:xfrm>
          <a:prstGeom prst="rect">
            <a:avLst/>
          </a:prstGeom>
          <a:noFill/>
          <a:ln w="12700" cap="sq">
            <a:noFill/>
            <a:miter lim="800000"/>
            <a:headEnd type="none" w="sm" len="sm"/>
            <a:tailEnd type="none" w="sm" len="sm"/>
          </a:ln>
          <a:effectLst/>
        </p:spPr>
        <p:txBody>
          <a:bodyPr>
            <a:spAutoFit/>
          </a:bodyPr>
          <a:lstStyle/>
          <a:p>
            <a:pPr defTabSz="4179888">
              <a:spcBef>
                <a:spcPct val="50000"/>
              </a:spcBef>
            </a:pPr>
            <a:r>
              <a:rPr lang="en-US" sz="2400">
                <a:latin typeface="Times New Roman" pitchFamily="18" charset="0"/>
              </a:rPr>
              <a:t>Using the sample bottle data, particulate and total P concentrations were higher with the first runoff event than with the 3 later events. Application of composted feedlot manure reduced sediment concentration in runoff by 49% (Table 2). Runoff P concentrations were not increased by manure application. The setback distance effects on sediment and P concentrations were not significant at P = 0.05. However, dissolved P tended to decrease with increasing setback distance (P = 0.06) according to: DP concentration = 1.43 – 0.0.15 * setback distance (m), R</a:t>
            </a:r>
            <a:r>
              <a:rPr lang="en-US" sz="2400" baseline="30000">
                <a:latin typeface="Times New Roman" pitchFamily="18" charset="0"/>
              </a:rPr>
              <a:t>2</a:t>
            </a:r>
            <a:r>
              <a:rPr lang="en-US" sz="2400">
                <a:latin typeface="Times New Roman" pitchFamily="18" charset="0"/>
              </a:rPr>
              <a:t> = 0.63. </a:t>
            </a:r>
          </a:p>
        </p:txBody>
      </p:sp>
      <p:sp>
        <p:nvSpPr>
          <p:cNvPr id="40578" name="Text Box 4738"/>
          <p:cNvSpPr txBox="1">
            <a:spLocks noChangeArrowheads="1"/>
          </p:cNvSpPr>
          <p:nvPr/>
        </p:nvSpPr>
        <p:spPr bwMode="auto">
          <a:xfrm>
            <a:off x="23393400" y="21793200"/>
            <a:ext cx="9372600" cy="831850"/>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lang="en-US" sz="2400">
                <a:latin typeface="Times New Roman" pitchFamily="18" charset="0"/>
              </a:rPr>
              <a:t>Table 2. The effect of setback distance on sediment and P concentrations using sample bottle data from four runoff events.</a:t>
            </a:r>
          </a:p>
        </p:txBody>
      </p:sp>
      <p:sp>
        <p:nvSpPr>
          <p:cNvPr id="40672" name="Text Box 4832"/>
          <p:cNvSpPr txBox="1">
            <a:spLocks noChangeArrowheads="1"/>
          </p:cNvSpPr>
          <p:nvPr/>
        </p:nvSpPr>
        <p:spPr bwMode="auto">
          <a:xfrm>
            <a:off x="34213800" y="9696450"/>
            <a:ext cx="9982200" cy="457200"/>
          </a:xfrm>
          <a:prstGeom prst="rect">
            <a:avLst/>
          </a:prstGeom>
          <a:solidFill>
            <a:srgbClr val="FFFF99"/>
          </a:solidFill>
          <a:ln w="9525">
            <a:noFill/>
            <a:miter lim="800000"/>
            <a:headEnd/>
            <a:tailEnd/>
          </a:ln>
          <a:effectLst/>
        </p:spPr>
        <p:txBody>
          <a:bodyPr>
            <a:spAutoFit/>
          </a:bodyPr>
          <a:lstStyle/>
          <a:p>
            <a:pPr>
              <a:spcBef>
                <a:spcPct val="50000"/>
              </a:spcBef>
            </a:pPr>
            <a:r>
              <a:rPr lang="en-US" sz="2400">
                <a:latin typeface="Times New Roman" pitchFamily="18" charset="0"/>
              </a:rPr>
              <a:t>Table 3. Characteristics of drainage basins with ISCO samplers.</a:t>
            </a:r>
          </a:p>
        </p:txBody>
      </p:sp>
      <p:sp>
        <p:nvSpPr>
          <p:cNvPr id="40746" name="Text Box 4906"/>
          <p:cNvSpPr txBox="1">
            <a:spLocks noChangeArrowheads="1"/>
          </p:cNvSpPr>
          <p:nvPr/>
        </p:nvSpPr>
        <p:spPr bwMode="auto">
          <a:xfrm>
            <a:off x="33909000" y="14325600"/>
            <a:ext cx="10515600" cy="264795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Increased drainage area resulted in increased runoff volume and increased sediment losses. Total P loss decreased with increased mean channel length (Fig.7a).</a:t>
            </a:r>
            <a:r>
              <a:rPr lang="en-US" sz="2400"/>
              <a:t> </a:t>
            </a:r>
            <a:r>
              <a:rPr lang="en-US" sz="2400">
                <a:latin typeface="Times New Roman" pitchFamily="18" charset="0"/>
              </a:rPr>
              <a:t>Runoff rate was positively related to runoff volume and sediment loss but negatively related to TP and DP concentration. Losses of sediment, TP (Fig. 7b) and DP were positively related to ponding depth, but DP concentration was less with deeper ponding. Sediment concentration increased as ratio of setback area to drainage area increased(Fig.7c).</a:t>
            </a:r>
          </a:p>
        </p:txBody>
      </p:sp>
      <p:sp>
        <p:nvSpPr>
          <p:cNvPr id="42547" name="Line 5683"/>
          <p:cNvSpPr>
            <a:spLocks noChangeShapeType="1"/>
          </p:cNvSpPr>
          <p:nvPr/>
        </p:nvSpPr>
        <p:spPr bwMode="auto">
          <a:xfrm flipH="1">
            <a:off x="8001000" y="24612600"/>
            <a:ext cx="838200" cy="533400"/>
          </a:xfrm>
          <a:prstGeom prst="line">
            <a:avLst/>
          </a:prstGeom>
          <a:noFill/>
          <a:ln w="19050">
            <a:solidFill>
              <a:srgbClr val="0000FF"/>
            </a:solidFill>
            <a:round/>
            <a:headEnd/>
            <a:tailEnd type="triangle" w="med" len="med"/>
          </a:ln>
          <a:effectLst/>
        </p:spPr>
        <p:txBody>
          <a:bodyPr/>
          <a:lstStyle/>
          <a:p>
            <a:endParaRPr lang="en-US"/>
          </a:p>
        </p:txBody>
      </p:sp>
      <p:sp>
        <p:nvSpPr>
          <p:cNvPr id="42549" name="Line 5685"/>
          <p:cNvSpPr>
            <a:spLocks noChangeShapeType="1"/>
          </p:cNvSpPr>
          <p:nvPr/>
        </p:nvSpPr>
        <p:spPr bwMode="auto">
          <a:xfrm flipH="1">
            <a:off x="7772400" y="22783800"/>
            <a:ext cx="990600" cy="609600"/>
          </a:xfrm>
          <a:prstGeom prst="line">
            <a:avLst/>
          </a:prstGeom>
          <a:noFill/>
          <a:ln w="19050">
            <a:solidFill>
              <a:srgbClr val="FF0000"/>
            </a:solidFill>
            <a:round/>
            <a:headEnd/>
            <a:tailEnd type="triangle" w="med" len="med"/>
          </a:ln>
          <a:effectLst/>
        </p:spPr>
        <p:txBody>
          <a:bodyPr/>
          <a:lstStyle/>
          <a:p>
            <a:endParaRPr lang="en-US"/>
          </a:p>
        </p:txBody>
      </p:sp>
      <p:grpSp>
        <p:nvGrpSpPr>
          <p:cNvPr id="42563" name="Group 5699"/>
          <p:cNvGrpSpPr>
            <a:grpSpLocks/>
          </p:cNvGrpSpPr>
          <p:nvPr/>
        </p:nvGrpSpPr>
        <p:grpSpPr bwMode="auto">
          <a:xfrm>
            <a:off x="11544300" y="4953000"/>
            <a:ext cx="10591800" cy="10615613"/>
            <a:chOff x="7104" y="3120"/>
            <a:chExt cx="6912" cy="7102"/>
          </a:xfrm>
        </p:grpSpPr>
        <p:grpSp>
          <p:nvGrpSpPr>
            <p:cNvPr id="42544" name="Group 5680"/>
            <p:cNvGrpSpPr>
              <a:grpSpLocks/>
            </p:cNvGrpSpPr>
            <p:nvPr/>
          </p:nvGrpSpPr>
          <p:grpSpPr bwMode="auto">
            <a:xfrm>
              <a:off x="7104" y="3120"/>
              <a:ext cx="6912" cy="7102"/>
              <a:chOff x="7104" y="3120"/>
              <a:chExt cx="6912" cy="7102"/>
            </a:xfrm>
          </p:grpSpPr>
          <p:pic>
            <p:nvPicPr>
              <p:cNvPr id="40022" name="Picture 27"/>
              <p:cNvPicPr>
                <a:picLocks noChangeAspect="1" noChangeArrowheads="1"/>
              </p:cNvPicPr>
              <p:nvPr/>
            </p:nvPicPr>
            <p:blipFill>
              <a:blip r:embed="rId7" cstate="print"/>
              <a:srcRect/>
              <a:stretch>
                <a:fillRect/>
              </a:stretch>
            </p:blipFill>
            <p:spPr bwMode="auto">
              <a:xfrm>
                <a:off x="8544" y="7488"/>
                <a:ext cx="4176" cy="2252"/>
              </a:xfrm>
              <a:prstGeom prst="rect">
                <a:avLst/>
              </a:prstGeom>
              <a:noFill/>
              <a:ln w="50800">
                <a:solidFill>
                  <a:schemeClr val="tx1"/>
                </a:solidFill>
                <a:miter lim="800000"/>
                <a:headEnd/>
                <a:tailEnd/>
              </a:ln>
            </p:spPr>
          </p:pic>
          <p:sp>
            <p:nvSpPr>
              <p:cNvPr id="40038" name="Text Box 2261"/>
              <p:cNvSpPr txBox="1">
                <a:spLocks noChangeArrowheads="1"/>
              </p:cNvSpPr>
              <p:nvPr/>
            </p:nvSpPr>
            <p:spPr bwMode="auto">
              <a:xfrm>
                <a:off x="7200" y="6864"/>
                <a:ext cx="2976" cy="478"/>
              </a:xfrm>
              <a:prstGeom prst="rect">
                <a:avLst/>
              </a:prstGeom>
              <a:solidFill>
                <a:srgbClr val="FFFF99"/>
              </a:solidFill>
              <a:ln w="12700" cap="sq">
                <a:solidFill>
                  <a:srgbClr val="FFCC99"/>
                </a:solidFill>
                <a:miter lim="800000"/>
                <a:headEnd type="none" w="sm" len="sm"/>
                <a:tailEnd type="none" w="sm" len="sm"/>
              </a:ln>
            </p:spPr>
            <p:txBody>
              <a:bodyPr>
                <a:spAutoFit/>
              </a:bodyPr>
              <a:lstStyle/>
              <a:p>
                <a:pPr defTabSz="4179888">
                  <a:spcBef>
                    <a:spcPct val="50000"/>
                  </a:spcBef>
                </a:pPr>
                <a:r>
                  <a:rPr lang="en-US" sz="2000"/>
                  <a:t>Figure 3. Field layout and setback distances.</a:t>
                </a:r>
              </a:p>
            </p:txBody>
          </p:sp>
          <p:sp>
            <p:nvSpPr>
              <p:cNvPr id="40572" name="Text Box 2261"/>
              <p:cNvSpPr txBox="1">
                <a:spLocks noChangeArrowheads="1"/>
              </p:cNvSpPr>
              <p:nvPr/>
            </p:nvSpPr>
            <p:spPr bwMode="auto">
              <a:xfrm>
                <a:off x="8448" y="9744"/>
                <a:ext cx="4416" cy="478"/>
              </a:xfrm>
              <a:prstGeom prst="rect">
                <a:avLst/>
              </a:prstGeom>
              <a:solidFill>
                <a:srgbClr val="FFFF99"/>
              </a:solidFill>
              <a:ln w="12700" cap="sq">
                <a:solidFill>
                  <a:schemeClr val="tx1"/>
                </a:solidFill>
                <a:miter lim="800000"/>
                <a:headEnd type="none" w="sm" len="sm"/>
                <a:tailEnd type="none" w="sm" len="sm"/>
              </a:ln>
            </p:spPr>
            <p:txBody>
              <a:bodyPr>
                <a:spAutoFit/>
              </a:bodyPr>
              <a:lstStyle/>
              <a:p>
                <a:pPr defTabSz="4179888">
                  <a:spcBef>
                    <a:spcPct val="50000"/>
                  </a:spcBef>
                </a:pPr>
                <a:r>
                  <a:rPr lang="en-US" sz="2000"/>
                  <a:t>Figure 5. Accumulated runoff at a riser during a runoff event. </a:t>
                </a:r>
              </a:p>
            </p:txBody>
          </p:sp>
          <p:sp>
            <p:nvSpPr>
              <p:cNvPr id="40573" name="Text Box 2261"/>
              <p:cNvSpPr txBox="1">
                <a:spLocks noChangeArrowheads="1"/>
              </p:cNvSpPr>
              <p:nvPr/>
            </p:nvSpPr>
            <p:spPr bwMode="auto">
              <a:xfrm>
                <a:off x="10224" y="6864"/>
                <a:ext cx="3744" cy="478"/>
              </a:xfrm>
              <a:prstGeom prst="rect">
                <a:avLst/>
              </a:prstGeom>
              <a:solidFill>
                <a:srgbClr val="FFFF99"/>
              </a:solidFill>
              <a:ln w="12700" cap="sq">
                <a:solidFill>
                  <a:srgbClr val="FFCC99"/>
                </a:solidFill>
                <a:miter lim="800000"/>
                <a:headEnd type="none" w="sm" len="sm"/>
                <a:tailEnd type="none" w="sm" len="sm"/>
              </a:ln>
            </p:spPr>
            <p:txBody>
              <a:bodyPr>
                <a:spAutoFit/>
              </a:bodyPr>
              <a:lstStyle/>
              <a:p>
                <a:pPr defTabSz="4179888">
                  <a:spcBef>
                    <a:spcPct val="50000"/>
                  </a:spcBef>
                </a:pPr>
                <a:r>
                  <a:rPr lang="en-US" sz="2000"/>
                  <a:t>Figure 4. Collection of runoff samples using a ISCO sampler after a rainfall event.</a:t>
                </a:r>
              </a:p>
            </p:txBody>
          </p:sp>
          <p:grpSp>
            <p:nvGrpSpPr>
              <p:cNvPr id="42457" name="Group 5593"/>
              <p:cNvGrpSpPr>
                <a:grpSpLocks/>
              </p:cNvGrpSpPr>
              <p:nvPr/>
            </p:nvGrpSpPr>
            <p:grpSpPr bwMode="auto">
              <a:xfrm>
                <a:off x="10272" y="3168"/>
                <a:ext cx="3744" cy="3408"/>
                <a:chOff x="10224" y="3216"/>
                <a:chExt cx="3744" cy="3408"/>
              </a:xfrm>
            </p:grpSpPr>
            <p:pic>
              <p:nvPicPr>
                <p:cNvPr id="42444" name="Picture 5580"/>
                <p:cNvPicPr>
                  <a:picLocks noChangeAspect="1" noChangeArrowheads="1"/>
                </p:cNvPicPr>
                <p:nvPr/>
              </p:nvPicPr>
              <p:blipFill>
                <a:blip r:embed="rId8" cstate="print"/>
                <a:srcRect/>
                <a:stretch>
                  <a:fillRect/>
                </a:stretch>
              </p:blipFill>
              <p:spPr bwMode="auto">
                <a:xfrm>
                  <a:off x="10224" y="3552"/>
                  <a:ext cx="3744" cy="3072"/>
                </a:xfrm>
                <a:prstGeom prst="rect">
                  <a:avLst/>
                </a:prstGeom>
                <a:noFill/>
                <a:ln w="9525">
                  <a:noFill/>
                  <a:miter lim="800000"/>
                  <a:headEnd/>
                  <a:tailEnd/>
                </a:ln>
                <a:effectLst/>
              </p:spPr>
            </p:pic>
            <p:pic>
              <p:nvPicPr>
                <p:cNvPr id="42445" name="Picture 5581"/>
                <p:cNvPicPr>
                  <a:picLocks noChangeAspect="1" noChangeArrowheads="1"/>
                </p:cNvPicPr>
                <p:nvPr/>
              </p:nvPicPr>
              <p:blipFill>
                <a:blip r:embed="rId9" cstate="print"/>
                <a:srcRect/>
                <a:stretch>
                  <a:fillRect/>
                </a:stretch>
              </p:blipFill>
              <p:spPr bwMode="auto">
                <a:xfrm>
                  <a:off x="10272" y="3216"/>
                  <a:ext cx="1248" cy="836"/>
                </a:xfrm>
                <a:prstGeom prst="rect">
                  <a:avLst/>
                </a:prstGeom>
                <a:noFill/>
                <a:ln w="9525">
                  <a:noFill/>
                  <a:miter lim="800000"/>
                  <a:headEnd/>
                  <a:tailEnd/>
                </a:ln>
                <a:effectLst/>
              </p:spPr>
            </p:pic>
            <p:sp>
              <p:nvSpPr>
                <p:cNvPr id="42454" name="Line 5590"/>
                <p:cNvSpPr>
                  <a:spLocks noChangeShapeType="1"/>
                </p:cNvSpPr>
                <p:nvPr/>
              </p:nvSpPr>
              <p:spPr bwMode="auto">
                <a:xfrm>
                  <a:off x="11184" y="3840"/>
                  <a:ext cx="528" cy="240"/>
                </a:xfrm>
                <a:prstGeom prst="line">
                  <a:avLst/>
                </a:prstGeom>
                <a:noFill/>
                <a:ln w="9525">
                  <a:solidFill>
                    <a:srgbClr val="FF0000"/>
                  </a:solidFill>
                  <a:round/>
                  <a:headEnd/>
                  <a:tailEnd type="triangle" w="med" len="med"/>
                </a:ln>
                <a:effectLst/>
              </p:spPr>
              <p:txBody>
                <a:bodyPr/>
                <a:lstStyle/>
                <a:p>
                  <a:endParaRPr lang="en-US"/>
                </a:p>
              </p:txBody>
            </p:sp>
            <p:sp>
              <p:nvSpPr>
                <p:cNvPr id="42456" name="Rectangle 5592"/>
                <p:cNvSpPr>
                  <a:spLocks noChangeArrowheads="1"/>
                </p:cNvSpPr>
                <p:nvPr/>
              </p:nvSpPr>
              <p:spPr bwMode="auto">
                <a:xfrm>
                  <a:off x="11520" y="3216"/>
                  <a:ext cx="2448" cy="336"/>
                </a:xfrm>
                <a:prstGeom prst="rect">
                  <a:avLst/>
                </a:prstGeom>
                <a:solidFill>
                  <a:schemeClr val="bg2"/>
                </a:solidFill>
                <a:ln w="9525">
                  <a:noFill/>
                  <a:miter lim="800000"/>
                  <a:headEnd/>
                  <a:tailEnd/>
                </a:ln>
                <a:effectLst/>
              </p:spPr>
              <p:txBody>
                <a:bodyPr wrap="none" anchor="ctr"/>
                <a:lstStyle/>
                <a:p>
                  <a:endParaRPr lang="en-US"/>
                </a:p>
              </p:txBody>
            </p:sp>
          </p:grpSp>
          <p:pic>
            <p:nvPicPr>
              <p:cNvPr id="42542" name="Picture 5678"/>
              <p:cNvPicPr>
                <a:picLocks noChangeAspect="1" noChangeArrowheads="1"/>
              </p:cNvPicPr>
              <p:nvPr/>
            </p:nvPicPr>
            <p:blipFill>
              <a:blip r:embed="rId10"/>
              <a:srcRect l="7964" t="7692" r="10408" b="9230"/>
              <a:stretch>
                <a:fillRect/>
              </a:stretch>
            </p:blipFill>
            <p:spPr bwMode="auto">
              <a:xfrm>
                <a:off x="7104" y="3120"/>
                <a:ext cx="3120" cy="3744"/>
              </a:xfrm>
              <a:prstGeom prst="rect">
                <a:avLst/>
              </a:prstGeom>
              <a:noFill/>
              <a:ln w="9525">
                <a:noFill/>
                <a:miter lim="800000"/>
                <a:headEnd/>
                <a:tailEnd/>
              </a:ln>
            </p:spPr>
          </p:pic>
          <p:sp>
            <p:nvSpPr>
              <p:cNvPr id="42543" name="Rectangle 5679"/>
              <p:cNvSpPr>
                <a:spLocks noChangeArrowheads="1"/>
              </p:cNvSpPr>
              <p:nvPr/>
            </p:nvSpPr>
            <p:spPr bwMode="auto">
              <a:xfrm>
                <a:off x="10272" y="6528"/>
                <a:ext cx="3744" cy="336"/>
              </a:xfrm>
              <a:prstGeom prst="rect">
                <a:avLst/>
              </a:prstGeom>
              <a:solidFill>
                <a:schemeClr val="bg2"/>
              </a:solidFill>
              <a:ln w="9525">
                <a:solidFill>
                  <a:schemeClr val="tx1"/>
                </a:solidFill>
                <a:miter lim="800000"/>
                <a:headEnd/>
                <a:tailEnd/>
              </a:ln>
              <a:effectLst/>
            </p:spPr>
            <p:txBody>
              <a:bodyPr wrap="none" anchor="ctr"/>
              <a:lstStyle/>
              <a:p>
                <a:endParaRPr lang="en-US"/>
              </a:p>
            </p:txBody>
          </p:sp>
        </p:grpSp>
        <p:pic>
          <p:nvPicPr>
            <p:cNvPr id="42561" name="Picture 5697" descr="Cross section points2"/>
            <p:cNvPicPr>
              <a:picLocks noChangeAspect="1" noChangeArrowheads="1"/>
            </p:cNvPicPr>
            <p:nvPr/>
          </p:nvPicPr>
          <p:blipFill>
            <a:blip r:embed="rId11" cstate="print"/>
            <a:srcRect l="2353" t="3818" r="3764" b="9636"/>
            <a:stretch>
              <a:fillRect/>
            </a:stretch>
          </p:blipFill>
          <p:spPr bwMode="auto">
            <a:xfrm>
              <a:off x="13152" y="3168"/>
              <a:ext cx="795" cy="960"/>
            </a:xfrm>
            <a:prstGeom prst="rect">
              <a:avLst/>
            </a:prstGeom>
            <a:solidFill>
              <a:schemeClr val="bg2">
                <a:alpha val="50000"/>
              </a:schemeClr>
            </a:solidFill>
            <a:ln w="9525">
              <a:solidFill>
                <a:schemeClr val="tx1"/>
              </a:solidFill>
              <a:miter lim="800000"/>
              <a:headEnd/>
              <a:tailEnd/>
            </a:ln>
          </p:spPr>
        </p:pic>
        <p:sp>
          <p:nvSpPr>
            <p:cNvPr id="42562" name="Line 5698"/>
            <p:cNvSpPr>
              <a:spLocks noChangeShapeType="1"/>
            </p:cNvSpPr>
            <p:nvPr/>
          </p:nvSpPr>
          <p:spPr bwMode="auto">
            <a:xfrm flipH="1">
              <a:off x="12096" y="3648"/>
              <a:ext cx="1632" cy="384"/>
            </a:xfrm>
            <a:prstGeom prst="line">
              <a:avLst/>
            </a:prstGeom>
            <a:noFill/>
            <a:ln w="9525">
              <a:solidFill>
                <a:srgbClr val="FF3300"/>
              </a:solidFill>
              <a:round/>
              <a:headEnd/>
              <a:tailEnd type="triangle" w="med" len="med"/>
            </a:ln>
            <a:effectLst/>
          </p:spPr>
          <p:txBody>
            <a:bodyPr/>
            <a:lstStyle/>
            <a:p>
              <a:endParaRPr lang="en-US"/>
            </a:p>
          </p:txBody>
        </p:sp>
      </p:grpSp>
      <p:sp>
        <p:nvSpPr>
          <p:cNvPr id="42570" name="Text Box 5706"/>
          <p:cNvSpPr txBox="1">
            <a:spLocks noChangeArrowheads="1"/>
          </p:cNvSpPr>
          <p:nvPr/>
        </p:nvSpPr>
        <p:spPr bwMode="auto">
          <a:xfrm>
            <a:off x="33909000" y="21859875"/>
            <a:ext cx="9982200" cy="711200"/>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lang="en-US" sz="2000">
                <a:latin typeface="Times New Roman" pitchFamily="18" charset="0"/>
              </a:rPr>
              <a:t>Figure 7 a,b and c. Effect of the LS, drainage area size and setback : drainage area ratio  on P and sediment loss.</a:t>
            </a:r>
          </a:p>
        </p:txBody>
      </p:sp>
      <p:pic>
        <p:nvPicPr>
          <p:cNvPr id="42546" name="Picture 5682" descr="Salt"/>
          <p:cNvPicPr>
            <a:picLocks noChangeAspect="1" noChangeArrowheads="1"/>
          </p:cNvPicPr>
          <p:nvPr/>
        </p:nvPicPr>
        <p:blipFill>
          <a:blip r:embed="rId12"/>
          <a:srcRect l="7663" t="2272" r="5048" b="6882"/>
          <a:stretch>
            <a:fillRect/>
          </a:stretch>
        </p:blipFill>
        <p:spPr bwMode="auto">
          <a:xfrm>
            <a:off x="1295400" y="20878800"/>
            <a:ext cx="4306888" cy="4864100"/>
          </a:xfrm>
          <a:prstGeom prst="rect">
            <a:avLst/>
          </a:prstGeom>
          <a:noFill/>
          <a:ln w="9525">
            <a:noFill/>
            <a:miter lim="800000"/>
            <a:headEnd/>
            <a:tailEnd/>
          </a:ln>
        </p:spPr>
      </p:pic>
      <p:pic>
        <p:nvPicPr>
          <p:cNvPr id="40020" name="Picture 25"/>
          <p:cNvPicPr>
            <a:picLocks noChangeAspect="1" noChangeArrowheads="1"/>
          </p:cNvPicPr>
          <p:nvPr/>
        </p:nvPicPr>
        <p:blipFill>
          <a:blip r:embed="rId13" cstate="print"/>
          <a:srcRect r="22496"/>
          <a:stretch>
            <a:fillRect/>
          </a:stretch>
        </p:blipFill>
        <p:spPr bwMode="auto">
          <a:xfrm>
            <a:off x="5602288" y="20878800"/>
            <a:ext cx="3444875" cy="4818063"/>
          </a:xfrm>
          <a:prstGeom prst="rect">
            <a:avLst/>
          </a:prstGeom>
          <a:noFill/>
          <a:ln w="22225">
            <a:solidFill>
              <a:srgbClr val="993366"/>
            </a:solidFill>
            <a:miter lim="800000"/>
            <a:headEnd/>
            <a:tailEnd/>
          </a:ln>
        </p:spPr>
      </p:pic>
      <p:sp>
        <p:nvSpPr>
          <p:cNvPr id="42550" name="Text Box 5686"/>
          <p:cNvSpPr txBox="1">
            <a:spLocks noChangeArrowheads="1"/>
          </p:cNvSpPr>
          <p:nvPr/>
        </p:nvSpPr>
        <p:spPr bwMode="auto">
          <a:xfrm>
            <a:off x="9048750" y="23450550"/>
            <a:ext cx="123825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15 cm</a:t>
            </a:r>
          </a:p>
        </p:txBody>
      </p:sp>
      <p:sp>
        <p:nvSpPr>
          <p:cNvPr id="42551" name="Text Box 5687"/>
          <p:cNvSpPr txBox="1">
            <a:spLocks noChangeArrowheads="1"/>
          </p:cNvSpPr>
          <p:nvPr/>
        </p:nvSpPr>
        <p:spPr bwMode="auto">
          <a:xfrm>
            <a:off x="8991600" y="22780625"/>
            <a:ext cx="131445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30 cm</a:t>
            </a:r>
          </a:p>
        </p:txBody>
      </p:sp>
      <p:sp>
        <p:nvSpPr>
          <p:cNvPr id="42552" name="Text Box 5688"/>
          <p:cNvSpPr txBox="1">
            <a:spLocks noChangeArrowheads="1"/>
          </p:cNvSpPr>
          <p:nvPr/>
        </p:nvSpPr>
        <p:spPr bwMode="auto">
          <a:xfrm>
            <a:off x="9067800" y="24155400"/>
            <a:ext cx="123825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7.5 cm</a:t>
            </a:r>
          </a:p>
        </p:txBody>
      </p:sp>
      <p:sp>
        <p:nvSpPr>
          <p:cNvPr id="42571" name="Text Box 2263"/>
          <p:cNvSpPr txBox="1">
            <a:spLocks noChangeArrowheads="1"/>
          </p:cNvSpPr>
          <p:nvPr/>
        </p:nvSpPr>
        <p:spPr bwMode="auto">
          <a:xfrm>
            <a:off x="1281113" y="25742900"/>
            <a:ext cx="2909887" cy="409575"/>
          </a:xfrm>
          <a:prstGeom prst="rect">
            <a:avLst/>
          </a:prstGeom>
          <a:solidFill>
            <a:srgbClr val="FFFF99"/>
          </a:solidFill>
          <a:ln w="12700" cap="sq">
            <a:solidFill>
              <a:schemeClr val="tx1"/>
            </a:solidFill>
            <a:miter lim="800000"/>
            <a:headEnd type="none" w="sm" len="sm"/>
            <a:tailEnd type="none" w="sm" len="sm"/>
          </a:ln>
        </p:spPr>
        <p:txBody>
          <a:bodyPr>
            <a:spAutoFit/>
          </a:bodyPr>
          <a:lstStyle/>
          <a:p>
            <a:pPr defTabSz="4179888">
              <a:spcBef>
                <a:spcPct val="50000"/>
              </a:spcBef>
            </a:pPr>
            <a:r>
              <a:rPr lang="en-US" sz="2000"/>
              <a:t>Figure 1. Research site.</a:t>
            </a:r>
          </a:p>
        </p:txBody>
      </p:sp>
      <p:sp>
        <p:nvSpPr>
          <p:cNvPr id="42572" name="Text Box 2264"/>
          <p:cNvSpPr txBox="1">
            <a:spLocks noChangeArrowheads="1"/>
          </p:cNvSpPr>
          <p:nvPr/>
        </p:nvSpPr>
        <p:spPr bwMode="auto">
          <a:xfrm>
            <a:off x="5545138" y="25742900"/>
            <a:ext cx="4513262" cy="715963"/>
          </a:xfrm>
          <a:prstGeom prst="rect">
            <a:avLst/>
          </a:prstGeom>
          <a:solidFill>
            <a:srgbClr val="FFFF99"/>
          </a:solidFill>
          <a:ln w="12700" cap="sq">
            <a:solidFill>
              <a:schemeClr val="tx1"/>
            </a:solidFill>
            <a:miter lim="800000"/>
            <a:headEnd type="none" w="sm" len="sm"/>
            <a:tailEnd type="none" w="sm" len="sm"/>
          </a:ln>
        </p:spPr>
        <p:txBody>
          <a:bodyPr>
            <a:spAutoFit/>
          </a:bodyPr>
          <a:lstStyle/>
          <a:p>
            <a:pPr defTabSz="4179888">
              <a:spcBef>
                <a:spcPct val="50000"/>
              </a:spcBef>
            </a:pPr>
            <a:r>
              <a:rPr lang="en-US" sz="2000"/>
              <a:t>Figure 2. Sample collection at riser for 3 tube heights. </a:t>
            </a:r>
          </a:p>
        </p:txBody>
      </p:sp>
      <p:sp>
        <p:nvSpPr>
          <p:cNvPr id="42574" name="Line 5710"/>
          <p:cNvSpPr>
            <a:spLocks noChangeShapeType="1"/>
          </p:cNvSpPr>
          <p:nvPr/>
        </p:nvSpPr>
        <p:spPr bwMode="auto">
          <a:xfrm flipH="1">
            <a:off x="7756525" y="24384000"/>
            <a:ext cx="1311275" cy="107950"/>
          </a:xfrm>
          <a:prstGeom prst="line">
            <a:avLst/>
          </a:prstGeom>
          <a:noFill/>
          <a:ln w="44450">
            <a:solidFill>
              <a:srgbClr val="0000FF"/>
            </a:solidFill>
            <a:round/>
            <a:headEnd/>
            <a:tailEnd type="triangle" w="med" len="med"/>
          </a:ln>
          <a:effectLst/>
        </p:spPr>
        <p:txBody>
          <a:bodyPr/>
          <a:lstStyle/>
          <a:p>
            <a:endParaRPr lang="en-US"/>
          </a:p>
        </p:txBody>
      </p:sp>
      <p:sp>
        <p:nvSpPr>
          <p:cNvPr id="42575" name="Line 5711"/>
          <p:cNvSpPr>
            <a:spLocks noChangeShapeType="1"/>
          </p:cNvSpPr>
          <p:nvPr/>
        </p:nvSpPr>
        <p:spPr bwMode="auto">
          <a:xfrm flipH="1">
            <a:off x="7613650" y="23088600"/>
            <a:ext cx="1454150" cy="400050"/>
          </a:xfrm>
          <a:prstGeom prst="line">
            <a:avLst/>
          </a:prstGeom>
          <a:noFill/>
          <a:ln w="44450">
            <a:solidFill>
              <a:srgbClr val="0000FF"/>
            </a:solidFill>
            <a:round/>
            <a:headEnd/>
            <a:tailEnd type="triangle" w="med" len="med"/>
          </a:ln>
          <a:effectLst/>
        </p:spPr>
        <p:txBody>
          <a:bodyPr/>
          <a:lstStyle/>
          <a:p>
            <a:endParaRPr lang="en-US"/>
          </a:p>
        </p:txBody>
      </p:sp>
      <p:sp>
        <p:nvSpPr>
          <p:cNvPr id="42576" name="Line 5712"/>
          <p:cNvSpPr>
            <a:spLocks noChangeShapeType="1"/>
          </p:cNvSpPr>
          <p:nvPr/>
        </p:nvSpPr>
        <p:spPr bwMode="auto">
          <a:xfrm flipH="1">
            <a:off x="7540625" y="23658513"/>
            <a:ext cx="1579563" cy="487362"/>
          </a:xfrm>
          <a:prstGeom prst="line">
            <a:avLst/>
          </a:prstGeom>
          <a:noFill/>
          <a:ln w="44450">
            <a:solidFill>
              <a:srgbClr val="0000FF"/>
            </a:solidFill>
            <a:round/>
            <a:headEnd/>
            <a:tailEnd type="triangle" w="med" len="med"/>
          </a:ln>
          <a:effectLst/>
        </p:spPr>
        <p:txBody>
          <a:bodyPr/>
          <a:lstStyle/>
          <a:p>
            <a:endParaRPr lang="en-US"/>
          </a:p>
        </p:txBody>
      </p:sp>
      <p:graphicFrame>
        <p:nvGraphicFramePr>
          <p:cNvPr id="43639" name="Group 6775"/>
          <p:cNvGraphicFramePr>
            <a:graphicFrameLocks noGrp="1"/>
          </p:cNvGraphicFramePr>
          <p:nvPr/>
        </p:nvGraphicFramePr>
        <p:xfrm>
          <a:off x="33909000" y="10210800"/>
          <a:ext cx="10668000" cy="3178811"/>
        </p:xfrm>
        <a:graphic>
          <a:graphicData uri="http://schemas.openxmlformats.org/drawingml/2006/table">
            <a:tbl>
              <a:tblPr/>
              <a:tblGrid>
                <a:gridCol w="2784475"/>
                <a:gridCol w="981075"/>
                <a:gridCol w="1035050"/>
                <a:gridCol w="838200"/>
                <a:gridCol w="838200"/>
                <a:gridCol w="838200"/>
                <a:gridCol w="914400"/>
                <a:gridCol w="914400"/>
                <a:gridCol w="685800"/>
                <a:gridCol w="838200"/>
              </a:tblGrid>
              <a:tr h="625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Drainage basin features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Runoff volume</a:t>
                      </a: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Sedim. conc.</a:t>
                      </a: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TP conc.</a:t>
                      </a: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PP conc.</a:t>
                      </a: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DP conc.</a:t>
                      </a: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Sedimloss</a:t>
                      </a: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TP loss</a:t>
                      </a: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PP loss</a:t>
                      </a: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DP loss</a:t>
                      </a: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984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Drainage area</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 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81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Channel length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0.55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 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 0.39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212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LS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212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Setback : drainage area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0.43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 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 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Runoff rate</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0.73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-0.43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-0.49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 0.43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 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 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 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4889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Arial" charset="0"/>
                        </a:rPr>
                        <a:t>Ponding depth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 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0.66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0.62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Arial" charset="0"/>
                        </a:rPr>
                        <a:t>0.90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bl>
          </a:graphicData>
        </a:graphic>
      </p:graphicFrame>
      <p:sp>
        <p:nvSpPr>
          <p:cNvPr id="43491" name="Text Box 6627"/>
          <p:cNvSpPr txBox="1">
            <a:spLocks noChangeArrowheads="1"/>
          </p:cNvSpPr>
          <p:nvPr/>
        </p:nvSpPr>
        <p:spPr bwMode="auto">
          <a:xfrm>
            <a:off x="23469600" y="11963400"/>
            <a:ext cx="8991600" cy="831850"/>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lang="en-US" sz="2400">
                <a:latin typeface="Times New Roman" pitchFamily="18" charset="0"/>
              </a:rPr>
              <a:t>Table 1. Comparison of 30 m and no setback distance on sediment and P concentrations using ISCO data from four runoff events.</a:t>
            </a:r>
          </a:p>
        </p:txBody>
      </p:sp>
      <p:sp>
        <p:nvSpPr>
          <p:cNvPr id="43500" name="Text Box 6636"/>
          <p:cNvSpPr txBox="1">
            <a:spLocks noChangeArrowheads="1"/>
          </p:cNvSpPr>
          <p:nvPr/>
        </p:nvSpPr>
        <p:spPr bwMode="auto">
          <a:xfrm>
            <a:off x="23393400" y="25222200"/>
            <a:ext cx="9601200" cy="1247775"/>
          </a:xfrm>
          <a:prstGeom prst="rect">
            <a:avLst/>
          </a:prstGeom>
          <a:solidFill>
            <a:srgbClr val="FFFF00"/>
          </a:solidFill>
          <a:ln w="9525">
            <a:solidFill>
              <a:schemeClr val="tx1"/>
            </a:solidFill>
            <a:miter lim="800000"/>
            <a:headEnd/>
            <a:tailEnd/>
          </a:ln>
          <a:effectLst/>
        </p:spPr>
        <p:txBody>
          <a:bodyPr>
            <a:spAutoFit/>
          </a:bodyPr>
          <a:lstStyle/>
          <a:p>
            <a:pPr>
              <a:spcBef>
                <a:spcPct val="50000"/>
              </a:spcBef>
            </a:pPr>
            <a:r>
              <a:rPr lang="ar-SA" sz="1600"/>
              <a:t>٭</a:t>
            </a:r>
            <a:r>
              <a:rPr lang="en-US" sz="1600"/>
              <a:t>This research was funded by a grant from USDA-CSREES Managed Ecosystems and was implemented with the collaboration of the Nebraska Corn Board.</a:t>
            </a:r>
          </a:p>
          <a:p>
            <a:pPr>
              <a:spcBef>
                <a:spcPct val="50000"/>
              </a:spcBef>
            </a:pPr>
            <a:r>
              <a:rPr lang="ar-SA" sz="1800"/>
              <a:t>٭</a:t>
            </a:r>
            <a:r>
              <a:rPr lang="en-US" sz="1800"/>
              <a:t> </a:t>
            </a:r>
            <a:r>
              <a:rPr lang="en-US" sz="1600"/>
              <a:t>Thanks also to  the farm’s owner for his permission to conduct this research in his farm during 2006-2007.</a:t>
            </a:r>
          </a:p>
        </p:txBody>
      </p:sp>
      <p:sp>
        <p:nvSpPr>
          <p:cNvPr id="43515" name="Text Box 6651"/>
          <p:cNvSpPr txBox="1">
            <a:spLocks noChangeArrowheads="1"/>
          </p:cNvSpPr>
          <p:nvPr/>
        </p:nvSpPr>
        <p:spPr bwMode="auto">
          <a:xfrm>
            <a:off x="33909000" y="13411200"/>
            <a:ext cx="10820400" cy="822325"/>
          </a:xfrm>
          <a:prstGeom prst="rect">
            <a:avLst/>
          </a:prstGeom>
          <a:solidFill>
            <a:srgbClr val="FFFF99"/>
          </a:solidFill>
          <a:ln w="9525">
            <a:noFill/>
            <a:miter lim="800000"/>
            <a:headEnd/>
            <a:tailEnd/>
          </a:ln>
          <a:effectLst/>
        </p:spPr>
        <p:txBody>
          <a:bodyPr>
            <a:spAutoFit/>
          </a:bodyPr>
          <a:lstStyle/>
          <a:p>
            <a:pPr>
              <a:spcBef>
                <a:spcPct val="50000"/>
              </a:spcBef>
            </a:pPr>
            <a:r>
              <a:rPr lang="en-US" sz="2400">
                <a:latin typeface="Times New Roman" pitchFamily="18" charset="0"/>
              </a:rPr>
              <a:t>Table 4. Correlation coefficients, significant at P = 0.1, of drainage basin features with runoff properties.</a:t>
            </a:r>
          </a:p>
        </p:txBody>
      </p:sp>
      <p:sp>
        <p:nvSpPr>
          <p:cNvPr id="40575" name="Text Box 4735"/>
          <p:cNvSpPr txBox="1">
            <a:spLocks noChangeArrowheads="1"/>
          </p:cNvSpPr>
          <p:nvPr/>
        </p:nvSpPr>
        <p:spPr bwMode="auto">
          <a:xfrm>
            <a:off x="11506200" y="25831800"/>
            <a:ext cx="10591800" cy="457200"/>
          </a:xfrm>
          <a:prstGeom prst="rect">
            <a:avLst/>
          </a:prstGeom>
          <a:solidFill>
            <a:srgbClr val="FFFF99"/>
          </a:solidFill>
          <a:ln w="9525">
            <a:noFill/>
            <a:miter lim="800000"/>
            <a:headEnd/>
            <a:tailEnd/>
          </a:ln>
          <a:effectLst/>
        </p:spPr>
        <p:txBody>
          <a:bodyPr>
            <a:spAutoFit/>
          </a:bodyPr>
          <a:lstStyle/>
          <a:p>
            <a:pPr>
              <a:spcBef>
                <a:spcPct val="50000"/>
              </a:spcBef>
            </a:pPr>
            <a:r>
              <a:rPr lang="en-US" sz="2400"/>
              <a:t>Fig. 7 a&amp;b. </a:t>
            </a:r>
            <a:r>
              <a:rPr lang="en-US" sz="2200"/>
              <a:t>Comparison of ISCO and riser bottle sampling method for TP and PP</a:t>
            </a:r>
            <a:r>
              <a:rPr lang="en-US" sz="2400"/>
              <a:t>.</a:t>
            </a:r>
          </a:p>
        </p:txBody>
      </p:sp>
      <p:graphicFrame>
        <p:nvGraphicFramePr>
          <p:cNvPr id="43568" name="Object 6704"/>
          <p:cNvGraphicFramePr>
            <a:graphicFrameLocks noChangeAspect="1"/>
          </p:cNvGraphicFramePr>
          <p:nvPr/>
        </p:nvGraphicFramePr>
        <p:xfrm>
          <a:off x="16611600" y="22299613"/>
          <a:ext cx="5410200" cy="3532187"/>
        </p:xfrm>
        <a:graphic>
          <a:graphicData uri="http://schemas.openxmlformats.org/presentationml/2006/ole">
            <p:oleObj spid="_x0000_s43568" name="Chart" r:id="rId14" imgW="8315325" imgH="4181475" progId="Excel.Chart.8">
              <p:embed/>
            </p:oleObj>
          </a:graphicData>
        </a:graphic>
      </p:graphicFrame>
      <p:graphicFrame>
        <p:nvGraphicFramePr>
          <p:cNvPr id="43570" name="Object 6706"/>
          <p:cNvGraphicFramePr>
            <a:graphicFrameLocks noChangeAspect="1"/>
          </p:cNvGraphicFramePr>
          <p:nvPr/>
        </p:nvGraphicFramePr>
        <p:xfrm>
          <a:off x="11506200" y="22261513"/>
          <a:ext cx="5181600" cy="3570287"/>
        </p:xfrm>
        <a:graphic>
          <a:graphicData uri="http://schemas.openxmlformats.org/presentationml/2006/ole">
            <p:oleObj spid="_x0000_s43570" name="Chart" r:id="rId15" imgW="8115300" imgH="3971925" progId="Excel.Chart.8">
              <p:embed/>
            </p:oleObj>
          </a:graphicData>
        </a:graphic>
      </p:graphicFrame>
      <p:graphicFrame>
        <p:nvGraphicFramePr>
          <p:cNvPr id="43622" name="Group 6758"/>
          <p:cNvGraphicFramePr>
            <a:graphicFrameLocks noGrp="1"/>
          </p:cNvGraphicFramePr>
          <p:nvPr/>
        </p:nvGraphicFramePr>
        <p:xfrm>
          <a:off x="23469600" y="8763000"/>
          <a:ext cx="8991600" cy="3200400"/>
        </p:xfrm>
        <a:graphic>
          <a:graphicData uri="http://schemas.openxmlformats.org/drawingml/2006/table">
            <a:tbl>
              <a:tblPr/>
              <a:tblGrid>
                <a:gridCol w="2057400"/>
                <a:gridCol w="1524000"/>
                <a:gridCol w="1931988"/>
                <a:gridCol w="1954212"/>
                <a:gridCol w="1524000"/>
              </a:tblGrid>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 </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Total P</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Dissolved P</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Particulate P</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Sediment</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Treatment</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mg kg</a:t>
                      </a:r>
                      <a:r>
                        <a:rPr kumimoji="0" lang="en-US" sz="2400" b="0" i="0" u="none" strike="noStrike" cap="none" normalizeH="0" baseline="30000" smtClean="0">
                          <a:ln>
                            <a:noFill/>
                          </a:ln>
                          <a:solidFill>
                            <a:schemeClr val="tx1"/>
                          </a:solidFill>
                          <a:effectLst/>
                          <a:latin typeface="Times New Roman" pitchFamily="18" charset="0"/>
                          <a:cs typeface="Arial" charset="0"/>
                        </a:rPr>
                        <a:t>-1</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kg kg</a:t>
                      </a:r>
                      <a:r>
                        <a:rPr kumimoji="0" lang="en-US" sz="2400" b="0" i="0" u="none" strike="noStrike" cap="none" normalizeH="0" baseline="30000" smtClean="0">
                          <a:ln>
                            <a:noFill/>
                          </a:ln>
                          <a:solidFill>
                            <a:schemeClr val="tx1"/>
                          </a:solidFill>
                          <a:effectLst/>
                          <a:latin typeface="Times New Roman" pitchFamily="18" charset="0"/>
                          <a:cs typeface="Arial" charset="0"/>
                        </a:rPr>
                        <a:t>-1</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No setback </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2.73</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1.72</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1.03</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0.8</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30-m setback </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2.76</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1.69</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1.17</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Setback (S)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Arial" charset="0"/>
                        </a:rPr>
                        <a:t>NS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Event (E)</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4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ExS</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NS</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gradFill rotWithShape="0">
                      <a:gsLst>
                        <a:gs pos="0">
                          <a:srgbClr val="FFCC00"/>
                        </a:gs>
                        <a:gs pos="100000">
                          <a:srgbClr val="FFCC00">
                            <a:gamma/>
                            <a:shade val="66275"/>
                            <a:invGamma/>
                          </a:srgbClr>
                        </a:gs>
                      </a:gsLst>
                      <a:lin ang="5400000" scaled="1"/>
                    </a:gradFill>
                  </a:tcPr>
                </a:tc>
              </a:tr>
            </a:tbl>
          </a:graphicData>
        </a:graphic>
      </p:graphicFrame>
      <p:graphicFrame>
        <p:nvGraphicFramePr>
          <p:cNvPr id="43627" name="Object 6763"/>
          <p:cNvGraphicFramePr>
            <a:graphicFrameLocks noChangeAspect="1"/>
          </p:cNvGraphicFramePr>
          <p:nvPr/>
        </p:nvGraphicFramePr>
        <p:xfrm>
          <a:off x="39547800" y="16916400"/>
          <a:ext cx="4800600" cy="2667000"/>
        </p:xfrm>
        <a:graphic>
          <a:graphicData uri="http://schemas.openxmlformats.org/presentationml/2006/ole">
            <p:oleObj spid="_x0000_s43627" name="Chart" r:id="rId16" imgW="6810756" imgH="4143756" progId="Excel.Chart.8">
              <p:embed/>
            </p:oleObj>
          </a:graphicData>
        </a:graphic>
      </p:graphicFrame>
      <p:graphicFrame>
        <p:nvGraphicFramePr>
          <p:cNvPr id="43672" name="Group 6808"/>
          <p:cNvGraphicFramePr>
            <a:graphicFrameLocks noGrp="1"/>
          </p:cNvGraphicFramePr>
          <p:nvPr/>
        </p:nvGraphicFramePr>
        <p:xfrm>
          <a:off x="22555200" y="13595350"/>
          <a:ext cx="609600" cy="243840"/>
        </p:xfrm>
        <a:graphic>
          <a:graphicData uri="http://schemas.openxmlformats.org/drawingml/2006/table">
            <a:tbl>
              <a:tblPr/>
              <a:tblGrid>
                <a:gridCol w="609600"/>
              </a:tblGrid>
              <a:tr h="1619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0.5041</a:t>
                      </a:r>
                      <a:endParaRPr kumimoji="0" lang="en-US" sz="82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43682" name="Group 6818"/>
          <p:cNvGraphicFramePr>
            <a:graphicFrameLocks noGrp="1"/>
          </p:cNvGraphicFramePr>
          <p:nvPr/>
        </p:nvGraphicFramePr>
        <p:xfrm>
          <a:off x="22555200" y="13595350"/>
          <a:ext cx="609600" cy="243840"/>
        </p:xfrm>
        <a:graphic>
          <a:graphicData uri="http://schemas.openxmlformats.org/drawingml/2006/table">
            <a:tbl>
              <a:tblPr/>
              <a:tblGrid>
                <a:gridCol w="609600"/>
              </a:tblGrid>
              <a:tr h="1619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0.5041</a:t>
                      </a:r>
                      <a:endParaRPr kumimoji="0" lang="en-US" sz="82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43686" name="Object 6822"/>
          <p:cNvGraphicFramePr>
            <a:graphicFrameLocks noChangeAspect="1"/>
          </p:cNvGraphicFramePr>
          <p:nvPr/>
        </p:nvGraphicFramePr>
        <p:xfrm>
          <a:off x="36804600" y="19507200"/>
          <a:ext cx="4419600" cy="2286000"/>
        </p:xfrm>
        <a:graphic>
          <a:graphicData uri="http://schemas.openxmlformats.org/presentationml/2006/ole">
            <p:oleObj spid="_x0000_s43686" name="Chart" r:id="rId17" imgW="7610856" imgH="4753356" progId="Excel.Chart.8">
              <p:embed/>
            </p:oleObj>
          </a:graphicData>
        </a:graphic>
      </p:graphicFrame>
      <p:graphicFrame>
        <p:nvGraphicFramePr>
          <p:cNvPr id="43758" name="Object 6894"/>
          <p:cNvGraphicFramePr>
            <a:graphicFrameLocks noChangeAspect="1"/>
          </p:cNvGraphicFramePr>
          <p:nvPr/>
        </p:nvGraphicFramePr>
        <p:xfrm>
          <a:off x="34290000" y="16916400"/>
          <a:ext cx="5334000" cy="2617788"/>
        </p:xfrm>
        <a:graphic>
          <a:graphicData uri="http://schemas.openxmlformats.org/presentationml/2006/ole">
            <p:oleObj spid="_x0000_s43758" name="Chart" r:id="rId18" imgW="7458075" imgH="3924300" progId="Excel.Char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4179888" rtl="0" eaLnBrk="1" fontAlgn="base" latinLnBrk="0" hangingPunct="1">
          <a:lnSpc>
            <a:spcPct val="100000"/>
          </a:lnSpc>
          <a:spcBef>
            <a:spcPct val="0"/>
          </a:spcBef>
          <a:spcAft>
            <a:spcPct val="0"/>
          </a:spcAft>
          <a:buClrTx/>
          <a:buSzTx/>
          <a:buFontTx/>
          <a:buNone/>
          <a:tabLst/>
          <a:defRPr kumimoji="0" lang="en-US" sz="8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4179888" rtl="0" eaLnBrk="1" fontAlgn="base" latinLnBrk="0" hangingPunct="1">
          <a:lnSpc>
            <a:spcPct val="100000"/>
          </a:lnSpc>
          <a:spcBef>
            <a:spcPct val="0"/>
          </a:spcBef>
          <a:spcAft>
            <a:spcPct val="0"/>
          </a:spcAft>
          <a:buClrTx/>
          <a:buSzTx/>
          <a:buFontTx/>
          <a:buNone/>
          <a:tabLst/>
          <a:defRPr kumimoji="0" lang="en-US" sz="8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8110</TotalTime>
  <Words>1783</Words>
  <Application>Microsoft Office PowerPoint</Application>
  <PresentationFormat>Custom</PresentationFormat>
  <Paragraphs>347</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8" baseType="lpstr">
      <vt:lpstr>Arial</vt:lpstr>
      <vt:lpstr>Times New Roman</vt:lpstr>
      <vt:lpstr>SAS Monospace</vt:lpstr>
      <vt:lpstr>Symbol</vt:lpstr>
      <vt:lpstr>Default Design</vt:lpstr>
      <vt:lpstr>Microsoft Excel Chart</vt:lpstr>
      <vt:lpstr>Microsoft Office Excel Chart</vt:lpstr>
      <vt:lpstr>Setback Distance Effect on Phosphorus and Sediment Concentration in Runoff  Following Manure Application Ahmed Al-wadaey¹*, Charles Wortmann¹, Thomas Franti², Charles Shapiro¹, Dean Eisenhauer² 1.Department of Agronomy and Horticulture, UNL .2 Department of Biological System Engineering, UNL. (* corresponding author)</vt:lpstr>
    </vt:vector>
  </TitlesOfParts>
  <Company>UNL Agronomy and Horticulture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 Al-Wadaey</dc:creator>
  <cp:lastModifiedBy>Ahmed Al-Wadaey</cp:lastModifiedBy>
  <cp:revision>225</cp:revision>
  <dcterms:created xsi:type="dcterms:W3CDTF">2007-09-30T09:41:37Z</dcterms:created>
  <dcterms:modified xsi:type="dcterms:W3CDTF">2007-11-01T15:59:59Z</dcterms:modified>
</cp:coreProperties>
</file>