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embedTrueTypeFonts="1">
  <p:sldMasterIdLst>
    <p:sldMasterId id="2147483648" r:id="rId1"/>
  </p:sldMasterIdLst>
  <p:notesMasterIdLst>
    <p:notesMasterId r:id="rId3"/>
  </p:notesMasterIdLst>
  <p:sldIdLst>
    <p:sldId id="256" r:id="rId2"/>
  </p:sldIdLst>
  <p:sldSz cx="41148000" cy="16459200"/>
  <p:notesSz cx="7315200" cy="9601200"/>
  <p:embeddedFontLst>
    <p:embeddedFont>
      <p:font typeface="Tahoma" pitchFamily="34" charset="0"/>
      <p:regular r:id="rId4"/>
      <p:bold r:id="rId5"/>
    </p:embeddedFont>
    <p:embeddedFont>
      <p:font typeface="Comic Sans MS" pitchFamily="66" charset="0"/>
      <p:regular r:id="rId6"/>
      <p:bold r:id="rId7"/>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F"/>
    <a:srgbClr val="E1E1FF"/>
    <a:srgbClr val="EAFFD5"/>
    <a:srgbClr val="CCECFF"/>
    <a:srgbClr val="FFFFCC"/>
    <a:srgbClr val="E1F4FF"/>
    <a:srgbClr val="D9D9FF"/>
    <a:srgbClr val="66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9493" autoAdjust="0"/>
  </p:normalViewPr>
  <p:slideViewPr>
    <p:cSldViewPr>
      <p:cViewPr>
        <p:scale>
          <a:sx n="36" d="100"/>
          <a:sy n="36" d="100"/>
        </p:scale>
        <p:origin x="-300" y="-642"/>
      </p:cViewPr>
      <p:guideLst>
        <p:guide orient="horz" pos="5184"/>
        <p:guide pos="1296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29" tIns="48315" rIns="96629" bIns="48315" numCol="1" anchor="t" anchorCtr="0" compatLnSpc="1">
            <a:prstTxWarp prst="textNoShape">
              <a:avLst/>
            </a:prstTxWarp>
          </a:bodyPr>
          <a:lstStyle>
            <a:lvl1pPr defTabSz="966518">
              <a:defRPr sz="1300"/>
            </a:lvl1pPr>
          </a:lstStyle>
          <a:p>
            <a:pPr>
              <a:defRPr/>
            </a:pPr>
            <a:endParaRPr lang="en-US"/>
          </a:p>
        </p:txBody>
      </p:sp>
      <p:sp>
        <p:nvSpPr>
          <p:cNvPr id="30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29" tIns="48315" rIns="96629" bIns="48315" numCol="1" anchor="t" anchorCtr="0" compatLnSpc="1">
            <a:prstTxWarp prst="textNoShape">
              <a:avLst/>
            </a:prstTxWarp>
          </a:bodyPr>
          <a:lstStyle>
            <a:lvl1pPr algn="r" defTabSz="966518">
              <a:defRPr sz="13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842963" y="720725"/>
            <a:ext cx="9001126"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29" tIns="48315" rIns="96629" bIns="483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29" tIns="48315" rIns="96629" bIns="48315" numCol="1" anchor="b" anchorCtr="0" compatLnSpc="1">
            <a:prstTxWarp prst="textNoShape">
              <a:avLst/>
            </a:prstTxWarp>
          </a:bodyPr>
          <a:lstStyle>
            <a:lvl1pPr defTabSz="966518">
              <a:defRPr sz="1300"/>
            </a:lvl1pPr>
          </a:lstStyle>
          <a:p>
            <a:pPr>
              <a:defRPr/>
            </a:pPr>
            <a:endParaRPr lang="en-US"/>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29" tIns="48315" rIns="96629" bIns="48315" numCol="1" anchor="b" anchorCtr="0" compatLnSpc="1">
            <a:prstTxWarp prst="textNoShape">
              <a:avLst/>
            </a:prstTxWarp>
          </a:bodyPr>
          <a:lstStyle>
            <a:lvl1pPr algn="r" defTabSz="966518">
              <a:defRPr sz="1300"/>
            </a:lvl1pPr>
          </a:lstStyle>
          <a:p>
            <a:pPr>
              <a:defRPr/>
            </a:pPr>
            <a:fld id="{D1285419-CD8E-426F-AB5D-5B08C5DBB49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pPr defTabSz="965200"/>
            <a:fld id="{47694C27-CFFC-4E39-825E-96085731735D}" type="slidenum">
              <a:rPr lang="en-US" smtClean="0"/>
              <a:pPr defTabSz="965200"/>
              <a:t>2</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5113338"/>
            <a:ext cx="34975800" cy="35274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9326563"/>
            <a:ext cx="28803600" cy="42068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C94273-D299-4723-A8C0-4457CE466B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F64323-115A-4283-A6ED-BA3523EC70F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317950" y="1463675"/>
            <a:ext cx="8743950" cy="13166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86100" y="1463675"/>
            <a:ext cx="26079450" cy="1316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DBC2CF-06FA-4C5B-BD6E-21F9FB8B322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BEF85-7A2F-4149-94AD-6115124C82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1200" y="10575925"/>
            <a:ext cx="34975800" cy="32702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251200" y="6975475"/>
            <a:ext cx="34975800" cy="36004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EB46BE-F99C-4071-955E-1DA10E1392F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86100" y="4754563"/>
            <a:ext cx="17411700" cy="9875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650200" y="4754563"/>
            <a:ext cx="17411700" cy="9875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277E57-A7B1-4FFC-B5C8-67CFAC7DFD8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400" y="658813"/>
            <a:ext cx="37033200" cy="2743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0" y="3684588"/>
            <a:ext cx="18181638" cy="15351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57400" y="5219700"/>
            <a:ext cx="18181638" cy="9483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3" y="3684588"/>
            <a:ext cx="18187987" cy="15351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902613" y="5219700"/>
            <a:ext cx="18187987" cy="9483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3C9AE2-3948-456D-88DD-42FFE250863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77CF17-C5DB-4013-BACF-5DB51DB6DB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8401E3-030A-4B1E-B515-43FA377547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655638"/>
            <a:ext cx="13538200" cy="27892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087725" y="655638"/>
            <a:ext cx="23002875" cy="140477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0" y="3444875"/>
            <a:ext cx="13538200" cy="11258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DEE822-B9B9-432F-A4E1-0D211F14FEB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6088" y="11522075"/>
            <a:ext cx="24688800" cy="13589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066088" y="1470025"/>
            <a:ext cx="24688800" cy="98758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066088" y="12880975"/>
            <a:ext cx="24688800" cy="19319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8E7D9D-6020-4A56-88F0-791A2E3D50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86100" y="1463675"/>
            <a:ext cx="34975800" cy="2743200"/>
          </a:xfrm>
          <a:prstGeom prst="rect">
            <a:avLst/>
          </a:prstGeom>
          <a:noFill/>
          <a:ln w="9525">
            <a:noFill/>
            <a:miter lim="800000"/>
            <a:headEnd/>
            <a:tailEnd/>
          </a:ln>
        </p:spPr>
        <p:txBody>
          <a:bodyPr vert="horz" wrap="square" lIns="329166" tIns="164583" rIns="329166" bIns="16458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86100" y="4754563"/>
            <a:ext cx="34975800" cy="9875837"/>
          </a:xfrm>
          <a:prstGeom prst="rect">
            <a:avLst/>
          </a:prstGeom>
          <a:noFill/>
          <a:ln w="9525">
            <a:noFill/>
            <a:miter lim="800000"/>
            <a:headEnd/>
            <a:tailEnd/>
          </a:ln>
        </p:spPr>
        <p:txBody>
          <a:bodyPr vert="horz" wrap="square" lIns="329166" tIns="164583" rIns="329166" bIns="1645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86100" y="14997113"/>
            <a:ext cx="8572500" cy="1096962"/>
          </a:xfrm>
          <a:prstGeom prst="rect">
            <a:avLst/>
          </a:prstGeom>
          <a:noFill/>
          <a:ln w="9525">
            <a:noFill/>
            <a:miter lim="800000"/>
            <a:headEnd/>
            <a:tailEnd/>
          </a:ln>
          <a:effectLst/>
        </p:spPr>
        <p:txBody>
          <a:bodyPr vert="horz" wrap="square" lIns="329166" tIns="164583" rIns="329166" bIns="164583" numCol="1" anchor="t" anchorCtr="0" compatLnSpc="1">
            <a:prstTxWarp prst="textNoShape">
              <a:avLst/>
            </a:prstTxWarp>
          </a:bodyPr>
          <a:lstStyle>
            <a:lvl1pPr>
              <a:defRPr sz="5000"/>
            </a:lvl1pPr>
          </a:lstStyle>
          <a:p>
            <a:pPr>
              <a:defRPr/>
            </a:pPr>
            <a:endParaRPr lang="en-US"/>
          </a:p>
        </p:txBody>
      </p:sp>
      <p:sp>
        <p:nvSpPr>
          <p:cNvPr id="1029" name="Rectangle 5"/>
          <p:cNvSpPr>
            <a:spLocks noGrp="1" noChangeArrowheads="1"/>
          </p:cNvSpPr>
          <p:nvPr>
            <p:ph type="ftr" sz="quarter" idx="3"/>
          </p:nvPr>
        </p:nvSpPr>
        <p:spPr bwMode="auto">
          <a:xfrm>
            <a:off x="14058900" y="14997113"/>
            <a:ext cx="13030200" cy="1096962"/>
          </a:xfrm>
          <a:prstGeom prst="rect">
            <a:avLst/>
          </a:prstGeom>
          <a:noFill/>
          <a:ln w="9525">
            <a:noFill/>
            <a:miter lim="800000"/>
            <a:headEnd/>
            <a:tailEnd/>
          </a:ln>
          <a:effectLst/>
        </p:spPr>
        <p:txBody>
          <a:bodyPr vert="horz" wrap="square" lIns="329166" tIns="164583" rIns="329166" bIns="164583" numCol="1" anchor="t" anchorCtr="0" compatLnSpc="1">
            <a:prstTxWarp prst="textNoShape">
              <a:avLst/>
            </a:prstTxWarp>
          </a:bodyPr>
          <a:lstStyle>
            <a:lvl1pPr algn="ctr">
              <a:defRPr sz="5000"/>
            </a:lvl1pPr>
          </a:lstStyle>
          <a:p>
            <a:pPr>
              <a:defRPr/>
            </a:pPr>
            <a:endParaRPr lang="en-US"/>
          </a:p>
        </p:txBody>
      </p:sp>
      <p:sp>
        <p:nvSpPr>
          <p:cNvPr id="1030" name="Rectangle 6"/>
          <p:cNvSpPr>
            <a:spLocks noGrp="1" noChangeArrowheads="1"/>
          </p:cNvSpPr>
          <p:nvPr>
            <p:ph type="sldNum" sz="quarter" idx="4"/>
          </p:nvPr>
        </p:nvSpPr>
        <p:spPr bwMode="auto">
          <a:xfrm>
            <a:off x="29489400" y="14997113"/>
            <a:ext cx="8572500" cy="1096962"/>
          </a:xfrm>
          <a:prstGeom prst="rect">
            <a:avLst/>
          </a:prstGeom>
          <a:noFill/>
          <a:ln w="9525">
            <a:noFill/>
            <a:miter lim="800000"/>
            <a:headEnd/>
            <a:tailEnd/>
          </a:ln>
          <a:effectLst/>
        </p:spPr>
        <p:txBody>
          <a:bodyPr vert="horz" wrap="square" lIns="329166" tIns="164583" rIns="329166" bIns="164583" numCol="1" anchor="t" anchorCtr="0" compatLnSpc="1">
            <a:prstTxWarp prst="textNoShape">
              <a:avLst/>
            </a:prstTxWarp>
          </a:bodyPr>
          <a:lstStyle>
            <a:lvl1pPr algn="r">
              <a:defRPr sz="5000"/>
            </a:lvl1pPr>
          </a:lstStyle>
          <a:p>
            <a:pPr>
              <a:defRPr/>
            </a:pPr>
            <a:fld id="{5BA5E5FF-AE57-4451-9115-D3481E2943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292475" rtl="0" eaLnBrk="0" fontAlgn="base" hangingPunct="0">
        <a:spcBef>
          <a:spcPct val="0"/>
        </a:spcBef>
        <a:spcAft>
          <a:spcPct val="0"/>
        </a:spcAft>
        <a:defRPr sz="15900">
          <a:solidFill>
            <a:schemeClr val="tx2"/>
          </a:solidFill>
          <a:latin typeface="+mj-lt"/>
          <a:ea typeface="+mj-ea"/>
          <a:cs typeface="+mj-cs"/>
        </a:defRPr>
      </a:lvl1pPr>
      <a:lvl2pPr algn="ctr" defTabSz="3292475" rtl="0" eaLnBrk="0" fontAlgn="base" hangingPunct="0">
        <a:spcBef>
          <a:spcPct val="0"/>
        </a:spcBef>
        <a:spcAft>
          <a:spcPct val="0"/>
        </a:spcAft>
        <a:defRPr sz="15900">
          <a:solidFill>
            <a:schemeClr val="tx2"/>
          </a:solidFill>
          <a:latin typeface="Times New Roman" pitchFamily="18" charset="0"/>
        </a:defRPr>
      </a:lvl2pPr>
      <a:lvl3pPr algn="ctr" defTabSz="3292475" rtl="0" eaLnBrk="0" fontAlgn="base" hangingPunct="0">
        <a:spcBef>
          <a:spcPct val="0"/>
        </a:spcBef>
        <a:spcAft>
          <a:spcPct val="0"/>
        </a:spcAft>
        <a:defRPr sz="15900">
          <a:solidFill>
            <a:schemeClr val="tx2"/>
          </a:solidFill>
          <a:latin typeface="Times New Roman" pitchFamily="18" charset="0"/>
        </a:defRPr>
      </a:lvl3pPr>
      <a:lvl4pPr algn="ctr" defTabSz="3292475" rtl="0" eaLnBrk="0" fontAlgn="base" hangingPunct="0">
        <a:spcBef>
          <a:spcPct val="0"/>
        </a:spcBef>
        <a:spcAft>
          <a:spcPct val="0"/>
        </a:spcAft>
        <a:defRPr sz="15900">
          <a:solidFill>
            <a:schemeClr val="tx2"/>
          </a:solidFill>
          <a:latin typeface="Times New Roman" pitchFamily="18" charset="0"/>
        </a:defRPr>
      </a:lvl4pPr>
      <a:lvl5pPr algn="ctr" defTabSz="3292475" rtl="0" eaLnBrk="0" fontAlgn="base" hangingPunct="0">
        <a:spcBef>
          <a:spcPct val="0"/>
        </a:spcBef>
        <a:spcAft>
          <a:spcPct val="0"/>
        </a:spcAft>
        <a:defRPr sz="15900">
          <a:solidFill>
            <a:schemeClr val="tx2"/>
          </a:solidFill>
          <a:latin typeface="Times New Roman" pitchFamily="18" charset="0"/>
        </a:defRPr>
      </a:lvl5pPr>
      <a:lvl6pPr marL="457200" algn="ctr" defTabSz="3292475" rtl="0" fontAlgn="base">
        <a:spcBef>
          <a:spcPct val="0"/>
        </a:spcBef>
        <a:spcAft>
          <a:spcPct val="0"/>
        </a:spcAft>
        <a:defRPr sz="15900">
          <a:solidFill>
            <a:schemeClr val="tx2"/>
          </a:solidFill>
          <a:latin typeface="Times New Roman" pitchFamily="18" charset="0"/>
        </a:defRPr>
      </a:lvl6pPr>
      <a:lvl7pPr marL="914400" algn="ctr" defTabSz="3292475" rtl="0" fontAlgn="base">
        <a:spcBef>
          <a:spcPct val="0"/>
        </a:spcBef>
        <a:spcAft>
          <a:spcPct val="0"/>
        </a:spcAft>
        <a:defRPr sz="15900">
          <a:solidFill>
            <a:schemeClr val="tx2"/>
          </a:solidFill>
          <a:latin typeface="Times New Roman" pitchFamily="18" charset="0"/>
        </a:defRPr>
      </a:lvl7pPr>
      <a:lvl8pPr marL="1371600" algn="ctr" defTabSz="3292475" rtl="0" fontAlgn="base">
        <a:spcBef>
          <a:spcPct val="0"/>
        </a:spcBef>
        <a:spcAft>
          <a:spcPct val="0"/>
        </a:spcAft>
        <a:defRPr sz="15900">
          <a:solidFill>
            <a:schemeClr val="tx2"/>
          </a:solidFill>
          <a:latin typeface="Times New Roman" pitchFamily="18" charset="0"/>
        </a:defRPr>
      </a:lvl8pPr>
      <a:lvl9pPr marL="1828800" algn="ctr" defTabSz="3292475" rtl="0" fontAlgn="base">
        <a:spcBef>
          <a:spcPct val="0"/>
        </a:spcBef>
        <a:spcAft>
          <a:spcPct val="0"/>
        </a:spcAft>
        <a:defRPr sz="15900">
          <a:solidFill>
            <a:schemeClr val="tx2"/>
          </a:solidFill>
          <a:latin typeface="Times New Roman" pitchFamily="18" charset="0"/>
        </a:defRPr>
      </a:lvl9pPr>
    </p:titleStyle>
    <p:bodyStyle>
      <a:lvl1pPr marL="1235075" indent="-1235075" algn="l" defTabSz="3292475" rtl="0" eaLnBrk="0" fontAlgn="base" hangingPunct="0">
        <a:spcBef>
          <a:spcPct val="20000"/>
        </a:spcBef>
        <a:spcAft>
          <a:spcPct val="0"/>
        </a:spcAft>
        <a:buChar char="•"/>
        <a:defRPr sz="11500">
          <a:solidFill>
            <a:schemeClr val="tx1"/>
          </a:solidFill>
          <a:latin typeface="+mn-lt"/>
          <a:ea typeface="+mn-ea"/>
          <a:cs typeface="+mn-cs"/>
        </a:defRPr>
      </a:lvl1pPr>
      <a:lvl2pPr marL="2674938" indent="-1028700" algn="l" defTabSz="3292475" rtl="0" eaLnBrk="0" fontAlgn="base" hangingPunct="0">
        <a:spcBef>
          <a:spcPct val="20000"/>
        </a:spcBef>
        <a:spcAft>
          <a:spcPct val="0"/>
        </a:spcAft>
        <a:buChar char="–"/>
        <a:defRPr sz="10100">
          <a:solidFill>
            <a:schemeClr val="tx1"/>
          </a:solidFill>
          <a:latin typeface="+mn-lt"/>
        </a:defRPr>
      </a:lvl2pPr>
      <a:lvl3pPr marL="4114800" indent="-822325" algn="l" defTabSz="3292475" rtl="0" eaLnBrk="0" fontAlgn="base" hangingPunct="0">
        <a:spcBef>
          <a:spcPct val="20000"/>
        </a:spcBef>
        <a:spcAft>
          <a:spcPct val="0"/>
        </a:spcAft>
        <a:buChar char="•"/>
        <a:defRPr sz="8700">
          <a:solidFill>
            <a:schemeClr val="tx1"/>
          </a:solidFill>
          <a:latin typeface="+mn-lt"/>
        </a:defRPr>
      </a:lvl3pPr>
      <a:lvl4pPr marL="5761038" indent="-823913" algn="l" defTabSz="3292475" rtl="0" eaLnBrk="0" fontAlgn="base" hangingPunct="0">
        <a:spcBef>
          <a:spcPct val="20000"/>
        </a:spcBef>
        <a:spcAft>
          <a:spcPct val="0"/>
        </a:spcAft>
        <a:buChar char="–"/>
        <a:defRPr sz="7200">
          <a:solidFill>
            <a:schemeClr val="tx1"/>
          </a:solidFill>
          <a:latin typeface="+mn-lt"/>
        </a:defRPr>
      </a:lvl4pPr>
      <a:lvl5pPr marL="7405688" indent="-822325" algn="l" defTabSz="3292475" rtl="0" eaLnBrk="0" fontAlgn="base" hangingPunct="0">
        <a:spcBef>
          <a:spcPct val="20000"/>
        </a:spcBef>
        <a:spcAft>
          <a:spcPct val="0"/>
        </a:spcAft>
        <a:buChar char="»"/>
        <a:defRPr sz="7200">
          <a:solidFill>
            <a:schemeClr val="tx1"/>
          </a:solidFill>
          <a:latin typeface="+mn-lt"/>
        </a:defRPr>
      </a:lvl5pPr>
      <a:lvl6pPr marL="7862888" indent="-822325" algn="l" defTabSz="3292475" rtl="0" fontAlgn="base">
        <a:spcBef>
          <a:spcPct val="20000"/>
        </a:spcBef>
        <a:spcAft>
          <a:spcPct val="0"/>
        </a:spcAft>
        <a:buChar char="»"/>
        <a:defRPr sz="7200">
          <a:solidFill>
            <a:schemeClr val="tx1"/>
          </a:solidFill>
          <a:latin typeface="+mn-lt"/>
        </a:defRPr>
      </a:lvl6pPr>
      <a:lvl7pPr marL="8320088" indent="-822325" algn="l" defTabSz="3292475" rtl="0" fontAlgn="base">
        <a:spcBef>
          <a:spcPct val="20000"/>
        </a:spcBef>
        <a:spcAft>
          <a:spcPct val="0"/>
        </a:spcAft>
        <a:buChar char="»"/>
        <a:defRPr sz="7200">
          <a:solidFill>
            <a:schemeClr val="tx1"/>
          </a:solidFill>
          <a:latin typeface="+mn-lt"/>
        </a:defRPr>
      </a:lvl7pPr>
      <a:lvl8pPr marL="8777288" indent="-822325" algn="l" defTabSz="3292475" rtl="0" fontAlgn="base">
        <a:spcBef>
          <a:spcPct val="20000"/>
        </a:spcBef>
        <a:spcAft>
          <a:spcPct val="0"/>
        </a:spcAft>
        <a:buChar char="»"/>
        <a:defRPr sz="7200">
          <a:solidFill>
            <a:schemeClr val="tx1"/>
          </a:solidFill>
          <a:latin typeface="+mn-lt"/>
        </a:defRPr>
      </a:lvl8pPr>
      <a:lvl9pPr marL="9234488" indent="-822325" algn="l" defTabSz="3292475" rtl="0" fontAlgn="base">
        <a:spcBef>
          <a:spcPct val="20000"/>
        </a:spcBef>
        <a:spcAft>
          <a:spcPct val="0"/>
        </a:spcAft>
        <a:buChar char="»"/>
        <a:defRPr sz="7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notesSlide" Target="../notesSlides/notesSlide1.xml"/><Relationship Id="rId16"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emf"/><Relationship Id="rId5" Type="http://schemas.openxmlformats.org/officeDocument/2006/relationships/image" Target="../media/image3.jpeg"/><Relationship Id="rId15" Type="http://schemas.openxmlformats.org/officeDocument/2006/relationships/image" Target="../media/image13.emf"/><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4352" name="Rectangle 788"/>
          <p:cNvSpPr>
            <a:spLocks noChangeArrowheads="1"/>
          </p:cNvSpPr>
          <p:nvPr/>
        </p:nvSpPr>
        <p:spPr bwMode="auto">
          <a:xfrm>
            <a:off x="28422600" y="3124200"/>
            <a:ext cx="9982200" cy="3581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4353" name="Text Box 2993"/>
          <p:cNvSpPr txBox="1">
            <a:spLocks noChangeArrowheads="1"/>
          </p:cNvSpPr>
          <p:nvPr/>
        </p:nvSpPr>
        <p:spPr bwMode="auto">
          <a:xfrm>
            <a:off x="7391400" y="13868400"/>
            <a:ext cx="7848600" cy="374650"/>
          </a:xfrm>
          <a:prstGeom prst="rect">
            <a:avLst/>
          </a:prstGeom>
          <a:noFill/>
          <a:ln w="9525">
            <a:noFill/>
            <a:miter lim="800000"/>
            <a:headEnd/>
            <a:tailEnd/>
          </a:ln>
        </p:spPr>
        <p:txBody>
          <a:bodyPr lIns="68781" tIns="34391" rIns="68781" bIns="34391">
            <a:spAutoFit/>
          </a:bodyPr>
          <a:lstStyle/>
          <a:p>
            <a:pPr algn="ctr" defTabSz="687388">
              <a:spcBef>
                <a:spcPct val="50000"/>
              </a:spcBef>
            </a:pPr>
            <a:r>
              <a:rPr lang="en-US" sz="2000" b="1">
                <a:latin typeface="Arial" charset="0"/>
              </a:rPr>
              <a:t>LABORATORY METHODS for LEACHATE ANALYSIS</a:t>
            </a:r>
          </a:p>
        </p:txBody>
      </p:sp>
      <p:sp>
        <p:nvSpPr>
          <p:cNvPr id="14354" name="Text Box 21"/>
          <p:cNvSpPr txBox="1">
            <a:spLocks noChangeArrowheads="1"/>
          </p:cNvSpPr>
          <p:nvPr/>
        </p:nvSpPr>
        <p:spPr bwMode="auto">
          <a:xfrm>
            <a:off x="0" y="6858000"/>
            <a:ext cx="6781800" cy="3124200"/>
          </a:xfrm>
          <a:prstGeom prst="rect">
            <a:avLst/>
          </a:prstGeom>
          <a:noFill/>
          <a:ln w="9525">
            <a:noFill/>
            <a:miter lim="800000"/>
            <a:headEnd/>
            <a:tailEnd/>
          </a:ln>
        </p:spPr>
        <p:txBody>
          <a:bodyPr lIns="68781" tIns="34391" rIns="68781" bIns="34391"/>
          <a:lstStyle/>
          <a:p>
            <a:pPr marL="1203325" lvl="2" indent="-342900" defTabSz="687388">
              <a:spcBef>
                <a:spcPct val="50000"/>
              </a:spcBef>
            </a:pPr>
            <a:endParaRPr lang="en-US" sz="1600">
              <a:latin typeface="Arial" charset="0"/>
            </a:endParaRPr>
          </a:p>
        </p:txBody>
      </p:sp>
      <p:sp>
        <p:nvSpPr>
          <p:cNvPr id="14355" name="Text Box 2995"/>
          <p:cNvSpPr txBox="1">
            <a:spLocks noChangeArrowheads="1"/>
          </p:cNvSpPr>
          <p:nvPr/>
        </p:nvSpPr>
        <p:spPr bwMode="auto">
          <a:xfrm>
            <a:off x="16230600" y="2743200"/>
            <a:ext cx="11201400" cy="1373555"/>
          </a:xfrm>
          <a:prstGeom prst="rect">
            <a:avLst/>
          </a:prstGeom>
          <a:solidFill>
            <a:schemeClr val="bg1"/>
          </a:solidFill>
          <a:ln w="9525">
            <a:solidFill>
              <a:schemeClr val="tx1"/>
            </a:solidFill>
            <a:miter lim="800000"/>
            <a:headEnd/>
            <a:tailEnd/>
          </a:ln>
        </p:spPr>
        <p:txBody>
          <a:bodyPr wrap="square" lIns="182880" tIns="182880" rIns="182880" bIns="34391">
            <a:spAutoFit/>
          </a:bodyPr>
          <a:lstStyle/>
          <a:p>
            <a:pPr algn="ctr" defTabSz="687388">
              <a:spcBef>
                <a:spcPct val="50000"/>
              </a:spcBef>
            </a:pPr>
            <a:r>
              <a:rPr lang="en-US" sz="2000" b="1" dirty="0">
                <a:latin typeface="Arial" charset="0"/>
              </a:rPr>
              <a:t>RESULTS</a:t>
            </a:r>
          </a:p>
          <a:p>
            <a:pPr defTabSz="687388">
              <a:spcBef>
                <a:spcPct val="50000"/>
              </a:spcBef>
            </a:pPr>
            <a:r>
              <a:rPr lang="en-US" sz="1600" dirty="0">
                <a:latin typeface="Arial" charset="0"/>
              </a:rPr>
              <a:t>Temporal and cumulative metal leaching mass. Cumulative leaching </a:t>
            </a:r>
            <a:r>
              <a:rPr lang="en-US" sz="1600" dirty="0" smtClean="0">
                <a:latin typeface="Arial" charset="0"/>
              </a:rPr>
              <a:t>(per </a:t>
            </a:r>
            <a:r>
              <a:rPr lang="en-US" sz="1600" dirty="0">
                <a:latin typeface="Arial" charset="0"/>
              </a:rPr>
              <a:t>ha) in control treatments were: </a:t>
            </a:r>
            <a:r>
              <a:rPr lang="en-US" sz="1600" dirty="0" smtClean="0">
                <a:latin typeface="Arial" charset="0"/>
              </a:rPr>
              <a:t>&lt;</a:t>
            </a:r>
            <a:r>
              <a:rPr lang="en-US" sz="1600" dirty="0">
                <a:latin typeface="Arial" charset="0"/>
              </a:rPr>
              <a:t>1 g Cu, &lt;0.2 g Ni, &lt;2 g </a:t>
            </a:r>
            <a:r>
              <a:rPr lang="en-US" sz="1600" dirty="0" err="1">
                <a:latin typeface="Arial" charset="0"/>
              </a:rPr>
              <a:t>Ba</a:t>
            </a:r>
            <a:r>
              <a:rPr lang="en-US" sz="1600" dirty="0">
                <a:latin typeface="Arial" charset="0"/>
              </a:rPr>
              <a:t>, &lt;1 g Zn. </a:t>
            </a:r>
            <a:r>
              <a:rPr lang="en-US" sz="1600" dirty="0" err="1">
                <a:latin typeface="Arial" charset="0"/>
              </a:rPr>
              <a:t>Cd</a:t>
            </a:r>
            <a:r>
              <a:rPr lang="en-US" sz="1600" dirty="0">
                <a:latin typeface="Arial" charset="0"/>
              </a:rPr>
              <a:t> was never </a:t>
            </a:r>
            <a:r>
              <a:rPr lang="en-US" sz="1600" dirty="0" smtClean="0">
                <a:latin typeface="Arial" charset="0"/>
              </a:rPr>
              <a:t>detected in control.</a:t>
            </a:r>
            <a:endParaRPr lang="en-US" sz="1600" dirty="0">
              <a:latin typeface="Arial" charset="0"/>
            </a:endParaRPr>
          </a:p>
          <a:p>
            <a:pPr defTabSz="687388">
              <a:spcBef>
                <a:spcPct val="50000"/>
              </a:spcBef>
            </a:pPr>
            <a:endParaRPr lang="en-US" sz="1000" b="1" dirty="0">
              <a:latin typeface="Arial" charset="0"/>
            </a:endParaRPr>
          </a:p>
        </p:txBody>
      </p:sp>
      <p:sp>
        <p:nvSpPr>
          <p:cNvPr id="14356" name="Text Box 33"/>
          <p:cNvSpPr txBox="1">
            <a:spLocks noChangeArrowheads="1"/>
          </p:cNvSpPr>
          <p:nvPr/>
        </p:nvSpPr>
        <p:spPr bwMode="auto">
          <a:xfrm>
            <a:off x="0" y="76200"/>
            <a:ext cx="41148000" cy="2373313"/>
          </a:xfrm>
          <a:prstGeom prst="rect">
            <a:avLst/>
          </a:prstGeom>
          <a:noFill/>
          <a:ln w="9525">
            <a:noFill/>
            <a:miter lim="800000"/>
            <a:headEnd/>
            <a:tailEnd/>
          </a:ln>
        </p:spPr>
        <p:txBody>
          <a:bodyPr lIns="68781" tIns="34391" rIns="68781" bIns="34391">
            <a:spAutoFit/>
          </a:bodyPr>
          <a:lstStyle/>
          <a:p>
            <a:pPr algn="ctr" defTabSz="687388">
              <a:spcBef>
                <a:spcPct val="60000"/>
              </a:spcBef>
            </a:pPr>
            <a:r>
              <a:rPr lang="en-US" sz="4800" b="1">
                <a:latin typeface="Arial" charset="0"/>
              </a:rPr>
              <a:t>Fate and Transport of Metals from Biosolids Entrenched </a:t>
            </a:r>
          </a:p>
          <a:p>
            <a:pPr algn="ctr" defTabSz="687388"/>
            <a:r>
              <a:rPr lang="en-US" sz="4800" b="1">
                <a:latin typeface="Arial" charset="0"/>
              </a:rPr>
              <a:t>For Reclaiming Mineland with Hybrid Poplar</a:t>
            </a:r>
          </a:p>
          <a:p>
            <a:pPr algn="ctr" defTabSz="687388">
              <a:spcBef>
                <a:spcPct val="30000"/>
              </a:spcBef>
            </a:pPr>
            <a:r>
              <a:rPr lang="en-US" b="1">
                <a:latin typeface="Arial" charset="0"/>
              </a:rPr>
              <a:t>Katrina Lasley, Greg Evanylo, Kirill Kostyanovskiy, Matt Eick and Chao Shang </a:t>
            </a:r>
          </a:p>
          <a:p>
            <a:pPr algn="ctr" defTabSz="687388"/>
            <a:r>
              <a:rPr lang="en-US" b="1">
                <a:latin typeface="Arial" charset="0"/>
              </a:rPr>
              <a:t>Department of Crop and Soil Environmental Sciences, Virginia Tech</a:t>
            </a:r>
          </a:p>
        </p:txBody>
      </p:sp>
      <p:grpSp>
        <p:nvGrpSpPr>
          <p:cNvPr id="14357" name="Group 4866"/>
          <p:cNvGrpSpPr>
            <a:grpSpLocks noChangeAspect="1"/>
          </p:cNvGrpSpPr>
          <p:nvPr/>
        </p:nvGrpSpPr>
        <p:grpSpPr bwMode="auto">
          <a:xfrm>
            <a:off x="457200" y="457200"/>
            <a:ext cx="5105400" cy="1339850"/>
            <a:chOff x="192" y="528"/>
            <a:chExt cx="5232" cy="1296"/>
          </a:xfrm>
        </p:grpSpPr>
        <p:sp>
          <p:nvSpPr>
            <p:cNvPr id="14593" name="Rectangle 4867"/>
            <p:cNvSpPr>
              <a:spLocks noChangeAspect="1" noChangeArrowheads="1"/>
            </p:cNvSpPr>
            <p:nvPr/>
          </p:nvSpPr>
          <p:spPr bwMode="auto">
            <a:xfrm>
              <a:off x="192" y="528"/>
              <a:ext cx="5232" cy="1296"/>
            </a:xfrm>
            <a:prstGeom prst="rect">
              <a:avLst/>
            </a:prstGeom>
            <a:solidFill>
              <a:schemeClr val="bg1"/>
            </a:solidFill>
            <a:ln w="9525">
              <a:solidFill>
                <a:schemeClr val="tx1"/>
              </a:solidFill>
              <a:miter lim="800000"/>
              <a:headEnd/>
              <a:tailEnd/>
            </a:ln>
          </p:spPr>
          <p:txBody>
            <a:bodyPr wrap="none" anchor="ctr"/>
            <a:lstStyle/>
            <a:p>
              <a:endParaRPr lang="en-US">
                <a:latin typeface="Arial" charset="0"/>
              </a:endParaRPr>
            </a:p>
          </p:txBody>
        </p:sp>
        <p:pic>
          <p:nvPicPr>
            <p:cNvPr id="14594" name="Picture 4868" descr="vtinvent"/>
            <p:cNvPicPr>
              <a:picLocks noChangeAspect="1" noChangeArrowheads="1"/>
            </p:cNvPicPr>
            <p:nvPr/>
          </p:nvPicPr>
          <p:blipFill>
            <a:blip r:embed="rId4" cstate="print">
              <a:lum contrast="30000"/>
            </a:blip>
            <a:srcRect/>
            <a:stretch>
              <a:fillRect/>
            </a:stretch>
          </p:blipFill>
          <p:spPr bwMode="auto">
            <a:xfrm>
              <a:off x="480" y="672"/>
              <a:ext cx="4656" cy="1001"/>
            </a:xfrm>
            <a:prstGeom prst="rect">
              <a:avLst/>
            </a:prstGeom>
            <a:noFill/>
            <a:ln w="9525">
              <a:noFill/>
              <a:miter lim="800000"/>
              <a:headEnd/>
              <a:tailEnd/>
            </a:ln>
          </p:spPr>
        </p:pic>
      </p:grpSp>
      <p:grpSp>
        <p:nvGrpSpPr>
          <p:cNvPr id="18689" name="Group 1281"/>
          <p:cNvGrpSpPr>
            <a:grpSpLocks/>
          </p:cNvGrpSpPr>
          <p:nvPr/>
        </p:nvGrpSpPr>
        <p:grpSpPr bwMode="auto">
          <a:xfrm>
            <a:off x="8534400" y="2209800"/>
            <a:ext cx="5867400" cy="4800600"/>
            <a:chOff x="5376" y="1392"/>
            <a:chExt cx="3696" cy="3024"/>
          </a:xfrm>
        </p:grpSpPr>
        <p:sp>
          <p:nvSpPr>
            <p:cNvPr id="14588" name="Rectangle 514"/>
            <p:cNvSpPr>
              <a:spLocks noChangeArrowheads="1"/>
            </p:cNvSpPr>
            <p:nvPr/>
          </p:nvSpPr>
          <p:spPr bwMode="auto">
            <a:xfrm>
              <a:off x="5376" y="1392"/>
              <a:ext cx="3696" cy="3024"/>
            </a:xfrm>
            <a:prstGeom prst="rect">
              <a:avLst/>
            </a:prstGeom>
            <a:solidFill>
              <a:srgbClr val="F3F3FF"/>
            </a:solidFill>
            <a:ln w="9525">
              <a:solidFill>
                <a:schemeClr val="tx1"/>
              </a:solidFill>
              <a:miter lim="800000"/>
              <a:headEnd/>
              <a:tailEnd/>
            </a:ln>
          </p:spPr>
          <p:txBody>
            <a:bodyPr wrap="none" anchor="ctr"/>
            <a:lstStyle/>
            <a:p>
              <a:endParaRPr lang="en-US"/>
            </a:p>
          </p:txBody>
        </p:sp>
        <p:pic>
          <p:nvPicPr>
            <p:cNvPr id="14589" name="Picture 1" descr="D:\general folder\Documents\iluka\Thesis\presentation pictures\biosolids seams setup.jpg"/>
            <p:cNvPicPr>
              <a:picLocks noChangeAspect="1" noChangeArrowheads="1"/>
            </p:cNvPicPr>
            <p:nvPr/>
          </p:nvPicPr>
          <p:blipFill>
            <a:blip r:embed="rId5" cstate="print"/>
            <a:srcRect/>
            <a:stretch>
              <a:fillRect/>
            </a:stretch>
          </p:blipFill>
          <p:spPr bwMode="auto">
            <a:xfrm>
              <a:off x="5472" y="1728"/>
              <a:ext cx="3524" cy="2592"/>
            </a:xfrm>
            <a:prstGeom prst="rect">
              <a:avLst/>
            </a:prstGeom>
            <a:noFill/>
            <a:ln w="9525">
              <a:solidFill>
                <a:schemeClr val="tx1"/>
              </a:solidFill>
              <a:miter lim="800000"/>
              <a:headEnd/>
              <a:tailEnd/>
            </a:ln>
          </p:spPr>
        </p:pic>
        <p:sp>
          <p:nvSpPr>
            <p:cNvPr id="14590" name="TextBox 289"/>
            <p:cNvSpPr txBox="1">
              <a:spLocks noChangeArrowheads="1"/>
            </p:cNvSpPr>
            <p:nvPr/>
          </p:nvSpPr>
          <p:spPr bwMode="auto">
            <a:xfrm>
              <a:off x="5760" y="1440"/>
              <a:ext cx="2957" cy="212"/>
            </a:xfrm>
            <a:prstGeom prst="rect">
              <a:avLst/>
            </a:prstGeom>
            <a:noFill/>
            <a:ln w="9525">
              <a:noFill/>
              <a:miter lim="800000"/>
              <a:headEnd/>
              <a:tailEnd/>
            </a:ln>
          </p:spPr>
          <p:txBody>
            <a:bodyPr>
              <a:spAutoFit/>
            </a:bodyPr>
            <a:lstStyle/>
            <a:p>
              <a:pPr algn="ctr"/>
              <a:r>
                <a:rPr lang="en-US" sz="1600">
                  <a:latin typeface="Arial" charset="0"/>
                </a:rPr>
                <a:t>Biosolids sampling and monitoring schematic. </a:t>
              </a:r>
            </a:p>
          </p:txBody>
        </p:sp>
      </p:grpSp>
      <p:graphicFrame>
        <p:nvGraphicFramePr>
          <p:cNvPr id="18688" name="Group 1280"/>
          <p:cNvGraphicFramePr>
            <a:graphicFrameLocks noGrp="1"/>
          </p:cNvGraphicFramePr>
          <p:nvPr/>
        </p:nvGraphicFramePr>
        <p:xfrm>
          <a:off x="28575000" y="3657600"/>
          <a:ext cx="9677400" cy="2899220"/>
        </p:xfrm>
        <a:graphic>
          <a:graphicData uri="http://schemas.openxmlformats.org/drawingml/2006/table">
            <a:tbl>
              <a:tblPr/>
              <a:tblGrid>
                <a:gridCol w="2508250"/>
                <a:gridCol w="1684338"/>
                <a:gridCol w="1830387"/>
                <a:gridCol w="1827213"/>
                <a:gridCol w="1827212"/>
              </a:tblGrid>
              <a:tr h="304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3F3FF"/>
                    </a:solidFill>
                  </a:tcPr>
                </a:tc>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Metal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Ag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Pb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Sn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r>
              <a:tr h="5175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Detection Limit,  mg L</a:t>
                      </a:r>
                      <a:r>
                        <a:rPr kumimoji="0" lang="en-US" sz="1400" b="1" i="0" u="none" strike="noStrike" cap="none" normalizeH="0" baseline="30000" smtClean="0">
                          <a:ln>
                            <a:noFill/>
                          </a:ln>
                          <a:solidFill>
                            <a:schemeClr val="tx1"/>
                          </a:solidFill>
                          <a:effectLst/>
                          <a:latin typeface="Arial" charset="0"/>
                          <a:cs typeface="Arial" charset="0"/>
                        </a:rPr>
                        <a:t>-1</a:t>
                      </a:r>
                      <a:endParaRPr kumimoji="0" lang="en-US" sz="1400" b="1" i="0" u="none" strike="noStrike" cap="none" normalizeH="0" baseline="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0.006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0.004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0.016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0.027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r>
              <a:tr h="5207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Total Conc.</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range, mg L</a:t>
                      </a:r>
                      <a:r>
                        <a:rPr kumimoji="0" lang="en-US" sz="1400" b="1" i="0" u="none" strike="noStrike" cap="none" normalizeH="0" baseline="30000" smtClean="0">
                          <a:ln>
                            <a:noFill/>
                          </a:ln>
                          <a:solidFill>
                            <a:schemeClr val="tx1"/>
                          </a:solidFill>
                          <a:effectLst/>
                          <a:latin typeface="Arial" charset="0"/>
                          <a:cs typeface="Arial" charset="0"/>
                        </a:rPr>
                        <a:t>-1</a:t>
                      </a:r>
                      <a:endParaRPr kumimoji="0" lang="en-US" sz="1400" b="1" i="0" u="none" strike="noStrike" cap="none" normalizeH="0" baseline="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&lt;0.006-0.046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&lt;0.004-0.042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&lt;0.016-0.061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&lt;0.027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r>
              <a:tr h="4445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Sample Nos.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277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277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r>
              <a:tr h="7651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Fraction of samples whose concentration&gt;DL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0.03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0.12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0.004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3F3FF"/>
                    </a:solidFill>
                  </a:tcPr>
                </a:tc>
              </a:tr>
            </a:tbl>
          </a:graphicData>
        </a:graphic>
      </p:graphicFrame>
      <p:sp>
        <p:nvSpPr>
          <p:cNvPr id="14404" name="TextBox 149"/>
          <p:cNvSpPr txBox="1">
            <a:spLocks noChangeArrowheads="1"/>
          </p:cNvSpPr>
          <p:nvPr/>
        </p:nvSpPr>
        <p:spPr bwMode="auto">
          <a:xfrm>
            <a:off x="28575000" y="3276600"/>
            <a:ext cx="4881465" cy="338554"/>
          </a:xfrm>
          <a:prstGeom prst="rect">
            <a:avLst/>
          </a:prstGeom>
          <a:noFill/>
          <a:ln w="9525">
            <a:noFill/>
            <a:miter lim="800000"/>
            <a:headEnd/>
            <a:tailEnd/>
          </a:ln>
        </p:spPr>
        <p:txBody>
          <a:bodyPr wrap="none">
            <a:spAutoFit/>
          </a:bodyPr>
          <a:lstStyle/>
          <a:p>
            <a:r>
              <a:rPr lang="en-US" sz="1600" dirty="0">
                <a:latin typeface="Arial" charset="0"/>
              </a:rPr>
              <a:t>Analysis of metals </a:t>
            </a:r>
            <a:r>
              <a:rPr lang="en-US" sz="1600" dirty="0" smtClean="0">
                <a:latin typeface="Arial" charset="0"/>
              </a:rPr>
              <a:t>which were infrequently </a:t>
            </a:r>
            <a:r>
              <a:rPr lang="en-US" sz="1600" dirty="0">
                <a:latin typeface="Arial" charset="0"/>
              </a:rPr>
              <a:t>detected</a:t>
            </a:r>
          </a:p>
        </p:txBody>
      </p:sp>
      <p:grpSp>
        <p:nvGrpSpPr>
          <p:cNvPr id="15324" name="Group 988"/>
          <p:cNvGrpSpPr>
            <a:grpSpLocks/>
          </p:cNvGrpSpPr>
          <p:nvPr/>
        </p:nvGrpSpPr>
        <p:grpSpPr bwMode="auto">
          <a:xfrm>
            <a:off x="7010400" y="13827125"/>
            <a:ext cx="8915400" cy="2209800"/>
            <a:chOff x="4752" y="8352"/>
            <a:chExt cx="5616" cy="1392"/>
          </a:xfrm>
        </p:grpSpPr>
        <p:sp>
          <p:nvSpPr>
            <p:cNvPr id="14429" name="Rectangle 755"/>
            <p:cNvSpPr>
              <a:spLocks noChangeArrowheads="1"/>
            </p:cNvSpPr>
            <p:nvPr/>
          </p:nvSpPr>
          <p:spPr bwMode="auto">
            <a:xfrm>
              <a:off x="4752" y="8352"/>
              <a:ext cx="5608" cy="13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4430" name="Text Box 2992"/>
            <p:cNvSpPr txBox="1">
              <a:spLocks noChangeArrowheads="1"/>
            </p:cNvSpPr>
            <p:nvPr/>
          </p:nvSpPr>
          <p:spPr bwMode="auto">
            <a:xfrm>
              <a:off x="4848" y="8352"/>
              <a:ext cx="5520" cy="1239"/>
            </a:xfrm>
            <a:prstGeom prst="rect">
              <a:avLst/>
            </a:prstGeom>
            <a:noFill/>
            <a:ln w="9525">
              <a:noFill/>
              <a:miter lim="800000"/>
              <a:headEnd/>
              <a:tailEnd/>
            </a:ln>
          </p:spPr>
          <p:txBody>
            <a:bodyPr lIns="68781" tIns="34391" rIns="68781" bIns="34391">
              <a:spAutoFit/>
            </a:bodyPr>
            <a:lstStyle/>
            <a:p>
              <a:pPr defTabSz="687388">
                <a:spcBef>
                  <a:spcPct val="50000"/>
                </a:spcBef>
              </a:pPr>
              <a:r>
                <a:rPr lang="en-US" sz="1600" dirty="0">
                  <a:latin typeface="Arial" charset="0"/>
                </a:rPr>
                <a:t> </a:t>
              </a:r>
            </a:p>
            <a:p>
              <a:pPr defTabSz="687388">
                <a:spcBef>
                  <a:spcPct val="50000"/>
                </a:spcBef>
                <a:buFontTx/>
                <a:buChar char="•"/>
              </a:pPr>
              <a:endParaRPr lang="en-US" sz="1600" dirty="0">
                <a:latin typeface="Arial" charset="0"/>
              </a:endParaRPr>
            </a:p>
            <a:p>
              <a:pPr defTabSz="687388">
                <a:spcBef>
                  <a:spcPct val="5000"/>
                </a:spcBef>
                <a:buFont typeface="Wingdings" pitchFamily="2" charset="2"/>
                <a:buChar char="§"/>
              </a:pPr>
              <a:r>
                <a:rPr lang="en-US" sz="1600" dirty="0">
                  <a:latin typeface="Arial" charset="0"/>
                </a:rPr>
                <a:t> Filtered through 0.45 µm membrane filter </a:t>
              </a:r>
            </a:p>
            <a:p>
              <a:pPr defTabSz="687388">
                <a:spcBef>
                  <a:spcPct val="5000"/>
                </a:spcBef>
                <a:buFont typeface="Wingdings" pitchFamily="2" charset="2"/>
                <a:buNone/>
              </a:pPr>
              <a:r>
                <a:rPr lang="en-US" sz="1600" dirty="0">
                  <a:latin typeface="Arial" charset="0"/>
                </a:rPr>
                <a:t>for soluble metal </a:t>
              </a:r>
              <a:r>
                <a:rPr lang="en-US" sz="1600" dirty="0" smtClean="0">
                  <a:latin typeface="Arial" charset="0"/>
                </a:rPr>
                <a:t>species</a:t>
              </a:r>
              <a:endParaRPr lang="en-US" sz="1600" dirty="0">
                <a:latin typeface="Arial" charset="0"/>
              </a:endParaRPr>
            </a:p>
            <a:p>
              <a:pPr defTabSz="687388">
                <a:spcBef>
                  <a:spcPct val="5000"/>
                </a:spcBef>
                <a:buFont typeface="Wingdings" pitchFamily="2" charset="2"/>
                <a:buChar char="§"/>
              </a:pPr>
              <a:r>
                <a:rPr lang="en-US" sz="1600" dirty="0">
                  <a:latin typeface="Arial" charset="0"/>
                </a:rPr>
                <a:t> Digested using EPA 200.7 for total metals</a:t>
              </a:r>
            </a:p>
            <a:p>
              <a:pPr defTabSz="687388">
                <a:spcBef>
                  <a:spcPct val="5000"/>
                </a:spcBef>
                <a:buFont typeface="Wingdings" pitchFamily="2" charset="2"/>
                <a:buChar char="§"/>
              </a:pPr>
              <a:r>
                <a:rPr lang="en-US" sz="1600" dirty="0">
                  <a:latin typeface="Arial" charset="0"/>
                </a:rPr>
                <a:t> Analyzed by ICP-AES  for Ag, Al, </a:t>
              </a:r>
              <a:r>
                <a:rPr lang="en-US" sz="1600" dirty="0" err="1">
                  <a:latin typeface="Arial" charset="0"/>
                </a:rPr>
                <a:t>Ba</a:t>
              </a:r>
              <a:r>
                <a:rPr lang="en-US" sz="1600" dirty="0">
                  <a:latin typeface="Arial" charset="0"/>
                </a:rPr>
                <a:t>, Be, </a:t>
              </a:r>
            </a:p>
            <a:p>
              <a:pPr defTabSz="687388">
                <a:spcBef>
                  <a:spcPct val="5000"/>
                </a:spcBef>
                <a:buFont typeface="Wingdings" pitchFamily="2" charset="2"/>
                <a:buNone/>
              </a:pPr>
              <a:r>
                <a:rPr lang="en-US" sz="1600" dirty="0" err="1">
                  <a:latin typeface="Arial" charset="0"/>
                </a:rPr>
                <a:t>Cd</a:t>
              </a:r>
              <a:r>
                <a:rPr lang="en-US" sz="1600" dirty="0">
                  <a:latin typeface="Arial" charset="0"/>
                </a:rPr>
                <a:t>, Cu, Fe, </a:t>
              </a:r>
              <a:r>
                <a:rPr lang="en-US" sz="1600" dirty="0" err="1">
                  <a:latin typeface="Arial" charset="0"/>
                </a:rPr>
                <a:t>Mn</a:t>
              </a:r>
              <a:r>
                <a:rPr lang="en-US" sz="1600" dirty="0">
                  <a:latin typeface="Arial" charset="0"/>
                </a:rPr>
                <a:t>, Ni, </a:t>
              </a:r>
              <a:r>
                <a:rPr lang="en-US" sz="1600" dirty="0" err="1">
                  <a:latin typeface="Arial" charset="0"/>
                </a:rPr>
                <a:t>Pb</a:t>
              </a:r>
              <a:r>
                <a:rPr lang="en-US" sz="1600" dirty="0">
                  <a:latin typeface="Arial" charset="0"/>
                </a:rPr>
                <a:t>, </a:t>
              </a:r>
              <a:r>
                <a:rPr lang="en-US" sz="1600" dirty="0" err="1">
                  <a:latin typeface="Arial" charset="0"/>
                </a:rPr>
                <a:t>Sn</a:t>
              </a:r>
              <a:r>
                <a:rPr lang="en-US" sz="1600" dirty="0">
                  <a:latin typeface="Arial" charset="0"/>
                </a:rPr>
                <a:t>, Zn</a:t>
              </a:r>
            </a:p>
          </p:txBody>
        </p:sp>
        <p:sp>
          <p:nvSpPr>
            <p:cNvPr id="14431" name="Text Box 2993"/>
            <p:cNvSpPr txBox="1">
              <a:spLocks noChangeArrowheads="1"/>
            </p:cNvSpPr>
            <p:nvPr/>
          </p:nvSpPr>
          <p:spPr bwMode="auto">
            <a:xfrm>
              <a:off x="5084" y="8400"/>
              <a:ext cx="4944" cy="236"/>
            </a:xfrm>
            <a:prstGeom prst="rect">
              <a:avLst/>
            </a:prstGeom>
            <a:noFill/>
            <a:ln w="9525">
              <a:noFill/>
              <a:miter lim="800000"/>
              <a:headEnd/>
              <a:tailEnd/>
            </a:ln>
          </p:spPr>
          <p:txBody>
            <a:bodyPr lIns="68781" tIns="34391" rIns="68781" bIns="34391">
              <a:spAutoFit/>
            </a:bodyPr>
            <a:lstStyle/>
            <a:p>
              <a:pPr algn="ctr" defTabSz="687388">
                <a:spcBef>
                  <a:spcPct val="50000"/>
                </a:spcBef>
              </a:pPr>
              <a:r>
                <a:rPr lang="en-US" sz="2000" b="1">
                  <a:latin typeface="Arial" charset="0"/>
                </a:rPr>
                <a:t>LABORATORY METHODS for LEACHATE ANALYSIS</a:t>
              </a:r>
            </a:p>
          </p:txBody>
        </p:sp>
        <p:pic>
          <p:nvPicPr>
            <p:cNvPr id="14432" name="Picture 2997" descr="Samples on the hot plate"/>
            <p:cNvPicPr>
              <a:picLocks noChangeAspect="1" noChangeArrowheads="1"/>
            </p:cNvPicPr>
            <p:nvPr/>
          </p:nvPicPr>
          <p:blipFill>
            <a:blip r:embed="rId6" cstate="print"/>
            <a:srcRect l="6943" t="37132" r="5267" b="1598"/>
            <a:stretch>
              <a:fillRect/>
            </a:stretch>
          </p:blipFill>
          <p:spPr bwMode="auto">
            <a:xfrm>
              <a:off x="7584" y="8688"/>
              <a:ext cx="2603" cy="942"/>
            </a:xfrm>
            <a:prstGeom prst="rect">
              <a:avLst/>
            </a:prstGeom>
            <a:noFill/>
            <a:ln w="9525">
              <a:solidFill>
                <a:schemeClr val="tx1"/>
              </a:solidFill>
              <a:miter lim="800000"/>
              <a:headEnd/>
              <a:tailEnd/>
            </a:ln>
          </p:spPr>
        </p:pic>
      </p:grpSp>
      <p:grpSp>
        <p:nvGrpSpPr>
          <p:cNvPr id="15355" name="Group 1019"/>
          <p:cNvGrpSpPr>
            <a:grpSpLocks noChangeAspect="1"/>
          </p:cNvGrpSpPr>
          <p:nvPr/>
        </p:nvGrpSpPr>
        <p:grpSpPr bwMode="auto">
          <a:xfrm>
            <a:off x="38701663" y="4267200"/>
            <a:ext cx="2065337" cy="5075238"/>
            <a:chOff x="24480" y="1392"/>
            <a:chExt cx="1152" cy="2832"/>
          </a:xfrm>
        </p:grpSpPr>
        <p:sp>
          <p:nvSpPr>
            <p:cNvPr id="14405" name="Rectangle 267"/>
            <p:cNvSpPr>
              <a:spLocks noChangeAspect="1" noChangeArrowheads="1"/>
            </p:cNvSpPr>
            <p:nvPr/>
          </p:nvSpPr>
          <p:spPr bwMode="auto">
            <a:xfrm>
              <a:off x="24504" y="1392"/>
              <a:ext cx="1104" cy="2832"/>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14406" name="Picture 5" descr="planted hybrid poplar tree"/>
            <p:cNvPicPr>
              <a:picLocks noChangeAspect="1" noChangeArrowheads="1"/>
            </p:cNvPicPr>
            <p:nvPr/>
          </p:nvPicPr>
          <p:blipFill>
            <a:blip r:embed="rId7" cstate="print"/>
            <a:srcRect l="37320" t="35538" r="32469" b="28925"/>
            <a:stretch>
              <a:fillRect/>
            </a:stretch>
          </p:blipFill>
          <p:spPr bwMode="auto">
            <a:xfrm>
              <a:off x="24648" y="1824"/>
              <a:ext cx="816" cy="720"/>
            </a:xfrm>
            <a:prstGeom prst="rect">
              <a:avLst/>
            </a:prstGeom>
            <a:noFill/>
            <a:ln w="9525">
              <a:solidFill>
                <a:schemeClr val="tx1"/>
              </a:solidFill>
              <a:miter lim="800000"/>
              <a:headEnd/>
              <a:tailEnd/>
            </a:ln>
          </p:spPr>
        </p:pic>
        <p:sp>
          <p:nvSpPr>
            <p:cNvPr id="14407" name="Text Box 6"/>
            <p:cNvSpPr txBox="1">
              <a:spLocks noChangeAspect="1" noChangeArrowheads="1"/>
            </p:cNvSpPr>
            <p:nvPr/>
          </p:nvSpPr>
          <p:spPr bwMode="auto">
            <a:xfrm>
              <a:off x="24576" y="2544"/>
              <a:ext cx="960" cy="187"/>
            </a:xfrm>
            <a:prstGeom prst="rect">
              <a:avLst/>
            </a:prstGeom>
            <a:noFill/>
            <a:ln w="9525">
              <a:noFill/>
              <a:miter lim="800000"/>
              <a:headEnd/>
              <a:tailEnd/>
            </a:ln>
          </p:spPr>
          <p:txBody>
            <a:bodyPr>
              <a:spAutoFit/>
            </a:bodyPr>
            <a:lstStyle/>
            <a:p>
              <a:pPr algn="ctr" eaLnBrk="0" hangingPunct="0">
                <a:spcBef>
                  <a:spcPct val="50000"/>
                </a:spcBef>
              </a:pPr>
              <a:r>
                <a:rPr lang="en-US" sz="1600">
                  <a:latin typeface="Arial" charset="0"/>
                </a:rPr>
                <a:t>March 2007</a:t>
              </a:r>
            </a:p>
          </p:txBody>
        </p:sp>
        <p:sp>
          <p:nvSpPr>
            <p:cNvPr id="14409" name="Text Box 8"/>
            <p:cNvSpPr txBox="1">
              <a:spLocks noChangeAspect="1" noChangeArrowheads="1"/>
            </p:cNvSpPr>
            <p:nvPr/>
          </p:nvSpPr>
          <p:spPr bwMode="auto">
            <a:xfrm>
              <a:off x="24480" y="3984"/>
              <a:ext cx="1152" cy="188"/>
            </a:xfrm>
            <a:prstGeom prst="rect">
              <a:avLst/>
            </a:prstGeom>
            <a:noFill/>
            <a:ln w="9525">
              <a:noFill/>
              <a:miter lim="800000"/>
              <a:headEnd/>
              <a:tailEnd/>
            </a:ln>
          </p:spPr>
          <p:txBody>
            <a:bodyPr>
              <a:spAutoFit/>
            </a:bodyPr>
            <a:lstStyle/>
            <a:p>
              <a:pPr algn="ctr" eaLnBrk="0" hangingPunct="0">
                <a:spcBef>
                  <a:spcPct val="50000"/>
                </a:spcBef>
              </a:pPr>
              <a:r>
                <a:rPr lang="en-US" sz="1600">
                  <a:latin typeface="Arial" charset="0"/>
                </a:rPr>
                <a:t>August 2007</a:t>
              </a:r>
            </a:p>
          </p:txBody>
        </p:sp>
        <p:sp>
          <p:nvSpPr>
            <p:cNvPr id="14410" name="Text Box 268"/>
            <p:cNvSpPr txBox="1">
              <a:spLocks noChangeAspect="1" noChangeArrowheads="1"/>
            </p:cNvSpPr>
            <p:nvPr/>
          </p:nvSpPr>
          <p:spPr bwMode="auto">
            <a:xfrm>
              <a:off x="24552" y="1440"/>
              <a:ext cx="1008" cy="324"/>
            </a:xfrm>
            <a:prstGeom prst="rect">
              <a:avLst/>
            </a:prstGeom>
            <a:noFill/>
            <a:ln w="9525">
              <a:noFill/>
              <a:miter lim="800000"/>
              <a:headEnd/>
              <a:tailEnd/>
            </a:ln>
          </p:spPr>
          <p:txBody>
            <a:bodyPr>
              <a:spAutoFit/>
            </a:bodyPr>
            <a:lstStyle/>
            <a:p>
              <a:pPr algn="ctr">
                <a:spcBef>
                  <a:spcPct val="50000"/>
                </a:spcBef>
              </a:pPr>
              <a:r>
                <a:rPr lang="en-US" sz="1600">
                  <a:latin typeface="Arial" charset="0"/>
                </a:rPr>
                <a:t>Poplar cutting establishment</a:t>
              </a:r>
            </a:p>
          </p:txBody>
        </p:sp>
        <p:pic>
          <p:nvPicPr>
            <p:cNvPr id="14416" name="Picture 7" descr="site 5"/>
            <p:cNvPicPr>
              <a:picLocks noChangeAspect="1" noChangeArrowheads="1"/>
            </p:cNvPicPr>
            <p:nvPr/>
          </p:nvPicPr>
          <p:blipFill>
            <a:blip r:embed="rId8" cstate="print"/>
            <a:srcRect l="11111" t="9804" r="23529" b="21568"/>
            <a:stretch>
              <a:fillRect/>
            </a:stretch>
          </p:blipFill>
          <p:spPr bwMode="auto">
            <a:xfrm>
              <a:off x="24624" y="2784"/>
              <a:ext cx="857" cy="1200"/>
            </a:xfrm>
            <a:prstGeom prst="rect">
              <a:avLst/>
            </a:prstGeom>
            <a:noFill/>
            <a:ln w="9525">
              <a:solidFill>
                <a:schemeClr val="tx1"/>
              </a:solidFill>
              <a:miter lim="800000"/>
              <a:headEnd/>
              <a:tailEnd/>
            </a:ln>
          </p:spPr>
        </p:pic>
      </p:grpSp>
      <p:grpSp>
        <p:nvGrpSpPr>
          <p:cNvPr id="15357" name="Group 1021"/>
          <p:cNvGrpSpPr>
            <a:grpSpLocks/>
          </p:cNvGrpSpPr>
          <p:nvPr/>
        </p:nvGrpSpPr>
        <p:grpSpPr bwMode="auto">
          <a:xfrm>
            <a:off x="28422600" y="6904038"/>
            <a:ext cx="9982200" cy="4267200"/>
            <a:chOff x="18240" y="4128"/>
            <a:chExt cx="6288" cy="2688"/>
          </a:xfrm>
        </p:grpSpPr>
        <p:sp>
          <p:nvSpPr>
            <p:cNvPr id="14583" name="Rectangle 793"/>
            <p:cNvSpPr>
              <a:spLocks noChangeArrowheads="1"/>
            </p:cNvSpPr>
            <p:nvPr/>
          </p:nvSpPr>
          <p:spPr bwMode="auto">
            <a:xfrm>
              <a:off x="18240" y="4128"/>
              <a:ext cx="6288" cy="2688"/>
            </a:xfrm>
            <a:prstGeom prst="rect">
              <a:avLst/>
            </a:prstGeom>
            <a:solidFill>
              <a:srgbClr val="F3F3FF"/>
            </a:solidFill>
            <a:ln w="9525">
              <a:solidFill>
                <a:schemeClr val="tx1"/>
              </a:solidFill>
              <a:miter lim="800000"/>
              <a:headEnd/>
              <a:tailEnd/>
            </a:ln>
          </p:spPr>
          <p:txBody>
            <a:bodyPr wrap="none" anchor="ctr"/>
            <a:lstStyle/>
            <a:p>
              <a:endParaRPr lang="en-US"/>
            </a:p>
          </p:txBody>
        </p:sp>
        <p:sp>
          <p:nvSpPr>
            <p:cNvPr id="14585" name="TextBox 292"/>
            <p:cNvSpPr txBox="1">
              <a:spLocks noChangeArrowheads="1"/>
            </p:cNvSpPr>
            <p:nvPr/>
          </p:nvSpPr>
          <p:spPr bwMode="auto">
            <a:xfrm>
              <a:off x="18336" y="4176"/>
              <a:ext cx="2928" cy="460"/>
            </a:xfrm>
            <a:prstGeom prst="rect">
              <a:avLst/>
            </a:prstGeom>
            <a:solidFill>
              <a:srgbClr val="F3F3FF"/>
            </a:solidFill>
            <a:ln w="9525">
              <a:noFill/>
              <a:miter lim="800000"/>
              <a:headEnd/>
              <a:tailEnd/>
            </a:ln>
          </p:spPr>
          <p:txBody>
            <a:bodyPr>
              <a:spAutoFit/>
            </a:bodyPr>
            <a:lstStyle/>
            <a:p>
              <a:r>
                <a:rPr lang="en-US" sz="1400" dirty="0">
                  <a:latin typeface="Arial" charset="0"/>
                </a:rPr>
                <a:t>Chemical fractions of </a:t>
              </a:r>
              <a:r>
                <a:rPr lang="en-US" sz="1400" dirty="0" err="1">
                  <a:latin typeface="Arial" charset="0"/>
                </a:rPr>
                <a:t>Ba</a:t>
              </a:r>
              <a:r>
                <a:rPr lang="en-US" sz="1400" dirty="0">
                  <a:latin typeface="Arial" charset="0"/>
                </a:rPr>
                <a:t>, Cu, </a:t>
              </a:r>
              <a:r>
                <a:rPr lang="en-US" sz="1400" dirty="0" err="1">
                  <a:latin typeface="Arial" charset="0"/>
                </a:rPr>
                <a:t>Pb</a:t>
              </a:r>
              <a:r>
                <a:rPr lang="en-US" sz="1400" dirty="0">
                  <a:latin typeface="Arial" charset="0"/>
                </a:rPr>
                <a:t> and Zn in  </a:t>
              </a:r>
              <a:r>
                <a:rPr lang="en-US" sz="1400" dirty="0" err="1">
                  <a:latin typeface="Arial" charset="0"/>
                </a:rPr>
                <a:t>anaerobically</a:t>
              </a:r>
              <a:r>
                <a:rPr lang="en-US" sz="1400" dirty="0">
                  <a:latin typeface="Arial" charset="0"/>
                </a:rPr>
                <a:t> digested </a:t>
              </a:r>
              <a:r>
                <a:rPr lang="en-US" sz="1400" dirty="0" err="1">
                  <a:latin typeface="Arial" charset="0"/>
                </a:rPr>
                <a:t>biosolids</a:t>
              </a:r>
              <a:r>
                <a:rPr lang="en-US" sz="1400" dirty="0">
                  <a:latin typeface="Arial" charset="0"/>
                </a:rPr>
                <a:t> sampled at application (2006) and in October 2007.</a:t>
              </a:r>
            </a:p>
          </p:txBody>
        </p:sp>
        <p:sp>
          <p:nvSpPr>
            <p:cNvPr id="14587" name="TextBox 294"/>
            <p:cNvSpPr txBox="1">
              <a:spLocks noChangeArrowheads="1"/>
            </p:cNvSpPr>
            <p:nvPr/>
          </p:nvSpPr>
          <p:spPr bwMode="auto">
            <a:xfrm>
              <a:off x="21456" y="4176"/>
              <a:ext cx="2976" cy="480"/>
            </a:xfrm>
            <a:prstGeom prst="rect">
              <a:avLst/>
            </a:prstGeom>
            <a:solidFill>
              <a:srgbClr val="F3F3FF"/>
            </a:solidFill>
            <a:ln w="9525">
              <a:noFill/>
              <a:miter lim="800000"/>
              <a:headEnd/>
              <a:tailEnd/>
            </a:ln>
          </p:spPr>
          <p:txBody>
            <a:bodyPr>
              <a:spAutoFit/>
            </a:bodyPr>
            <a:lstStyle/>
            <a:p>
              <a:r>
                <a:rPr lang="en-US" sz="1400">
                  <a:latin typeface="Arial" charset="0"/>
                </a:rPr>
                <a:t>Chemical fractions of Ba, Cu, Pb and Zn in lime stabilized biosolids sampled at application (2006) and in October 2007</a:t>
              </a:r>
              <a:r>
                <a:rPr lang="en-US" sz="1600">
                  <a:latin typeface="Arial" charset="0"/>
                </a:rPr>
                <a:t>.</a:t>
              </a:r>
            </a:p>
          </p:txBody>
        </p:sp>
      </p:grpSp>
      <p:sp>
        <p:nvSpPr>
          <p:cNvPr id="14726" name="Text Box 4864"/>
          <p:cNvSpPr txBox="1">
            <a:spLocks noChangeArrowheads="1"/>
          </p:cNvSpPr>
          <p:nvPr/>
        </p:nvSpPr>
        <p:spPr bwMode="auto">
          <a:xfrm>
            <a:off x="28422600" y="11506200"/>
            <a:ext cx="12344400" cy="4170372"/>
          </a:xfrm>
          <a:prstGeom prst="rect">
            <a:avLst/>
          </a:prstGeom>
          <a:solidFill>
            <a:schemeClr val="bg1"/>
          </a:solidFill>
          <a:ln w="9525">
            <a:solidFill>
              <a:schemeClr val="tx1"/>
            </a:solidFill>
            <a:miter lim="800000"/>
            <a:headEnd/>
            <a:tailEnd/>
          </a:ln>
        </p:spPr>
        <p:txBody>
          <a:bodyPr>
            <a:spAutoFit/>
          </a:bodyPr>
          <a:lstStyle/>
          <a:p>
            <a:pPr algn="ctr" defTabSz="687388">
              <a:spcBef>
                <a:spcPct val="50000"/>
              </a:spcBef>
            </a:pPr>
            <a:endParaRPr lang="en-US" sz="1000" b="1" dirty="0">
              <a:latin typeface="Arial" charset="0"/>
            </a:endParaRPr>
          </a:p>
          <a:p>
            <a:pPr algn="ctr" defTabSz="687388"/>
            <a:r>
              <a:rPr lang="en-US" sz="2000" b="1" dirty="0" smtClean="0">
                <a:latin typeface="Arial" charset="0"/>
              </a:rPr>
              <a:t>SUMMARY</a:t>
            </a:r>
          </a:p>
          <a:p>
            <a:pPr algn="ctr" defTabSz="687388"/>
            <a:endParaRPr lang="en-US" sz="2000" b="1" dirty="0">
              <a:latin typeface="Arial" charset="0"/>
            </a:endParaRPr>
          </a:p>
          <a:p>
            <a:pPr marL="228600" lvl="1" defTabSz="687388">
              <a:spcBef>
                <a:spcPct val="50000"/>
              </a:spcBef>
              <a:buFontTx/>
              <a:buChar char="•"/>
            </a:pPr>
            <a:r>
              <a:rPr lang="en-US" sz="1600" dirty="0">
                <a:latin typeface="Arial" charset="0"/>
              </a:rPr>
              <a:t> Lateral movement of </a:t>
            </a:r>
            <a:r>
              <a:rPr lang="en-US" sz="1600" dirty="0" err="1">
                <a:latin typeface="Arial" charset="0"/>
              </a:rPr>
              <a:t>Cd</a:t>
            </a:r>
            <a:r>
              <a:rPr lang="en-US" sz="1600" dirty="0">
                <a:latin typeface="Arial" charset="0"/>
              </a:rPr>
              <a:t>, Cu, Ni and </a:t>
            </a:r>
            <a:r>
              <a:rPr lang="en-US" sz="1600" dirty="0" err="1">
                <a:latin typeface="Arial" charset="0"/>
              </a:rPr>
              <a:t>Pb</a:t>
            </a:r>
            <a:r>
              <a:rPr lang="en-US" sz="1600" dirty="0">
                <a:latin typeface="Arial" charset="0"/>
              </a:rPr>
              <a:t>, as detected by suction </a:t>
            </a:r>
            <a:r>
              <a:rPr lang="en-US" sz="1600" dirty="0" err="1">
                <a:latin typeface="Arial" charset="0"/>
              </a:rPr>
              <a:t>lysimeters</a:t>
            </a:r>
            <a:r>
              <a:rPr lang="en-US" sz="1600" dirty="0">
                <a:latin typeface="Arial" charset="0"/>
              </a:rPr>
              <a:t>, was negligible. </a:t>
            </a:r>
            <a:r>
              <a:rPr lang="en-US" sz="1600" dirty="0" smtClean="0">
                <a:latin typeface="Arial" charset="0"/>
              </a:rPr>
              <a:t>Zinc </a:t>
            </a:r>
            <a:r>
              <a:rPr lang="en-US" sz="1600" dirty="0">
                <a:latin typeface="Arial" charset="0"/>
              </a:rPr>
              <a:t>(at 0.21-0.34 mg/L) and </a:t>
            </a:r>
            <a:r>
              <a:rPr lang="en-US" sz="1600" dirty="0" err="1">
                <a:latin typeface="Arial" charset="0"/>
              </a:rPr>
              <a:t>Ba</a:t>
            </a:r>
            <a:r>
              <a:rPr lang="en-US" sz="1600" dirty="0">
                <a:latin typeface="Arial" charset="0"/>
              </a:rPr>
              <a:t> (at 0.29-0.78 mg/L) were detected occasionally. </a:t>
            </a:r>
          </a:p>
          <a:p>
            <a:pPr marL="228600" lvl="1" defTabSz="687388">
              <a:spcBef>
                <a:spcPct val="50000"/>
              </a:spcBef>
              <a:buFontTx/>
              <a:buChar char="•"/>
            </a:pPr>
            <a:r>
              <a:rPr lang="en-US" sz="1600" dirty="0">
                <a:latin typeface="Arial" charset="0"/>
              </a:rPr>
              <a:t> Metal leaching </a:t>
            </a:r>
            <a:r>
              <a:rPr lang="en-US" sz="1600" dirty="0" smtClean="0">
                <a:latin typeface="Arial" charset="0"/>
              </a:rPr>
              <a:t>was </a:t>
            </a:r>
            <a:r>
              <a:rPr lang="en-US" sz="1600" dirty="0">
                <a:latin typeface="Arial" charset="0"/>
              </a:rPr>
              <a:t>highest initially and decreased with time, except for </a:t>
            </a:r>
            <a:r>
              <a:rPr lang="en-US" sz="1600" dirty="0" err="1">
                <a:latin typeface="Arial" charset="0"/>
              </a:rPr>
              <a:t>Ba</a:t>
            </a:r>
            <a:r>
              <a:rPr lang="en-US" sz="1600" dirty="0">
                <a:latin typeface="Arial" charset="0"/>
              </a:rPr>
              <a:t>. </a:t>
            </a:r>
            <a:r>
              <a:rPr lang="en-US" sz="1600" dirty="0" smtClean="0">
                <a:latin typeface="Arial" charset="0"/>
              </a:rPr>
              <a:t>Silver, </a:t>
            </a:r>
            <a:r>
              <a:rPr lang="en-US" sz="1600" dirty="0" err="1">
                <a:latin typeface="Arial" charset="0"/>
              </a:rPr>
              <a:t>Cd</a:t>
            </a:r>
            <a:r>
              <a:rPr lang="en-US" sz="1600" dirty="0">
                <a:latin typeface="Arial" charset="0"/>
              </a:rPr>
              <a:t>, </a:t>
            </a:r>
            <a:r>
              <a:rPr lang="en-US" sz="1600" dirty="0" err="1">
                <a:latin typeface="Arial" charset="0"/>
              </a:rPr>
              <a:t>Pb</a:t>
            </a:r>
            <a:r>
              <a:rPr lang="en-US" sz="1600" dirty="0">
                <a:latin typeface="Arial" charset="0"/>
              </a:rPr>
              <a:t> and </a:t>
            </a:r>
            <a:r>
              <a:rPr lang="en-US" sz="1600" dirty="0" err="1">
                <a:latin typeface="Arial" charset="0"/>
              </a:rPr>
              <a:t>Sn</a:t>
            </a:r>
            <a:r>
              <a:rPr lang="en-US" sz="1600" dirty="0">
                <a:latin typeface="Arial" charset="0"/>
              </a:rPr>
              <a:t> rarely moved vertically.</a:t>
            </a:r>
          </a:p>
          <a:p>
            <a:pPr marL="228600" lvl="1" defTabSz="687388">
              <a:spcBef>
                <a:spcPct val="50000"/>
              </a:spcBef>
              <a:buFontTx/>
              <a:buChar char="•"/>
            </a:pPr>
            <a:r>
              <a:rPr lang="en-US" sz="1600" dirty="0">
                <a:latin typeface="Arial" charset="0"/>
              </a:rPr>
              <a:t> Leached metal fractions were primarily in the colloidal-phase.</a:t>
            </a:r>
          </a:p>
          <a:p>
            <a:pPr marL="228600" lvl="1" defTabSz="687388">
              <a:spcBef>
                <a:spcPct val="50000"/>
              </a:spcBef>
              <a:buFontTx/>
              <a:buChar char="•"/>
            </a:pPr>
            <a:r>
              <a:rPr lang="en-US" sz="1600" dirty="0">
                <a:latin typeface="Arial" charset="0"/>
              </a:rPr>
              <a:t> </a:t>
            </a:r>
            <a:r>
              <a:rPr lang="en-US" sz="1600" dirty="0" err="1">
                <a:latin typeface="Arial" charset="0"/>
              </a:rPr>
              <a:t>Biosolids</a:t>
            </a:r>
            <a:r>
              <a:rPr lang="en-US" sz="1600" dirty="0">
                <a:latin typeface="Arial" charset="0"/>
              </a:rPr>
              <a:t> stabilization type affected the metal leaching mass of only Cu, with more Cu transported from the high pH lime stabilized material, likely </a:t>
            </a:r>
            <a:r>
              <a:rPr lang="en-US" sz="1600" dirty="0" err="1">
                <a:latin typeface="Arial" charset="0"/>
              </a:rPr>
              <a:t>complexed</a:t>
            </a:r>
            <a:r>
              <a:rPr lang="en-US" sz="1600" dirty="0">
                <a:latin typeface="Arial" charset="0"/>
              </a:rPr>
              <a:t> by soluble organic matter.</a:t>
            </a:r>
          </a:p>
          <a:p>
            <a:pPr marL="228600" lvl="1" defTabSz="687388">
              <a:spcBef>
                <a:spcPct val="50000"/>
              </a:spcBef>
              <a:buFontTx/>
              <a:buChar char="•"/>
            </a:pPr>
            <a:r>
              <a:rPr lang="en-US" sz="1600">
                <a:latin typeface="Arial" charset="0"/>
              </a:rPr>
              <a:t> </a:t>
            </a:r>
            <a:r>
              <a:rPr lang="en-US" sz="1600" smtClean="0">
                <a:latin typeface="Arial" charset="0"/>
              </a:rPr>
              <a:t>Copper </a:t>
            </a:r>
            <a:r>
              <a:rPr lang="en-US" sz="1600" dirty="0">
                <a:latin typeface="Arial" charset="0"/>
              </a:rPr>
              <a:t>was largely organically bound and </a:t>
            </a:r>
            <a:r>
              <a:rPr lang="en-US" sz="1600" dirty="0" err="1">
                <a:latin typeface="Arial" charset="0"/>
              </a:rPr>
              <a:t>Pb</a:t>
            </a:r>
            <a:r>
              <a:rPr lang="en-US" sz="1600" dirty="0">
                <a:latin typeface="Arial" charset="0"/>
              </a:rPr>
              <a:t> was found in the residual fraction of both </a:t>
            </a:r>
            <a:r>
              <a:rPr lang="en-US" sz="1600" dirty="0" err="1">
                <a:latin typeface="Arial" charset="0"/>
              </a:rPr>
              <a:t>biosolids</a:t>
            </a:r>
            <a:r>
              <a:rPr lang="en-US" sz="1600" dirty="0">
                <a:latin typeface="Arial" charset="0"/>
              </a:rPr>
              <a:t> types, and neither changed with time.  More </a:t>
            </a:r>
            <a:r>
              <a:rPr lang="en-US" sz="1600" dirty="0" err="1">
                <a:latin typeface="Arial" charset="0"/>
              </a:rPr>
              <a:t>Ba</a:t>
            </a:r>
            <a:r>
              <a:rPr lang="en-US" sz="1600" dirty="0">
                <a:latin typeface="Arial" charset="0"/>
              </a:rPr>
              <a:t> was found in the residual fraction of </a:t>
            </a:r>
            <a:r>
              <a:rPr lang="en-US" sz="1600" dirty="0" err="1">
                <a:latin typeface="Arial" charset="0"/>
              </a:rPr>
              <a:t>anaerobically</a:t>
            </a:r>
            <a:r>
              <a:rPr lang="en-US" sz="1600" dirty="0">
                <a:latin typeface="Arial" charset="0"/>
              </a:rPr>
              <a:t> than lime stabilized </a:t>
            </a:r>
            <a:r>
              <a:rPr lang="en-US" sz="1600" dirty="0" err="1">
                <a:latin typeface="Arial" charset="0"/>
              </a:rPr>
              <a:t>biosolids</a:t>
            </a:r>
            <a:r>
              <a:rPr lang="en-US" sz="1600" dirty="0">
                <a:latin typeface="Arial" charset="0"/>
              </a:rPr>
              <a:t>, but neither changed with time. More Zn was organically </a:t>
            </a:r>
            <a:r>
              <a:rPr lang="en-US" sz="1600" dirty="0" err="1">
                <a:latin typeface="Arial" charset="0"/>
              </a:rPr>
              <a:t>complexed</a:t>
            </a:r>
            <a:r>
              <a:rPr lang="en-US" sz="1600" dirty="0">
                <a:latin typeface="Arial" charset="0"/>
              </a:rPr>
              <a:t> in the lime-stabilized </a:t>
            </a:r>
            <a:r>
              <a:rPr lang="en-US" sz="1600" dirty="0" smtClean="0">
                <a:latin typeface="Arial" charset="0"/>
              </a:rPr>
              <a:t>and exchangeable and oxide-bound </a:t>
            </a:r>
            <a:r>
              <a:rPr lang="en-US" sz="1600" dirty="0">
                <a:latin typeface="Arial" charset="0"/>
              </a:rPr>
              <a:t>in the </a:t>
            </a:r>
            <a:r>
              <a:rPr lang="en-US" sz="1600" dirty="0" err="1">
                <a:latin typeface="Arial" charset="0"/>
              </a:rPr>
              <a:t>anaerobically</a:t>
            </a:r>
            <a:r>
              <a:rPr lang="en-US" sz="1600" dirty="0">
                <a:latin typeface="Arial" charset="0"/>
              </a:rPr>
              <a:t> digested </a:t>
            </a:r>
            <a:r>
              <a:rPr lang="en-US" sz="1600" dirty="0" err="1">
                <a:latin typeface="Arial" charset="0"/>
              </a:rPr>
              <a:t>biosolids</a:t>
            </a:r>
            <a:r>
              <a:rPr lang="en-US" sz="1600" dirty="0">
                <a:latin typeface="Arial" charset="0"/>
              </a:rPr>
              <a:t>, but there was </a:t>
            </a:r>
            <a:r>
              <a:rPr lang="en-US" sz="1600" dirty="0" smtClean="0">
                <a:latin typeface="Arial" charset="0"/>
              </a:rPr>
              <a:t>little change </a:t>
            </a:r>
            <a:r>
              <a:rPr lang="en-US" sz="1600" dirty="0">
                <a:latin typeface="Arial" charset="0"/>
              </a:rPr>
              <a:t>with time in either </a:t>
            </a:r>
            <a:r>
              <a:rPr lang="en-US" sz="1600" dirty="0" err="1">
                <a:latin typeface="Arial" charset="0"/>
              </a:rPr>
              <a:t>biosolids</a:t>
            </a:r>
            <a:r>
              <a:rPr lang="en-US" sz="1600" dirty="0">
                <a:latin typeface="Arial" charset="0"/>
              </a:rPr>
              <a:t> type.</a:t>
            </a:r>
          </a:p>
          <a:p>
            <a:pPr marL="228600" lvl="1" defTabSz="687388">
              <a:spcBef>
                <a:spcPct val="50000"/>
              </a:spcBef>
            </a:pPr>
            <a:endParaRPr lang="en-US" sz="1000" dirty="0">
              <a:latin typeface="Arial" charset="0"/>
            </a:endParaRPr>
          </a:p>
        </p:txBody>
      </p:sp>
      <p:sp>
        <p:nvSpPr>
          <p:cNvPr id="15001" name="Rectangle 665"/>
          <p:cNvSpPr>
            <a:spLocks noChangeArrowheads="1"/>
          </p:cNvSpPr>
          <p:nvPr/>
        </p:nvSpPr>
        <p:spPr bwMode="auto">
          <a:xfrm>
            <a:off x="7010400" y="7162800"/>
            <a:ext cx="8915400" cy="6477000"/>
          </a:xfrm>
          <a:prstGeom prst="rect">
            <a:avLst/>
          </a:prstGeom>
          <a:solidFill>
            <a:schemeClr val="bg1"/>
          </a:solidFill>
          <a:ln w="9525">
            <a:solidFill>
              <a:schemeClr val="tx1"/>
            </a:solidFill>
            <a:miter lim="800000"/>
            <a:headEnd/>
            <a:tailEnd/>
          </a:ln>
          <a:effectLst/>
        </p:spPr>
        <p:txBody>
          <a:bodyPr wrap="none" anchor="ctr"/>
          <a:lstStyle/>
          <a:p>
            <a:endParaRPr lang="en-US"/>
          </a:p>
        </p:txBody>
      </p:sp>
      <p:graphicFrame>
        <p:nvGraphicFramePr>
          <p:cNvPr id="18678" name="Group 1270"/>
          <p:cNvGraphicFramePr>
            <a:graphicFrameLocks noGrp="1"/>
          </p:cNvGraphicFramePr>
          <p:nvPr/>
        </p:nvGraphicFramePr>
        <p:xfrm>
          <a:off x="7162800" y="7620000"/>
          <a:ext cx="8610600" cy="5852160"/>
        </p:xfrm>
        <a:graphic>
          <a:graphicData uri="http://schemas.openxmlformats.org/drawingml/2006/table">
            <a:tbl>
              <a:tblPr/>
              <a:tblGrid>
                <a:gridCol w="1371600"/>
                <a:gridCol w="1498600"/>
                <a:gridCol w="1435100"/>
                <a:gridCol w="1435100"/>
                <a:gridCol w="1435100"/>
                <a:gridCol w="1435100"/>
              </a:tblGrid>
              <a:tr h="280988">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Anaerobically Digested Biosolids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Lime Stabilized Biosolids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hMerge="1">
                  <a:txBody>
                    <a:bodyPr/>
                    <a:lstStyle/>
                    <a:p>
                      <a:endParaRPr lang="en-US"/>
                    </a:p>
                  </a:txBody>
                  <a:tcPr/>
                </a:tc>
              </a:tr>
              <a:tr h="3937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Biosolids Property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Pollutant Concentration Limits, PCL (mg kg</a:t>
                      </a:r>
                      <a:r>
                        <a:rPr kumimoji="0" lang="en-US" sz="1400" b="1" i="0" u="none" strike="noStrike" cap="none" normalizeH="0" baseline="30000" smtClean="0">
                          <a:ln>
                            <a:noFill/>
                          </a:ln>
                          <a:solidFill>
                            <a:schemeClr val="tx1"/>
                          </a:solidFill>
                          <a:effectLst/>
                          <a:latin typeface="Arial" charset="0"/>
                          <a:cs typeface="Arial" charset="0"/>
                        </a:rPr>
                        <a:t>-1</a:t>
                      </a:r>
                      <a:r>
                        <a:rPr kumimoji="0" lang="en-US" sz="1400" b="1" i="0" u="none" strike="noStrike" cap="none" normalizeH="0" baseline="0" smtClean="0">
                          <a:ln>
                            <a:noFill/>
                          </a:ln>
                          <a:solidFill>
                            <a:schemeClr val="tx1"/>
                          </a:solidFill>
                          <a:effectLst/>
                          <a:latin typeface="Arial" charset="0"/>
                          <a:cs typeface="Arial" charset="0"/>
                        </a:rPr>
                        <a:t>)</a:t>
                      </a:r>
                      <a:endParaRPr kumimoji="0" lang="en-US" sz="1400" b="1" i="0" u="none" strike="noStrike" cap="none" normalizeH="0" baseline="0" smtClean="0">
                        <a:ln>
                          <a:noFill/>
                        </a:ln>
                        <a:solidFill>
                          <a:schemeClr val="tx1"/>
                        </a:solidFill>
                        <a:effectLst/>
                        <a:latin typeface="Arial"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Concentration (mg kg</a:t>
                      </a:r>
                      <a:r>
                        <a:rPr kumimoji="0" lang="en-US" sz="1400" b="1" i="0" u="none" strike="noStrike" cap="none" normalizeH="0" baseline="30000" smtClean="0">
                          <a:ln>
                            <a:noFill/>
                          </a:ln>
                          <a:solidFill>
                            <a:schemeClr val="tx1"/>
                          </a:solidFill>
                          <a:effectLst/>
                          <a:latin typeface="Arial" charset="0"/>
                          <a:cs typeface="Arial" charset="0"/>
                        </a:rPr>
                        <a:t>-1</a:t>
                      </a:r>
                      <a:r>
                        <a:rPr kumimoji="0" lang="en-US" sz="1400" b="1"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Loading Rate (kg ha</a:t>
                      </a:r>
                      <a:r>
                        <a:rPr kumimoji="0" lang="en-US" sz="1400" b="1" i="0" u="none" strike="noStrike" cap="none" normalizeH="0" baseline="30000" smtClean="0">
                          <a:ln>
                            <a:noFill/>
                          </a:ln>
                          <a:solidFill>
                            <a:schemeClr val="tx1"/>
                          </a:solidFill>
                          <a:effectLst/>
                          <a:latin typeface="Arial" charset="0"/>
                          <a:cs typeface="Arial" charset="0"/>
                        </a:rPr>
                        <a:t>-1</a:t>
                      </a:r>
                      <a:r>
                        <a:rPr kumimoji="0" lang="en-US" sz="1400" b="1" i="0" u="none" strike="noStrike" cap="none" normalizeH="0" baseline="0" smtClean="0">
                          <a:ln>
                            <a:noFill/>
                          </a:ln>
                          <a:solidFill>
                            <a:schemeClr val="tx1"/>
                          </a:solidFill>
                          <a:effectLst/>
                          <a:latin typeface="Arial" charset="0"/>
                          <a:cs typeface="Arial" charset="0"/>
                        </a:rPr>
                        <a:t>)</a:t>
                      </a:r>
                      <a:endParaRPr kumimoji="0" lang="en-US" sz="1400" b="1" i="0" u="none" strike="noStrike" cap="none" normalizeH="0" baseline="0" smtClean="0">
                        <a:ln>
                          <a:noFill/>
                        </a:ln>
                        <a:solidFill>
                          <a:schemeClr val="tx1"/>
                        </a:solidFill>
                        <a:effectLst/>
                        <a:latin typeface="Arial"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Concentration (mg kg</a:t>
                      </a:r>
                      <a:r>
                        <a:rPr kumimoji="0" lang="en-US" sz="1400" b="1" i="0" u="none" strike="noStrike" cap="none" normalizeH="0" baseline="30000" smtClean="0">
                          <a:ln>
                            <a:noFill/>
                          </a:ln>
                          <a:solidFill>
                            <a:schemeClr val="tx1"/>
                          </a:solidFill>
                          <a:effectLst/>
                          <a:latin typeface="Arial" charset="0"/>
                          <a:cs typeface="Arial" charset="0"/>
                        </a:rPr>
                        <a:t>-1</a:t>
                      </a:r>
                      <a:r>
                        <a:rPr kumimoji="0" lang="en-US" sz="1400" b="1"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Loading Rate (kg ha</a:t>
                      </a:r>
                      <a:r>
                        <a:rPr kumimoji="0" lang="en-US" sz="1400" b="1" i="0" u="none" strike="noStrike" cap="none" normalizeH="0" baseline="30000" smtClean="0">
                          <a:ln>
                            <a:noFill/>
                          </a:ln>
                          <a:solidFill>
                            <a:schemeClr val="tx1"/>
                          </a:solidFill>
                          <a:effectLst/>
                          <a:latin typeface="Arial" charset="0"/>
                          <a:cs typeface="Arial" charset="0"/>
                        </a:rPr>
                        <a:t>-1</a:t>
                      </a:r>
                      <a:r>
                        <a:rPr kumimoji="0" lang="en-US" sz="1400" b="1" i="0" u="none" strike="noStrike" cap="none" normalizeH="0" baseline="0" smtClean="0">
                          <a:ln>
                            <a:noFill/>
                          </a:ln>
                          <a:solidFill>
                            <a:schemeClr val="tx1"/>
                          </a:solidFill>
                          <a:effectLst/>
                          <a:latin typeface="Arial" charset="0"/>
                          <a:cs typeface="Arial" charset="0"/>
                        </a:rPr>
                        <a:t>)</a:t>
                      </a:r>
                      <a:endParaRPr kumimoji="0" lang="en-US" sz="1400" b="1" i="0" u="none" strike="noStrike" cap="none" normalizeH="0" baseline="0" smtClean="0">
                        <a:ln>
                          <a:noFill/>
                        </a:ln>
                        <a:solidFill>
                          <a:schemeClr val="tx1"/>
                        </a:solidFill>
                        <a:effectLst/>
                        <a:latin typeface="Arial" charset="0"/>
                        <a:cs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r>
              <a:tr h="4476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Application 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426,000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cs typeface="Arial" charset="0"/>
                        </a:rPr>
                        <a:t>656,000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r>
              <a:tr h="2000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Cd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cs typeface="Arial"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r>
              <a:tr h="1857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Cu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328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r>
              <a:tr h="2476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Ni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r>
              <a:tr h="228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Pb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r>
              <a:tr h="2143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Zn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2800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1,473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627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490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322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r>
              <a:tr h="2000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Ag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r>
              <a:tr h="1857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Ba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442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Be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&lt;5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&lt;5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r>
              <a:tr h="2492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Sn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r>
              <a:tr h="2190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N, total Kjeldahl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53,133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22,601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44,533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29,212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r>
              <a:tr h="2047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26,533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11,286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8,667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5,685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3FF"/>
                    </a:solidFill>
                  </a:tcPr>
                </a:tc>
              </a:tr>
              <a:tr h="1905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pH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12.3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3F3FF"/>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3F3FF"/>
                    </a:solidFill>
                  </a:tcPr>
                </a:tc>
              </a:tr>
            </a:tbl>
          </a:graphicData>
        </a:graphic>
      </p:graphicFrame>
      <p:grpSp>
        <p:nvGrpSpPr>
          <p:cNvPr id="15309" name="Group 973"/>
          <p:cNvGrpSpPr>
            <a:grpSpLocks/>
          </p:cNvGrpSpPr>
          <p:nvPr/>
        </p:nvGrpSpPr>
        <p:grpSpPr bwMode="auto">
          <a:xfrm>
            <a:off x="457200" y="2625725"/>
            <a:ext cx="6364288" cy="13411200"/>
            <a:chOff x="270" y="1344"/>
            <a:chExt cx="4009" cy="8448"/>
          </a:xfrm>
        </p:grpSpPr>
        <p:grpSp>
          <p:nvGrpSpPr>
            <p:cNvPr id="15230" name="Group 894"/>
            <p:cNvGrpSpPr>
              <a:grpSpLocks/>
            </p:cNvGrpSpPr>
            <p:nvPr/>
          </p:nvGrpSpPr>
          <p:grpSpPr bwMode="auto">
            <a:xfrm>
              <a:off x="282" y="4224"/>
              <a:ext cx="3985" cy="1152"/>
              <a:chOff x="288" y="4320"/>
              <a:chExt cx="3985" cy="1152"/>
            </a:xfrm>
          </p:grpSpPr>
          <p:sp>
            <p:nvSpPr>
              <p:cNvPr id="14591" name="Rectangle 4898"/>
              <p:cNvSpPr>
                <a:spLocks noChangeArrowheads="1"/>
              </p:cNvSpPr>
              <p:nvPr/>
            </p:nvSpPr>
            <p:spPr bwMode="auto">
              <a:xfrm>
                <a:off x="288" y="4320"/>
                <a:ext cx="3985" cy="1152"/>
              </a:xfrm>
              <a:prstGeom prst="rect">
                <a:avLst/>
              </a:prstGeom>
              <a:solidFill>
                <a:schemeClr val="bg1"/>
              </a:solidFill>
              <a:ln w="9525">
                <a:solidFill>
                  <a:schemeClr val="tx1"/>
                </a:solidFill>
                <a:miter lim="800000"/>
                <a:headEnd/>
                <a:tailEnd/>
              </a:ln>
            </p:spPr>
            <p:txBody>
              <a:bodyPr wrap="none" anchor="ctr"/>
              <a:lstStyle/>
              <a:p>
                <a:endParaRPr lang="en-US">
                  <a:latin typeface="Arial" charset="0"/>
                </a:endParaRPr>
              </a:p>
            </p:txBody>
          </p:sp>
          <p:sp>
            <p:nvSpPr>
              <p:cNvPr id="14592" name="Text Box 4897"/>
              <p:cNvSpPr txBox="1">
                <a:spLocks noChangeArrowheads="1"/>
              </p:cNvSpPr>
              <p:nvPr/>
            </p:nvSpPr>
            <p:spPr bwMode="auto">
              <a:xfrm>
                <a:off x="331" y="4380"/>
                <a:ext cx="3931" cy="981"/>
              </a:xfrm>
              <a:prstGeom prst="rect">
                <a:avLst/>
              </a:prstGeom>
              <a:solidFill>
                <a:schemeClr val="bg1"/>
              </a:solidFill>
              <a:ln w="9525">
                <a:noFill/>
                <a:miter lim="800000"/>
                <a:headEnd/>
                <a:tailEnd/>
              </a:ln>
            </p:spPr>
            <p:txBody>
              <a:bodyPr anchor="ctr">
                <a:spAutoFit/>
              </a:bodyPr>
              <a:lstStyle/>
              <a:p>
                <a:pPr algn="ctr" defTabSz="687388"/>
                <a:r>
                  <a:rPr lang="en-US" sz="2000" b="1" dirty="0">
                    <a:latin typeface="Arial" charset="0"/>
                  </a:rPr>
                  <a:t>OBJECTIVE</a:t>
                </a:r>
              </a:p>
              <a:p>
                <a:pPr algn="ctr" defTabSz="687388"/>
                <a:endParaRPr lang="en-US" sz="1200" dirty="0">
                  <a:latin typeface="Arial" charset="0"/>
                </a:endParaRPr>
              </a:p>
              <a:p>
                <a:pPr marL="114300" lvl="1" defTabSz="687388"/>
                <a:r>
                  <a:rPr lang="en-US" sz="1600" dirty="0">
                    <a:latin typeface="Arial" charset="0"/>
                  </a:rPr>
                  <a:t>To assess potential environmental </a:t>
                </a:r>
                <a:r>
                  <a:rPr lang="en-US" sz="1600" dirty="0" smtClean="0">
                    <a:latin typeface="Arial" charset="0"/>
                  </a:rPr>
                  <a:t>impact </a:t>
                </a:r>
                <a:r>
                  <a:rPr lang="en-US" sz="1600" dirty="0">
                    <a:latin typeface="Arial" charset="0"/>
                  </a:rPr>
                  <a:t>of employing the deep row incorporation of </a:t>
                </a:r>
                <a:r>
                  <a:rPr lang="en-US" sz="1600" dirty="0" err="1">
                    <a:latin typeface="Arial" charset="0"/>
                  </a:rPr>
                  <a:t>biosolids</a:t>
                </a:r>
                <a:r>
                  <a:rPr lang="en-US" sz="1600" dirty="0">
                    <a:latin typeface="Arial" charset="0"/>
                  </a:rPr>
                  <a:t> by determining movement, concentration, and speciation of trace metals in lateral and vertical directions.</a:t>
                </a:r>
              </a:p>
            </p:txBody>
          </p:sp>
        </p:grpSp>
        <p:grpSp>
          <p:nvGrpSpPr>
            <p:cNvPr id="14411" name="Group 272"/>
            <p:cNvGrpSpPr>
              <a:grpSpLocks/>
            </p:cNvGrpSpPr>
            <p:nvPr/>
          </p:nvGrpSpPr>
          <p:grpSpPr bwMode="auto">
            <a:xfrm>
              <a:off x="283" y="1344"/>
              <a:ext cx="3984" cy="2784"/>
              <a:chOff x="528" y="1584"/>
              <a:chExt cx="3984" cy="2784"/>
            </a:xfrm>
          </p:grpSpPr>
          <p:sp>
            <p:nvSpPr>
              <p:cNvPr id="14581" name="Rectangle 270"/>
              <p:cNvSpPr>
                <a:spLocks noChangeArrowheads="1"/>
              </p:cNvSpPr>
              <p:nvPr/>
            </p:nvSpPr>
            <p:spPr bwMode="auto">
              <a:xfrm>
                <a:off x="528" y="1584"/>
                <a:ext cx="3984" cy="27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4582" name="Text Box 8"/>
              <p:cNvSpPr txBox="1">
                <a:spLocks noChangeArrowheads="1"/>
              </p:cNvSpPr>
              <p:nvPr/>
            </p:nvSpPr>
            <p:spPr bwMode="auto">
              <a:xfrm>
                <a:off x="528" y="1584"/>
                <a:ext cx="3984" cy="2784"/>
              </a:xfrm>
              <a:prstGeom prst="rect">
                <a:avLst/>
              </a:prstGeom>
              <a:noFill/>
              <a:ln w="9525">
                <a:noFill/>
                <a:miter lim="800000"/>
                <a:headEnd/>
                <a:tailEnd/>
              </a:ln>
            </p:spPr>
            <p:txBody>
              <a:bodyPr lIns="0" tIns="34391" rIns="182880" bIns="34391" anchor="ctr"/>
              <a:lstStyle/>
              <a:p>
                <a:pPr marL="430213" indent="-201613" algn="ctr" defTabSz="687388">
                  <a:spcBef>
                    <a:spcPct val="50000"/>
                  </a:spcBef>
                </a:pPr>
                <a:r>
                  <a:rPr lang="en-US" sz="2000" b="1" dirty="0">
                    <a:latin typeface="Arial" charset="0"/>
                  </a:rPr>
                  <a:t>INTRODUCTION</a:t>
                </a:r>
              </a:p>
              <a:p>
                <a:pPr marL="430213" indent="-201613" defTabSz="687388">
                  <a:spcBef>
                    <a:spcPct val="50000"/>
                  </a:spcBef>
                  <a:buFont typeface="Wingdings" pitchFamily="2" charset="2"/>
                  <a:buChar char="§"/>
                </a:pPr>
                <a:r>
                  <a:rPr lang="en-US" sz="1600" dirty="0">
                    <a:latin typeface="Arial" charset="0"/>
                  </a:rPr>
                  <a:t>Deep row incorporation (i.e. entrenching) of </a:t>
                </a:r>
                <a:r>
                  <a:rPr lang="en-US" sz="1600" dirty="0" err="1">
                    <a:latin typeface="Arial" charset="0"/>
                  </a:rPr>
                  <a:t>biosolids</a:t>
                </a:r>
                <a:r>
                  <a:rPr lang="en-US" sz="1600" dirty="0">
                    <a:latin typeface="Arial" charset="0"/>
                  </a:rPr>
                  <a:t> for reclaiming </a:t>
                </a:r>
                <a:r>
                  <a:rPr lang="en-US" sz="1600" dirty="0" err="1">
                    <a:latin typeface="Arial" charset="0"/>
                  </a:rPr>
                  <a:t>mineland</a:t>
                </a:r>
                <a:r>
                  <a:rPr lang="en-US" sz="1600" dirty="0">
                    <a:latin typeface="Arial" charset="0"/>
                  </a:rPr>
                  <a:t> and production of a hybrid poplar </a:t>
                </a:r>
                <a:r>
                  <a:rPr lang="en-US" sz="1600" dirty="0" err="1">
                    <a:latin typeface="Arial" charset="0"/>
                  </a:rPr>
                  <a:t>bioenergy</a:t>
                </a:r>
                <a:r>
                  <a:rPr lang="en-US" sz="1600" dirty="0">
                    <a:latin typeface="Arial" charset="0"/>
                  </a:rPr>
                  <a:t> crop is an alternative utilization method whose potential advantages include:</a:t>
                </a:r>
              </a:p>
              <a:p>
                <a:pPr marL="887413" lvl="1" indent="-201613" defTabSz="687388">
                  <a:spcBef>
                    <a:spcPct val="50000"/>
                  </a:spcBef>
                  <a:buFont typeface="Wingdings" pitchFamily="2" charset="2"/>
                  <a:buChar char=""/>
                </a:pPr>
                <a:r>
                  <a:rPr lang="en-US" sz="1600" dirty="0">
                    <a:latin typeface="Arial" charset="0"/>
                  </a:rPr>
                  <a:t>Reduction of objectionable odors</a:t>
                </a:r>
              </a:p>
              <a:p>
                <a:pPr marL="887413" lvl="1" indent="-201613" defTabSz="687388">
                  <a:spcBef>
                    <a:spcPct val="50000"/>
                  </a:spcBef>
                  <a:buFont typeface="Wingdings" pitchFamily="2" charset="2"/>
                  <a:buChar char=""/>
                </a:pPr>
                <a:r>
                  <a:rPr lang="en-US" sz="1600" dirty="0">
                    <a:latin typeface="Arial" charset="0"/>
                  </a:rPr>
                  <a:t>Single high application rate to meet the lifetime N need of the crop</a:t>
                </a:r>
              </a:p>
              <a:p>
                <a:pPr marL="887413" lvl="1" indent="-201613" defTabSz="687388">
                  <a:spcBef>
                    <a:spcPct val="50000"/>
                  </a:spcBef>
                  <a:buFont typeface="Wingdings" pitchFamily="2" charset="2"/>
                  <a:buChar char=""/>
                </a:pPr>
                <a:r>
                  <a:rPr lang="en-US" sz="1600" dirty="0">
                    <a:latin typeface="Arial" charset="0"/>
                  </a:rPr>
                  <a:t>Avoidance of </a:t>
                </a:r>
                <a:r>
                  <a:rPr lang="en-US" sz="1600" dirty="0" err="1">
                    <a:latin typeface="Arial" charset="0"/>
                  </a:rPr>
                  <a:t>biosolids</a:t>
                </a:r>
                <a:r>
                  <a:rPr lang="en-US" sz="1600" dirty="0">
                    <a:latin typeface="Arial" charset="0"/>
                  </a:rPr>
                  <a:t> application to food chain crops</a:t>
                </a:r>
              </a:p>
              <a:p>
                <a:pPr marL="430213" indent="-201613" defTabSz="687388">
                  <a:spcBef>
                    <a:spcPct val="50000"/>
                  </a:spcBef>
                  <a:buFont typeface="Wingdings" pitchFamily="2" charset="2"/>
                  <a:buChar char="§"/>
                </a:pPr>
                <a:r>
                  <a:rPr lang="en-US" sz="1600" dirty="0">
                    <a:latin typeface="Arial" charset="0"/>
                  </a:rPr>
                  <a:t>Nutrient leaching and generation of greenhouse gases are being studied by our research group, but investigation of fate and transport of 503 Rule priority metals and emerging metals of interest (i.e. Ag, </a:t>
                </a:r>
                <a:r>
                  <a:rPr lang="en-US" sz="1600" dirty="0" err="1">
                    <a:latin typeface="Arial" charset="0"/>
                  </a:rPr>
                  <a:t>Ba</a:t>
                </a:r>
                <a:r>
                  <a:rPr lang="en-US" sz="1600" dirty="0">
                    <a:latin typeface="Arial" charset="0"/>
                  </a:rPr>
                  <a:t>, Be, </a:t>
                </a:r>
                <a:r>
                  <a:rPr lang="en-US" sz="1600" dirty="0" err="1">
                    <a:latin typeface="Arial" charset="0"/>
                  </a:rPr>
                  <a:t>Sn</a:t>
                </a:r>
                <a:r>
                  <a:rPr lang="en-US" sz="1600" dirty="0">
                    <a:latin typeface="Arial" charset="0"/>
                  </a:rPr>
                  <a:t>) is needed to assess potential for groundwater impairment.</a:t>
                </a:r>
              </a:p>
            </p:txBody>
          </p:sp>
        </p:grpSp>
        <p:grpSp>
          <p:nvGrpSpPr>
            <p:cNvPr id="15234" name="Group 898"/>
            <p:cNvGrpSpPr>
              <a:grpSpLocks/>
            </p:cNvGrpSpPr>
            <p:nvPr/>
          </p:nvGrpSpPr>
          <p:grpSpPr bwMode="auto">
            <a:xfrm>
              <a:off x="270" y="5376"/>
              <a:ext cx="4009" cy="4416"/>
              <a:chOff x="336" y="5568"/>
              <a:chExt cx="4009" cy="4416"/>
            </a:xfrm>
          </p:grpSpPr>
          <p:sp>
            <p:nvSpPr>
              <p:cNvPr id="15235" name="Rectangle 274"/>
              <p:cNvSpPr>
                <a:spLocks noChangeArrowheads="1"/>
              </p:cNvSpPr>
              <p:nvPr/>
            </p:nvSpPr>
            <p:spPr bwMode="auto">
              <a:xfrm>
                <a:off x="360" y="5664"/>
                <a:ext cx="3985" cy="432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5236" name="Text Box 2991"/>
              <p:cNvSpPr txBox="1">
                <a:spLocks noChangeArrowheads="1"/>
              </p:cNvSpPr>
              <p:nvPr/>
            </p:nvSpPr>
            <p:spPr bwMode="auto">
              <a:xfrm>
                <a:off x="336" y="5568"/>
                <a:ext cx="3984" cy="1535"/>
              </a:xfrm>
              <a:prstGeom prst="rect">
                <a:avLst/>
              </a:prstGeom>
              <a:noFill/>
              <a:ln w="9525">
                <a:noFill/>
                <a:miter lim="800000"/>
                <a:headEnd/>
                <a:tailEnd/>
              </a:ln>
            </p:spPr>
            <p:txBody>
              <a:bodyPr lIns="68781" tIns="34391" rIns="68781" bIns="34391">
                <a:spAutoFit/>
              </a:bodyPr>
              <a:lstStyle/>
              <a:p>
                <a:pPr algn="ctr" defTabSz="687388">
                  <a:spcBef>
                    <a:spcPct val="50000"/>
                  </a:spcBef>
                </a:pPr>
                <a:r>
                  <a:rPr lang="en-US" sz="2000" b="1">
                    <a:latin typeface="Arial" charset="0"/>
                  </a:rPr>
                  <a:t>FIELD METHODS</a:t>
                </a:r>
                <a:r>
                  <a:rPr lang="en-US" sz="4100">
                    <a:latin typeface="Arial" charset="0"/>
                  </a:rPr>
                  <a:t> </a:t>
                </a:r>
              </a:p>
              <a:p>
                <a:pPr marL="222250" lvl="1" defTabSz="687388">
                  <a:spcBef>
                    <a:spcPct val="50000"/>
                  </a:spcBef>
                  <a:buFontTx/>
                  <a:buChar char="•"/>
                </a:pPr>
                <a:r>
                  <a:rPr lang="en-US" sz="1600">
                    <a:latin typeface="Arial" charset="0"/>
                  </a:rPr>
                  <a:t> Treatments were established on a mineral sands mine reclamation site near the Coastal Plain-Piedmont fall line in Dinwiddie County, VA in summer 2006.</a:t>
                </a:r>
              </a:p>
              <a:p>
                <a:pPr marL="222250" lvl="1" defTabSz="687388">
                  <a:spcBef>
                    <a:spcPct val="50000"/>
                  </a:spcBef>
                  <a:buFontTx/>
                  <a:buChar char="•"/>
                </a:pPr>
                <a:r>
                  <a:rPr lang="en-US" sz="1600">
                    <a:latin typeface="Arial" charset="0"/>
                  </a:rPr>
                  <a:t>Trenches instrumented with lysimeters were filled at two rates each with lime stabilized and anaerobically-digested biosolids.</a:t>
                </a:r>
                <a:endParaRPr lang="en-US" sz="1200">
                  <a:latin typeface="Arial" charset="0"/>
                </a:endParaRPr>
              </a:p>
              <a:p>
                <a:pPr defTabSz="687388">
                  <a:spcBef>
                    <a:spcPct val="50000"/>
                  </a:spcBef>
                </a:pPr>
                <a:r>
                  <a:rPr lang="en-US" sz="1200">
                    <a:latin typeface="Arial" charset="0"/>
                  </a:rPr>
                  <a:t>	</a:t>
                </a:r>
                <a:endParaRPr lang="en-US" sz="1600">
                  <a:latin typeface="Arial" charset="0"/>
                </a:endParaRPr>
              </a:p>
            </p:txBody>
          </p:sp>
          <p:grpSp>
            <p:nvGrpSpPr>
              <p:cNvPr id="15237" name="Group 901"/>
              <p:cNvGrpSpPr>
                <a:grpSpLocks/>
              </p:cNvGrpSpPr>
              <p:nvPr/>
            </p:nvGrpSpPr>
            <p:grpSpPr bwMode="auto">
              <a:xfrm>
                <a:off x="408" y="7008"/>
                <a:ext cx="3840" cy="1529"/>
                <a:chOff x="408" y="7008"/>
                <a:chExt cx="3840" cy="1529"/>
              </a:xfrm>
            </p:grpSpPr>
            <p:pic>
              <p:nvPicPr>
                <p:cNvPr id="15238" name="Picture 113" descr="36 in Alex-filled trench_Jun 29, 2006"/>
                <p:cNvPicPr>
                  <a:picLocks noChangeAspect="1" noChangeArrowheads="1"/>
                </p:cNvPicPr>
                <p:nvPr/>
              </p:nvPicPr>
              <p:blipFill>
                <a:blip r:embed="rId9" cstate="print"/>
                <a:srcRect l="5859" t="14648"/>
                <a:stretch>
                  <a:fillRect/>
                </a:stretch>
              </p:blipFill>
              <p:spPr bwMode="auto">
                <a:xfrm>
                  <a:off x="1256" y="7008"/>
                  <a:ext cx="2144" cy="1330"/>
                </a:xfrm>
                <a:prstGeom prst="rect">
                  <a:avLst/>
                </a:prstGeom>
                <a:noFill/>
                <a:ln w="9525">
                  <a:solidFill>
                    <a:schemeClr val="tx1"/>
                  </a:solidFill>
                  <a:miter lim="800000"/>
                  <a:headEnd/>
                  <a:tailEnd/>
                </a:ln>
              </p:spPr>
            </p:pic>
            <p:sp>
              <p:nvSpPr>
                <p:cNvPr id="15239" name="Text Box 3379"/>
                <p:cNvSpPr txBox="1">
                  <a:spLocks noChangeArrowheads="1"/>
                </p:cNvSpPr>
                <p:nvPr/>
              </p:nvSpPr>
              <p:spPr bwMode="auto">
                <a:xfrm>
                  <a:off x="408" y="8345"/>
                  <a:ext cx="3840" cy="192"/>
                </a:xfrm>
                <a:prstGeom prst="rect">
                  <a:avLst/>
                </a:prstGeom>
                <a:noFill/>
                <a:ln w="9525">
                  <a:noFill/>
                  <a:miter lim="800000"/>
                  <a:headEnd/>
                  <a:tailEnd/>
                </a:ln>
              </p:spPr>
              <p:txBody>
                <a:bodyPr>
                  <a:spAutoFit/>
                </a:bodyPr>
                <a:lstStyle/>
                <a:p>
                  <a:pPr algn="ctr" defTabSz="687388">
                    <a:spcBef>
                      <a:spcPct val="50000"/>
                    </a:spcBef>
                  </a:pPr>
                  <a:r>
                    <a:rPr lang="en-US" sz="1400" b="1" dirty="0" err="1">
                      <a:latin typeface="Arial" charset="0"/>
                    </a:rPr>
                    <a:t>Biosolids</a:t>
                  </a:r>
                  <a:r>
                    <a:rPr lang="en-US" sz="1400" b="1" dirty="0">
                      <a:latin typeface="Arial" charset="0"/>
                    </a:rPr>
                    <a:t> in </a:t>
                  </a:r>
                  <a:r>
                    <a:rPr lang="en-US" sz="1400" b="1">
                      <a:latin typeface="Arial" charset="0"/>
                    </a:rPr>
                    <a:t>trenches </a:t>
                  </a:r>
                  <a:r>
                    <a:rPr lang="en-US" sz="1400" b="1" smtClean="0">
                      <a:latin typeface="Arial" charset="0"/>
                    </a:rPr>
                    <a:t>0.75 m </a:t>
                  </a:r>
                  <a:r>
                    <a:rPr lang="en-US" sz="1400" b="1" dirty="0">
                      <a:latin typeface="Arial" charset="0"/>
                    </a:rPr>
                    <a:t>deep x 15 m long x </a:t>
                  </a:r>
                  <a:r>
                    <a:rPr lang="en-US" sz="1400" b="1" dirty="0" smtClean="0">
                      <a:latin typeface="Arial" charset="0"/>
                    </a:rPr>
                    <a:t>0.90 </a:t>
                  </a:r>
                  <a:r>
                    <a:rPr lang="en-US" sz="1400" b="1" dirty="0">
                      <a:latin typeface="Arial" charset="0"/>
                    </a:rPr>
                    <a:t>m wide</a:t>
                  </a:r>
                  <a:r>
                    <a:rPr lang="en-US" sz="1400" dirty="0">
                      <a:latin typeface="Arial" charset="0"/>
                    </a:rPr>
                    <a:t>.</a:t>
                  </a:r>
                </a:p>
              </p:txBody>
            </p:sp>
          </p:grpSp>
          <p:grpSp>
            <p:nvGrpSpPr>
              <p:cNvPr id="15240" name="Group 904"/>
              <p:cNvGrpSpPr>
                <a:grpSpLocks/>
              </p:cNvGrpSpPr>
              <p:nvPr/>
            </p:nvGrpSpPr>
            <p:grpSpPr bwMode="auto">
              <a:xfrm>
                <a:off x="432" y="8640"/>
                <a:ext cx="3744" cy="1248"/>
                <a:chOff x="432" y="8640"/>
                <a:chExt cx="3696" cy="1248"/>
              </a:xfrm>
            </p:grpSpPr>
            <p:sp>
              <p:nvSpPr>
                <p:cNvPr id="15241" name="Rectangle 4901"/>
                <p:cNvSpPr>
                  <a:spLocks noChangeArrowheads="1"/>
                </p:cNvSpPr>
                <p:nvPr/>
              </p:nvSpPr>
              <p:spPr bwMode="auto">
                <a:xfrm>
                  <a:off x="432" y="8640"/>
                  <a:ext cx="2378" cy="212"/>
                </a:xfrm>
                <a:prstGeom prst="rect">
                  <a:avLst/>
                </a:prstGeom>
                <a:noFill/>
                <a:ln w="9525">
                  <a:noFill/>
                  <a:miter lim="800000"/>
                  <a:headEnd/>
                  <a:tailEnd/>
                </a:ln>
              </p:spPr>
              <p:txBody>
                <a:bodyPr wrap="none">
                  <a:spAutoFit/>
                </a:bodyPr>
                <a:lstStyle/>
                <a:p>
                  <a:pPr defTabSz="687388">
                    <a:spcBef>
                      <a:spcPct val="50000"/>
                    </a:spcBef>
                  </a:pPr>
                  <a:r>
                    <a:rPr lang="en-US" sz="1600">
                      <a:latin typeface="Arial" charset="0"/>
                    </a:rPr>
                    <a:t>Application rates of biosolids treatments</a:t>
                  </a:r>
                  <a:r>
                    <a:rPr lang="en-US" sz="1400">
                      <a:latin typeface="Arial" charset="0"/>
                    </a:rPr>
                    <a:t>.</a:t>
                  </a:r>
                </a:p>
              </p:txBody>
            </p:sp>
            <p:grpSp>
              <p:nvGrpSpPr>
                <p:cNvPr id="15242" name="Group 4896"/>
                <p:cNvGrpSpPr>
                  <a:grpSpLocks/>
                </p:cNvGrpSpPr>
                <p:nvPr/>
              </p:nvGrpSpPr>
              <p:grpSpPr bwMode="auto">
                <a:xfrm>
                  <a:off x="480" y="8880"/>
                  <a:ext cx="3648" cy="1008"/>
                  <a:chOff x="672" y="6432"/>
                  <a:chExt cx="3216" cy="1008"/>
                </a:xfrm>
              </p:grpSpPr>
              <p:sp>
                <p:nvSpPr>
                  <p:cNvPr id="15243" name="Rectangle 4888"/>
                  <p:cNvSpPr>
                    <a:spLocks noChangeArrowheads="1"/>
                  </p:cNvSpPr>
                  <p:nvPr/>
                </p:nvSpPr>
                <p:spPr bwMode="auto">
                  <a:xfrm>
                    <a:off x="672" y="6432"/>
                    <a:ext cx="3216" cy="1008"/>
                  </a:xfrm>
                  <a:prstGeom prst="rect">
                    <a:avLst/>
                  </a:prstGeom>
                  <a:solidFill>
                    <a:srgbClr val="F3F3FF"/>
                  </a:solidFill>
                  <a:ln w="9525">
                    <a:solidFill>
                      <a:schemeClr val="tx1"/>
                    </a:solidFill>
                    <a:miter lim="800000"/>
                    <a:headEnd/>
                    <a:tailEnd/>
                  </a:ln>
                </p:spPr>
                <p:txBody>
                  <a:bodyPr wrap="none" anchor="ctr"/>
                  <a:lstStyle/>
                  <a:p>
                    <a:endParaRPr lang="en-US">
                      <a:latin typeface="Arial" charset="0"/>
                    </a:endParaRPr>
                  </a:p>
                </p:txBody>
              </p:sp>
              <p:grpSp>
                <p:nvGrpSpPr>
                  <p:cNvPr id="15244" name="Group 4891"/>
                  <p:cNvGrpSpPr>
                    <a:grpSpLocks/>
                  </p:cNvGrpSpPr>
                  <p:nvPr/>
                </p:nvGrpSpPr>
                <p:grpSpPr bwMode="auto">
                  <a:xfrm>
                    <a:off x="672" y="6432"/>
                    <a:ext cx="3216" cy="1008"/>
                    <a:chOff x="624" y="6864"/>
                    <a:chExt cx="2448" cy="729"/>
                  </a:xfrm>
                </p:grpSpPr>
                <p:sp>
                  <p:nvSpPr>
                    <p:cNvPr id="15245" name="Rectangle 3312"/>
                    <p:cNvSpPr>
                      <a:spLocks noChangeArrowheads="1"/>
                    </p:cNvSpPr>
                    <p:nvPr/>
                  </p:nvSpPr>
                  <p:spPr bwMode="auto">
                    <a:xfrm>
                      <a:off x="2688" y="7344"/>
                      <a:ext cx="384" cy="249"/>
                    </a:xfrm>
                    <a:prstGeom prst="rect">
                      <a:avLst/>
                    </a:prstGeom>
                    <a:noFill/>
                    <a:ln w="9525">
                      <a:noFill/>
                      <a:miter lim="800000"/>
                      <a:headEnd/>
                      <a:tailEnd/>
                    </a:ln>
                  </p:spPr>
                  <p:txBody>
                    <a:bodyPr anchor="b"/>
                    <a:lstStyle/>
                    <a:p>
                      <a:pPr algn="ctr" fontAlgn="b"/>
                      <a:r>
                        <a:rPr lang="en-US" sz="1400">
                          <a:latin typeface="Arial" charset="0"/>
                          <a:cs typeface="Arial" charset="0"/>
                        </a:rPr>
                        <a:t>656</a:t>
                      </a:r>
                      <a:endParaRPr lang="en-US" sz="1400">
                        <a:latin typeface="Arial" charset="0"/>
                      </a:endParaRPr>
                    </a:p>
                  </p:txBody>
                </p:sp>
                <p:sp>
                  <p:nvSpPr>
                    <p:cNvPr id="15246" name="Rectangle 3311"/>
                    <p:cNvSpPr>
                      <a:spLocks noChangeArrowheads="1"/>
                    </p:cNvSpPr>
                    <p:nvPr/>
                  </p:nvSpPr>
                  <p:spPr bwMode="auto">
                    <a:xfrm>
                      <a:off x="2304" y="7344"/>
                      <a:ext cx="384" cy="249"/>
                    </a:xfrm>
                    <a:prstGeom prst="rect">
                      <a:avLst/>
                    </a:prstGeom>
                    <a:noFill/>
                    <a:ln w="9525">
                      <a:noFill/>
                      <a:miter lim="800000"/>
                      <a:headEnd/>
                      <a:tailEnd/>
                    </a:ln>
                  </p:spPr>
                  <p:txBody>
                    <a:bodyPr anchor="b"/>
                    <a:lstStyle/>
                    <a:p>
                      <a:pPr algn="ctr" fontAlgn="b"/>
                      <a:r>
                        <a:rPr lang="en-US" sz="1400">
                          <a:latin typeface="Arial" charset="0"/>
                          <a:cs typeface="Arial" charset="0"/>
                        </a:rPr>
                        <a:t>328</a:t>
                      </a:r>
                      <a:endParaRPr lang="en-US" sz="1400">
                        <a:latin typeface="Arial" charset="0"/>
                      </a:endParaRPr>
                    </a:p>
                  </p:txBody>
                </p:sp>
                <p:sp>
                  <p:nvSpPr>
                    <p:cNvPr id="15247" name="Rectangle 3310"/>
                    <p:cNvSpPr>
                      <a:spLocks noChangeArrowheads="1"/>
                    </p:cNvSpPr>
                    <p:nvPr/>
                  </p:nvSpPr>
                  <p:spPr bwMode="auto">
                    <a:xfrm>
                      <a:off x="1872" y="7344"/>
                      <a:ext cx="432" cy="249"/>
                    </a:xfrm>
                    <a:prstGeom prst="rect">
                      <a:avLst/>
                    </a:prstGeom>
                    <a:noFill/>
                    <a:ln w="9525">
                      <a:noFill/>
                      <a:miter lim="800000"/>
                      <a:headEnd/>
                      <a:tailEnd/>
                    </a:ln>
                  </p:spPr>
                  <p:txBody>
                    <a:bodyPr anchor="b"/>
                    <a:lstStyle/>
                    <a:p>
                      <a:pPr algn="ctr" fontAlgn="b"/>
                      <a:r>
                        <a:rPr lang="en-US" sz="1400">
                          <a:latin typeface="Arial" charset="0"/>
                          <a:cs typeface="Arial" charset="0"/>
                        </a:rPr>
                        <a:t>426</a:t>
                      </a:r>
                      <a:endParaRPr lang="en-US" sz="1400">
                        <a:latin typeface="Arial" charset="0"/>
                      </a:endParaRPr>
                    </a:p>
                  </p:txBody>
                </p:sp>
                <p:sp>
                  <p:nvSpPr>
                    <p:cNvPr id="15248" name="Rectangle 3309"/>
                    <p:cNvSpPr>
                      <a:spLocks noChangeArrowheads="1"/>
                    </p:cNvSpPr>
                    <p:nvPr/>
                  </p:nvSpPr>
                  <p:spPr bwMode="auto">
                    <a:xfrm>
                      <a:off x="1432" y="7344"/>
                      <a:ext cx="440" cy="249"/>
                    </a:xfrm>
                    <a:prstGeom prst="rect">
                      <a:avLst/>
                    </a:prstGeom>
                    <a:noFill/>
                    <a:ln w="9525">
                      <a:noFill/>
                      <a:miter lim="800000"/>
                      <a:headEnd/>
                      <a:tailEnd/>
                    </a:ln>
                  </p:spPr>
                  <p:txBody>
                    <a:bodyPr anchor="b"/>
                    <a:lstStyle/>
                    <a:p>
                      <a:pPr algn="ctr" fontAlgn="b"/>
                      <a:r>
                        <a:rPr lang="en-US" sz="1400">
                          <a:latin typeface="Arial" charset="0"/>
                          <a:cs typeface="Arial" charset="0"/>
                        </a:rPr>
                        <a:t>213</a:t>
                      </a:r>
                      <a:endParaRPr lang="en-US" sz="1400">
                        <a:latin typeface="Arial" charset="0"/>
                      </a:endParaRPr>
                    </a:p>
                  </p:txBody>
                </p:sp>
                <p:sp>
                  <p:nvSpPr>
                    <p:cNvPr id="15249" name="Rectangle 3308"/>
                    <p:cNvSpPr>
                      <a:spLocks noChangeArrowheads="1"/>
                    </p:cNvSpPr>
                    <p:nvPr/>
                  </p:nvSpPr>
                  <p:spPr bwMode="auto">
                    <a:xfrm>
                      <a:off x="624" y="7344"/>
                      <a:ext cx="808" cy="249"/>
                    </a:xfrm>
                    <a:prstGeom prst="rect">
                      <a:avLst/>
                    </a:prstGeom>
                    <a:noFill/>
                    <a:ln w="9525">
                      <a:noFill/>
                      <a:miter lim="800000"/>
                      <a:headEnd/>
                      <a:tailEnd/>
                    </a:ln>
                  </p:spPr>
                  <p:txBody>
                    <a:bodyPr anchor="b"/>
                    <a:lstStyle/>
                    <a:p>
                      <a:pPr fontAlgn="b"/>
                      <a:r>
                        <a:rPr lang="en-US" sz="1400" b="1">
                          <a:latin typeface="Arial" charset="0"/>
                          <a:cs typeface="Arial" charset="0"/>
                        </a:rPr>
                        <a:t>Application Rate, Mg/ha</a:t>
                      </a:r>
                      <a:endParaRPr lang="en-US" sz="1400" b="1">
                        <a:latin typeface="Arial" charset="0"/>
                      </a:endParaRPr>
                    </a:p>
                  </p:txBody>
                </p:sp>
                <p:sp>
                  <p:nvSpPr>
                    <p:cNvPr id="15250" name="Rectangle 3307"/>
                    <p:cNvSpPr>
                      <a:spLocks noChangeArrowheads="1"/>
                    </p:cNvSpPr>
                    <p:nvPr/>
                  </p:nvSpPr>
                  <p:spPr bwMode="auto">
                    <a:xfrm>
                      <a:off x="2688" y="7152"/>
                      <a:ext cx="384" cy="192"/>
                    </a:xfrm>
                    <a:prstGeom prst="rect">
                      <a:avLst/>
                    </a:prstGeom>
                    <a:noFill/>
                    <a:ln w="9525">
                      <a:noFill/>
                      <a:miter lim="800000"/>
                      <a:headEnd/>
                      <a:tailEnd/>
                    </a:ln>
                  </p:spPr>
                  <p:txBody>
                    <a:bodyPr anchor="b"/>
                    <a:lstStyle/>
                    <a:p>
                      <a:pPr algn="ctr" fontAlgn="b"/>
                      <a:r>
                        <a:rPr lang="en-US" sz="1400">
                          <a:latin typeface="Arial" charset="0"/>
                          <a:cs typeface="Arial" charset="0"/>
                        </a:rPr>
                        <a:t>0.9</a:t>
                      </a:r>
                      <a:endParaRPr lang="en-US" sz="1400">
                        <a:latin typeface="Arial" charset="0"/>
                      </a:endParaRPr>
                    </a:p>
                  </p:txBody>
                </p:sp>
                <p:sp>
                  <p:nvSpPr>
                    <p:cNvPr id="15251" name="Rectangle 3306"/>
                    <p:cNvSpPr>
                      <a:spLocks noChangeArrowheads="1"/>
                    </p:cNvSpPr>
                    <p:nvPr/>
                  </p:nvSpPr>
                  <p:spPr bwMode="auto">
                    <a:xfrm>
                      <a:off x="2304" y="7152"/>
                      <a:ext cx="384" cy="192"/>
                    </a:xfrm>
                    <a:prstGeom prst="rect">
                      <a:avLst/>
                    </a:prstGeom>
                    <a:noFill/>
                    <a:ln w="9525">
                      <a:noFill/>
                      <a:miter lim="800000"/>
                      <a:headEnd/>
                      <a:tailEnd/>
                    </a:ln>
                  </p:spPr>
                  <p:txBody>
                    <a:bodyPr anchor="b"/>
                    <a:lstStyle/>
                    <a:p>
                      <a:pPr algn="ctr" fontAlgn="b"/>
                      <a:r>
                        <a:rPr lang="en-US" sz="1400">
                          <a:latin typeface="Arial" charset="0"/>
                          <a:cs typeface="Arial" charset="0"/>
                        </a:rPr>
                        <a:t>0.45</a:t>
                      </a:r>
                      <a:endParaRPr lang="en-US" sz="1400">
                        <a:latin typeface="Arial" charset="0"/>
                      </a:endParaRPr>
                    </a:p>
                  </p:txBody>
                </p:sp>
                <p:sp>
                  <p:nvSpPr>
                    <p:cNvPr id="15252" name="Rectangle 3305"/>
                    <p:cNvSpPr>
                      <a:spLocks noChangeArrowheads="1"/>
                    </p:cNvSpPr>
                    <p:nvPr/>
                  </p:nvSpPr>
                  <p:spPr bwMode="auto">
                    <a:xfrm>
                      <a:off x="1872" y="7152"/>
                      <a:ext cx="432" cy="192"/>
                    </a:xfrm>
                    <a:prstGeom prst="rect">
                      <a:avLst/>
                    </a:prstGeom>
                    <a:noFill/>
                    <a:ln w="9525">
                      <a:noFill/>
                      <a:miter lim="800000"/>
                      <a:headEnd/>
                      <a:tailEnd/>
                    </a:ln>
                  </p:spPr>
                  <p:txBody>
                    <a:bodyPr anchor="b"/>
                    <a:lstStyle/>
                    <a:p>
                      <a:pPr algn="ctr" fontAlgn="b"/>
                      <a:r>
                        <a:rPr lang="en-US" sz="1400">
                          <a:latin typeface="Arial" charset="0"/>
                          <a:cs typeface="Arial" charset="0"/>
                        </a:rPr>
                        <a:t>0.9</a:t>
                      </a:r>
                      <a:endParaRPr lang="en-US" sz="1400">
                        <a:latin typeface="Arial" charset="0"/>
                      </a:endParaRPr>
                    </a:p>
                  </p:txBody>
                </p:sp>
                <p:sp>
                  <p:nvSpPr>
                    <p:cNvPr id="15253" name="Rectangle 3304"/>
                    <p:cNvSpPr>
                      <a:spLocks noChangeArrowheads="1"/>
                    </p:cNvSpPr>
                    <p:nvPr/>
                  </p:nvSpPr>
                  <p:spPr bwMode="auto">
                    <a:xfrm>
                      <a:off x="1432" y="7152"/>
                      <a:ext cx="440" cy="192"/>
                    </a:xfrm>
                    <a:prstGeom prst="rect">
                      <a:avLst/>
                    </a:prstGeom>
                    <a:noFill/>
                    <a:ln w="9525">
                      <a:noFill/>
                      <a:miter lim="800000"/>
                      <a:headEnd/>
                      <a:tailEnd/>
                    </a:ln>
                  </p:spPr>
                  <p:txBody>
                    <a:bodyPr anchor="b"/>
                    <a:lstStyle/>
                    <a:p>
                      <a:pPr algn="ctr" fontAlgn="b"/>
                      <a:r>
                        <a:rPr lang="en-US" sz="1400">
                          <a:latin typeface="Arial" charset="0"/>
                          <a:cs typeface="Arial" charset="0"/>
                        </a:rPr>
                        <a:t>0.45</a:t>
                      </a:r>
                      <a:endParaRPr lang="en-US" sz="1400">
                        <a:latin typeface="Arial" charset="0"/>
                      </a:endParaRPr>
                    </a:p>
                  </p:txBody>
                </p:sp>
                <p:sp>
                  <p:nvSpPr>
                    <p:cNvPr id="15254" name="Rectangle 3303"/>
                    <p:cNvSpPr>
                      <a:spLocks noChangeArrowheads="1"/>
                    </p:cNvSpPr>
                    <p:nvPr/>
                  </p:nvSpPr>
                  <p:spPr bwMode="auto">
                    <a:xfrm>
                      <a:off x="624" y="7152"/>
                      <a:ext cx="808" cy="192"/>
                    </a:xfrm>
                    <a:prstGeom prst="rect">
                      <a:avLst/>
                    </a:prstGeom>
                    <a:noFill/>
                    <a:ln w="9525">
                      <a:noFill/>
                      <a:miter lim="800000"/>
                      <a:headEnd/>
                      <a:tailEnd/>
                    </a:ln>
                  </p:spPr>
                  <p:txBody>
                    <a:bodyPr anchor="b"/>
                    <a:lstStyle/>
                    <a:p>
                      <a:pPr fontAlgn="b"/>
                      <a:r>
                        <a:rPr lang="en-US" sz="1400" b="1">
                          <a:latin typeface="Arial" charset="0"/>
                          <a:cs typeface="Arial" charset="0"/>
                        </a:rPr>
                        <a:t>Trench Width (m)</a:t>
                      </a:r>
                      <a:endParaRPr lang="en-US" sz="1400" b="1">
                        <a:latin typeface="Arial" charset="0"/>
                      </a:endParaRPr>
                    </a:p>
                  </p:txBody>
                </p:sp>
                <p:sp>
                  <p:nvSpPr>
                    <p:cNvPr id="15255" name="Rectangle 3301"/>
                    <p:cNvSpPr>
                      <a:spLocks noChangeArrowheads="1"/>
                    </p:cNvSpPr>
                    <p:nvPr/>
                  </p:nvSpPr>
                  <p:spPr bwMode="auto">
                    <a:xfrm>
                      <a:off x="2304" y="6864"/>
                      <a:ext cx="768" cy="288"/>
                    </a:xfrm>
                    <a:prstGeom prst="rect">
                      <a:avLst/>
                    </a:prstGeom>
                    <a:noFill/>
                    <a:ln w="9525">
                      <a:noFill/>
                      <a:miter lim="800000"/>
                      <a:headEnd/>
                      <a:tailEnd/>
                    </a:ln>
                  </p:spPr>
                  <p:txBody>
                    <a:bodyPr anchor="b"/>
                    <a:lstStyle/>
                    <a:p>
                      <a:pPr algn="ctr" fontAlgn="b"/>
                      <a:r>
                        <a:rPr lang="en-US" sz="1400" b="1">
                          <a:latin typeface="Arial" charset="0"/>
                          <a:cs typeface="Arial" charset="0"/>
                        </a:rPr>
                        <a:t>Lime Stabilized Biosolids</a:t>
                      </a:r>
                      <a:endParaRPr lang="en-US" sz="1400" b="1">
                        <a:latin typeface="Arial" charset="0"/>
                      </a:endParaRPr>
                    </a:p>
                  </p:txBody>
                </p:sp>
                <p:sp>
                  <p:nvSpPr>
                    <p:cNvPr id="15256" name="Rectangle 3299"/>
                    <p:cNvSpPr>
                      <a:spLocks noChangeArrowheads="1"/>
                    </p:cNvSpPr>
                    <p:nvPr/>
                  </p:nvSpPr>
                  <p:spPr bwMode="auto">
                    <a:xfrm>
                      <a:off x="1432" y="6864"/>
                      <a:ext cx="872" cy="288"/>
                    </a:xfrm>
                    <a:prstGeom prst="rect">
                      <a:avLst/>
                    </a:prstGeom>
                    <a:noFill/>
                    <a:ln w="9525">
                      <a:noFill/>
                      <a:miter lim="800000"/>
                      <a:headEnd/>
                      <a:tailEnd/>
                    </a:ln>
                  </p:spPr>
                  <p:txBody>
                    <a:bodyPr anchor="b"/>
                    <a:lstStyle/>
                    <a:p>
                      <a:pPr algn="ctr" fontAlgn="b"/>
                      <a:r>
                        <a:rPr lang="en-US" sz="1400" b="1">
                          <a:latin typeface="Arial" charset="0"/>
                          <a:cs typeface="Arial" charset="0"/>
                        </a:rPr>
                        <a:t>Anaerobically Digested Biosolids</a:t>
                      </a:r>
                      <a:endParaRPr lang="en-US" sz="1400" b="1">
                        <a:latin typeface="Arial" charset="0"/>
                      </a:endParaRPr>
                    </a:p>
                  </p:txBody>
                </p:sp>
                <p:sp>
                  <p:nvSpPr>
                    <p:cNvPr id="15257" name="Rectangle 3298"/>
                    <p:cNvSpPr>
                      <a:spLocks noChangeArrowheads="1"/>
                    </p:cNvSpPr>
                    <p:nvPr/>
                  </p:nvSpPr>
                  <p:spPr bwMode="auto">
                    <a:xfrm>
                      <a:off x="624" y="6864"/>
                      <a:ext cx="808" cy="288"/>
                    </a:xfrm>
                    <a:prstGeom prst="rect">
                      <a:avLst/>
                    </a:prstGeom>
                    <a:noFill/>
                    <a:ln w="9525">
                      <a:noFill/>
                      <a:miter lim="800000"/>
                      <a:headEnd/>
                      <a:tailEnd/>
                    </a:ln>
                  </p:spPr>
                  <p:txBody>
                    <a:bodyPr anchor="b"/>
                    <a:lstStyle/>
                    <a:p>
                      <a:pPr algn="ctr" fontAlgn="b"/>
                      <a:r>
                        <a:rPr lang="en-US" sz="1000">
                          <a:latin typeface="Arial" charset="0"/>
                          <a:cs typeface="Arial" charset="0"/>
                        </a:rPr>
                        <a:t> </a:t>
                      </a:r>
                      <a:endParaRPr lang="en-US">
                        <a:latin typeface="Arial" charset="0"/>
                      </a:endParaRPr>
                    </a:p>
                  </p:txBody>
                </p:sp>
                <p:sp>
                  <p:nvSpPr>
                    <p:cNvPr id="15258" name="Line 3313"/>
                    <p:cNvSpPr>
                      <a:spLocks noChangeShapeType="1"/>
                    </p:cNvSpPr>
                    <p:nvPr/>
                  </p:nvSpPr>
                  <p:spPr bwMode="auto">
                    <a:xfrm>
                      <a:off x="624" y="6864"/>
                      <a:ext cx="808" cy="0"/>
                    </a:xfrm>
                    <a:prstGeom prst="line">
                      <a:avLst/>
                    </a:prstGeom>
                    <a:noFill/>
                    <a:ln w="9525">
                      <a:noFill/>
                      <a:round/>
                      <a:headEnd/>
                      <a:tailEnd/>
                    </a:ln>
                  </p:spPr>
                  <p:txBody>
                    <a:bodyPr/>
                    <a:lstStyle/>
                    <a:p>
                      <a:endParaRPr lang="en-US"/>
                    </a:p>
                  </p:txBody>
                </p:sp>
                <p:sp>
                  <p:nvSpPr>
                    <p:cNvPr id="15259" name="Line 3314"/>
                    <p:cNvSpPr>
                      <a:spLocks noChangeShapeType="1"/>
                    </p:cNvSpPr>
                    <p:nvPr/>
                  </p:nvSpPr>
                  <p:spPr bwMode="auto">
                    <a:xfrm>
                      <a:off x="624" y="7593"/>
                      <a:ext cx="2448" cy="0"/>
                    </a:xfrm>
                    <a:prstGeom prst="line">
                      <a:avLst/>
                    </a:prstGeom>
                    <a:noFill/>
                    <a:ln w="12700" cap="rnd">
                      <a:solidFill>
                        <a:srgbClr val="000000"/>
                      </a:solidFill>
                      <a:round/>
                      <a:headEnd/>
                      <a:tailEnd/>
                    </a:ln>
                  </p:spPr>
                  <p:txBody>
                    <a:bodyPr/>
                    <a:lstStyle/>
                    <a:p>
                      <a:endParaRPr lang="en-US"/>
                    </a:p>
                  </p:txBody>
                </p:sp>
                <p:sp>
                  <p:nvSpPr>
                    <p:cNvPr id="15260" name="Line 3315"/>
                    <p:cNvSpPr>
                      <a:spLocks noChangeShapeType="1"/>
                    </p:cNvSpPr>
                    <p:nvPr/>
                  </p:nvSpPr>
                  <p:spPr bwMode="auto">
                    <a:xfrm>
                      <a:off x="624" y="6864"/>
                      <a:ext cx="0" cy="288"/>
                    </a:xfrm>
                    <a:prstGeom prst="line">
                      <a:avLst/>
                    </a:prstGeom>
                    <a:noFill/>
                    <a:ln w="9525">
                      <a:noFill/>
                      <a:round/>
                      <a:headEnd/>
                      <a:tailEnd/>
                    </a:ln>
                  </p:spPr>
                  <p:txBody>
                    <a:bodyPr/>
                    <a:lstStyle/>
                    <a:p>
                      <a:endParaRPr lang="en-US"/>
                    </a:p>
                  </p:txBody>
                </p:sp>
                <p:sp>
                  <p:nvSpPr>
                    <p:cNvPr id="15261" name="Line 3316"/>
                    <p:cNvSpPr>
                      <a:spLocks noChangeShapeType="1"/>
                    </p:cNvSpPr>
                    <p:nvPr/>
                  </p:nvSpPr>
                  <p:spPr bwMode="auto">
                    <a:xfrm>
                      <a:off x="3072" y="6864"/>
                      <a:ext cx="0" cy="729"/>
                    </a:xfrm>
                    <a:prstGeom prst="line">
                      <a:avLst/>
                    </a:prstGeom>
                    <a:noFill/>
                    <a:ln w="12700" cap="rnd">
                      <a:solidFill>
                        <a:srgbClr val="000000"/>
                      </a:solidFill>
                      <a:round/>
                      <a:headEnd/>
                      <a:tailEnd/>
                    </a:ln>
                  </p:spPr>
                  <p:txBody>
                    <a:bodyPr/>
                    <a:lstStyle/>
                    <a:p>
                      <a:endParaRPr lang="en-US"/>
                    </a:p>
                  </p:txBody>
                </p:sp>
                <p:sp>
                  <p:nvSpPr>
                    <p:cNvPr id="15262" name="Line 3318"/>
                    <p:cNvSpPr>
                      <a:spLocks noChangeShapeType="1"/>
                    </p:cNvSpPr>
                    <p:nvPr/>
                  </p:nvSpPr>
                  <p:spPr bwMode="auto">
                    <a:xfrm>
                      <a:off x="624" y="7152"/>
                      <a:ext cx="2448" cy="0"/>
                    </a:xfrm>
                    <a:prstGeom prst="line">
                      <a:avLst/>
                    </a:prstGeom>
                    <a:noFill/>
                    <a:ln w="12700" cap="rnd">
                      <a:solidFill>
                        <a:srgbClr val="000000"/>
                      </a:solidFill>
                      <a:round/>
                      <a:headEnd/>
                      <a:tailEnd/>
                    </a:ln>
                  </p:spPr>
                  <p:txBody>
                    <a:bodyPr/>
                    <a:lstStyle/>
                    <a:p>
                      <a:endParaRPr lang="en-US"/>
                    </a:p>
                  </p:txBody>
                </p:sp>
                <p:sp>
                  <p:nvSpPr>
                    <p:cNvPr id="15263" name="Line 3319"/>
                    <p:cNvSpPr>
                      <a:spLocks noChangeShapeType="1"/>
                    </p:cNvSpPr>
                    <p:nvPr/>
                  </p:nvSpPr>
                  <p:spPr bwMode="auto">
                    <a:xfrm>
                      <a:off x="1432" y="6864"/>
                      <a:ext cx="0" cy="729"/>
                    </a:xfrm>
                    <a:prstGeom prst="line">
                      <a:avLst/>
                    </a:prstGeom>
                    <a:noFill/>
                    <a:ln w="12700" cap="rnd">
                      <a:solidFill>
                        <a:srgbClr val="000000"/>
                      </a:solidFill>
                      <a:round/>
                      <a:headEnd/>
                      <a:tailEnd/>
                    </a:ln>
                  </p:spPr>
                  <p:txBody>
                    <a:bodyPr/>
                    <a:lstStyle/>
                    <a:p>
                      <a:endParaRPr lang="en-US"/>
                    </a:p>
                  </p:txBody>
                </p:sp>
                <p:sp>
                  <p:nvSpPr>
                    <p:cNvPr id="15264" name="Line 3320"/>
                    <p:cNvSpPr>
                      <a:spLocks noChangeShapeType="1"/>
                    </p:cNvSpPr>
                    <p:nvPr/>
                  </p:nvSpPr>
                  <p:spPr bwMode="auto">
                    <a:xfrm>
                      <a:off x="1432" y="6864"/>
                      <a:ext cx="1640" cy="0"/>
                    </a:xfrm>
                    <a:prstGeom prst="line">
                      <a:avLst/>
                    </a:prstGeom>
                    <a:noFill/>
                    <a:ln w="12700" cap="rnd">
                      <a:solidFill>
                        <a:srgbClr val="000000"/>
                      </a:solidFill>
                      <a:round/>
                      <a:headEnd/>
                      <a:tailEnd/>
                    </a:ln>
                  </p:spPr>
                  <p:txBody>
                    <a:bodyPr/>
                    <a:lstStyle/>
                    <a:p>
                      <a:endParaRPr lang="en-US"/>
                    </a:p>
                  </p:txBody>
                </p:sp>
                <p:sp>
                  <p:nvSpPr>
                    <p:cNvPr id="15265" name="Line 3324"/>
                    <p:cNvSpPr>
                      <a:spLocks noChangeShapeType="1"/>
                    </p:cNvSpPr>
                    <p:nvPr/>
                  </p:nvSpPr>
                  <p:spPr bwMode="auto">
                    <a:xfrm>
                      <a:off x="2304" y="6864"/>
                      <a:ext cx="0" cy="729"/>
                    </a:xfrm>
                    <a:prstGeom prst="line">
                      <a:avLst/>
                    </a:prstGeom>
                    <a:noFill/>
                    <a:ln w="12700" cap="rnd">
                      <a:solidFill>
                        <a:srgbClr val="000000"/>
                      </a:solidFill>
                      <a:round/>
                      <a:headEnd/>
                      <a:tailEnd/>
                    </a:ln>
                  </p:spPr>
                  <p:txBody>
                    <a:bodyPr/>
                    <a:lstStyle/>
                    <a:p>
                      <a:endParaRPr lang="en-US"/>
                    </a:p>
                  </p:txBody>
                </p:sp>
                <p:sp>
                  <p:nvSpPr>
                    <p:cNvPr id="15266" name="Line 3330"/>
                    <p:cNvSpPr>
                      <a:spLocks noChangeShapeType="1"/>
                    </p:cNvSpPr>
                    <p:nvPr/>
                  </p:nvSpPr>
                  <p:spPr bwMode="auto">
                    <a:xfrm>
                      <a:off x="624" y="7344"/>
                      <a:ext cx="2448" cy="0"/>
                    </a:xfrm>
                    <a:prstGeom prst="line">
                      <a:avLst/>
                    </a:prstGeom>
                    <a:noFill/>
                    <a:ln w="12700" cap="rnd">
                      <a:solidFill>
                        <a:srgbClr val="000000"/>
                      </a:solidFill>
                      <a:round/>
                      <a:headEnd/>
                      <a:tailEnd/>
                    </a:ln>
                  </p:spPr>
                  <p:txBody>
                    <a:bodyPr/>
                    <a:lstStyle/>
                    <a:p>
                      <a:endParaRPr lang="en-US"/>
                    </a:p>
                  </p:txBody>
                </p:sp>
                <p:sp>
                  <p:nvSpPr>
                    <p:cNvPr id="15267" name="Line 3331"/>
                    <p:cNvSpPr>
                      <a:spLocks noChangeShapeType="1"/>
                    </p:cNvSpPr>
                    <p:nvPr/>
                  </p:nvSpPr>
                  <p:spPr bwMode="auto">
                    <a:xfrm>
                      <a:off x="624" y="7152"/>
                      <a:ext cx="0" cy="441"/>
                    </a:xfrm>
                    <a:prstGeom prst="line">
                      <a:avLst/>
                    </a:prstGeom>
                    <a:noFill/>
                    <a:ln w="12700" cap="rnd">
                      <a:solidFill>
                        <a:srgbClr val="000000"/>
                      </a:solidFill>
                      <a:round/>
                      <a:headEnd/>
                      <a:tailEnd/>
                    </a:ln>
                  </p:spPr>
                  <p:txBody>
                    <a:bodyPr/>
                    <a:lstStyle/>
                    <a:p>
                      <a:endParaRPr lang="en-US"/>
                    </a:p>
                  </p:txBody>
                </p:sp>
                <p:sp>
                  <p:nvSpPr>
                    <p:cNvPr id="15268" name="Line 3338"/>
                    <p:cNvSpPr>
                      <a:spLocks noChangeShapeType="1"/>
                    </p:cNvSpPr>
                    <p:nvPr/>
                  </p:nvSpPr>
                  <p:spPr bwMode="auto">
                    <a:xfrm>
                      <a:off x="1872" y="7152"/>
                      <a:ext cx="0" cy="441"/>
                    </a:xfrm>
                    <a:prstGeom prst="line">
                      <a:avLst/>
                    </a:prstGeom>
                    <a:noFill/>
                    <a:ln w="12700" cap="rnd">
                      <a:solidFill>
                        <a:srgbClr val="000000"/>
                      </a:solidFill>
                      <a:round/>
                      <a:headEnd/>
                      <a:tailEnd/>
                    </a:ln>
                  </p:spPr>
                  <p:txBody>
                    <a:bodyPr/>
                    <a:lstStyle/>
                    <a:p>
                      <a:endParaRPr lang="en-US"/>
                    </a:p>
                  </p:txBody>
                </p:sp>
                <p:sp>
                  <p:nvSpPr>
                    <p:cNvPr id="15269" name="Line 3347"/>
                    <p:cNvSpPr>
                      <a:spLocks noChangeShapeType="1"/>
                    </p:cNvSpPr>
                    <p:nvPr/>
                  </p:nvSpPr>
                  <p:spPr bwMode="auto">
                    <a:xfrm>
                      <a:off x="2688" y="7152"/>
                      <a:ext cx="0" cy="441"/>
                    </a:xfrm>
                    <a:prstGeom prst="line">
                      <a:avLst/>
                    </a:prstGeom>
                    <a:noFill/>
                    <a:ln w="12700" cap="rnd">
                      <a:solidFill>
                        <a:srgbClr val="000000"/>
                      </a:solidFill>
                      <a:round/>
                      <a:headEnd/>
                      <a:tailEnd/>
                    </a:ln>
                  </p:spPr>
                  <p:txBody>
                    <a:bodyPr/>
                    <a:lstStyle/>
                    <a:p>
                      <a:endParaRPr lang="en-US"/>
                    </a:p>
                  </p:txBody>
                </p:sp>
              </p:grpSp>
            </p:grpSp>
          </p:grpSp>
        </p:grpSp>
      </p:grpSp>
      <p:pic>
        <p:nvPicPr>
          <p:cNvPr id="15356" name="Picture 2" descr="C:\DATA\Images\Admin\CSES logos\CSESlogo1kh.jpg"/>
          <p:cNvPicPr>
            <a:picLocks noChangeAspect="1" noChangeArrowheads="1"/>
          </p:cNvPicPr>
          <p:nvPr/>
        </p:nvPicPr>
        <p:blipFill>
          <a:blip r:embed="rId10" cstate="print"/>
          <a:srcRect/>
          <a:stretch>
            <a:fillRect/>
          </a:stretch>
        </p:blipFill>
        <p:spPr bwMode="auto">
          <a:xfrm>
            <a:off x="34798000" y="457200"/>
            <a:ext cx="5969000" cy="1557338"/>
          </a:xfrm>
          <a:prstGeom prst="rect">
            <a:avLst/>
          </a:prstGeom>
          <a:noFill/>
          <a:ln w="9525">
            <a:noFill/>
            <a:miter lim="800000"/>
            <a:headEnd/>
            <a:tailEnd/>
          </a:ln>
        </p:spPr>
      </p:pic>
      <p:sp>
        <p:nvSpPr>
          <p:cNvPr id="14839" name="TextBox 147"/>
          <p:cNvSpPr txBox="1">
            <a:spLocks noChangeArrowheads="1"/>
          </p:cNvSpPr>
          <p:nvPr/>
        </p:nvSpPr>
        <p:spPr bwMode="auto">
          <a:xfrm>
            <a:off x="7620000" y="7239000"/>
            <a:ext cx="7778750" cy="336550"/>
          </a:xfrm>
          <a:prstGeom prst="rect">
            <a:avLst/>
          </a:prstGeom>
          <a:noFill/>
          <a:ln w="9525">
            <a:noFill/>
            <a:miter lim="800000"/>
            <a:headEnd/>
            <a:tailEnd/>
          </a:ln>
        </p:spPr>
        <p:txBody>
          <a:bodyPr wrap="none">
            <a:spAutoFit/>
          </a:bodyPr>
          <a:lstStyle/>
          <a:p>
            <a:r>
              <a:rPr lang="en-US" sz="1600">
                <a:latin typeface="Arial" charset="0"/>
              </a:rPr>
              <a:t>Biosolids composition and loading rate for 90 cm trench width. (NA = not applicable</a:t>
            </a:r>
            <a:r>
              <a:rPr lang="en-US" sz="1600">
                <a:latin typeface="Comic Sans MS" pitchFamily="66" charset="0"/>
              </a:rPr>
              <a:t>.)</a:t>
            </a:r>
          </a:p>
        </p:txBody>
      </p:sp>
      <p:pic>
        <p:nvPicPr>
          <p:cNvPr id="15349" name="Picture 1013"/>
          <p:cNvPicPr>
            <a:picLocks noChangeAspect="1" noChangeArrowheads="1"/>
          </p:cNvPicPr>
          <p:nvPr/>
        </p:nvPicPr>
        <p:blipFill>
          <a:blip r:embed="rId11" cstate="print"/>
          <a:srcRect/>
          <a:stretch>
            <a:fillRect/>
          </a:stretch>
        </p:blipFill>
        <p:spPr bwMode="auto">
          <a:xfrm>
            <a:off x="16230600" y="4267200"/>
            <a:ext cx="5478463" cy="3990975"/>
          </a:xfrm>
          <a:prstGeom prst="rect">
            <a:avLst/>
          </a:prstGeom>
          <a:noFill/>
          <a:ln w="3175">
            <a:solidFill>
              <a:schemeClr val="tx1"/>
            </a:solidFill>
            <a:miter lim="800000"/>
            <a:headEnd/>
            <a:tailEnd/>
          </a:ln>
        </p:spPr>
      </p:pic>
      <p:pic>
        <p:nvPicPr>
          <p:cNvPr id="15350" name="Picture 1014"/>
          <p:cNvPicPr>
            <a:picLocks noChangeAspect="1" noChangeArrowheads="1"/>
          </p:cNvPicPr>
          <p:nvPr/>
        </p:nvPicPr>
        <p:blipFill>
          <a:blip r:embed="rId12" cstate="print"/>
          <a:srcRect/>
          <a:stretch>
            <a:fillRect/>
          </a:stretch>
        </p:blipFill>
        <p:spPr bwMode="auto">
          <a:xfrm>
            <a:off x="21945600" y="4267200"/>
            <a:ext cx="5486400" cy="3998913"/>
          </a:xfrm>
          <a:prstGeom prst="rect">
            <a:avLst/>
          </a:prstGeom>
          <a:noFill/>
          <a:ln w="3175">
            <a:solidFill>
              <a:schemeClr val="tx1"/>
            </a:solidFill>
            <a:miter lim="800000"/>
            <a:headEnd/>
            <a:tailEnd/>
          </a:ln>
        </p:spPr>
      </p:pic>
      <p:pic>
        <p:nvPicPr>
          <p:cNvPr id="15351" name="Picture 1015"/>
          <p:cNvPicPr>
            <a:picLocks noChangeAspect="1" noChangeArrowheads="1"/>
          </p:cNvPicPr>
          <p:nvPr/>
        </p:nvPicPr>
        <p:blipFill>
          <a:blip r:embed="rId13" cstate="print"/>
          <a:srcRect/>
          <a:stretch>
            <a:fillRect/>
          </a:stretch>
        </p:blipFill>
        <p:spPr bwMode="auto">
          <a:xfrm>
            <a:off x="16230600" y="8291512"/>
            <a:ext cx="5478463" cy="3943350"/>
          </a:xfrm>
          <a:prstGeom prst="rect">
            <a:avLst/>
          </a:prstGeom>
          <a:noFill/>
          <a:ln w="3175">
            <a:solidFill>
              <a:schemeClr val="tx1"/>
            </a:solidFill>
            <a:miter lim="800000"/>
            <a:headEnd/>
            <a:tailEnd/>
          </a:ln>
        </p:spPr>
      </p:pic>
      <p:pic>
        <p:nvPicPr>
          <p:cNvPr id="15352" name="Picture 1016"/>
          <p:cNvPicPr>
            <a:picLocks noChangeAspect="1" noChangeArrowheads="1"/>
          </p:cNvPicPr>
          <p:nvPr/>
        </p:nvPicPr>
        <p:blipFill>
          <a:blip r:embed="rId14" cstate="print"/>
          <a:srcRect/>
          <a:stretch>
            <a:fillRect/>
          </a:stretch>
        </p:blipFill>
        <p:spPr bwMode="auto">
          <a:xfrm>
            <a:off x="21953537" y="8496300"/>
            <a:ext cx="5478463" cy="3998913"/>
          </a:xfrm>
          <a:prstGeom prst="rect">
            <a:avLst/>
          </a:prstGeom>
          <a:noFill/>
          <a:ln w="3175">
            <a:solidFill>
              <a:schemeClr val="tx1"/>
            </a:solidFill>
            <a:miter lim="800000"/>
            <a:headEnd/>
            <a:tailEnd/>
          </a:ln>
        </p:spPr>
      </p:pic>
      <p:pic>
        <p:nvPicPr>
          <p:cNvPr id="15353" name="Picture 1017"/>
          <p:cNvPicPr>
            <a:picLocks noChangeAspect="1" noChangeArrowheads="1"/>
          </p:cNvPicPr>
          <p:nvPr/>
        </p:nvPicPr>
        <p:blipFill>
          <a:blip r:embed="rId15" cstate="print"/>
          <a:srcRect/>
          <a:stretch>
            <a:fillRect/>
          </a:stretch>
        </p:blipFill>
        <p:spPr bwMode="auto">
          <a:xfrm>
            <a:off x="16230600" y="12268200"/>
            <a:ext cx="5478463" cy="3998913"/>
          </a:xfrm>
          <a:prstGeom prst="rect">
            <a:avLst/>
          </a:prstGeom>
          <a:noFill/>
          <a:ln w="3175">
            <a:solidFill>
              <a:schemeClr val="tx1"/>
            </a:solidFill>
            <a:miter lim="800000"/>
            <a:headEnd/>
            <a:tailEnd/>
          </a:ln>
        </p:spPr>
      </p:pic>
      <p:pic>
        <p:nvPicPr>
          <p:cNvPr id="15354" name="Picture 1018"/>
          <p:cNvPicPr>
            <a:picLocks noChangeAspect="1" noChangeArrowheads="1"/>
          </p:cNvPicPr>
          <p:nvPr/>
        </p:nvPicPr>
        <p:blipFill>
          <a:blip r:embed="rId16" cstate="print"/>
          <a:srcRect/>
          <a:stretch>
            <a:fillRect/>
          </a:stretch>
        </p:blipFill>
        <p:spPr bwMode="auto">
          <a:xfrm>
            <a:off x="21945600" y="12725400"/>
            <a:ext cx="5486400" cy="2819400"/>
          </a:xfrm>
          <a:prstGeom prst="rect">
            <a:avLst/>
          </a:prstGeom>
          <a:noFill/>
          <a:ln w="3175">
            <a:solidFill>
              <a:schemeClr val="tx1"/>
            </a:solidFill>
            <a:miter lim="800000"/>
            <a:headEnd/>
            <a:tailEnd/>
          </a:ln>
        </p:spPr>
      </p:pic>
      <p:pic>
        <p:nvPicPr>
          <p:cNvPr id="2" name="Picture 1019"/>
          <p:cNvPicPr>
            <a:picLocks noChangeAspect="1" noChangeArrowheads="1"/>
          </p:cNvPicPr>
          <p:nvPr/>
        </p:nvPicPr>
        <p:blipFill>
          <a:blip r:embed="rId17" cstate="print"/>
          <a:srcRect/>
          <a:stretch>
            <a:fillRect/>
          </a:stretch>
        </p:blipFill>
        <p:spPr bwMode="auto">
          <a:xfrm>
            <a:off x="28727400" y="7772400"/>
            <a:ext cx="4190999" cy="3201458"/>
          </a:xfrm>
          <a:prstGeom prst="rect">
            <a:avLst/>
          </a:prstGeom>
          <a:noFill/>
          <a:ln w="9525">
            <a:solidFill>
              <a:schemeClr val="tx1"/>
            </a:solidFill>
            <a:miter lim="800000"/>
            <a:headEnd/>
            <a:tailEnd/>
          </a:ln>
        </p:spPr>
      </p:pic>
      <p:pic>
        <p:nvPicPr>
          <p:cNvPr id="3" name="Picture 1020"/>
          <p:cNvPicPr>
            <a:picLocks noChangeAspect="1" noChangeArrowheads="1"/>
          </p:cNvPicPr>
          <p:nvPr/>
        </p:nvPicPr>
        <p:blipFill>
          <a:blip r:embed="rId18" cstate="print"/>
          <a:srcRect/>
          <a:stretch>
            <a:fillRect/>
          </a:stretch>
        </p:blipFill>
        <p:spPr bwMode="auto">
          <a:xfrm>
            <a:off x="33604200" y="7772400"/>
            <a:ext cx="4287047" cy="3200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87388"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87388"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3192</TotalTime>
  <Words>809</Words>
  <Application>Microsoft Office PowerPoint</Application>
  <PresentationFormat>Custom</PresentationFormat>
  <Paragraphs>172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Times New Roman</vt:lpstr>
      <vt:lpstr>Wingdings</vt:lpstr>
      <vt:lpstr>Tahoma</vt:lpstr>
      <vt:lpstr>Comic Sans MS</vt:lpstr>
      <vt:lpstr>Default Design</vt:lpstr>
      <vt:lpstr>Slide 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Beidler</dc:creator>
  <cp:lastModifiedBy>Greg Evanylo</cp:lastModifiedBy>
  <cp:revision>232</cp:revision>
  <dcterms:created xsi:type="dcterms:W3CDTF">2007-01-17T22:05:43Z</dcterms:created>
  <dcterms:modified xsi:type="dcterms:W3CDTF">2009-10-27T22:01:31Z</dcterms:modified>
</cp:coreProperties>
</file>