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</p:sldIdLst>
  <p:sldSz cx="41148000" cy="16459200"/>
  <p:notesSz cx="6858000" cy="9144000"/>
  <p:defaultTextStyle>
    <a:defPPr>
      <a:defRPr lang="en-US"/>
    </a:defPPr>
    <a:lvl1pPr marL="0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4829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89655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4484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79313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4142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68968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13797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58626" algn="l" defTabSz="3289655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80" y="-336"/>
      </p:cViewPr>
      <p:guideLst>
        <p:guide orient="horz" pos="5184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400300" y="3291840"/>
            <a:ext cx="35332416" cy="4389120"/>
          </a:xfrm>
          <a:ln>
            <a:noFill/>
          </a:ln>
        </p:spPr>
        <p:txBody>
          <a:bodyPr vert="horz" tIns="0" rIns="6583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0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400301" y="7748486"/>
            <a:ext cx="35346132" cy="4206240"/>
          </a:xfrm>
        </p:spPr>
        <p:txBody>
          <a:bodyPr lIns="0" rIns="65837"/>
          <a:lstStyle>
            <a:lvl1pPr marL="0" marR="164592" indent="0" algn="r">
              <a:buNone/>
              <a:defRPr>
                <a:solidFill>
                  <a:schemeClr val="tx1"/>
                </a:solidFill>
              </a:defRPr>
            </a:lvl1pPr>
            <a:lvl2pPr marL="1645920" indent="0" algn="ctr">
              <a:buNone/>
            </a:lvl2pPr>
            <a:lvl3pPr marL="3291840" indent="0" algn="ctr">
              <a:buNone/>
            </a:lvl3pPr>
            <a:lvl4pPr marL="4937760" indent="0" algn="ctr">
              <a:buNone/>
            </a:lvl4pPr>
            <a:lvl5pPr marL="6583680" indent="0" algn="ctr">
              <a:buNone/>
            </a:lvl5pPr>
            <a:lvl6pPr marL="8229600" indent="0" algn="ctr">
              <a:buNone/>
            </a:lvl6pPr>
            <a:lvl7pPr marL="9875520" indent="0" algn="ctr">
              <a:buNone/>
            </a:lvl7pPr>
            <a:lvl8pPr marL="11521440" indent="0" algn="ctr">
              <a:buNone/>
            </a:lvl8pPr>
            <a:lvl9pPr marL="1316736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832300" y="2194566"/>
            <a:ext cx="9258300" cy="1250823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57400" y="2194566"/>
            <a:ext cx="27089100" cy="1250823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6584" y="3160167"/>
            <a:ext cx="34975800" cy="3269894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0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6584" y="6491196"/>
            <a:ext cx="34975800" cy="3623309"/>
          </a:xfrm>
        </p:spPr>
        <p:txBody>
          <a:bodyPr lIns="164592" rIns="164592" anchor="t"/>
          <a:lstStyle>
            <a:lvl1pPr marL="0" indent="0">
              <a:buNone/>
              <a:defRPr sz="7900">
                <a:solidFill>
                  <a:schemeClr val="tx1"/>
                </a:solidFill>
              </a:defRPr>
            </a:lvl1pPr>
            <a:lvl2pPr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89811"/>
            <a:ext cx="37033200" cy="2743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4608204"/>
            <a:ext cx="18173700" cy="10643616"/>
          </a:xfrm>
        </p:spPr>
        <p:txBody>
          <a:bodyPr/>
          <a:lstStyle>
            <a:lvl1pPr>
              <a:defRPr sz="94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16900" y="4608204"/>
            <a:ext cx="18173700" cy="10643616"/>
          </a:xfrm>
        </p:spPr>
        <p:txBody>
          <a:bodyPr/>
          <a:lstStyle>
            <a:lvl1pPr>
              <a:defRPr sz="9400"/>
            </a:lvl1pPr>
            <a:lvl2pPr>
              <a:defRPr sz="8600"/>
            </a:lvl2pPr>
            <a:lvl3pPr>
              <a:defRPr sz="7200"/>
            </a:lvl3pPr>
            <a:lvl4pPr>
              <a:defRPr sz="6500"/>
            </a:lvl4pPr>
            <a:lvl5pPr>
              <a:defRPr sz="6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89811"/>
            <a:ext cx="37033200" cy="2743200"/>
          </a:xfrm>
        </p:spPr>
        <p:txBody>
          <a:bodyPr tIns="164592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4452597"/>
            <a:ext cx="18180846" cy="1582445"/>
          </a:xfrm>
        </p:spPr>
        <p:txBody>
          <a:bodyPr lIns="164592" tIns="0" rIns="164592" bIns="0" anchor="ctr">
            <a:noAutofit/>
          </a:bodyPr>
          <a:lstStyle>
            <a:lvl1pPr marL="0" indent="0">
              <a:buNone/>
              <a:defRPr sz="8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200" b="1"/>
            </a:lvl2pPr>
            <a:lvl3pPr>
              <a:buNone/>
              <a:defRPr sz="6500" b="1"/>
            </a:lvl3pPr>
            <a:lvl4pPr>
              <a:buNone/>
              <a:defRPr sz="5800" b="1"/>
            </a:lvl4pPr>
            <a:lvl5pPr>
              <a:buNone/>
              <a:defRPr sz="5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0902615" y="4463420"/>
            <a:ext cx="18187988" cy="1571623"/>
          </a:xfrm>
        </p:spPr>
        <p:txBody>
          <a:bodyPr lIns="164592" tIns="0" rIns="164592" bIns="0" anchor="ctr"/>
          <a:lstStyle>
            <a:lvl1pPr marL="0" indent="0">
              <a:buNone/>
              <a:defRPr sz="8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7200" b="1"/>
            </a:lvl2pPr>
            <a:lvl3pPr>
              <a:buNone/>
              <a:defRPr sz="6500" b="1"/>
            </a:lvl3pPr>
            <a:lvl4pPr>
              <a:buNone/>
              <a:defRPr sz="5800" b="1"/>
            </a:lvl4pPr>
            <a:lvl5pPr>
              <a:buNone/>
              <a:defRPr sz="5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57400" y="6035040"/>
            <a:ext cx="18180846" cy="9229728"/>
          </a:xfrm>
        </p:spPr>
        <p:txBody>
          <a:bodyPr tIns="0"/>
          <a:lstStyle>
            <a:lvl1pPr>
              <a:defRPr sz="79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5" y="6035040"/>
            <a:ext cx="18187988" cy="9229728"/>
          </a:xfrm>
        </p:spPr>
        <p:txBody>
          <a:bodyPr tIns="0"/>
          <a:lstStyle>
            <a:lvl1pPr>
              <a:defRPr sz="7900"/>
            </a:lvl1pPr>
            <a:lvl2pPr>
              <a:defRPr sz="72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689811"/>
            <a:ext cx="37376100" cy="2743200"/>
          </a:xfrm>
        </p:spPr>
        <p:txBody>
          <a:bodyPr vert="horz" tIns="16459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8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1234445"/>
            <a:ext cx="12344400" cy="278892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9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86100" y="4023360"/>
            <a:ext cx="12344400" cy="10972800"/>
          </a:xfrm>
        </p:spPr>
        <p:txBody>
          <a:bodyPr lIns="65837" rIns="65837"/>
          <a:lstStyle>
            <a:lvl1pPr marL="0" indent="0" algn="l">
              <a:buNone/>
              <a:defRPr sz="5000"/>
            </a:lvl1pPr>
            <a:lvl2pPr indent="0" algn="l">
              <a:buNone/>
              <a:defRPr sz="4300"/>
            </a:lvl2pPr>
            <a:lvl3pPr indent="0" algn="l">
              <a:buNone/>
              <a:defRPr sz="3600"/>
            </a:lvl3pPr>
            <a:lvl4pPr indent="0" algn="l">
              <a:buNone/>
              <a:defRPr sz="3200"/>
            </a:lvl4pPr>
            <a:lvl5pPr indent="0" algn="l">
              <a:buNone/>
              <a:defRPr sz="3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087726" y="4023360"/>
            <a:ext cx="23002875" cy="10972800"/>
          </a:xfrm>
        </p:spPr>
        <p:txBody>
          <a:bodyPr tIns="0"/>
          <a:lstStyle>
            <a:lvl1pPr>
              <a:defRPr sz="10100"/>
            </a:lvl1pPr>
            <a:lvl2pPr>
              <a:defRPr sz="9400"/>
            </a:lvl2pPr>
            <a:lvl3pPr>
              <a:defRPr sz="8600"/>
            </a:lvl3pPr>
            <a:lvl4pPr>
              <a:defRPr sz="7200"/>
            </a:lvl4pPr>
            <a:lvl5pPr>
              <a:defRPr sz="65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4245889" y="2659385"/>
            <a:ext cx="23660100" cy="987552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36018603" y="12863448"/>
            <a:ext cx="699516" cy="3730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9184" tIns="164592" rIns="329184" bIns="16459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824792"/>
            <a:ext cx="9957816" cy="3798290"/>
          </a:xfrm>
        </p:spPr>
        <p:txBody>
          <a:bodyPr vert="horz" lIns="164592" tIns="164592" rIns="164592" bIns="164592" anchor="b"/>
          <a:lstStyle>
            <a:lvl1pPr algn="l">
              <a:buNone/>
              <a:defRPr sz="7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6789084"/>
            <a:ext cx="9944100" cy="5230368"/>
          </a:xfrm>
        </p:spPr>
        <p:txBody>
          <a:bodyPr lIns="230429" rIns="164592" bIns="164592" anchor="t"/>
          <a:lstStyle>
            <a:lvl1pPr marL="0" indent="0" algn="l">
              <a:spcBef>
                <a:spcPts val="900"/>
              </a:spcBef>
              <a:buFontTx/>
              <a:buNone/>
              <a:defRPr sz="47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347400" y="15255241"/>
            <a:ext cx="2743200" cy="876300"/>
          </a:xfrm>
        </p:spPr>
        <p:txBody>
          <a:bodyPr/>
          <a:lstStyle/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5686069" y="2878841"/>
            <a:ext cx="20779740" cy="9436608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1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42863" y="13959840"/>
            <a:ext cx="41233725" cy="24993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9184" tIns="164592" rIns="329184" bIns="16459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9716750" y="14927581"/>
            <a:ext cx="21431250" cy="15316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9184" tIns="164592" rIns="329184" bIns="16459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42863" y="-17146"/>
            <a:ext cx="41233725" cy="24993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9184" tIns="164592" rIns="329184" bIns="16459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9716750" y="-17144"/>
            <a:ext cx="21431250" cy="15316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29184" tIns="164592" rIns="329184" bIns="164592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057400" y="1689811"/>
            <a:ext cx="37033200" cy="2743200"/>
          </a:xfrm>
          <a:prstGeom prst="rect">
            <a:avLst/>
          </a:prstGeom>
        </p:spPr>
        <p:txBody>
          <a:bodyPr vert="horz" lIns="0" tIns="164592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2057400" y="4645152"/>
            <a:ext cx="37033200" cy="10533888"/>
          </a:xfrm>
          <a:prstGeom prst="rect">
            <a:avLst/>
          </a:prstGeom>
        </p:spPr>
        <p:txBody>
          <a:bodyPr vert="horz" lIns="329184" tIns="164592" rIns="329184" bIns="1645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057400" y="15255241"/>
            <a:ext cx="9601200" cy="8763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527B59-CAC1-403C-9357-889CF7B8830C}" type="datetimeFigureOut">
              <a:rPr lang="en-US" smtClean="0"/>
              <a:pPr/>
              <a:t>10/28/2009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2001500" y="15255241"/>
            <a:ext cx="15087600" cy="8763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4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5661600" y="15255241"/>
            <a:ext cx="3429000" cy="8763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4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599F1-5FED-43E3-A11C-3D0FE2E9586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85577" y="485779"/>
            <a:ext cx="41312466" cy="155813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18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987552" indent="-98755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94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288" indent="-88879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indent="-88879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4279392" indent="-757123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5266944" indent="-757123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6254496" indent="-757123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6912864" indent="-65836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5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7900416" indent="-658368" algn="l" rtl="0" eaLnBrk="1" latinLnBrk="0" hangingPunct="1">
        <a:spcBef>
          <a:spcPct val="20000"/>
        </a:spcBef>
        <a:buClr>
          <a:schemeClr val="tx2"/>
        </a:buClr>
        <a:buChar char="•"/>
        <a:defRPr kumimoji="0"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8887968" indent="-65836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5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8600"/>
            <a:ext cx="34975800" cy="2133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Nitrogen, Phosphorus and Carbon Transformation in Deep Row Biosolids Incorporation for Hybrid Poplar</a:t>
            </a:r>
            <a:b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  <a:t> Production in Coastal Plain Mine Reclamation Sites </a:t>
            </a:r>
            <a:br>
              <a:rPr lang="en-US" sz="5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Calibri" pitchFamily="34" charset="0"/>
              </a:rPr>
              <a:t> Kirill Kostyanovskiy (</a:t>
            </a:r>
            <a:r>
              <a:rPr lang="en-US" sz="3100" i="1" u="sng" dirty="0" smtClean="0">
                <a:solidFill>
                  <a:srgbClr val="002060"/>
                </a:solidFill>
                <a:latin typeface="Calibri" pitchFamily="34" charset="0"/>
              </a:rPr>
              <a:t>kkostya@vt.edu</a:t>
            </a:r>
            <a:r>
              <a:rPr lang="en-US" sz="3100" dirty="0" smtClean="0">
                <a:solidFill>
                  <a:schemeClr val="bg1"/>
                </a:solidFill>
                <a:latin typeface="Calibri" pitchFamily="34" charset="0"/>
              </a:rPr>
              <a:t>), Greg Evanylo, Katrina Lasley, Tom Fox, Chao Shang, Beshr Sukkariyah and Lee Daniels, Virginia Tech, Blacksburg, VA</a:t>
            </a:r>
            <a:endParaRPr lang="en-US" sz="31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2667000" y="2514600"/>
            <a:ext cx="35890200" cy="1524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027" name="Picture 3" descr="C:\DOCUME~1\Kirill\LOCALS~1\Temp\Rar$DR09.735\VT_R_logos\VT_marn_cmyk_invtR folder\VT_marn_cmyk_shld_invtR_2ha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5842812" cy="121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3401" y="2971802"/>
            <a:ext cx="11353800" cy="1320361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PROBLEM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Nitrogen and phosphorus contamination of groundwater  and reduction of carbon sequestration benefits via  greenhouse gas emissions are  important environmental effects of biosolids recycling.</a:t>
            </a:r>
          </a:p>
          <a:p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INTRODUCTION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Deep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row incorporation (DRI) is a biosolids recycling method that is especially appropriate for reclaiming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disturbed land because of the extremely high application rates used.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Nutrient additions in excess of the vegetation requirements, especially in coarse-textured soils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, can potentially impair water quality. Increasing C and N additions with biosolids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DRI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can also generate emissions of greenhouse gases N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O and CH</a:t>
            </a:r>
            <a:r>
              <a:rPr lang="en-US" sz="2400" baseline="-25000" dirty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and decrease the value of C sequestration. 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OBJECTIVES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Compare the effects of DRI biosolids type and rate on N and P leaching losses;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Determine the effects of aging on the N, C and P dynamics in the DRI biosolids seams;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Compare the effects of biosolids type on N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 emissions;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ompare the effects of DRI biosolids type on hybrid poplar biomass dynamics, C, N and P sequestration.</a:t>
            </a:r>
          </a:p>
          <a:p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METHODS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Study design: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Each plot measured 6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×15 m and contained two rows (15 m) for application of biosolids (trenches) or fertilizer;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Times New Roman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The treatments were replicated 4 times in a randomized complete block design;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Each row was planted with hybrid poplar (5) to achieve 3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×3 m or 1077 trees ha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-1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The treatments established were: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Control banded with 56 kg (P, K) ha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-1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yr</a:t>
            </a:r>
            <a:r>
              <a:rPr lang="en-US" sz="2400" baseline="30000" dirty="0" smtClean="0">
                <a:solidFill>
                  <a:schemeClr val="bg1"/>
                </a:solidFill>
                <a:latin typeface="Calibri" pitchFamily="34" charset="0"/>
              </a:rPr>
              <a:t>-1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as triple superphosphate and potash;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Anaerobically digested (AD) and lime stabilized (LS) biosolids applied in trenches.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Instrumentation: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Zero tension and suction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lysimeters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were installed for collection of leachate;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Pt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redox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probes were used for  oxidation-reduction potential measurements;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Incubation chambers were installed for greenhouse gas collection.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2192001" y="2971800"/>
            <a:ext cx="5486400" cy="3810000"/>
            <a:chOff x="12192000" y="7239000"/>
            <a:chExt cx="6039278" cy="4038600"/>
          </a:xfrm>
        </p:grpSpPr>
        <p:pic>
          <p:nvPicPr>
            <p:cNvPr id="87" name="Picture 3" descr="D:\general folder\Documents\iluka\Thesis\presentation pictures\Evanylo loading Alex biosolids_Jun 29, 200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0" y="9245758"/>
              <a:ext cx="2851484" cy="2031842"/>
            </a:xfrm>
            <a:prstGeom prst="rect">
              <a:avLst/>
            </a:prstGeom>
            <a:noFill/>
          </p:spPr>
        </p:pic>
        <p:pic>
          <p:nvPicPr>
            <p:cNvPr id="88" name="Picture 4" descr="D:\general folder\Documents\iluka\Thesis\presentation pictures\Kirill operating Bobcat_Jun 30, 20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0" y="7239000"/>
              <a:ext cx="2851483" cy="2031841"/>
            </a:xfrm>
            <a:prstGeom prst="rect">
              <a:avLst/>
            </a:prstGeom>
            <a:noFill/>
          </p:spPr>
        </p:pic>
        <p:pic>
          <p:nvPicPr>
            <p:cNvPr id="89" name="Picture 5" descr="D:\general folder\Documents\iluka\Thesis\presentation pictures\IMG_4184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043484" y="7239000"/>
              <a:ext cx="3187794" cy="4038600"/>
            </a:xfrm>
            <a:prstGeom prst="rect">
              <a:avLst/>
            </a:prstGeom>
            <a:noFill/>
          </p:spPr>
        </p:pic>
      </p:grpSp>
      <p:pic>
        <p:nvPicPr>
          <p:cNvPr id="1030" name="Picture 6" descr="C:\Documents and Settings\Kirill\Desktop\posterize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0" y="8258628"/>
            <a:ext cx="5486400" cy="3714233"/>
          </a:xfrm>
          <a:prstGeom prst="rect">
            <a:avLst/>
          </a:prstGeom>
          <a:noFill/>
        </p:spPr>
      </p:pic>
      <p:sp>
        <p:nvSpPr>
          <p:cNvPr id="91" name="TextBox 90"/>
          <p:cNvSpPr txBox="1"/>
          <p:nvPr/>
        </p:nvSpPr>
        <p:spPr>
          <a:xfrm>
            <a:off x="12192001" y="12039600"/>
            <a:ext cx="5486399" cy="830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Biosolids DRI instrumentation. Plot transect. 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192001" y="6836228"/>
            <a:ext cx="5486399" cy="120032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DRI biosolids study establishment (2006) and hybrid poplar development after 2 years (2007-2008).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5" name="Table 94"/>
          <p:cNvGraphicFramePr>
            <a:graphicFrameLocks noGrp="1"/>
          </p:cNvGraphicFramePr>
          <p:nvPr/>
        </p:nvGraphicFramePr>
        <p:xfrm>
          <a:off x="12192001" y="13868400"/>
          <a:ext cx="10972798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880"/>
                <a:gridCol w="1852919"/>
                <a:gridCol w="988959"/>
                <a:gridCol w="1420938"/>
                <a:gridCol w="1341997"/>
                <a:gridCol w="1263054"/>
                <a:gridCol w="1263054"/>
                <a:gridCol w="1341997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Biosolids treatment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Biosolids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rate, Mg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pH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Organic C, kg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Organic-N,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NH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-N,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baseline="30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-N,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kg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P, 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kg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 45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cm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213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8.5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65,400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8550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2,750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5,650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 90 cm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426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130,800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17,100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5,500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11,300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LS 45 cm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328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12.3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108,250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13,950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640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2,850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LS 90 cm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656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216,500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27,910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1,290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5,700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2192000" y="13372868"/>
            <a:ext cx="10972800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Biosolids and their constituents loading rates.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31" name="Picture 7" descr="C:\Documents and Settings\Kirill\Desktop\NH4-N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69600" y="2971800"/>
            <a:ext cx="5410200" cy="3007910"/>
          </a:xfrm>
          <a:prstGeom prst="rect">
            <a:avLst/>
          </a:prstGeom>
          <a:noFill/>
        </p:spPr>
      </p:pic>
      <p:sp>
        <p:nvSpPr>
          <p:cNvPr id="101" name="TextBox 100"/>
          <p:cNvSpPr txBox="1"/>
          <p:nvPr/>
        </p:nvSpPr>
        <p:spPr>
          <a:xfrm>
            <a:off x="17907001" y="2971800"/>
            <a:ext cx="5257799" cy="1024896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RESULTS AND DISCUSSION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Leaching of N and P: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Vertical N leaching from the entrenched biosolids occurred initially as NH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-N and org-N, and, as nitrification progressed, mostly as NO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-N.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P loss was negligible.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Suction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lysimeters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detected lateral N leaching.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Transformations in the biosolids seams: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Redox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potential was low in LS biosolids but increased in AD.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Total N lost was 50% in AD and LS.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Organic C decreased 25 and 40% for AD and LS, respectively.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Greenhouse gas emissions: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N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 production was higher in AD than LS.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lobal warming potential of AD was 4.6 times higher than LS.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Hybrid poplar growth response: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Biomass production after 2 years was similar across the biosolids treatments.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Amounts of C, N and P  sequestered were less than the corresponding losses at the given tree density.</a:t>
            </a:r>
          </a:p>
        </p:txBody>
      </p:sp>
      <p:pic>
        <p:nvPicPr>
          <p:cNvPr id="1032" name="Picture 8" descr="C:\Documents and Settings\Kirill\Desktop\Org-N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69600" y="6059891"/>
            <a:ext cx="5410200" cy="3007909"/>
          </a:xfrm>
          <a:prstGeom prst="rect">
            <a:avLst/>
          </a:prstGeom>
          <a:noFill/>
        </p:spPr>
      </p:pic>
      <p:pic>
        <p:nvPicPr>
          <p:cNvPr id="1033" name="Picture 9" descr="C:\Documents and Settings\Kirill\Desktop\NO3-N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469600" y="9144000"/>
            <a:ext cx="5410200" cy="3007909"/>
          </a:xfrm>
          <a:prstGeom prst="rect">
            <a:avLst/>
          </a:prstGeom>
          <a:noFill/>
        </p:spPr>
      </p:pic>
      <p:pic>
        <p:nvPicPr>
          <p:cNvPr id="1034" name="Picture 10" descr="C:\Documents and Settings\Kirill\Desktop\TKP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469600" y="12268200"/>
            <a:ext cx="5410200" cy="3007910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23469600" y="15337919"/>
            <a:ext cx="5410200" cy="830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Leaching of N and P forms into zero tension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lysimeters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within 2 years of DRI.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29260800" y="14427200"/>
            <a:ext cx="11353800" cy="175432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</a:rPr>
              <a:t>CONCLUSIONS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 The DRI in coarse-textured soils should not be employed due to detrimental N leaching;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Emissions of the N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 offset most of the C sequestration benefits in the AD biosolids;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Decreased biosolids rates and increased tree density may reduce N leaching risks.</a:t>
            </a:r>
          </a:p>
        </p:txBody>
      </p:sp>
      <p:pic>
        <p:nvPicPr>
          <p:cNvPr id="1036" name="Picture 12" descr="C:\Documents and Settings\Kirill\Desktop\N2O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204400" y="6057900"/>
            <a:ext cx="5410200" cy="3007910"/>
          </a:xfrm>
          <a:prstGeom prst="rect">
            <a:avLst/>
          </a:prstGeom>
          <a:noFill/>
        </p:spPr>
      </p:pic>
      <p:pic>
        <p:nvPicPr>
          <p:cNvPr id="1037" name="Picture 13" descr="C:\Documents and Settings\Kirill\Desktop\Eh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204400" y="2952750"/>
            <a:ext cx="5410200" cy="3007910"/>
          </a:xfrm>
          <a:prstGeom prst="rect">
            <a:avLst/>
          </a:prstGeom>
          <a:noFill/>
        </p:spPr>
      </p:pic>
      <p:pic>
        <p:nvPicPr>
          <p:cNvPr id="1038" name="Picture 14" descr="C:\Documents and Settings\Kirill\Desktop\seam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60800" y="6948835"/>
            <a:ext cx="5410200" cy="3414365"/>
          </a:xfrm>
          <a:prstGeom prst="rect">
            <a:avLst/>
          </a:prstGeom>
          <a:noFill/>
        </p:spPr>
      </p:pic>
      <p:pic>
        <p:nvPicPr>
          <p:cNvPr id="1039" name="Picture 15" descr="C:\Documents and Settings\Kirill\Desktop\NO3-N suc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260800" y="2959148"/>
            <a:ext cx="5410200" cy="3007910"/>
          </a:xfrm>
          <a:prstGeom prst="rect">
            <a:avLst/>
          </a:prstGeom>
          <a:noFill/>
        </p:spPr>
      </p:pic>
      <p:sp>
        <p:nvSpPr>
          <p:cNvPr id="113" name="TextBox 112"/>
          <p:cNvSpPr txBox="1"/>
          <p:nvPr/>
        </p:nvSpPr>
        <p:spPr>
          <a:xfrm>
            <a:off x="29260800" y="6019800"/>
            <a:ext cx="5410200" cy="830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Lateral flow of NO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-N detected by suction </a:t>
            </a: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lysimeters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within 2 years of DRI.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9260800" y="10420350"/>
            <a:ext cx="5410200" cy="830997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C, N and P transformations in 2 years. AD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/LS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-aged, AD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/LS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-fresh biosolids.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/>
        </p:nvGraphicFramePr>
        <p:xfrm>
          <a:off x="35204399" y="9661451"/>
          <a:ext cx="5410201" cy="1616149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219200"/>
                <a:gridCol w="1044252"/>
                <a:gridCol w="938504"/>
                <a:gridCol w="912844"/>
                <a:gridCol w="1295401"/>
              </a:tblGrid>
              <a:tr h="7017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Treatment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appl.,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kg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appl.,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Mg ha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N</a:t>
                      </a:r>
                      <a:r>
                        <a:rPr lang="en-US" sz="20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O-N,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kg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C-equiv,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Mg C ha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43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AD 90 cm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22600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795.0 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101.5 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43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LS 90 cm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29200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</a:rPr>
                        <a:t>216</a:t>
                      </a:r>
                      <a:endParaRPr lang="en-US" sz="2000" b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172.4 b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22.0 b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24366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Control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49.1 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6459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32918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9377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658368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8229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987552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152144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316736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6.3 c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473" marR="59473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0" name="TextBox 119"/>
          <p:cNvSpPr txBox="1"/>
          <p:nvPr/>
        </p:nvSpPr>
        <p:spPr>
          <a:xfrm>
            <a:off x="35204400" y="9196917"/>
            <a:ext cx="5410200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Global warming potential of N</a:t>
            </a:r>
            <a:r>
              <a:rPr lang="en-US" sz="24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O.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21" name="Table 120"/>
          <p:cNvGraphicFramePr>
            <a:graphicFrameLocks noGrp="1"/>
          </p:cNvGraphicFramePr>
          <p:nvPr/>
        </p:nvGraphicFramePr>
        <p:xfrm>
          <a:off x="29260800" y="11856085"/>
          <a:ext cx="11353800" cy="2469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19909"/>
                <a:gridCol w="1803875"/>
                <a:gridCol w="1767642"/>
                <a:gridCol w="1676195"/>
                <a:gridCol w="1679361"/>
                <a:gridCol w="1511424"/>
                <a:gridCol w="1595394"/>
              </a:tblGrid>
              <a:tr h="36639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Treatment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N leached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P leached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Tree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b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iomass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C, total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N, total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P, total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---------------kg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-------------------</a:t>
                      </a:r>
                      <a:endParaRPr lang="en-US" sz="2000" dirty="0" smtClean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---------------Mg ha</a:t>
                      </a:r>
                      <a:r>
                        <a:rPr lang="en-US" sz="2000" baseline="30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---------------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--------------kg 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ha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-1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-------------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 45 cm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232.0±47.5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0.13±0.01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5.65±0.80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2.82±0.40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62±9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9.7±1.4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AD 90 cm</a:t>
                      </a:r>
                      <a:endParaRPr lang="en-US" sz="200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443.9±182.7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0.44±0.14 </a:t>
                      </a:r>
                      <a:r>
                        <a:rPr lang="en-US" sz="2000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6.40±1.07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3.20±0.54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71±12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11.0±1.8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63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LS 45 cm</a:t>
                      </a:r>
                      <a:endParaRPr lang="en-US" sz="200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419.7±176.3 a</a:t>
                      </a:r>
                      <a:endParaRPr lang="en-US" sz="200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0.17±0.06 b</a:t>
                      </a:r>
                      <a:endParaRPr lang="en-US" sz="200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5.88±0.73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2.94±0.36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65±8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10.1±1.2 a 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LS 90 cm</a:t>
                      </a:r>
                      <a:endParaRPr lang="en-US" sz="200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701.8±356.5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0.52±0.14 a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3.08±0.37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1.54±0.19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34±4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5.3±0.6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Control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4.0±1.9 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0.04±0.01 c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4.21±0.63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2.11±0.31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47±7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7.2±1.1 </a:t>
                      </a:r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ab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alpha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" name="TextBox 121"/>
          <p:cNvSpPr txBox="1"/>
          <p:nvPr/>
        </p:nvSpPr>
        <p:spPr>
          <a:xfrm>
            <a:off x="29260800" y="11349335"/>
            <a:ext cx="11353800" cy="461665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Leaching masses of N and P, and hybrid poplar total biomass, C, N and P sequestration. 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1492</TotalTime>
  <Words>848</Words>
  <Application>Microsoft Office PowerPoint</Application>
  <PresentationFormat>Custom</PresentationFormat>
  <Paragraphs>162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Nitrogen, Phosphorus and Carbon Transformation in Deep Row Biosolids Incorporation for Hybrid Poplar  Production in Coastal Plain Mine Reclamation Sites   Kirill Kostyanovskiy (kkostya@vt.edu), Greg Evanylo, Katrina Lasley, Tom Fox, Chao Shang, Beshr Sukkariyah and Lee Daniels, Virginia Tech, Blacksburg, VA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Kirill</dc:creator>
  <cp:lastModifiedBy>Kirill</cp:lastModifiedBy>
  <cp:revision>87</cp:revision>
  <dcterms:created xsi:type="dcterms:W3CDTF">2009-10-25T22:31:32Z</dcterms:created>
  <dcterms:modified xsi:type="dcterms:W3CDTF">2009-10-28T20:37:56Z</dcterms:modified>
</cp:coreProperties>
</file>