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32918400"/>
  <p:notesSz cx="6858000" cy="9144000"/>
  <p:defaultTextStyle>
    <a:defPPr>
      <a:defRPr lang="en-US"/>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8A54"/>
    <a:srgbClr val="000000"/>
    <a:srgbClr val="D9D9D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883" autoAdjust="0"/>
  </p:normalViewPr>
  <p:slideViewPr>
    <p:cSldViewPr>
      <p:cViewPr>
        <p:scale>
          <a:sx n="56" d="100"/>
          <a:sy n="56" d="100"/>
        </p:scale>
        <p:origin x="6090" y="5316"/>
      </p:cViewPr>
      <p:guideLst>
        <p:guide orient="horz" pos="10368"/>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les\Desktop\GDD_GIS_3_7_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5"/>
  <c:chart>
    <c:plotArea>
      <c:layout/>
      <c:barChart>
        <c:barDir val="col"/>
        <c:grouping val="clustered"/>
        <c:ser>
          <c:idx val="0"/>
          <c:order val="0"/>
          <c:tx>
            <c:strRef>
              <c:f>Sheet1!$C$1</c:f>
              <c:strCache>
                <c:ptCount val="1"/>
                <c:pt idx="0">
                  <c:v>BE_F</c:v>
                </c:pt>
              </c:strCache>
            </c:strRef>
          </c:tx>
          <c:spPr>
            <a:solidFill>
              <a:srgbClr val="FF0000"/>
            </a:solidFill>
          </c:spPr>
          <c:cat>
            <c:strRef>
              <c:f>Sheet1!$B$2:$B$21</c:f>
              <c:strCache>
                <c:ptCount val="20"/>
                <c:pt idx="0">
                  <c:v>Sic</c:v>
                </c:pt>
                <c:pt idx="1">
                  <c:v>Matei</c:v>
                </c:pt>
                <c:pt idx="2">
                  <c:v>Zoreni</c:v>
                </c:pt>
                <c:pt idx="3">
                  <c:v>Voinceni</c:v>
                </c:pt>
                <c:pt idx="4">
                  <c:v>Triteni</c:v>
                </c:pt>
                <c:pt idx="5">
                  <c:v>Dipsa</c:v>
                </c:pt>
                <c:pt idx="6">
                  <c:v>Unguras</c:v>
                </c:pt>
                <c:pt idx="7">
                  <c:v>Nuseni</c:v>
                </c:pt>
                <c:pt idx="8">
                  <c:v>Sillivasu</c:v>
                </c:pt>
                <c:pt idx="9">
                  <c:v>Caianu</c:v>
                </c:pt>
                <c:pt idx="10">
                  <c:v>Jucu</c:v>
                </c:pt>
                <c:pt idx="11">
                  <c:v>Cojocna</c:v>
                </c:pt>
                <c:pt idx="12">
                  <c:v>Taga</c:v>
                </c:pt>
                <c:pt idx="13">
                  <c:v>Balda</c:v>
                </c:pt>
                <c:pt idx="14">
                  <c:v>Band</c:v>
                </c:pt>
                <c:pt idx="15">
                  <c:v>Branistea</c:v>
                </c:pt>
                <c:pt idx="16">
                  <c:v>Zau</c:v>
                </c:pt>
                <c:pt idx="17">
                  <c:v>Craiesti</c:v>
                </c:pt>
                <c:pt idx="18">
                  <c:v>Filpisu Mare</c:v>
                </c:pt>
                <c:pt idx="19">
                  <c:v>Ludus</c:v>
                </c:pt>
              </c:strCache>
            </c:strRef>
          </c:cat>
          <c:val>
            <c:numRef>
              <c:f>Sheet1!$C$2:$C$21</c:f>
              <c:numCache>
                <c:formatCode>General</c:formatCode>
                <c:ptCount val="20"/>
                <c:pt idx="0">
                  <c:v>743</c:v>
                </c:pt>
                <c:pt idx="1">
                  <c:v>803</c:v>
                </c:pt>
                <c:pt idx="2">
                  <c:v>823</c:v>
                </c:pt>
                <c:pt idx="3">
                  <c:v>931</c:v>
                </c:pt>
                <c:pt idx="4">
                  <c:v>938</c:v>
                </c:pt>
                <c:pt idx="5">
                  <c:v>933</c:v>
                </c:pt>
                <c:pt idx="6">
                  <c:v>955</c:v>
                </c:pt>
                <c:pt idx="7">
                  <c:v>947</c:v>
                </c:pt>
                <c:pt idx="8">
                  <c:v>932</c:v>
                </c:pt>
                <c:pt idx="9">
                  <c:v>945</c:v>
                </c:pt>
                <c:pt idx="10">
                  <c:v>961</c:v>
                </c:pt>
                <c:pt idx="11">
                  <c:v>950</c:v>
                </c:pt>
                <c:pt idx="12">
                  <c:v>1031</c:v>
                </c:pt>
                <c:pt idx="13">
                  <c:v>950</c:v>
                </c:pt>
                <c:pt idx="14">
                  <c:v>1043</c:v>
                </c:pt>
                <c:pt idx="15">
                  <c:v>1040</c:v>
                </c:pt>
                <c:pt idx="16">
                  <c:v>1054</c:v>
                </c:pt>
                <c:pt idx="17">
                  <c:v>1171</c:v>
                </c:pt>
                <c:pt idx="18">
                  <c:v>1168</c:v>
                </c:pt>
              </c:numCache>
            </c:numRef>
          </c:val>
        </c:ser>
        <c:ser>
          <c:idx val="1"/>
          <c:order val="1"/>
          <c:tx>
            <c:strRef>
              <c:f>Sheet1!$D$1</c:f>
              <c:strCache>
                <c:ptCount val="1"/>
                <c:pt idx="0">
                  <c:v>Avg_F</c:v>
                </c:pt>
              </c:strCache>
            </c:strRef>
          </c:tx>
          <c:spPr>
            <a:solidFill>
              <a:srgbClr val="92D050"/>
            </a:solidFill>
          </c:spPr>
          <c:cat>
            <c:strRef>
              <c:f>Sheet1!$B$2:$B$21</c:f>
              <c:strCache>
                <c:ptCount val="20"/>
                <c:pt idx="0">
                  <c:v>Sic</c:v>
                </c:pt>
                <c:pt idx="1">
                  <c:v>Matei</c:v>
                </c:pt>
                <c:pt idx="2">
                  <c:v>Zoreni</c:v>
                </c:pt>
                <c:pt idx="3">
                  <c:v>Voinceni</c:v>
                </c:pt>
                <c:pt idx="4">
                  <c:v>Triteni</c:v>
                </c:pt>
                <c:pt idx="5">
                  <c:v>Dipsa</c:v>
                </c:pt>
                <c:pt idx="6">
                  <c:v>Unguras</c:v>
                </c:pt>
                <c:pt idx="7">
                  <c:v>Nuseni</c:v>
                </c:pt>
                <c:pt idx="8">
                  <c:v>Sillivasu</c:v>
                </c:pt>
                <c:pt idx="9">
                  <c:v>Caianu</c:v>
                </c:pt>
                <c:pt idx="10">
                  <c:v>Jucu</c:v>
                </c:pt>
                <c:pt idx="11">
                  <c:v>Cojocna</c:v>
                </c:pt>
                <c:pt idx="12">
                  <c:v>Taga</c:v>
                </c:pt>
                <c:pt idx="13">
                  <c:v>Balda</c:v>
                </c:pt>
                <c:pt idx="14">
                  <c:v>Band</c:v>
                </c:pt>
                <c:pt idx="15">
                  <c:v>Branistea</c:v>
                </c:pt>
                <c:pt idx="16">
                  <c:v>Zau</c:v>
                </c:pt>
                <c:pt idx="17">
                  <c:v>Craiesti</c:v>
                </c:pt>
                <c:pt idx="18">
                  <c:v>Filpisu Mare</c:v>
                </c:pt>
                <c:pt idx="19">
                  <c:v>Ludus</c:v>
                </c:pt>
              </c:strCache>
            </c:strRef>
          </c:cat>
          <c:val>
            <c:numRef>
              <c:f>Sheet1!$D$2:$D$21</c:f>
              <c:numCache>
                <c:formatCode>General</c:formatCode>
                <c:ptCount val="20"/>
                <c:pt idx="0">
                  <c:v>689</c:v>
                </c:pt>
                <c:pt idx="1">
                  <c:v>710</c:v>
                </c:pt>
                <c:pt idx="2">
                  <c:v>724</c:v>
                </c:pt>
                <c:pt idx="3">
                  <c:v>823</c:v>
                </c:pt>
                <c:pt idx="4">
                  <c:v>826</c:v>
                </c:pt>
                <c:pt idx="5">
                  <c:v>829</c:v>
                </c:pt>
                <c:pt idx="6">
                  <c:v>857</c:v>
                </c:pt>
                <c:pt idx="7">
                  <c:v>859</c:v>
                </c:pt>
                <c:pt idx="8">
                  <c:v>871</c:v>
                </c:pt>
                <c:pt idx="9">
                  <c:v>871</c:v>
                </c:pt>
                <c:pt idx="10">
                  <c:v>875</c:v>
                </c:pt>
                <c:pt idx="11">
                  <c:v>884</c:v>
                </c:pt>
                <c:pt idx="12">
                  <c:v>901</c:v>
                </c:pt>
                <c:pt idx="13">
                  <c:v>905</c:v>
                </c:pt>
                <c:pt idx="14">
                  <c:v>915</c:v>
                </c:pt>
                <c:pt idx="15">
                  <c:v>931</c:v>
                </c:pt>
                <c:pt idx="16">
                  <c:v>978</c:v>
                </c:pt>
                <c:pt idx="17">
                  <c:v>1039</c:v>
                </c:pt>
                <c:pt idx="18">
                  <c:v>1059</c:v>
                </c:pt>
              </c:numCache>
            </c:numRef>
          </c:val>
        </c:ser>
        <c:ser>
          <c:idx val="2"/>
          <c:order val="2"/>
          <c:tx>
            <c:strRef>
              <c:f>Sheet1!$E$1</c:f>
              <c:strCache>
                <c:ptCount val="1"/>
                <c:pt idx="0">
                  <c:v>BE_mm</c:v>
                </c:pt>
              </c:strCache>
            </c:strRef>
          </c:tx>
          <c:spPr>
            <a:solidFill>
              <a:srgbClr val="0070C0"/>
            </a:solidFill>
          </c:spPr>
          <c:cat>
            <c:strRef>
              <c:f>Sheet1!$B$2:$B$21</c:f>
              <c:strCache>
                <c:ptCount val="20"/>
                <c:pt idx="0">
                  <c:v>Sic</c:v>
                </c:pt>
                <c:pt idx="1">
                  <c:v>Matei</c:v>
                </c:pt>
                <c:pt idx="2">
                  <c:v>Zoreni</c:v>
                </c:pt>
                <c:pt idx="3">
                  <c:v>Voinceni</c:v>
                </c:pt>
                <c:pt idx="4">
                  <c:v>Triteni</c:v>
                </c:pt>
                <c:pt idx="5">
                  <c:v>Dipsa</c:v>
                </c:pt>
                <c:pt idx="6">
                  <c:v>Unguras</c:v>
                </c:pt>
                <c:pt idx="7">
                  <c:v>Nuseni</c:v>
                </c:pt>
                <c:pt idx="8">
                  <c:v>Sillivasu</c:v>
                </c:pt>
                <c:pt idx="9">
                  <c:v>Caianu</c:v>
                </c:pt>
                <c:pt idx="10">
                  <c:v>Jucu</c:v>
                </c:pt>
                <c:pt idx="11">
                  <c:v>Cojocna</c:v>
                </c:pt>
                <c:pt idx="12">
                  <c:v>Taga</c:v>
                </c:pt>
                <c:pt idx="13">
                  <c:v>Balda</c:v>
                </c:pt>
                <c:pt idx="14">
                  <c:v>Band</c:v>
                </c:pt>
                <c:pt idx="15">
                  <c:v>Branistea</c:v>
                </c:pt>
                <c:pt idx="16">
                  <c:v>Zau</c:v>
                </c:pt>
                <c:pt idx="17">
                  <c:v>Craiesti</c:v>
                </c:pt>
                <c:pt idx="18">
                  <c:v>Filpisu Mare</c:v>
                </c:pt>
                <c:pt idx="19">
                  <c:v>Ludus</c:v>
                </c:pt>
              </c:strCache>
            </c:strRef>
          </c:cat>
          <c:val>
            <c:numRef>
              <c:f>Sheet1!$E$2:$E$21</c:f>
              <c:numCache>
                <c:formatCode>General</c:formatCode>
                <c:ptCount val="20"/>
                <c:pt idx="0">
                  <c:v>886</c:v>
                </c:pt>
                <c:pt idx="1">
                  <c:v>997</c:v>
                </c:pt>
                <c:pt idx="2">
                  <c:v>1017</c:v>
                </c:pt>
                <c:pt idx="3">
                  <c:v>1073</c:v>
                </c:pt>
                <c:pt idx="4">
                  <c:v>1141</c:v>
                </c:pt>
                <c:pt idx="5">
                  <c:v>1059</c:v>
                </c:pt>
                <c:pt idx="6">
                  <c:v>1109</c:v>
                </c:pt>
                <c:pt idx="7">
                  <c:v>1199</c:v>
                </c:pt>
                <c:pt idx="8">
                  <c:v>1046</c:v>
                </c:pt>
                <c:pt idx="9">
                  <c:v>1040</c:v>
                </c:pt>
                <c:pt idx="10">
                  <c:v>1110</c:v>
                </c:pt>
                <c:pt idx="11">
                  <c:v>1081</c:v>
                </c:pt>
                <c:pt idx="12">
                  <c:v>1236</c:v>
                </c:pt>
                <c:pt idx="13">
                  <c:v>1077</c:v>
                </c:pt>
                <c:pt idx="14">
                  <c:v>1237</c:v>
                </c:pt>
                <c:pt idx="15">
                  <c:v>1188</c:v>
                </c:pt>
                <c:pt idx="16">
                  <c:v>1179</c:v>
                </c:pt>
                <c:pt idx="17">
                  <c:v>1292</c:v>
                </c:pt>
                <c:pt idx="18">
                  <c:v>1300</c:v>
                </c:pt>
              </c:numCache>
            </c:numRef>
          </c:val>
        </c:ser>
        <c:ser>
          <c:idx val="3"/>
          <c:order val="3"/>
          <c:tx>
            <c:strRef>
              <c:f>Sheet1!$F$1</c:f>
              <c:strCache>
                <c:ptCount val="1"/>
                <c:pt idx="0">
                  <c:v>Avg_mm</c:v>
                </c:pt>
              </c:strCache>
            </c:strRef>
          </c:tx>
          <c:cat>
            <c:strRef>
              <c:f>Sheet1!$B$2:$B$21</c:f>
              <c:strCache>
                <c:ptCount val="20"/>
                <c:pt idx="0">
                  <c:v>Sic</c:v>
                </c:pt>
                <c:pt idx="1">
                  <c:v>Matei</c:v>
                </c:pt>
                <c:pt idx="2">
                  <c:v>Zoreni</c:v>
                </c:pt>
                <c:pt idx="3">
                  <c:v>Voinceni</c:v>
                </c:pt>
                <c:pt idx="4">
                  <c:v>Triteni</c:v>
                </c:pt>
                <c:pt idx="5">
                  <c:v>Dipsa</c:v>
                </c:pt>
                <c:pt idx="6">
                  <c:v>Unguras</c:v>
                </c:pt>
                <c:pt idx="7">
                  <c:v>Nuseni</c:v>
                </c:pt>
                <c:pt idx="8">
                  <c:v>Sillivasu</c:v>
                </c:pt>
                <c:pt idx="9">
                  <c:v>Caianu</c:v>
                </c:pt>
                <c:pt idx="10">
                  <c:v>Jucu</c:v>
                </c:pt>
                <c:pt idx="11">
                  <c:v>Cojocna</c:v>
                </c:pt>
                <c:pt idx="12">
                  <c:v>Taga</c:v>
                </c:pt>
                <c:pt idx="13">
                  <c:v>Balda</c:v>
                </c:pt>
                <c:pt idx="14">
                  <c:v>Band</c:v>
                </c:pt>
                <c:pt idx="15">
                  <c:v>Branistea</c:v>
                </c:pt>
                <c:pt idx="16">
                  <c:v>Zau</c:v>
                </c:pt>
                <c:pt idx="17">
                  <c:v>Craiesti</c:v>
                </c:pt>
                <c:pt idx="18">
                  <c:v>Filpisu Mare</c:v>
                </c:pt>
                <c:pt idx="19">
                  <c:v>Ludus</c:v>
                </c:pt>
              </c:strCache>
            </c:strRef>
          </c:cat>
          <c:val>
            <c:numRef>
              <c:f>Sheet1!$F$2:$F$21</c:f>
              <c:numCache>
                <c:formatCode>General</c:formatCode>
                <c:ptCount val="20"/>
                <c:pt idx="0">
                  <c:v>862</c:v>
                </c:pt>
                <c:pt idx="1">
                  <c:v>956</c:v>
                </c:pt>
                <c:pt idx="2">
                  <c:v>958</c:v>
                </c:pt>
                <c:pt idx="3">
                  <c:v>1009</c:v>
                </c:pt>
                <c:pt idx="4">
                  <c:v>1074</c:v>
                </c:pt>
                <c:pt idx="5">
                  <c:v>1000</c:v>
                </c:pt>
                <c:pt idx="6">
                  <c:v>1053</c:v>
                </c:pt>
                <c:pt idx="7">
                  <c:v>1160</c:v>
                </c:pt>
                <c:pt idx="8">
                  <c:v>1012</c:v>
                </c:pt>
                <c:pt idx="9">
                  <c:v>988</c:v>
                </c:pt>
                <c:pt idx="10">
                  <c:v>1050</c:v>
                </c:pt>
                <c:pt idx="11">
                  <c:v>1119</c:v>
                </c:pt>
                <c:pt idx="12">
                  <c:v>1147</c:v>
                </c:pt>
                <c:pt idx="13">
                  <c:v>1041</c:v>
                </c:pt>
                <c:pt idx="14">
                  <c:v>1153</c:v>
                </c:pt>
                <c:pt idx="15">
                  <c:v>1121</c:v>
                </c:pt>
                <c:pt idx="16">
                  <c:v>1129</c:v>
                </c:pt>
                <c:pt idx="17">
                  <c:v>1191</c:v>
                </c:pt>
                <c:pt idx="18">
                  <c:v>1228</c:v>
                </c:pt>
              </c:numCache>
            </c:numRef>
          </c:val>
        </c:ser>
        <c:axId val="52235648"/>
        <c:axId val="52241536"/>
      </c:barChart>
      <c:catAx>
        <c:axId val="52235648"/>
        <c:scaling>
          <c:orientation val="minMax"/>
        </c:scaling>
        <c:axPos val="b"/>
        <c:tickLblPos val="nextTo"/>
        <c:crossAx val="52241536"/>
        <c:crosses val="autoZero"/>
        <c:auto val="1"/>
        <c:lblAlgn val="ctr"/>
        <c:lblOffset val="100"/>
      </c:catAx>
      <c:valAx>
        <c:axId val="52241536"/>
        <c:scaling>
          <c:orientation val="minMax"/>
        </c:scaling>
        <c:axPos val="l"/>
        <c:majorGridlines/>
        <c:numFmt formatCode="General" sourceLinked="1"/>
        <c:tickLblPos val="nextTo"/>
        <c:crossAx val="52235648"/>
        <c:crosses val="autoZero"/>
        <c:crossBetween val="between"/>
      </c:valAx>
    </c:plotArea>
    <c:legend>
      <c:legendPos val="r"/>
      <c:layout/>
    </c:legend>
    <c:plotVisOnly val="1"/>
  </c:chart>
  <c:spPr>
    <a:solidFill>
      <a:schemeClr val="bg1"/>
    </a:solidFill>
  </c:spPr>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ED8AE-ED10-42D3-ABAC-29E04BD9C16B}" type="datetimeFigureOut">
              <a:rPr lang="en-US" smtClean="0"/>
              <a:pPr/>
              <a:t>10/28/2009</a:t>
            </a:fld>
            <a:endParaRPr lang="en-US" dirty="0"/>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FDE005-963D-41E5-A404-877672056D2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FDE005-963D-41E5-A404-877672056D26}"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42"/>
            <a:ext cx="435254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3760"/>
            <a:ext cx="35844480" cy="8412480"/>
          </a:xfrm>
        </p:spPr>
        <p:txBody>
          <a:bodyPr/>
          <a:lstStyle>
            <a:lvl1pPr marL="0" indent="0" algn="ctr">
              <a:buNone/>
              <a:defRPr>
                <a:solidFill>
                  <a:schemeClr val="tx1">
                    <a:tint val="75000"/>
                  </a:schemeClr>
                </a:solidFill>
              </a:defRPr>
            </a:lvl1pPr>
            <a:lvl2pPr marL="2403546" indent="0" algn="ctr">
              <a:buNone/>
              <a:defRPr>
                <a:solidFill>
                  <a:schemeClr val="tx1">
                    <a:tint val="75000"/>
                  </a:schemeClr>
                </a:solidFill>
              </a:defRPr>
            </a:lvl2pPr>
            <a:lvl3pPr marL="4807092" indent="0" algn="ctr">
              <a:buNone/>
              <a:defRPr>
                <a:solidFill>
                  <a:schemeClr val="tx1">
                    <a:tint val="75000"/>
                  </a:schemeClr>
                </a:solidFill>
              </a:defRPr>
            </a:lvl3pPr>
            <a:lvl4pPr marL="7210638" indent="0" algn="ctr">
              <a:buNone/>
              <a:defRPr>
                <a:solidFill>
                  <a:schemeClr val="tx1">
                    <a:tint val="75000"/>
                  </a:schemeClr>
                </a:solidFill>
              </a:defRPr>
            </a:lvl4pPr>
            <a:lvl5pPr marL="9614184" indent="0" algn="ctr">
              <a:buNone/>
              <a:defRPr>
                <a:solidFill>
                  <a:schemeClr val="tx1">
                    <a:tint val="75000"/>
                  </a:schemeClr>
                </a:solidFill>
              </a:defRPr>
            </a:lvl5pPr>
            <a:lvl6pPr marL="12017731" indent="0" algn="ctr">
              <a:buNone/>
              <a:defRPr>
                <a:solidFill>
                  <a:schemeClr val="tx1">
                    <a:tint val="75000"/>
                  </a:schemeClr>
                </a:solidFill>
              </a:defRPr>
            </a:lvl6pPr>
            <a:lvl7pPr marL="14421277" indent="0" algn="ctr">
              <a:buNone/>
              <a:defRPr>
                <a:solidFill>
                  <a:schemeClr val="tx1">
                    <a:tint val="75000"/>
                  </a:schemeClr>
                </a:solidFill>
              </a:defRPr>
            </a:lvl7pPr>
            <a:lvl8pPr marL="16824823" indent="0" algn="ctr">
              <a:buNone/>
              <a:defRPr>
                <a:solidFill>
                  <a:schemeClr val="tx1">
                    <a:tint val="75000"/>
                  </a:schemeClr>
                </a:solidFill>
              </a:defRPr>
            </a:lvl8pPr>
            <a:lvl9pPr marL="1922836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D070CB-B3FE-4F4B-AEA3-345BDFE8DFE9}" type="datetimeFigureOut">
              <a:rPr lang="en-US" smtClean="0"/>
              <a:pPr/>
              <a:t>10/28/2009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74756E-DA0E-4A6A-97B2-864D5B095E5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070CB-B3FE-4F4B-AEA3-345BDFE8DFE9}" type="datetimeFigureOut">
              <a:rPr lang="en-US" smtClean="0"/>
              <a:pPr/>
              <a:t>10/28/2009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74756E-DA0E-4A6A-97B2-864D5B095E5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18265"/>
            <a:ext cx="1152144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318265"/>
            <a:ext cx="3371088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070CB-B3FE-4F4B-AEA3-345BDFE8DFE9}" type="datetimeFigureOut">
              <a:rPr lang="en-US" smtClean="0"/>
              <a:pPr/>
              <a:t>10/28/2009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74756E-DA0E-4A6A-97B2-864D5B095E5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070CB-B3FE-4F4B-AEA3-345BDFE8DFE9}" type="datetimeFigureOut">
              <a:rPr lang="en-US" smtClean="0"/>
              <a:pPr/>
              <a:t>10/28/2009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74756E-DA0E-4A6A-97B2-864D5B095E5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1153122"/>
            <a:ext cx="43525440" cy="6537960"/>
          </a:xfrm>
        </p:spPr>
        <p:txBody>
          <a:bodyPr anchor="t"/>
          <a:lstStyle>
            <a:lvl1pPr algn="l">
              <a:defRPr sz="21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3952225"/>
            <a:ext cx="43525440" cy="7200898"/>
          </a:xfrm>
        </p:spPr>
        <p:txBody>
          <a:bodyPr anchor="b"/>
          <a:lstStyle>
            <a:lvl1pPr marL="0" indent="0">
              <a:buNone/>
              <a:defRPr sz="10500">
                <a:solidFill>
                  <a:schemeClr val="tx1">
                    <a:tint val="75000"/>
                  </a:schemeClr>
                </a:solidFill>
              </a:defRPr>
            </a:lvl1pPr>
            <a:lvl2pPr marL="2403546" indent="0">
              <a:buNone/>
              <a:defRPr sz="9500">
                <a:solidFill>
                  <a:schemeClr val="tx1">
                    <a:tint val="75000"/>
                  </a:schemeClr>
                </a:solidFill>
              </a:defRPr>
            </a:lvl2pPr>
            <a:lvl3pPr marL="4807092" indent="0">
              <a:buNone/>
              <a:defRPr sz="8400">
                <a:solidFill>
                  <a:schemeClr val="tx1">
                    <a:tint val="75000"/>
                  </a:schemeClr>
                </a:solidFill>
              </a:defRPr>
            </a:lvl3pPr>
            <a:lvl4pPr marL="7210638" indent="0">
              <a:buNone/>
              <a:defRPr sz="7400">
                <a:solidFill>
                  <a:schemeClr val="tx1">
                    <a:tint val="75000"/>
                  </a:schemeClr>
                </a:solidFill>
              </a:defRPr>
            </a:lvl4pPr>
            <a:lvl5pPr marL="9614184" indent="0">
              <a:buNone/>
              <a:defRPr sz="7400">
                <a:solidFill>
                  <a:schemeClr val="tx1">
                    <a:tint val="75000"/>
                  </a:schemeClr>
                </a:solidFill>
              </a:defRPr>
            </a:lvl5pPr>
            <a:lvl6pPr marL="12017731" indent="0">
              <a:buNone/>
              <a:defRPr sz="7400">
                <a:solidFill>
                  <a:schemeClr val="tx1">
                    <a:tint val="75000"/>
                  </a:schemeClr>
                </a:solidFill>
              </a:defRPr>
            </a:lvl6pPr>
            <a:lvl7pPr marL="14421277" indent="0">
              <a:buNone/>
              <a:defRPr sz="7400">
                <a:solidFill>
                  <a:schemeClr val="tx1">
                    <a:tint val="75000"/>
                  </a:schemeClr>
                </a:solidFill>
              </a:defRPr>
            </a:lvl7pPr>
            <a:lvl8pPr marL="16824823" indent="0">
              <a:buNone/>
              <a:defRPr sz="7400">
                <a:solidFill>
                  <a:schemeClr val="tx1">
                    <a:tint val="75000"/>
                  </a:schemeClr>
                </a:solidFill>
              </a:defRPr>
            </a:lvl8pPr>
            <a:lvl9pPr marL="19228369"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070CB-B3FE-4F4B-AEA3-345BDFE8DFE9}" type="datetimeFigureOut">
              <a:rPr lang="en-US" smtClean="0"/>
              <a:pPr/>
              <a:t>10/28/2009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74756E-DA0E-4A6A-97B2-864D5B095E5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7680963"/>
            <a:ext cx="22616160" cy="2172462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7680963"/>
            <a:ext cx="22616160" cy="2172462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D070CB-B3FE-4F4B-AEA3-345BDFE8DFE9}" type="datetimeFigureOut">
              <a:rPr lang="en-US" smtClean="0"/>
              <a:pPr/>
              <a:t>10/28/2009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74756E-DA0E-4A6A-97B2-864D5B095E5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7368542"/>
            <a:ext cx="22625053" cy="307085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2560320" y="10439400"/>
            <a:ext cx="22625053" cy="1896618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7368542"/>
            <a:ext cx="22633940" cy="307085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26012143" y="10439400"/>
            <a:ext cx="22633940" cy="1896618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D070CB-B3FE-4F4B-AEA3-345BDFE8DFE9}" type="datetimeFigureOut">
              <a:rPr lang="en-US" smtClean="0"/>
              <a:pPr/>
              <a:t>10/28/2009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74756E-DA0E-4A6A-97B2-864D5B095E5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D070CB-B3FE-4F4B-AEA3-345BDFE8DFE9}" type="datetimeFigureOut">
              <a:rPr lang="en-US" smtClean="0"/>
              <a:pPr/>
              <a:t>10/28/2009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74756E-DA0E-4A6A-97B2-864D5B095E5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070CB-B3FE-4F4B-AEA3-345BDFE8DFE9}" type="datetimeFigureOut">
              <a:rPr lang="en-US" smtClean="0"/>
              <a:pPr/>
              <a:t>10/28/2009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74756E-DA0E-4A6A-97B2-864D5B095E5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310640"/>
            <a:ext cx="16846553" cy="5577840"/>
          </a:xfrm>
        </p:spPr>
        <p:txBody>
          <a:bodyPr anchor="b"/>
          <a:lstStyle>
            <a:lvl1pPr algn="l">
              <a:defRPr sz="10500" b="1"/>
            </a:lvl1pPr>
          </a:lstStyle>
          <a:p>
            <a:r>
              <a:rPr lang="en-US" smtClean="0"/>
              <a:t>Click to edit Master title style</a:t>
            </a:r>
            <a:endParaRPr lang="en-US"/>
          </a:p>
        </p:txBody>
      </p:sp>
      <p:sp>
        <p:nvSpPr>
          <p:cNvPr id="3" name="Content Placeholder 2"/>
          <p:cNvSpPr>
            <a:spLocks noGrp="1"/>
          </p:cNvSpPr>
          <p:nvPr>
            <p:ph idx="1"/>
          </p:nvPr>
        </p:nvSpPr>
        <p:spPr>
          <a:xfrm>
            <a:off x="20020280" y="1310643"/>
            <a:ext cx="28625800" cy="28094942"/>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6888483"/>
            <a:ext cx="16846553" cy="22517102"/>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070CB-B3FE-4F4B-AEA3-345BDFE8DFE9}" type="datetimeFigureOut">
              <a:rPr lang="en-US" smtClean="0"/>
              <a:pPr/>
              <a:t>10/28/2009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74756E-DA0E-4A6A-97B2-864D5B095E5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3042880"/>
            <a:ext cx="30723840" cy="2720342"/>
          </a:xfrm>
        </p:spPr>
        <p:txBody>
          <a:bodyPr anchor="b"/>
          <a:lstStyle>
            <a:lvl1pPr algn="l">
              <a:defRPr sz="10500" b="1"/>
            </a:lvl1pPr>
          </a:lstStyle>
          <a:p>
            <a:r>
              <a:rPr lang="en-US" smtClean="0"/>
              <a:t>Click to edit Master title style</a:t>
            </a:r>
            <a:endParaRPr lang="en-US"/>
          </a:p>
        </p:txBody>
      </p:sp>
      <p:sp>
        <p:nvSpPr>
          <p:cNvPr id="3" name="Picture Placeholder 2"/>
          <p:cNvSpPr>
            <a:spLocks noGrp="1"/>
          </p:cNvSpPr>
          <p:nvPr>
            <p:ph type="pic" idx="1"/>
          </p:nvPr>
        </p:nvSpPr>
        <p:spPr>
          <a:xfrm>
            <a:off x="10036813" y="2941320"/>
            <a:ext cx="30723840" cy="19751040"/>
          </a:xfrm>
        </p:spPr>
        <p:txBody>
          <a:bodyPr/>
          <a:lstStyle>
            <a:lvl1pPr marL="0" indent="0">
              <a:buNone/>
              <a:defRPr sz="16800"/>
            </a:lvl1pPr>
            <a:lvl2pPr marL="2403546" indent="0">
              <a:buNone/>
              <a:defRPr sz="14700"/>
            </a:lvl2pPr>
            <a:lvl3pPr marL="4807092" indent="0">
              <a:buNone/>
              <a:defRPr sz="12600"/>
            </a:lvl3pPr>
            <a:lvl4pPr marL="7210638" indent="0">
              <a:buNone/>
              <a:defRPr sz="10500"/>
            </a:lvl4pPr>
            <a:lvl5pPr marL="9614184" indent="0">
              <a:buNone/>
              <a:defRPr sz="10500"/>
            </a:lvl5pPr>
            <a:lvl6pPr marL="12017731" indent="0">
              <a:buNone/>
              <a:defRPr sz="10500"/>
            </a:lvl6pPr>
            <a:lvl7pPr marL="14421277" indent="0">
              <a:buNone/>
              <a:defRPr sz="10500"/>
            </a:lvl7pPr>
            <a:lvl8pPr marL="16824823" indent="0">
              <a:buNone/>
              <a:defRPr sz="10500"/>
            </a:lvl8pPr>
            <a:lvl9pPr marL="19228369" indent="0">
              <a:buNone/>
              <a:defRPr sz="10500"/>
            </a:lvl9pPr>
          </a:lstStyle>
          <a:p>
            <a:endParaRPr lang="en-US" dirty="0"/>
          </a:p>
        </p:txBody>
      </p:sp>
      <p:sp>
        <p:nvSpPr>
          <p:cNvPr id="4" name="Text Placeholder 3"/>
          <p:cNvSpPr>
            <a:spLocks noGrp="1"/>
          </p:cNvSpPr>
          <p:nvPr>
            <p:ph type="body" sz="half" idx="2"/>
          </p:nvPr>
        </p:nvSpPr>
        <p:spPr>
          <a:xfrm>
            <a:off x="10036813" y="25763222"/>
            <a:ext cx="30723840" cy="3863338"/>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070CB-B3FE-4F4B-AEA3-345BDFE8DFE9}" type="datetimeFigureOut">
              <a:rPr lang="en-US" smtClean="0"/>
              <a:pPr/>
              <a:t>10/28/2009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74756E-DA0E-4A6A-97B2-864D5B095E5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318262"/>
            <a:ext cx="46085760" cy="5486400"/>
          </a:xfrm>
          <a:prstGeom prst="rect">
            <a:avLst/>
          </a:prstGeom>
        </p:spPr>
        <p:txBody>
          <a:bodyPr vert="horz" lIns="480709" tIns="240355" rIns="480709" bIns="24035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7680963"/>
            <a:ext cx="46085760" cy="21724622"/>
          </a:xfrm>
          <a:prstGeom prst="rect">
            <a:avLst/>
          </a:prstGeom>
        </p:spPr>
        <p:txBody>
          <a:bodyPr vert="horz" lIns="480709" tIns="240355" rIns="480709" bIns="2403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0510482"/>
            <a:ext cx="11948160" cy="1752600"/>
          </a:xfrm>
          <a:prstGeom prst="rect">
            <a:avLst/>
          </a:prstGeom>
        </p:spPr>
        <p:txBody>
          <a:bodyPr vert="horz" lIns="480709" tIns="240355" rIns="480709" bIns="240355" rtlCol="0" anchor="ctr"/>
          <a:lstStyle>
            <a:lvl1pPr algn="l">
              <a:defRPr sz="6300">
                <a:solidFill>
                  <a:schemeClr val="tx1">
                    <a:tint val="75000"/>
                  </a:schemeClr>
                </a:solidFill>
              </a:defRPr>
            </a:lvl1pPr>
          </a:lstStyle>
          <a:p>
            <a:fld id="{36D070CB-B3FE-4F4B-AEA3-345BDFE8DFE9}" type="datetimeFigureOut">
              <a:rPr lang="en-US" smtClean="0"/>
              <a:pPr/>
              <a:t>10/28/2009</a:t>
            </a:fld>
            <a:endParaRPr lang="en-US" dirty="0"/>
          </a:p>
        </p:txBody>
      </p:sp>
      <p:sp>
        <p:nvSpPr>
          <p:cNvPr id="5" name="Footer Placeholder 4"/>
          <p:cNvSpPr>
            <a:spLocks noGrp="1"/>
          </p:cNvSpPr>
          <p:nvPr>
            <p:ph type="ftr" sz="quarter" idx="3"/>
          </p:nvPr>
        </p:nvSpPr>
        <p:spPr>
          <a:xfrm>
            <a:off x="17495520" y="30510482"/>
            <a:ext cx="16215360" cy="1752600"/>
          </a:xfrm>
          <a:prstGeom prst="rect">
            <a:avLst/>
          </a:prstGeom>
        </p:spPr>
        <p:txBody>
          <a:bodyPr vert="horz" lIns="480709" tIns="240355" rIns="480709" bIns="240355" rtlCol="0" anchor="ctr"/>
          <a:lstStyle>
            <a:lvl1pPr algn="ctr">
              <a:defRPr sz="6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30510482"/>
            <a:ext cx="11948160" cy="1752600"/>
          </a:xfrm>
          <a:prstGeom prst="rect">
            <a:avLst/>
          </a:prstGeom>
        </p:spPr>
        <p:txBody>
          <a:bodyPr vert="horz" lIns="480709" tIns="240355" rIns="480709" bIns="240355" rtlCol="0" anchor="ctr"/>
          <a:lstStyle>
            <a:lvl1pPr algn="r">
              <a:defRPr sz="6300">
                <a:solidFill>
                  <a:schemeClr val="tx1">
                    <a:tint val="75000"/>
                  </a:schemeClr>
                </a:solidFill>
              </a:defRPr>
            </a:lvl1pPr>
          </a:lstStyle>
          <a:p>
            <a:fld id="{E174756E-DA0E-4A6A-97B2-864D5B095E5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7092" rtl="0" eaLnBrk="1" latinLnBrk="0" hangingPunct="1">
        <a:spcBef>
          <a:spcPct val="0"/>
        </a:spcBef>
        <a:buNone/>
        <a:defRPr sz="23100" kern="1200">
          <a:solidFill>
            <a:schemeClr val="tx1"/>
          </a:solidFill>
          <a:latin typeface="+mj-lt"/>
          <a:ea typeface="+mj-ea"/>
          <a:cs typeface="+mj-cs"/>
        </a:defRPr>
      </a:lvl1pPr>
    </p:titleStyle>
    <p:bodyStyle>
      <a:lvl1pPr marL="1802660" indent="-1802660" algn="l" defTabSz="4807092" rtl="0" eaLnBrk="1" latinLnBrk="0" hangingPunct="1">
        <a:spcBef>
          <a:spcPct val="20000"/>
        </a:spcBef>
        <a:buFont typeface="Arial" pitchFamily="34" charset="0"/>
        <a:buChar char="•"/>
        <a:defRPr sz="16800" kern="1200">
          <a:solidFill>
            <a:schemeClr val="tx1"/>
          </a:solidFill>
          <a:latin typeface="+mn-lt"/>
          <a:ea typeface="+mn-ea"/>
          <a:cs typeface="+mn-cs"/>
        </a:defRPr>
      </a:lvl1pPr>
      <a:lvl2pPr marL="3905762" indent="-1502216" algn="l" defTabSz="4807092" rtl="0" eaLnBrk="1" latinLnBrk="0" hangingPunct="1">
        <a:spcBef>
          <a:spcPct val="20000"/>
        </a:spcBef>
        <a:buFont typeface="Arial" pitchFamily="34" charset="0"/>
        <a:buChar char="–"/>
        <a:defRPr sz="14700" kern="1200">
          <a:solidFill>
            <a:schemeClr val="tx1"/>
          </a:solidFill>
          <a:latin typeface="+mn-lt"/>
          <a:ea typeface="+mn-ea"/>
          <a:cs typeface="+mn-cs"/>
        </a:defRPr>
      </a:lvl2pPr>
      <a:lvl3pPr marL="6008865" indent="-1201773" algn="l" defTabSz="4807092"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12411"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5958"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9504"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3050"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6596"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30142"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png"/><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chart" Target="../charts/chart1.xml"/><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A090069.JPG"/>
          <p:cNvPicPr>
            <a:picLocks noChangeAspect="1"/>
          </p:cNvPicPr>
          <p:nvPr/>
        </p:nvPicPr>
        <p:blipFill>
          <a:blip r:embed="rId3" cstate="print"/>
          <a:stretch>
            <a:fillRect/>
          </a:stretch>
        </p:blipFill>
        <p:spPr>
          <a:xfrm>
            <a:off x="0" y="-381000"/>
            <a:ext cx="51206400" cy="33299400"/>
          </a:xfrm>
          <a:prstGeom prst="rect">
            <a:avLst/>
          </a:prstGeom>
        </p:spPr>
      </p:pic>
      <p:sp>
        <p:nvSpPr>
          <p:cNvPr id="51" name="TextBox 50"/>
          <p:cNvSpPr txBox="1"/>
          <p:nvPr/>
        </p:nvSpPr>
        <p:spPr>
          <a:xfrm>
            <a:off x="43967400" y="11353800"/>
            <a:ext cx="6477000" cy="369332"/>
          </a:xfrm>
          <a:prstGeom prst="rect">
            <a:avLst/>
          </a:prstGeom>
          <a:solidFill>
            <a:srgbClr val="948A54">
              <a:alpha val="83137"/>
            </a:srgbClr>
          </a:solidFill>
        </p:spPr>
        <p:txBody>
          <a:bodyPr wrap="square" rtlCol="0">
            <a:spAutoFit/>
          </a:bodyPr>
          <a:lstStyle/>
          <a:p>
            <a:r>
              <a:rPr lang="en-US" sz="1800" dirty="0" smtClean="0"/>
              <a:t>Slice </a:t>
            </a:r>
            <a:r>
              <a:rPr lang="en-US" sz="1800" dirty="0" err="1" smtClean="0"/>
              <a:t>reclass</a:t>
            </a:r>
            <a:r>
              <a:rPr lang="en-US" sz="1800" dirty="0" smtClean="0"/>
              <a:t> of averaged GDD Transylvanian Plain, Romania.</a:t>
            </a:r>
            <a:endParaRPr lang="en-US" sz="1800" dirty="0"/>
          </a:p>
        </p:txBody>
      </p:sp>
      <p:sp>
        <p:nvSpPr>
          <p:cNvPr id="47" name="TextBox 46"/>
          <p:cNvSpPr txBox="1"/>
          <p:nvPr/>
        </p:nvSpPr>
        <p:spPr>
          <a:xfrm>
            <a:off x="35280600" y="11353800"/>
            <a:ext cx="7848600" cy="369332"/>
          </a:xfrm>
          <a:prstGeom prst="rect">
            <a:avLst/>
          </a:prstGeom>
          <a:solidFill>
            <a:srgbClr val="948A54">
              <a:alpha val="83137"/>
            </a:srgbClr>
          </a:solidFill>
        </p:spPr>
        <p:txBody>
          <a:bodyPr wrap="square" rtlCol="0">
            <a:spAutoFit/>
          </a:bodyPr>
          <a:lstStyle/>
          <a:p>
            <a:r>
              <a:rPr lang="en-US" sz="1800" dirty="0" smtClean="0"/>
              <a:t>Accumulated GDD for days of year 100-199 Transylvanian Plain, Romania. </a:t>
            </a:r>
            <a:endParaRPr lang="en-US" sz="1800" dirty="0"/>
          </a:p>
        </p:txBody>
      </p:sp>
      <p:sp>
        <p:nvSpPr>
          <p:cNvPr id="46" name="TextBox 45"/>
          <p:cNvSpPr txBox="1"/>
          <p:nvPr/>
        </p:nvSpPr>
        <p:spPr>
          <a:xfrm>
            <a:off x="26593800" y="11353800"/>
            <a:ext cx="6477000" cy="646331"/>
          </a:xfrm>
          <a:prstGeom prst="rect">
            <a:avLst/>
          </a:prstGeom>
          <a:solidFill>
            <a:srgbClr val="948A54">
              <a:alpha val="83137"/>
            </a:srgbClr>
          </a:solidFill>
        </p:spPr>
        <p:txBody>
          <a:bodyPr wrap="square" rtlCol="0">
            <a:spAutoFit/>
          </a:bodyPr>
          <a:lstStyle/>
          <a:p>
            <a:r>
              <a:rPr lang="en-US" sz="1800" dirty="0" err="1" smtClean="0"/>
              <a:t>Spline</a:t>
            </a:r>
            <a:r>
              <a:rPr lang="en-US" sz="1800" dirty="0" smtClean="0"/>
              <a:t> </a:t>
            </a:r>
            <a:r>
              <a:rPr lang="en-US" sz="1800" dirty="0" smtClean="0"/>
              <a:t>interpolation </a:t>
            </a:r>
            <a:r>
              <a:rPr lang="en-US" sz="1800" dirty="0" smtClean="0"/>
              <a:t>of 2009 50 cm soil temperature summer means, Transylvanian Plain, Romania.</a:t>
            </a:r>
            <a:endParaRPr lang="en-US" sz="1800" dirty="0"/>
          </a:p>
        </p:txBody>
      </p:sp>
      <p:sp>
        <p:nvSpPr>
          <p:cNvPr id="45" name="TextBox 44"/>
          <p:cNvSpPr txBox="1"/>
          <p:nvPr/>
        </p:nvSpPr>
        <p:spPr>
          <a:xfrm>
            <a:off x="18288000" y="11353800"/>
            <a:ext cx="6477000" cy="646331"/>
          </a:xfrm>
          <a:prstGeom prst="rect">
            <a:avLst/>
          </a:prstGeom>
          <a:solidFill>
            <a:srgbClr val="948A54">
              <a:alpha val="83137"/>
            </a:srgbClr>
          </a:solidFill>
        </p:spPr>
        <p:txBody>
          <a:bodyPr wrap="square" rtlCol="0">
            <a:spAutoFit/>
          </a:bodyPr>
          <a:lstStyle/>
          <a:p>
            <a:r>
              <a:rPr lang="en-US" sz="1800" dirty="0" smtClean="0"/>
              <a:t>Slice </a:t>
            </a:r>
            <a:r>
              <a:rPr lang="en-US" sz="1800" dirty="0" err="1" smtClean="0"/>
              <a:t>reclass</a:t>
            </a:r>
            <a:r>
              <a:rPr lang="en-US" sz="1800" dirty="0" smtClean="0"/>
              <a:t> using 6 natural breaks of 2009 50 cm soil temperature  summer means, Transylvanian Plain, Romania. </a:t>
            </a:r>
            <a:endParaRPr lang="en-US" sz="1800" dirty="0"/>
          </a:p>
        </p:txBody>
      </p:sp>
      <p:sp>
        <p:nvSpPr>
          <p:cNvPr id="44" name="TextBox 43"/>
          <p:cNvSpPr txBox="1"/>
          <p:nvPr/>
        </p:nvSpPr>
        <p:spPr>
          <a:xfrm>
            <a:off x="9525000" y="31546800"/>
            <a:ext cx="6019800" cy="369332"/>
          </a:xfrm>
          <a:prstGeom prst="rect">
            <a:avLst/>
          </a:prstGeom>
          <a:solidFill>
            <a:srgbClr val="948A54">
              <a:alpha val="83137"/>
            </a:srgbClr>
          </a:solidFill>
        </p:spPr>
        <p:txBody>
          <a:bodyPr wrap="square" rtlCol="0">
            <a:spAutoFit/>
          </a:bodyPr>
          <a:lstStyle/>
          <a:p>
            <a:r>
              <a:rPr lang="en-US" sz="1800" dirty="0" smtClean="0"/>
              <a:t>Typical landscape of the Transylvanian Plain, Romania.</a:t>
            </a:r>
            <a:endParaRPr lang="en-US" sz="1800" dirty="0"/>
          </a:p>
        </p:txBody>
      </p:sp>
      <p:sp>
        <p:nvSpPr>
          <p:cNvPr id="43" name="TextBox 42"/>
          <p:cNvSpPr txBox="1"/>
          <p:nvPr/>
        </p:nvSpPr>
        <p:spPr>
          <a:xfrm>
            <a:off x="5715000" y="31546800"/>
            <a:ext cx="3505200" cy="646331"/>
          </a:xfrm>
          <a:prstGeom prst="rect">
            <a:avLst/>
          </a:prstGeom>
          <a:solidFill>
            <a:srgbClr val="948A54">
              <a:alpha val="83137"/>
            </a:srgbClr>
          </a:solidFill>
        </p:spPr>
        <p:txBody>
          <a:bodyPr wrap="square" rtlCol="0">
            <a:spAutoFit/>
          </a:bodyPr>
          <a:lstStyle/>
          <a:p>
            <a:r>
              <a:rPr lang="en-US" sz="1800" dirty="0" smtClean="0"/>
              <a:t>Station configuration with and without a rain-gauge.</a:t>
            </a:r>
            <a:endParaRPr lang="en-US" sz="1800" dirty="0"/>
          </a:p>
        </p:txBody>
      </p:sp>
      <p:sp>
        <p:nvSpPr>
          <p:cNvPr id="42" name="TextBox 41"/>
          <p:cNvSpPr txBox="1"/>
          <p:nvPr/>
        </p:nvSpPr>
        <p:spPr>
          <a:xfrm>
            <a:off x="1066800" y="31546800"/>
            <a:ext cx="4191000" cy="646331"/>
          </a:xfrm>
          <a:prstGeom prst="rect">
            <a:avLst/>
          </a:prstGeom>
          <a:solidFill>
            <a:srgbClr val="948A54">
              <a:alpha val="83137"/>
            </a:srgbClr>
          </a:solidFill>
        </p:spPr>
        <p:txBody>
          <a:bodyPr wrap="square" rtlCol="0">
            <a:spAutoFit/>
          </a:bodyPr>
          <a:lstStyle/>
          <a:p>
            <a:r>
              <a:rPr lang="en-US" sz="1800" dirty="0" smtClean="0"/>
              <a:t>Stations located in the Transylvanian Plain, Romania.</a:t>
            </a:r>
            <a:endParaRPr lang="en-US" sz="1800" dirty="0"/>
          </a:p>
        </p:txBody>
      </p:sp>
      <p:sp>
        <p:nvSpPr>
          <p:cNvPr id="54" name="TextBox 53"/>
          <p:cNvSpPr txBox="1"/>
          <p:nvPr/>
        </p:nvSpPr>
        <p:spPr>
          <a:xfrm>
            <a:off x="18288000" y="17678400"/>
            <a:ext cx="2438400" cy="1477328"/>
          </a:xfrm>
          <a:prstGeom prst="rect">
            <a:avLst/>
          </a:prstGeom>
          <a:solidFill>
            <a:srgbClr val="948A54">
              <a:alpha val="85882"/>
            </a:srgbClr>
          </a:solidFill>
        </p:spPr>
        <p:txBody>
          <a:bodyPr wrap="square" rtlCol="0">
            <a:spAutoFit/>
          </a:bodyPr>
          <a:lstStyle/>
          <a:p>
            <a:r>
              <a:rPr lang="en-US" sz="1800" dirty="0" smtClean="0"/>
              <a:t>LSD test for summer means of 50 cm soil temperature, Transylvanian Plain, Romania.</a:t>
            </a:r>
            <a:endParaRPr lang="en-US" sz="1800" dirty="0"/>
          </a:p>
        </p:txBody>
      </p:sp>
      <p:sp>
        <p:nvSpPr>
          <p:cNvPr id="4" name="Title 3"/>
          <p:cNvSpPr>
            <a:spLocks noGrp="1"/>
          </p:cNvSpPr>
          <p:nvPr>
            <p:ph type="title"/>
          </p:nvPr>
        </p:nvSpPr>
        <p:spPr>
          <a:xfrm>
            <a:off x="5334000" y="0"/>
            <a:ext cx="40416480" cy="5661662"/>
          </a:xfrm>
        </p:spPr>
        <p:txBody>
          <a:bodyPr>
            <a:noAutofit/>
          </a:bodyPr>
          <a:lstStyle/>
          <a:p>
            <a:r>
              <a:rPr lang="en-US" sz="9000" dirty="0" smtClean="0"/>
              <a:t>A Course Evaluation of Soil Temperature Regimes in the Transylvanian Plain, Romania</a:t>
            </a:r>
            <a:br>
              <a:rPr lang="en-US" sz="9000" dirty="0" smtClean="0"/>
            </a:br>
            <a:r>
              <a:rPr lang="en-US" sz="6000" dirty="0" smtClean="0"/>
              <a:t>Haggard, B.</a:t>
            </a:r>
            <a:r>
              <a:rPr lang="en-US" sz="6000" baseline="30000" dirty="0" smtClean="0"/>
              <a:t>1</a:t>
            </a:r>
            <a:r>
              <a:rPr lang="en-US" sz="6000" dirty="0" smtClean="0"/>
              <a:t>, D. Weindorf</a:t>
            </a:r>
            <a:r>
              <a:rPr lang="en-US" sz="6000" baseline="30000" dirty="0" smtClean="0"/>
              <a:t>1</a:t>
            </a:r>
            <a:r>
              <a:rPr lang="en-US" sz="6000" dirty="0" smtClean="0"/>
              <a:t>, H. M. Selim</a:t>
            </a:r>
            <a:r>
              <a:rPr lang="en-US" sz="6000" baseline="30000" dirty="0" smtClean="0"/>
              <a:t>1</a:t>
            </a:r>
            <a:r>
              <a:rPr lang="en-US" sz="6000" dirty="0" smtClean="0"/>
              <a:t>, J. Wang</a:t>
            </a:r>
            <a:r>
              <a:rPr lang="en-US" sz="6000" baseline="30000" dirty="0" smtClean="0"/>
              <a:t>1</a:t>
            </a:r>
            <a:r>
              <a:rPr lang="en-US" sz="6000" dirty="0" smtClean="0"/>
              <a:t>, T. Rusu</a:t>
            </a:r>
            <a:r>
              <a:rPr lang="en-US" sz="6000" baseline="30000" dirty="0" smtClean="0"/>
              <a:t>2</a:t>
            </a:r>
            <a:r>
              <a:rPr lang="en-US" sz="6000" smtClean="0"/>
              <a:t>, and H</a:t>
            </a:r>
            <a:r>
              <a:rPr lang="en-US" sz="6000" dirty="0" smtClean="0"/>
              <a:t>. Cacovean</a:t>
            </a:r>
            <a:r>
              <a:rPr lang="en-US" sz="6000" baseline="30000" dirty="0" smtClean="0"/>
              <a:t>2</a:t>
            </a:r>
            <a:br>
              <a:rPr lang="en-US" sz="6000" baseline="30000" dirty="0" smtClean="0"/>
            </a:br>
            <a:r>
              <a:rPr lang="en-US" sz="6000" baseline="30000" dirty="0" smtClean="0"/>
              <a:t>1</a:t>
            </a:r>
            <a:r>
              <a:rPr lang="en-US" sz="6000" dirty="0" smtClean="0"/>
              <a:t>LSU </a:t>
            </a:r>
            <a:r>
              <a:rPr lang="en-US" sz="6000" dirty="0" err="1" smtClean="0"/>
              <a:t>AgCenter</a:t>
            </a:r>
            <a:r>
              <a:rPr lang="en-US" sz="6000" dirty="0" smtClean="0"/>
              <a:t>, 307 M.B. Sturgis Hall, Baton Rouge, LA 70803, USA</a:t>
            </a:r>
            <a:br>
              <a:rPr lang="en-US" sz="6000" dirty="0" smtClean="0"/>
            </a:br>
            <a:r>
              <a:rPr lang="en-US" sz="6000" baseline="30000" dirty="0" smtClean="0"/>
              <a:t>2</a:t>
            </a:r>
            <a:r>
              <a:rPr lang="en-US" sz="6000" dirty="0" smtClean="0"/>
              <a:t>USAMV, Cluj-Napoca, Romania</a:t>
            </a:r>
            <a:endParaRPr lang="en-US" sz="6000" baseline="30000" dirty="0"/>
          </a:p>
        </p:txBody>
      </p:sp>
      <p:pic>
        <p:nvPicPr>
          <p:cNvPr id="9" name="Picture 2"/>
          <p:cNvPicPr>
            <a:picLocks noChangeAspect="1" noChangeArrowheads="1"/>
          </p:cNvPicPr>
          <p:nvPr/>
        </p:nvPicPr>
        <p:blipFill>
          <a:blip r:embed="rId4" cstate="print"/>
          <a:srcRect/>
          <a:stretch>
            <a:fillRect/>
          </a:stretch>
        </p:blipFill>
        <p:spPr bwMode="auto">
          <a:xfrm>
            <a:off x="0" y="0"/>
            <a:ext cx="5562600" cy="3192972"/>
          </a:xfrm>
          <a:prstGeom prst="rect">
            <a:avLst/>
          </a:prstGeom>
          <a:noFill/>
          <a:ln w="9525">
            <a:noFill/>
            <a:miter lim="800000"/>
            <a:headEnd/>
            <a:tailEnd/>
          </a:ln>
          <a:effectLst/>
        </p:spPr>
      </p:pic>
      <p:grpSp>
        <p:nvGrpSpPr>
          <p:cNvPr id="35" name="Group 34"/>
          <p:cNvGrpSpPr/>
          <p:nvPr/>
        </p:nvGrpSpPr>
        <p:grpSpPr>
          <a:xfrm>
            <a:off x="914400" y="6400800"/>
            <a:ext cx="14630400" cy="7748528"/>
            <a:chOff x="914400" y="6400800"/>
            <a:chExt cx="14630400" cy="7748528"/>
          </a:xfrm>
        </p:grpSpPr>
        <p:sp>
          <p:nvSpPr>
            <p:cNvPr id="5" name="TextBox 4"/>
            <p:cNvSpPr txBox="1"/>
            <p:nvPr/>
          </p:nvSpPr>
          <p:spPr>
            <a:xfrm>
              <a:off x="914400" y="7162800"/>
              <a:ext cx="14630400" cy="6986528"/>
            </a:xfrm>
            <a:prstGeom prst="rect">
              <a:avLst/>
            </a:prstGeom>
            <a:solidFill>
              <a:srgbClr val="D9D9D9">
                <a:alpha val="49020"/>
              </a:srgbClr>
            </a:solidFill>
            <a:ln>
              <a:noFill/>
            </a:ln>
          </p:spPr>
          <p:txBody>
            <a:bodyPr wrap="square" rtlCol="0">
              <a:spAutoFit/>
            </a:bodyPr>
            <a:lstStyle/>
            <a:p>
              <a:pPr algn="just"/>
              <a:r>
                <a:rPr lang="en-US" sz="2800" dirty="0" smtClean="0"/>
                <a:t>The Transylvanian Plain (TP) is an agronomic area of importance in Romania for corn, sugar beet, potato, sunflower, and soybean production. The agricultural production could be improved with increased knowledge of the soil temperature characteristics of the region. Soil temperature at multiple depths (0, 10, 30, 50 cm) for 10 sites was recorded for one year as part of a four year study. Soil temperature regimes are being evaluated at the 10 sites based on a year of 50 cm temperature data. Initial findings show a mean annual temperature of 10.98°C with summer and winter temperatures of 19.23°C and 2.73°C, respectively at 50 cm. As such, the soil temperature regimes are </a:t>
              </a:r>
              <a:r>
                <a:rPr lang="en-US" sz="2800" dirty="0" err="1" smtClean="0"/>
                <a:t>mesic</a:t>
              </a:r>
              <a:r>
                <a:rPr lang="en-US" sz="2800" dirty="0" smtClean="0"/>
                <a:t>. New stations were deployed in March 2009, making the new station total 20. From May-July 2009 growing degree days (GDD) were analyzed for corn using a base temperature of 10°C. Baskerville-</a:t>
              </a:r>
              <a:r>
                <a:rPr lang="en-US" sz="2800" dirty="0" err="1" smtClean="0"/>
                <a:t>Emin</a:t>
              </a:r>
              <a:r>
                <a:rPr lang="en-US" sz="2800" dirty="0" smtClean="0"/>
                <a:t> </a:t>
              </a:r>
              <a:r>
                <a:rPr lang="en-US" sz="2800" dirty="0" smtClean="0"/>
                <a:t>(1969) and </a:t>
              </a:r>
              <a:r>
                <a:rPr lang="en-US" sz="2800" dirty="0" smtClean="0"/>
                <a:t>averaging </a:t>
              </a:r>
              <a:r>
                <a:rPr lang="en-US" sz="2800" dirty="0" smtClean="0"/>
                <a:t>(Arnold, 1960) were </a:t>
              </a:r>
              <a:r>
                <a:rPr lang="en-US" sz="2800" dirty="0" smtClean="0"/>
                <a:t>the two methods used to calculate the GDDs. Pedon descriptions have been made at each site location with subsequent taxonomic classification in both U.S. Soil Taxonomy and Romanian Soil Taxonomy. Soils have mostly been Mollisols (Cernosoluri), and to a lesser extent, Alfisols (Luvisoluri), Inceptisols (Cambisoluri), and Entisols (Protisoluri). Future work will evaluate: (1) slope aspect and its influence on soil temperature, (2) soil cover influence on soil temperature, and (3) determination of a planting calendar for local farming operations. </a:t>
              </a:r>
              <a:endParaRPr lang="en-US" sz="2800" dirty="0"/>
            </a:p>
          </p:txBody>
        </p:sp>
        <p:sp>
          <p:nvSpPr>
            <p:cNvPr id="10" name="TextBox 9"/>
            <p:cNvSpPr txBox="1"/>
            <p:nvPr/>
          </p:nvSpPr>
          <p:spPr>
            <a:xfrm>
              <a:off x="914400" y="6400800"/>
              <a:ext cx="14630400" cy="830997"/>
            </a:xfrm>
            <a:prstGeom prst="rect">
              <a:avLst/>
            </a:prstGeom>
            <a:solidFill>
              <a:schemeClr val="bg2">
                <a:lumMod val="50000"/>
              </a:schemeClr>
            </a:solidFill>
          </p:spPr>
          <p:txBody>
            <a:bodyPr wrap="square" rtlCol="0">
              <a:spAutoFit/>
            </a:bodyPr>
            <a:lstStyle/>
            <a:p>
              <a:r>
                <a:rPr lang="en-US" sz="4800" dirty="0" smtClean="0"/>
                <a:t>ABSTRACT</a:t>
              </a:r>
              <a:endParaRPr lang="en-US" sz="4800" dirty="0"/>
            </a:p>
          </p:txBody>
        </p:sp>
      </p:grpSp>
      <p:grpSp>
        <p:nvGrpSpPr>
          <p:cNvPr id="34" name="Group 33"/>
          <p:cNvGrpSpPr/>
          <p:nvPr/>
        </p:nvGrpSpPr>
        <p:grpSpPr>
          <a:xfrm>
            <a:off x="18364200" y="19812000"/>
            <a:ext cx="14630400" cy="10752664"/>
            <a:chOff x="17221200" y="18288000"/>
            <a:chExt cx="14630400" cy="10752664"/>
          </a:xfrm>
        </p:grpSpPr>
        <p:sp>
          <p:nvSpPr>
            <p:cNvPr id="14" name="TextBox 13"/>
            <p:cNvSpPr txBox="1"/>
            <p:nvPr/>
          </p:nvSpPr>
          <p:spPr>
            <a:xfrm>
              <a:off x="17221200" y="19050000"/>
              <a:ext cx="14630400" cy="9990664"/>
            </a:xfrm>
            <a:prstGeom prst="rect">
              <a:avLst/>
            </a:prstGeom>
            <a:solidFill>
              <a:srgbClr val="D9D9D9">
                <a:alpha val="49020"/>
              </a:srgbClr>
            </a:solidFill>
            <a:ln>
              <a:noFill/>
            </a:ln>
          </p:spPr>
          <p:txBody>
            <a:bodyPr wrap="square" numCol="3" rtlCol="0">
              <a:spAutoFit/>
            </a:bodyPr>
            <a:lstStyle/>
            <a:p>
              <a:r>
                <a:rPr lang="en-US" sz="3200" dirty="0" smtClean="0"/>
                <a:t>Station Configuration</a:t>
              </a:r>
            </a:p>
            <a:p>
              <a:endParaRPr lang="en-US" sz="3200" dirty="0" smtClean="0"/>
            </a:p>
            <a:p>
              <a:pPr defTabSz="91440">
                <a:buFont typeface="Arial" pitchFamily="34" charset="0"/>
                <a:buChar char="•"/>
                <a:tabLst>
                  <a:tab pos="457200" algn="l"/>
                  <a:tab pos="685800" algn="l"/>
                </a:tabLst>
              </a:pPr>
              <a:r>
                <a:rPr lang="en-US" sz="3200" dirty="0" smtClean="0"/>
                <a:t> 10 with Rain-gauges</a:t>
              </a:r>
            </a:p>
            <a:p>
              <a:pPr marL="571500" lvl="1" defTabSz="114300">
                <a:buFont typeface="Arial" pitchFamily="34" charset="0"/>
                <a:buChar char="•"/>
                <a:tabLst>
                  <a:tab pos="182563" algn="l"/>
                  <a:tab pos="457200" algn="l"/>
                  <a:tab pos="685800" algn="l"/>
                </a:tabLst>
              </a:pPr>
              <a:r>
                <a:rPr lang="en-US" sz="3200" dirty="0" smtClean="0"/>
                <a:t>  Soil Temperature:</a:t>
              </a:r>
            </a:p>
            <a:p>
              <a:pPr marL="1143000" lvl="2" defTabSz="91440">
                <a:buFont typeface="Arial" pitchFamily="34" charset="0"/>
                <a:buChar char="•"/>
                <a:tabLst>
                  <a:tab pos="182563" algn="l"/>
                  <a:tab pos="457200" algn="l"/>
                  <a:tab pos="685800" algn="l"/>
                </a:tabLst>
              </a:pPr>
              <a:r>
                <a:rPr lang="en-US" sz="3200" dirty="0"/>
                <a:t> </a:t>
              </a:r>
              <a:r>
                <a:rPr lang="en-US" sz="3200" dirty="0" smtClean="0"/>
                <a:t>10 cm</a:t>
              </a:r>
            </a:p>
            <a:p>
              <a:pPr marL="1143000" lvl="2" defTabSz="91440">
                <a:buFont typeface="Arial" pitchFamily="34" charset="0"/>
                <a:buChar char="•"/>
                <a:tabLst>
                  <a:tab pos="182563" algn="l"/>
                  <a:tab pos="457200" algn="l"/>
                  <a:tab pos="685800" algn="l"/>
                </a:tabLst>
              </a:pPr>
              <a:r>
                <a:rPr lang="en-US" sz="3200" dirty="0" smtClean="0"/>
                <a:t> 30 cm</a:t>
              </a:r>
            </a:p>
            <a:p>
              <a:pPr marL="1143000" lvl="2" defTabSz="91440">
                <a:buFont typeface="Arial" pitchFamily="34" charset="0"/>
                <a:buChar char="•"/>
                <a:tabLst>
                  <a:tab pos="182563" algn="l"/>
                  <a:tab pos="457200" algn="l"/>
                  <a:tab pos="685800" algn="l"/>
                </a:tabLst>
              </a:pPr>
              <a:r>
                <a:rPr lang="en-US" sz="3200" dirty="0" smtClean="0"/>
                <a:t> 50 cm</a:t>
              </a:r>
            </a:p>
            <a:p>
              <a:pPr marL="571500" lvl="2" defTabSz="91440">
                <a:buFont typeface="Arial" pitchFamily="34" charset="0"/>
                <a:buChar char="•"/>
                <a:tabLst>
                  <a:tab pos="182563" algn="l"/>
                  <a:tab pos="457200" algn="l"/>
                  <a:tab pos="685800" algn="l"/>
                </a:tabLst>
              </a:pPr>
              <a:r>
                <a:rPr lang="en-US" sz="3200" dirty="0"/>
                <a:t> </a:t>
              </a:r>
              <a:r>
                <a:rPr lang="en-US" sz="3200" dirty="0" smtClean="0"/>
                <a:t> Soil Moisture:</a:t>
              </a:r>
            </a:p>
            <a:p>
              <a:pPr marL="1146175" lvl="3" defTabSz="91440">
                <a:buFont typeface="Arial" pitchFamily="34" charset="0"/>
                <a:buChar char="•"/>
                <a:tabLst>
                  <a:tab pos="182563" algn="l"/>
                  <a:tab pos="457200" algn="l"/>
                  <a:tab pos="685800" algn="l"/>
                </a:tabLst>
              </a:pPr>
              <a:r>
                <a:rPr lang="en-US" sz="3200" dirty="0"/>
                <a:t> </a:t>
              </a:r>
              <a:r>
                <a:rPr lang="en-US" sz="3200" dirty="0" smtClean="0"/>
                <a:t>10 cm</a:t>
              </a:r>
            </a:p>
            <a:p>
              <a:pPr marL="574675" lvl="3" defTabSz="91440">
                <a:buFont typeface="Arial" pitchFamily="34" charset="0"/>
                <a:buChar char="•"/>
                <a:tabLst>
                  <a:tab pos="182563" algn="l"/>
                  <a:tab pos="457200" algn="l"/>
                  <a:tab pos="685800" algn="l"/>
                </a:tabLst>
              </a:pPr>
              <a:r>
                <a:rPr lang="en-US" sz="3200" dirty="0"/>
                <a:t> </a:t>
              </a:r>
              <a:r>
                <a:rPr lang="en-US" sz="3200" dirty="0" smtClean="0"/>
                <a:t> Air Temperature</a:t>
              </a:r>
            </a:p>
            <a:p>
              <a:pPr defTabSz="91440">
                <a:buFont typeface="Arial" pitchFamily="34" charset="0"/>
                <a:buChar char="•"/>
                <a:tabLst>
                  <a:tab pos="457200" algn="l"/>
                  <a:tab pos="685800" algn="l"/>
                </a:tabLst>
              </a:pPr>
              <a:r>
                <a:rPr lang="en-US" sz="3200" dirty="0" smtClean="0"/>
                <a:t> 10 without Rain-gauges</a:t>
              </a:r>
            </a:p>
            <a:p>
              <a:pPr marL="571500" lvl="1" defTabSz="91440">
                <a:buFont typeface="Arial" pitchFamily="34" charset="0"/>
                <a:buChar char="•"/>
                <a:tabLst>
                  <a:tab pos="182563" algn="l"/>
                  <a:tab pos="457200" algn="l"/>
                  <a:tab pos="514350" algn="l"/>
                  <a:tab pos="685800" algn="l"/>
                </a:tabLst>
              </a:pPr>
              <a:r>
                <a:rPr lang="en-US" sz="3200" dirty="0" smtClean="0"/>
                <a:t>  Soil Temperature:</a:t>
              </a:r>
            </a:p>
            <a:p>
              <a:pPr marL="1149350" lvl="2" indent="-6350" defTabSz="91440">
                <a:buFont typeface="Arial" pitchFamily="34" charset="0"/>
                <a:buChar char="•"/>
                <a:tabLst>
                  <a:tab pos="182563" algn="l"/>
                  <a:tab pos="457200" algn="l"/>
                  <a:tab pos="685800" algn="l"/>
                </a:tabLst>
              </a:pPr>
              <a:r>
                <a:rPr lang="en-US" sz="3200" dirty="0" smtClean="0"/>
                <a:t> </a:t>
              </a:r>
              <a:r>
                <a:rPr lang="en-US" sz="3200" dirty="0" smtClean="0"/>
                <a:t>10 cm</a:t>
              </a:r>
              <a:endParaRPr lang="en-US" sz="3200" dirty="0" smtClean="0"/>
            </a:p>
            <a:p>
              <a:pPr marL="1143000" lvl="2" defTabSz="91440">
                <a:buFont typeface="Arial" pitchFamily="34" charset="0"/>
                <a:buChar char="•"/>
                <a:tabLst>
                  <a:tab pos="182563" algn="l"/>
                  <a:tab pos="457200" algn="l"/>
                  <a:tab pos="685800" algn="l"/>
                </a:tabLst>
              </a:pPr>
              <a:r>
                <a:rPr lang="en-US" sz="3200" dirty="0"/>
                <a:t> </a:t>
              </a:r>
              <a:r>
                <a:rPr lang="en-US" sz="3200" dirty="0" smtClean="0"/>
                <a:t>50 cm</a:t>
              </a:r>
              <a:endParaRPr lang="en-US" sz="3200" dirty="0" smtClean="0"/>
            </a:p>
            <a:p>
              <a:pPr marL="577850" lvl="2" indent="-6350" defTabSz="91440">
                <a:buFont typeface="Arial" pitchFamily="34" charset="0"/>
                <a:buChar char="•"/>
                <a:tabLst>
                  <a:tab pos="182563" algn="l"/>
                  <a:tab pos="457200" algn="l"/>
                  <a:tab pos="685800" algn="l"/>
                </a:tabLst>
              </a:pPr>
              <a:r>
                <a:rPr lang="en-US" sz="3200" dirty="0"/>
                <a:t> </a:t>
              </a:r>
              <a:r>
                <a:rPr lang="en-US" sz="3200" dirty="0" smtClean="0"/>
                <a:t> Soil Moisture:</a:t>
              </a:r>
            </a:p>
            <a:p>
              <a:pPr marL="1133475" lvl="3" indent="-6350" defTabSz="91440">
                <a:buFont typeface="Arial" pitchFamily="34" charset="0"/>
                <a:buChar char="•"/>
                <a:tabLst>
                  <a:tab pos="182563" algn="l"/>
                  <a:tab pos="457200" algn="l"/>
                  <a:tab pos="685800" algn="l"/>
                </a:tabLst>
              </a:pPr>
              <a:r>
                <a:rPr lang="en-US" sz="3200" dirty="0"/>
                <a:t> </a:t>
              </a:r>
              <a:r>
                <a:rPr lang="en-US" sz="3200" dirty="0" smtClean="0"/>
                <a:t>10 cm</a:t>
              </a:r>
              <a:endParaRPr lang="en-US" sz="3200" dirty="0" smtClean="0"/>
            </a:p>
            <a:p>
              <a:pPr marL="571500" lvl="3" defTabSz="-685800">
                <a:buFont typeface="Arial" pitchFamily="34" charset="0"/>
                <a:buChar char="•"/>
                <a:tabLst>
                  <a:tab pos="182563" algn="l"/>
                  <a:tab pos="457200" algn="l"/>
                  <a:tab pos="685800" algn="l"/>
                </a:tabLst>
              </a:pPr>
              <a:r>
                <a:rPr lang="en-US" sz="3200" dirty="0"/>
                <a:t> </a:t>
              </a:r>
              <a:r>
                <a:rPr lang="en-US" sz="3200" dirty="0" smtClean="0"/>
                <a:t> Air Temperature</a:t>
              </a:r>
            </a:p>
            <a:p>
              <a:pPr defTabSz="91440">
                <a:tabLst>
                  <a:tab pos="182880" algn="l"/>
                  <a:tab pos="365760" algn="l"/>
                  <a:tab pos="640080" algn="l"/>
                </a:tabLst>
              </a:pPr>
              <a:r>
                <a:rPr lang="en-US" sz="3200" dirty="0" smtClean="0"/>
                <a:t>    </a:t>
              </a:r>
            </a:p>
            <a:p>
              <a:pPr defTabSz="91440">
                <a:tabLst>
                  <a:tab pos="182880" algn="l"/>
                  <a:tab pos="365760" algn="l"/>
                  <a:tab pos="640080" algn="l"/>
                </a:tabLst>
              </a:pPr>
              <a:endParaRPr lang="en-US" sz="3200" dirty="0" smtClean="0"/>
            </a:p>
            <a:p>
              <a:pPr defTabSz="91440">
                <a:tabLst>
                  <a:tab pos="182880" algn="l"/>
                  <a:tab pos="365760" algn="l"/>
                  <a:tab pos="640080" algn="l"/>
                </a:tabLst>
              </a:pPr>
              <a:endParaRPr lang="en-US" sz="3200" dirty="0" smtClean="0"/>
            </a:p>
            <a:p>
              <a:pPr defTabSz="91440">
                <a:tabLst>
                  <a:tab pos="182880" algn="l"/>
                  <a:tab pos="365760" algn="l"/>
                  <a:tab pos="640080" algn="l"/>
                </a:tabLst>
              </a:pPr>
              <a:r>
                <a:rPr lang="en-US" sz="3200" dirty="0" smtClean="0"/>
                <a:t>Growing Degree Days</a:t>
              </a:r>
            </a:p>
            <a:p>
              <a:pPr defTabSz="91440">
                <a:tabLst>
                  <a:tab pos="182880" algn="l"/>
                  <a:tab pos="365760" algn="l"/>
                  <a:tab pos="640080" algn="l"/>
                </a:tabLst>
              </a:pPr>
              <a:endParaRPr lang="en-US" sz="3200" dirty="0"/>
            </a:p>
            <a:p>
              <a:pPr defTabSz="91440">
                <a:buFont typeface="Arial" pitchFamily="34" charset="0"/>
                <a:buChar char="•"/>
                <a:tabLst>
                  <a:tab pos="182880" algn="l"/>
                  <a:tab pos="365760" algn="l"/>
                  <a:tab pos="640080" algn="l"/>
                </a:tabLst>
              </a:pPr>
              <a:r>
                <a:rPr lang="en-US" sz="3200" dirty="0" smtClean="0"/>
                <a:t> </a:t>
              </a:r>
              <a:r>
                <a:rPr lang="en-US" sz="3200" dirty="0" smtClean="0"/>
                <a:t>Baskerville-</a:t>
              </a:r>
              <a:r>
                <a:rPr lang="en-US" sz="3200" dirty="0" err="1" smtClean="0"/>
                <a:t>Emin</a:t>
              </a:r>
              <a:endParaRPr lang="en-US" sz="3200" dirty="0" smtClean="0"/>
            </a:p>
            <a:p>
              <a:pPr marL="574675" lvl="1" defTabSz="91440">
                <a:buFont typeface="Arial" pitchFamily="34" charset="0"/>
                <a:buChar char="•"/>
                <a:tabLst>
                  <a:tab pos="182880" algn="l"/>
                  <a:tab pos="365760" algn="l"/>
                  <a:tab pos="640080" algn="l"/>
                </a:tabLst>
              </a:pPr>
              <a:r>
                <a:rPr lang="en-US" sz="2800" dirty="0"/>
                <a:t> </a:t>
              </a:r>
              <a:r>
                <a:rPr lang="en-US" sz="2800" dirty="0" smtClean="0"/>
                <a:t>Single-Sine</a:t>
              </a:r>
              <a:endParaRPr lang="en-US" sz="2800" dirty="0"/>
            </a:p>
            <a:p>
              <a:pPr defTabSz="91440">
                <a:tabLst>
                  <a:tab pos="182880" algn="l"/>
                  <a:tab pos="365760" algn="l"/>
                  <a:tab pos="640080" algn="l"/>
                </a:tabLst>
              </a:pPr>
              <a:r>
                <a:rPr lang="en-US" sz="2400" dirty="0" smtClean="0"/>
                <a:t>   BE= {[</a:t>
              </a:r>
              <a:r>
                <a:rPr lang="en-US" sz="2400" dirty="0"/>
                <a:t>W * Cos(A)] – [(BT – </a:t>
              </a:r>
              <a:r>
                <a:rPr lang="en-US" sz="2400" dirty="0" smtClean="0"/>
                <a:t>AVG) </a:t>
              </a:r>
              <a:r>
                <a:rPr lang="en-US" sz="2400" dirty="0"/>
                <a:t>* </a:t>
              </a:r>
              <a:r>
                <a:rPr lang="en-US" sz="2400" dirty="0" smtClean="0"/>
                <a:t>    ((</a:t>
              </a:r>
              <a:r>
                <a:rPr lang="en-US" sz="2400" dirty="0"/>
                <a:t>3.14/2) – A)]}/</a:t>
              </a:r>
              <a:r>
                <a:rPr lang="en-US" sz="2400" dirty="0" smtClean="0"/>
                <a:t>3.14</a:t>
              </a:r>
              <a:r>
                <a:rPr lang="en-US" sz="3200" dirty="0" smtClean="0"/>
                <a:t> </a:t>
              </a:r>
            </a:p>
            <a:p>
              <a:pPr defTabSz="91440">
                <a:tabLst>
                  <a:tab pos="182880" algn="l"/>
                  <a:tab pos="365760" algn="l"/>
                  <a:tab pos="640080" algn="l"/>
                </a:tabLst>
              </a:pPr>
              <a:endParaRPr lang="en-US" sz="2400" dirty="0" smtClean="0"/>
            </a:p>
            <a:p>
              <a:pPr defTabSz="91440">
                <a:buFont typeface="Arial" pitchFamily="34" charset="0"/>
                <a:buChar char="•"/>
                <a:tabLst>
                  <a:tab pos="182880" algn="l"/>
                  <a:tab pos="365760" algn="l"/>
                  <a:tab pos="640080" algn="l"/>
                </a:tabLst>
              </a:pPr>
              <a:r>
                <a:rPr lang="en-US" sz="3200" dirty="0"/>
                <a:t> </a:t>
              </a:r>
              <a:r>
                <a:rPr lang="en-US" sz="3200" dirty="0" smtClean="0"/>
                <a:t>Averaging </a:t>
              </a:r>
              <a:r>
                <a:rPr lang="en-US" sz="3200" dirty="0" smtClean="0"/>
                <a:t>Method </a:t>
              </a:r>
              <a:endParaRPr lang="en-US" sz="3200" dirty="0"/>
            </a:p>
            <a:p>
              <a:pPr marL="571500" defTabSz="91440">
                <a:buFont typeface="Arial" pitchFamily="34" charset="0"/>
                <a:buChar char="•"/>
                <a:tabLst>
                  <a:tab pos="182880" algn="l"/>
                  <a:tab pos="365760" algn="l"/>
                  <a:tab pos="640080" algn="l"/>
                </a:tabLst>
              </a:pPr>
              <a:r>
                <a:rPr lang="en-US" sz="2800" dirty="0" smtClean="0"/>
                <a:t> Rectangular</a:t>
              </a:r>
            </a:p>
            <a:p>
              <a:pPr defTabSz="91440">
                <a:tabLst>
                  <a:tab pos="182880" algn="l"/>
                  <a:tab pos="365760" algn="l"/>
                  <a:tab pos="640080" algn="l"/>
                </a:tabLst>
              </a:pPr>
              <a:r>
                <a:rPr lang="en-US" sz="2400" dirty="0" smtClean="0"/>
                <a:t>   AM </a:t>
              </a:r>
              <a:r>
                <a:rPr lang="en-US" sz="2400" dirty="0"/>
                <a:t>= (MT – BT)/2 </a:t>
              </a:r>
              <a:endParaRPr lang="en-US" sz="2400" dirty="0" smtClean="0"/>
            </a:p>
            <a:p>
              <a:pPr defTabSz="91440">
                <a:tabLst>
                  <a:tab pos="182880" algn="l"/>
                  <a:tab pos="365760" algn="l"/>
                  <a:tab pos="640080" algn="l"/>
                </a:tabLst>
              </a:pPr>
              <a:endParaRPr lang="en-US" sz="2400" dirty="0" smtClean="0"/>
            </a:p>
            <a:p>
              <a:pPr defTabSz="91440">
                <a:buFont typeface="Arial" pitchFamily="34" charset="0"/>
                <a:buChar char="•"/>
                <a:tabLst>
                  <a:tab pos="182880" algn="l"/>
                  <a:tab pos="365760" algn="l"/>
                  <a:tab pos="640080" algn="l"/>
                </a:tabLst>
              </a:pPr>
              <a:r>
                <a:rPr lang="en-US" sz="2800" dirty="0" smtClean="0"/>
                <a:t> Rain-gauge stations have a 1 h sampling interval</a:t>
              </a:r>
            </a:p>
            <a:p>
              <a:pPr defTabSz="91440">
                <a:buFont typeface="Arial" pitchFamily="34" charset="0"/>
                <a:buChar char="•"/>
                <a:tabLst>
                  <a:tab pos="182880" algn="l"/>
                  <a:tab pos="365760" algn="l"/>
                  <a:tab pos="640080" algn="l"/>
                </a:tabLst>
              </a:pPr>
              <a:r>
                <a:rPr lang="en-US" sz="2800" dirty="0" smtClean="0"/>
                <a:t> Stations without rain-gauges are sampled every 2 min and recorded every 10 min</a:t>
              </a:r>
            </a:p>
            <a:p>
              <a:pPr defTabSz="91440">
                <a:buFont typeface="Arial" pitchFamily="34" charset="0"/>
                <a:buChar char="•"/>
                <a:tabLst>
                  <a:tab pos="182880" algn="l"/>
                  <a:tab pos="365760" algn="l"/>
                  <a:tab pos="640080" algn="l"/>
                </a:tabLst>
              </a:pPr>
              <a:r>
                <a:rPr lang="en-US" sz="2800" dirty="0" smtClean="0"/>
                <a:t> Evaluated with a base temperature of 10</a:t>
              </a:r>
              <a:r>
                <a:rPr lang="en-US" sz="2800" baseline="30000" dirty="0" smtClean="0"/>
                <a:t>o</a:t>
              </a:r>
              <a:r>
                <a:rPr lang="en-US" sz="2800" dirty="0" smtClean="0"/>
                <a:t>C and a maximum of 30</a:t>
              </a:r>
              <a:r>
                <a:rPr lang="en-US" sz="2800" baseline="30000" dirty="0" smtClean="0"/>
                <a:t>o</a:t>
              </a:r>
              <a:r>
                <a:rPr lang="en-US" sz="2800" dirty="0" smtClean="0"/>
                <a:t>C</a:t>
              </a:r>
            </a:p>
            <a:p>
              <a:pPr defTabSz="91440">
                <a:tabLst>
                  <a:tab pos="182880" algn="l"/>
                  <a:tab pos="365760" algn="l"/>
                  <a:tab pos="640080" algn="l"/>
                </a:tabLst>
              </a:pPr>
              <a:endParaRPr lang="en-US" sz="2800" dirty="0" smtClean="0"/>
            </a:p>
            <a:p>
              <a:pPr defTabSz="91440">
                <a:tabLst>
                  <a:tab pos="182880" algn="l"/>
                  <a:tab pos="365760" algn="l"/>
                  <a:tab pos="640080" algn="l"/>
                </a:tabLst>
              </a:pPr>
              <a:endParaRPr lang="en-US" sz="2800" dirty="0" smtClean="0"/>
            </a:p>
            <a:p>
              <a:pPr defTabSz="91440">
                <a:tabLst>
                  <a:tab pos="182880" algn="l"/>
                  <a:tab pos="365760" algn="l"/>
                  <a:tab pos="640080" algn="l"/>
                </a:tabLst>
              </a:pPr>
              <a:endParaRPr lang="en-US" sz="2800" dirty="0" smtClean="0"/>
            </a:p>
            <a:p>
              <a:pPr defTabSz="91440">
                <a:tabLst>
                  <a:tab pos="182880" algn="l"/>
                  <a:tab pos="365760" algn="l"/>
                  <a:tab pos="640080" algn="l"/>
                </a:tabLst>
              </a:pPr>
              <a:endParaRPr lang="en-US" sz="2800" dirty="0" smtClean="0"/>
            </a:p>
            <a:p>
              <a:pPr defTabSz="91440">
                <a:tabLst>
                  <a:tab pos="182880" algn="l"/>
                  <a:tab pos="365760" algn="l"/>
                  <a:tab pos="640080" algn="l"/>
                </a:tabLst>
              </a:pPr>
              <a:r>
                <a:rPr lang="en-US" sz="3200" dirty="0" smtClean="0"/>
                <a:t>Soil Temperature Regimes</a:t>
              </a:r>
            </a:p>
            <a:p>
              <a:pPr defTabSz="91440">
                <a:tabLst>
                  <a:tab pos="182880" algn="l"/>
                  <a:tab pos="365760" algn="l"/>
                  <a:tab pos="640080" algn="l"/>
                </a:tabLst>
              </a:pPr>
              <a:endParaRPr lang="en-US" sz="2800" dirty="0" smtClean="0"/>
            </a:p>
            <a:p>
              <a:pPr defTabSz="91440">
                <a:buFont typeface="Arial" pitchFamily="34" charset="0"/>
                <a:buChar char="•"/>
                <a:tabLst>
                  <a:tab pos="182880" algn="l"/>
                  <a:tab pos="365760" algn="l"/>
                  <a:tab pos="640080" algn="l"/>
                </a:tabLst>
              </a:pPr>
              <a:r>
                <a:rPr lang="en-US" sz="2800" dirty="0" smtClean="0"/>
                <a:t> 50 cm temperature data was used to evaluate soil temperature regimes (Soil Survey Staff, 1999)</a:t>
              </a:r>
            </a:p>
            <a:p>
              <a:pPr defTabSz="91440">
                <a:buFont typeface="Arial" pitchFamily="34" charset="0"/>
                <a:buChar char="•"/>
                <a:tabLst>
                  <a:tab pos="182880" algn="l"/>
                  <a:tab pos="365760" algn="l"/>
                  <a:tab pos="640080" algn="l"/>
                </a:tabLst>
              </a:pPr>
              <a:r>
                <a:rPr lang="en-US" sz="2800" dirty="0" smtClean="0"/>
                <a:t> Summer mean </a:t>
              </a:r>
            </a:p>
            <a:p>
              <a:pPr marL="560388" lvl="1" defTabSz="91440">
                <a:buFont typeface="Arial" pitchFamily="34" charset="0"/>
                <a:buChar char="•"/>
                <a:tabLst>
                  <a:tab pos="182880" algn="l"/>
                  <a:tab pos="365760" algn="l"/>
                  <a:tab pos="640080" algn="l"/>
                </a:tabLst>
              </a:pPr>
              <a:r>
                <a:rPr lang="en-US" sz="2800" dirty="0" smtClean="0"/>
                <a:t> June, July, and August</a:t>
              </a:r>
            </a:p>
            <a:p>
              <a:pPr marL="0" lvl="1" defTabSz="91440">
                <a:buFont typeface="Arial" pitchFamily="34" charset="0"/>
                <a:buChar char="•"/>
                <a:tabLst>
                  <a:tab pos="182880" algn="l"/>
                  <a:tab pos="365760" algn="l"/>
                  <a:tab pos="640080" algn="l"/>
                </a:tabLst>
              </a:pPr>
              <a:r>
                <a:rPr lang="en-US" sz="2800" dirty="0" smtClean="0"/>
                <a:t> Winter mean</a:t>
              </a:r>
            </a:p>
            <a:p>
              <a:pPr marL="566738" lvl="1" defTabSz="91440">
                <a:buFont typeface="Arial" pitchFamily="34" charset="0"/>
                <a:buChar char="•"/>
                <a:tabLst>
                  <a:tab pos="182880" algn="l"/>
                  <a:tab pos="365760" algn="l"/>
                  <a:tab pos="640080" algn="l"/>
                </a:tabLst>
              </a:pPr>
              <a:r>
                <a:rPr lang="en-US" sz="2800" dirty="0" smtClean="0"/>
                <a:t> December, January, and February </a:t>
              </a:r>
            </a:p>
            <a:p>
              <a:pPr marL="566738" lvl="1" defTabSz="91440">
                <a:buFont typeface="Arial" pitchFamily="34" charset="0"/>
                <a:buChar char="•"/>
                <a:tabLst>
                  <a:tab pos="182880" algn="l"/>
                  <a:tab pos="365760" algn="l"/>
                  <a:tab pos="640080" algn="l"/>
                </a:tabLst>
              </a:pPr>
              <a:endParaRPr lang="en-US" sz="2800" dirty="0" smtClean="0"/>
            </a:p>
            <a:p>
              <a:pPr defTabSz="91440">
                <a:tabLst>
                  <a:tab pos="182880" algn="l"/>
                  <a:tab pos="365760" algn="l"/>
                  <a:tab pos="640080" algn="l"/>
                </a:tabLst>
              </a:pPr>
              <a:endParaRPr lang="en-US" sz="2800" dirty="0" smtClean="0"/>
            </a:p>
          </p:txBody>
        </p:sp>
        <p:sp>
          <p:nvSpPr>
            <p:cNvPr id="15" name="TextBox 14"/>
            <p:cNvSpPr txBox="1"/>
            <p:nvPr/>
          </p:nvSpPr>
          <p:spPr>
            <a:xfrm>
              <a:off x="17221200" y="18288000"/>
              <a:ext cx="14630400" cy="830997"/>
            </a:xfrm>
            <a:prstGeom prst="rect">
              <a:avLst/>
            </a:prstGeom>
            <a:solidFill>
              <a:schemeClr val="bg2">
                <a:lumMod val="50000"/>
              </a:schemeClr>
            </a:solidFill>
          </p:spPr>
          <p:txBody>
            <a:bodyPr wrap="square" rtlCol="0">
              <a:spAutoFit/>
            </a:bodyPr>
            <a:lstStyle/>
            <a:p>
              <a:r>
                <a:rPr lang="en-US" sz="4800" dirty="0" smtClean="0"/>
                <a:t>MATERIALS AND METHODS</a:t>
              </a:r>
              <a:endParaRPr lang="en-US" sz="4800" dirty="0"/>
            </a:p>
          </p:txBody>
        </p:sp>
      </p:grpSp>
      <p:grpSp>
        <p:nvGrpSpPr>
          <p:cNvPr id="36" name="Group 35"/>
          <p:cNvGrpSpPr/>
          <p:nvPr/>
        </p:nvGrpSpPr>
        <p:grpSpPr>
          <a:xfrm>
            <a:off x="1295400" y="15544800"/>
            <a:ext cx="13878472" cy="5943600"/>
            <a:chOff x="914400" y="15544800"/>
            <a:chExt cx="13878472" cy="5943600"/>
          </a:xfrm>
        </p:grpSpPr>
        <p:pic>
          <p:nvPicPr>
            <p:cNvPr id="19" name="Picture 2" descr="C:\Documents and Settings\dweindorf\Desktop\Romania GIS.bmp"/>
            <p:cNvPicPr>
              <a:picLocks noChangeAspect="1" noChangeArrowheads="1"/>
            </p:cNvPicPr>
            <p:nvPr/>
          </p:nvPicPr>
          <p:blipFill>
            <a:blip r:embed="rId5" cstate="print"/>
            <a:srcRect/>
            <a:stretch>
              <a:fillRect/>
            </a:stretch>
          </p:blipFill>
          <p:spPr bwMode="auto">
            <a:xfrm>
              <a:off x="914400" y="15544800"/>
              <a:ext cx="6502998" cy="5943600"/>
            </a:xfrm>
            <a:prstGeom prst="rect">
              <a:avLst/>
            </a:prstGeom>
            <a:noFill/>
          </p:spPr>
        </p:pic>
        <p:pic>
          <p:nvPicPr>
            <p:cNvPr id="20" name="Picture 2"/>
            <p:cNvPicPr>
              <a:picLocks noChangeAspect="1" noChangeArrowheads="1"/>
            </p:cNvPicPr>
            <p:nvPr/>
          </p:nvPicPr>
          <p:blipFill>
            <a:blip r:embed="rId6" cstate="print"/>
            <a:srcRect/>
            <a:stretch>
              <a:fillRect/>
            </a:stretch>
          </p:blipFill>
          <p:spPr bwMode="auto">
            <a:xfrm>
              <a:off x="9829800" y="15544800"/>
              <a:ext cx="4963072" cy="5943600"/>
            </a:xfrm>
            <a:prstGeom prst="rect">
              <a:avLst/>
            </a:prstGeom>
            <a:noFill/>
            <a:ln w="9525">
              <a:noFill/>
              <a:miter lim="800000"/>
              <a:headEnd/>
              <a:tailEnd/>
            </a:ln>
            <a:effectLst/>
          </p:spPr>
        </p:pic>
        <p:cxnSp>
          <p:nvCxnSpPr>
            <p:cNvPr id="22" name="Straight Connector 21"/>
            <p:cNvCxnSpPr/>
            <p:nvPr/>
          </p:nvCxnSpPr>
          <p:spPr>
            <a:xfrm flipV="1">
              <a:off x="3505200" y="16002000"/>
              <a:ext cx="784860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05200" y="17373600"/>
              <a:ext cx="7848600" cy="3505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 name="Picture 2"/>
          <p:cNvPicPr>
            <a:picLocks noChangeAspect="1" noChangeArrowheads="1"/>
          </p:cNvPicPr>
          <p:nvPr/>
        </p:nvPicPr>
        <p:blipFill>
          <a:blip r:embed="rId7" cstate="print"/>
          <a:srcRect/>
          <a:stretch>
            <a:fillRect/>
          </a:stretch>
        </p:blipFill>
        <p:spPr bwMode="auto">
          <a:xfrm>
            <a:off x="5715000" y="26593800"/>
            <a:ext cx="1421710" cy="5001768"/>
          </a:xfrm>
          <a:prstGeom prst="rect">
            <a:avLst/>
          </a:prstGeom>
          <a:noFill/>
          <a:ln w="9525">
            <a:noFill/>
            <a:miter lim="800000"/>
            <a:headEnd/>
            <a:tailEnd/>
          </a:ln>
        </p:spPr>
      </p:pic>
      <p:pic>
        <p:nvPicPr>
          <p:cNvPr id="38" name="Picture 2"/>
          <p:cNvPicPr>
            <a:picLocks noChangeArrowheads="1"/>
          </p:cNvPicPr>
          <p:nvPr/>
        </p:nvPicPr>
        <p:blipFill>
          <a:blip r:embed="rId8" cstate="print"/>
          <a:srcRect/>
          <a:stretch>
            <a:fillRect/>
          </a:stretch>
        </p:blipFill>
        <p:spPr bwMode="auto">
          <a:xfrm>
            <a:off x="7467600" y="26593800"/>
            <a:ext cx="1709928" cy="5001768"/>
          </a:xfrm>
          <a:prstGeom prst="rect">
            <a:avLst/>
          </a:prstGeom>
          <a:noFill/>
          <a:ln w="9525">
            <a:noFill/>
            <a:miter lim="800000"/>
            <a:headEnd/>
            <a:tailEnd/>
          </a:ln>
        </p:spPr>
      </p:pic>
      <p:graphicFrame>
        <p:nvGraphicFramePr>
          <p:cNvPr id="39" name="Content Placeholder 3"/>
          <p:cNvGraphicFramePr>
            <a:graphicFrameLocks/>
          </p:cNvGraphicFramePr>
          <p:nvPr/>
        </p:nvGraphicFramePr>
        <p:xfrm>
          <a:off x="35280600" y="6400800"/>
          <a:ext cx="7848600" cy="5001768"/>
        </p:xfrm>
        <a:graphic>
          <a:graphicData uri="http://schemas.openxmlformats.org/drawingml/2006/chart">
            <c:chart xmlns:c="http://schemas.openxmlformats.org/drawingml/2006/chart" xmlns:r="http://schemas.openxmlformats.org/officeDocument/2006/relationships" r:id="rId9"/>
          </a:graphicData>
        </a:graphic>
      </p:graphicFrame>
      <p:pic>
        <p:nvPicPr>
          <p:cNvPr id="25" name="Picture 24" descr="Splinesum09.jpg"/>
          <p:cNvPicPr>
            <a:picLocks noChangeAspect="1"/>
          </p:cNvPicPr>
          <p:nvPr/>
        </p:nvPicPr>
        <p:blipFill>
          <a:blip r:embed="rId10" cstate="print"/>
          <a:stretch>
            <a:fillRect/>
          </a:stretch>
        </p:blipFill>
        <p:spPr>
          <a:xfrm>
            <a:off x="26593800" y="6400800"/>
            <a:ext cx="6473952" cy="5002599"/>
          </a:xfrm>
          <a:prstGeom prst="rect">
            <a:avLst/>
          </a:prstGeom>
        </p:spPr>
      </p:pic>
      <p:pic>
        <p:nvPicPr>
          <p:cNvPr id="26" name="Picture 25" descr="AM-FSpline.jpg"/>
          <p:cNvPicPr>
            <a:picLocks noChangeAspect="1"/>
          </p:cNvPicPr>
          <p:nvPr/>
        </p:nvPicPr>
        <p:blipFill>
          <a:blip r:embed="rId11" cstate="print"/>
          <a:stretch>
            <a:fillRect/>
          </a:stretch>
        </p:blipFill>
        <p:spPr>
          <a:xfrm>
            <a:off x="35737800" y="12420600"/>
            <a:ext cx="6472876" cy="5001768"/>
          </a:xfrm>
          <a:prstGeom prst="rect">
            <a:avLst/>
          </a:prstGeom>
        </p:spPr>
      </p:pic>
      <p:pic>
        <p:nvPicPr>
          <p:cNvPr id="27" name="Picture 26" descr="BEF.jpg"/>
          <p:cNvPicPr>
            <a:picLocks noChangeAspect="1"/>
          </p:cNvPicPr>
          <p:nvPr/>
        </p:nvPicPr>
        <p:blipFill>
          <a:blip r:embed="rId12" cstate="print"/>
          <a:stretch>
            <a:fillRect/>
          </a:stretch>
        </p:blipFill>
        <p:spPr>
          <a:xfrm>
            <a:off x="43967400" y="12420600"/>
            <a:ext cx="6473952" cy="5002599"/>
          </a:xfrm>
          <a:prstGeom prst="rect">
            <a:avLst/>
          </a:prstGeom>
        </p:spPr>
      </p:pic>
      <p:pic>
        <p:nvPicPr>
          <p:cNvPr id="28" name="Picture 27" descr="sliceGDD.jpg"/>
          <p:cNvPicPr>
            <a:picLocks noChangeAspect="1"/>
          </p:cNvPicPr>
          <p:nvPr/>
        </p:nvPicPr>
        <p:blipFill>
          <a:blip r:embed="rId13" cstate="print"/>
          <a:stretch>
            <a:fillRect/>
          </a:stretch>
        </p:blipFill>
        <p:spPr>
          <a:xfrm>
            <a:off x="43967400" y="6400800"/>
            <a:ext cx="6472876" cy="5001768"/>
          </a:xfrm>
          <a:prstGeom prst="rect">
            <a:avLst/>
          </a:prstGeom>
        </p:spPr>
      </p:pic>
      <p:pic>
        <p:nvPicPr>
          <p:cNvPr id="30" name="Picture 29" descr="slicesummer.jpg"/>
          <p:cNvPicPr>
            <a:picLocks noChangeAspect="1"/>
          </p:cNvPicPr>
          <p:nvPr/>
        </p:nvPicPr>
        <p:blipFill>
          <a:blip r:embed="rId14" cstate="print"/>
          <a:stretch>
            <a:fillRect/>
          </a:stretch>
        </p:blipFill>
        <p:spPr>
          <a:xfrm>
            <a:off x="18288000" y="6400800"/>
            <a:ext cx="6472876" cy="5001768"/>
          </a:xfrm>
          <a:prstGeom prst="rect">
            <a:avLst/>
          </a:prstGeom>
        </p:spPr>
      </p:pic>
      <p:graphicFrame>
        <p:nvGraphicFramePr>
          <p:cNvPr id="31" name="Table 30"/>
          <p:cNvGraphicFramePr>
            <a:graphicFrameLocks noGrp="1"/>
          </p:cNvGraphicFramePr>
          <p:nvPr/>
        </p:nvGraphicFramePr>
        <p:xfrm>
          <a:off x="18288000" y="12725400"/>
          <a:ext cx="2450592" cy="5001760"/>
        </p:xfrm>
        <a:graphic>
          <a:graphicData uri="http://schemas.openxmlformats.org/drawingml/2006/table">
            <a:tbl>
              <a:tblPr/>
              <a:tblGrid>
                <a:gridCol w="1486425"/>
                <a:gridCol w="964167"/>
              </a:tblGrid>
              <a:tr h="285278">
                <a:tc>
                  <a:txBody>
                    <a:bodyPr/>
                    <a:lstStyle/>
                    <a:p>
                      <a:pPr algn="l" fontAlgn="t"/>
                      <a:r>
                        <a:rPr lang="en-US" sz="1100" b="0" i="0" u="none" strike="noStrike" dirty="0" smtClean="0">
                          <a:solidFill>
                            <a:srgbClr val="000000"/>
                          </a:solidFill>
                          <a:latin typeface="Calibri"/>
                        </a:rPr>
                        <a:t>  Site</a:t>
                      </a:r>
                      <a:endParaRPr lang="en-US" sz="1100" b="0" i="0" u="none" strike="noStrike" dirty="0">
                        <a:solidFill>
                          <a:srgbClr val="000000"/>
                        </a:solidFill>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100" b="0" i="0" u="none" strike="noStrike" dirty="0">
                          <a:solidFill>
                            <a:srgbClr val="000000"/>
                          </a:solidFill>
                          <a:latin typeface="Calibri"/>
                        </a:rPr>
                        <a:t>Mean</a:t>
                      </a:r>
                      <a:r>
                        <a:rPr lang="en-US" sz="1100" b="0" i="0" u="none" strike="noStrike" dirty="0">
                          <a:solidFill>
                            <a:srgbClr val="000000"/>
                          </a:solidFill>
                          <a:latin typeface="Times New Roman"/>
                        </a:rPr>
                        <a:t>†</a:t>
                      </a:r>
                      <a:endParaRPr lang="en-US" sz="1100" b="0" i="0" u="none" strike="noStrike" dirty="0">
                        <a:solidFill>
                          <a:srgbClr val="000000"/>
                        </a:solidFill>
                        <a:latin typeface="Calibri"/>
                      </a:endParaRP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16774">
                <a:tc>
                  <a:txBody>
                    <a:bodyPr/>
                    <a:lstStyle/>
                    <a:p>
                      <a:pPr algn="l" fontAlgn="b"/>
                      <a:r>
                        <a:rPr lang="en-US" sz="1100" b="0" i="0" u="none" strike="noStrike" dirty="0" smtClean="0">
                          <a:solidFill>
                            <a:srgbClr val="000000"/>
                          </a:solidFill>
                          <a:latin typeface="Calibri"/>
                        </a:rPr>
                        <a:t>  1</a:t>
                      </a:r>
                      <a:endParaRPr lang="en-US" sz="11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100" b="0" i="0" u="none" strike="noStrike" dirty="0">
                          <a:solidFill>
                            <a:srgbClr val="000000"/>
                          </a:solidFill>
                          <a:latin typeface="Calibri"/>
                        </a:rPr>
                        <a:t>19.8867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2</a:t>
                      </a:r>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latin typeface="Calibri"/>
                        </a:rPr>
                        <a:t>19.3858</a:t>
                      </a:r>
                    </a:p>
                  </a:txBody>
                  <a:tcPr marL="9525" marR="9525" marT="9525" marB="0" anchor="b">
                    <a:lnL>
                      <a:noFill/>
                    </a:lnL>
                    <a:lnR>
                      <a:noFill/>
                    </a:lnR>
                    <a:lnT>
                      <a:noFill/>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3</a:t>
                      </a:r>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latin typeface="Calibri"/>
                        </a:rPr>
                        <a:t>20.1387</a:t>
                      </a:r>
                    </a:p>
                  </a:txBody>
                  <a:tcPr marL="9525" marR="9525" marT="9525" marB="0" anchor="b">
                    <a:lnL>
                      <a:noFill/>
                    </a:lnL>
                    <a:lnR>
                      <a:noFill/>
                    </a:lnR>
                    <a:lnT>
                      <a:noFill/>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4</a:t>
                      </a:r>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latin typeface="Calibri"/>
                        </a:rPr>
                        <a:t>19.7120</a:t>
                      </a:r>
                    </a:p>
                  </a:txBody>
                  <a:tcPr marL="9525" marR="9525" marT="9525" marB="0" anchor="b">
                    <a:lnL>
                      <a:noFill/>
                    </a:lnL>
                    <a:lnR>
                      <a:noFill/>
                    </a:lnR>
                    <a:lnT>
                      <a:noFill/>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5</a:t>
                      </a:r>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latin typeface="Calibri"/>
                        </a:rPr>
                        <a:t>20.3390</a:t>
                      </a:r>
                    </a:p>
                  </a:txBody>
                  <a:tcPr marL="9525" marR="9525" marT="9525" marB="0" anchor="b">
                    <a:lnL>
                      <a:noFill/>
                    </a:lnL>
                    <a:lnR>
                      <a:noFill/>
                    </a:lnR>
                    <a:lnT>
                      <a:noFill/>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6</a:t>
                      </a:r>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latin typeface="Calibri"/>
                        </a:rPr>
                        <a:t>19.8907</a:t>
                      </a:r>
                    </a:p>
                  </a:txBody>
                  <a:tcPr marL="9525" marR="9525" marT="9525" marB="0" anchor="b">
                    <a:lnL>
                      <a:noFill/>
                    </a:lnL>
                    <a:lnR>
                      <a:noFill/>
                    </a:lnR>
                    <a:lnT>
                      <a:noFill/>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7</a:t>
                      </a:r>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latin typeface="Calibri"/>
                        </a:rPr>
                        <a:t>17.7497</a:t>
                      </a:r>
                    </a:p>
                  </a:txBody>
                  <a:tcPr marL="9525" marR="9525" marT="9525" marB="0" anchor="b">
                    <a:lnL>
                      <a:noFill/>
                    </a:lnL>
                    <a:lnR>
                      <a:noFill/>
                    </a:lnR>
                    <a:lnT>
                      <a:noFill/>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8</a:t>
                      </a:r>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latin typeface="Calibri"/>
                        </a:rPr>
                        <a:t>19.6057</a:t>
                      </a:r>
                    </a:p>
                  </a:txBody>
                  <a:tcPr marL="9525" marR="9525" marT="9525" marB="0" anchor="b">
                    <a:lnL>
                      <a:noFill/>
                    </a:lnL>
                    <a:lnR>
                      <a:noFill/>
                    </a:lnR>
                    <a:lnT>
                      <a:noFill/>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9</a:t>
                      </a:r>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latin typeface="Calibri"/>
                        </a:rPr>
                        <a:t>18.9420</a:t>
                      </a:r>
                    </a:p>
                  </a:txBody>
                  <a:tcPr marL="9525" marR="9525" marT="9525" marB="0" anchor="b">
                    <a:lnL>
                      <a:noFill/>
                    </a:lnL>
                    <a:lnR>
                      <a:noFill/>
                    </a:lnR>
                    <a:lnT>
                      <a:noFill/>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10</a:t>
                      </a:r>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latin typeface="Calibri"/>
                        </a:rPr>
                        <a:t>18.5247</a:t>
                      </a:r>
                    </a:p>
                  </a:txBody>
                  <a:tcPr marL="9525" marR="9525" marT="9525" marB="0" anchor="b">
                    <a:lnL>
                      <a:noFill/>
                    </a:lnL>
                    <a:lnR>
                      <a:noFill/>
                    </a:lnR>
                    <a:lnT>
                      <a:noFill/>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11</a:t>
                      </a:r>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latin typeface="Calibri"/>
                        </a:rPr>
                        <a:t>17.9323</a:t>
                      </a:r>
                    </a:p>
                  </a:txBody>
                  <a:tcPr marL="9525" marR="9525" marT="9525" marB="0" anchor="b">
                    <a:lnL>
                      <a:noFill/>
                    </a:lnL>
                    <a:lnR>
                      <a:noFill/>
                    </a:lnR>
                    <a:lnT>
                      <a:noFill/>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12</a:t>
                      </a:r>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latin typeface="Calibri"/>
                        </a:rPr>
                        <a:t>18.9650</a:t>
                      </a:r>
                    </a:p>
                  </a:txBody>
                  <a:tcPr marL="9525" marR="9525" marT="9525" marB="0" anchor="b">
                    <a:lnL>
                      <a:noFill/>
                    </a:lnL>
                    <a:lnR>
                      <a:noFill/>
                    </a:lnR>
                    <a:lnT>
                      <a:noFill/>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13</a:t>
                      </a:r>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latin typeface="Calibri"/>
                        </a:rPr>
                        <a:t>19.7650</a:t>
                      </a:r>
                    </a:p>
                  </a:txBody>
                  <a:tcPr marL="9525" marR="9525" marT="9525" marB="0" anchor="b">
                    <a:lnL>
                      <a:noFill/>
                    </a:lnL>
                    <a:lnR>
                      <a:noFill/>
                    </a:lnR>
                    <a:lnT>
                      <a:noFill/>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14</a:t>
                      </a:r>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latin typeface="Calibri"/>
                        </a:rPr>
                        <a:t>20.7500</a:t>
                      </a:r>
                    </a:p>
                  </a:txBody>
                  <a:tcPr marL="9525" marR="9525" marT="9525" marB="0" anchor="b">
                    <a:lnL>
                      <a:noFill/>
                    </a:lnL>
                    <a:lnR>
                      <a:noFill/>
                    </a:lnR>
                    <a:lnT>
                      <a:noFill/>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15</a:t>
                      </a:r>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latin typeface="Calibri"/>
                        </a:rPr>
                        <a:t>21.6030</a:t>
                      </a:r>
                    </a:p>
                  </a:txBody>
                  <a:tcPr marL="9525" marR="9525" marT="9525" marB="0" anchor="b">
                    <a:lnL>
                      <a:noFill/>
                    </a:lnL>
                    <a:lnR>
                      <a:noFill/>
                    </a:lnR>
                    <a:lnT>
                      <a:noFill/>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16</a:t>
                      </a:r>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latin typeface="Calibri"/>
                        </a:rPr>
                        <a:t>17.9203</a:t>
                      </a:r>
                    </a:p>
                  </a:txBody>
                  <a:tcPr marL="9525" marR="9525" marT="9525" marB="0" anchor="b">
                    <a:lnL>
                      <a:noFill/>
                    </a:lnL>
                    <a:lnR>
                      <a:noFill/>
                    </a:lnR>
                    <a:lnT>
                      <a:noFill/>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17</a:t>
                      </a:r>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latin typeface="Calibri"/>
                        </a:rPr>
                        <a:t>17.8690</a:t>
                      </a:r>
                    </a:p>
                  </a:txBody>
                  <a:tcPr marL="9525" marR="9525" marT="9525" marB="0" anchor="b">
                    <a:lnL>
                      <a:noFill/>
                    </a:lnL>
                    <a:lnR>
                      <a:noFill/>
                    </a:lnR>
                    <a:lnT>
                      <a:noFill/>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18</a:t>
                      </a:r>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latin typeface="Calibri"/>
                        </a:rPr>
                        <a:t>17.5680</a:t>
                      </a:r>
                    </a:p>
                  </a:txBody>
                  <a:tcPr marL="9525" marR="9525" marT="9525" marB="0" anchor="b">
                    <a:lnL>
                      <a:noFill/>
                    </a:lnL>
                    <a:lnR>
                      <a:noFill/>
                    </a:lnR>
                    <a:lnT>
                      <a:noFill/>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19</a:t>
                      </a:r>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dirty="0">
                          <a:solidFill>
                            <a:srgbClr val="000000"/>
                          </a:solidFill>
                          <a:latin typeface="Calibri"/>
                        </a:rPr>
                        <a:t>18.3607</a:t>
                      </a:r>
                    </a:p>
                  </a:txBody>
                  <a:tcPr marL="9525" marR="9525" marT="9525" marB="0" anchor="b">
                    <a:lnL>
                      <a:noFill/>
                    </a:lnL>
                    <a:lnR>
                      <a:noFill/>
                    </a:lnR>
                    <a:lnT>
                      <a:noFill/>
                    </a:lnT>
                    <a:lnB>
                      <a:noFill/>
                    </a:lnB>
                    <a:solidFill>
                      <a:schemeClr val="bg1"/>
                    </a:solidFill>
                  </a:tcPr>
                </a:tc>
              </a:tr>
              <a:tr h="216774">
                <a:tc>
                  <a:txBody>
                    <a:bodyPr/>
                    <a:lstStyle/>
                    <a:p>
                      <a:pPr algn="l" fontAlgn="b"/>
                      <a:r>
                        <a:rPr lang="en-US" sz="1100" b="0" i="0" u="none" strike="noStrike" dirty="0" smtClean="0">
                          <a:solidFill>
                            <a:srgbClr val="000000"/>
                          </a:solidFill>
                          <a:latin typeface="Calibri"/>
                        </a:rPr>
                        <a:t>  20</a:t>
                      </a:r>
                      <a:endParaRPr lang="en-US" sz="11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21.7087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r>
              <a:tr h="381002">
                <a:tc gridSpan="2">
                  <a:txBody>
                    <a:bodyPr/>
                    <a:lstStyle/>
                    <a:p>
                      <a:pPr algn="l" fontAlgn="t"/>
                      <a:r>
                        <a:rPr lang="en-US" sz="1100" b="0" i="0" u="none" strike="noStrike" dirty="0">
                          <a:solidFill>
                            <a:srgbClr val="000000"/>
                          </a:solidFill>
                          <a:latin typeface="Times New Roman"/>
                        </a:rPr>
                        <a:t>†LSD = 0.8667 </a:t>
                      </a:r>
                      <a:r>
                        <a:rPr lang="en-US" sz="1100" b="0" i="0" u="none" strike="noStrike" dirty="0">
                          <a:solidFill>
                            <a:srgbClr val="000000"/>
                          </a:solidFill>
                          <a:latin typeface="Calibri"/>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tr>
            </a:tbl>
          </a:graphicData>
        </a:graphic>
      </p:graphicFrame>
      <p:grpSp>
        <p:nvGrpSpPr>
          <p:cNvPr id="48" name="Group 47"/>
          <p:cNvGrpSpPr/>
          <p:nvPr/>
        </p:nvGrpSpPr>
        <p:grpSpPr>
          <a:xfrm>
            <a:off x="990600" y="22402800"/>
            <a:ext cx="14478000" cy="3439656"/>
            <a:chOff x="914400" y="6400800"/>
            <a:chExt cx="14630400" cy="3439656"/>
          </a:xfrm>
        </p:grpSpPr>
        <p:sp>
          <p:nvSpPr>
            <p:cNvPr id="49" name="TextBox 48"/>
            <p:cNvSpPr txBox="1"/>
            <p:nvPr/>
          </p:nvSpPr>
          <p:spPr>
            <a:xfrm>
              <a:off x="914400" y="7162800"/>
              <a:ext cx="14630400" cy="2677656"/>
            </a:xfrm>
            <a:prstGeom prst="rect">
              <a:avLst/>
            </a:prstGeom>
            <a:solidFill>
              <a:srgbClr val="D9D9D9">
                <a:alpha val="49020"/>
              </a:srgbClr>
            </a:solidFill>
            <a:ln>
              <a:noFill/>
            </a:ln>
          </p:spPr>
          <p:txBody>
            <a:bodyPr wrap="square" rtlCol="0">
              <a:spAutoFit/>
            </a:bodyPr>
            <a:lstStyle/>
            <a:p>
              <a:r>
                <a:rPr lang="en-US" sz="2800" dirty="0" smtClean="0"/>
                <a:t>The TP is a geographical region located in north-central Romania and is bordered by large rivers to the north and south, the Somesul Mare and the Mures, respectively. The TP is ~395,000 ha and ranges from 200-600 m in elevation, with some of the highest elevations occurring in the NW region. Contrary to the name, the TP consists of rolling hills with patches of forests located on tops of hills. The region is an agricultural zone with major crops of corn, sugar beet, wheat, sunflower, and forages. </a:t>
              </a:r>
              <a:endParaRPr lang="en-US" sz="2800" dirty="0"/>
            </a:p>
          </p:txBody>
        </p:sp>
        <p:sp>
          <p:nvSpPr>
            <p:cNvPr id="50" name="TextBox 49"/>
            <p:cNvSpPr txBox="1"/>
            <p:nvPr/>
          </p:nvSpPr>
          <p:spPr>
            <a:xfrm>
              <a:off x="914400" y="6400800"/>
              <a:ext cx="14630400" cy="830997"/>
            </a:xfrm>
            <a:prstGeom prst="rect">
              <a:avLst/>
            </a:prstGeom>
            <a:solidFill>
              <a:schemeClr val="bg2">
                <a:lumMod val="50000"/>
              </a:schemeClr>
            </a:solidFill>
          </p:spPr>
          <p:txBody>
            <a:bodyPr wrap="square" rtlCol="0">
              <a:spAutoFit/>
            </a:bodyPr>
            <a:lstStyle/>
            <a:p>
              <a:r>
                <a:rPr lang="en-US" sz="4800" dirty="0" smtClean="0"/>
                <a:t>BACKGROUND</a:t>
              </a:r>
              <a:endParaRPr lang="en-US" sz="4800" dirty="0"/>
            </a:p>
          </p:txBody>
        </p:sp>
      </p:grpSp>
      <p:graphicFrame>
        <p:nvGraphicFramePr>
          <p:cNvPr id="52" name="Table 51"/>
          <p:cNvGraphicFramePr>
            <a:graphicFrameLocks noGrp="1"/>
          </p:cNvGraphicFramePr>
          <p:nvPr/>
        </p:nvGraphicFramePr>
        <p:xfrm>
          <a:off x="1066800" y="26593800"/>
          <a:ext cx="4181477" cy="5001764"/>
        </p:xfrm>
        <a:graphic>
          <a:graphicData uri="http://schemas.openxmlformats.org/drawingml/2006/table">
            <a:tbl>
              <a:tblPr/>
              <a:tblGrid>
                <a:gridCol w="696913"/>
                <a:gridCol w="856860"/>
                <a:gridCol w="1028232"/>
                <a:gridCol w="799736"/>
                <a:gridCol w="799736"/>
              </a:tblGrid>
              <a:tr h="434936">
                <a:tc>
                  <a:txBody>
                    <a:bodyPr/>
                    <a:lstStyle/>
                    <a:p>
                      <a:pPr marL="0" marR="0">
                        <a:lnSpc>
                          <a:spcPct val="115000"/>
                        </a:lnSpc>
                        <a:spcBef>
                          <a:spcPts val="0"/>
                        </a:spcBef>
                        <a:spcAft>
                          <a:spcPts val="0"/>
                        </a:spcAft>
                      </a:pPr>
                      <a:r>
                        <a:rPr lang="en-US" sz="1100" dirty="0">
                          <a:latin typeface="Calibri"/>
                          <a:ea typeface="Calibri"/>
                          <a:cs typeface="Times New Roman"/>
                        </a:rPr>
                        <a:t>Station number</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Station name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Latitude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Elevation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smtClean="0">
                          <a:latin typeface="Calibri"/>
                          <a:ea typeface="Calibri"/>
                          <a:cs typeface="Times New Roman"/>
                        </a:rPr>
                        <a:t>Rain-gauge </a:t>
                      </a:r>
                      <a:endParaRPr lang="en-US" sz="11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7468">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m</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1</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Balda</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46.717002</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360</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No</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2</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Triteni</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46.59116</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342</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No</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3</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Ludus</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46.497812</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293</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Yes</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4</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Band</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46.584881</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318</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No</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5</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Jucu</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46.868676</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325</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Yes</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6</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Craiesti</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46.758798</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375</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No</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7</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Sillivasu</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46.781705</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463</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Yes</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8</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Dipsa</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46.966299</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356</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Yes</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tabLst>
                          <a:tab pos="1889760" algn="r"/>
                        </a:tabLst>
                      </a:pPr>
                      <a:r>
                        <a:rPr lang="en-US" sz="1100" dirty="0">
                          <a:latin typeface="Calibri"/>
                          <a:ea typeface="Calibri"/>
                          <a:cs typeface="Times New Roman"/>
                        </a:rPr>
                        <a:t>9	</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Taga</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46.975769</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316</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No</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10</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Caianu</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46.790873</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469</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Yes</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11</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Cojocna</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46.748059</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604</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Yes</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12</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Unguras</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47.120853</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318</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Yes</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13</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Branistea</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47.17046</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291</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Yes</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14</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Voiniceni</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46.60518</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377</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Yes</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15</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Zau</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46.61924</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350</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Yes</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16</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Sic</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46.92737</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397</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No</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17</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Nuseni</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47.09947</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324</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No</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18</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Matei</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46.984869</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352</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No</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19</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Zoreni</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46.893457</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487</a:t>
                      </a:r>
                    </a:p>
                  </a:txBody>
                  <a:tcPr marL="68580" marR="68580" marT="0" marB="0">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No</a:t>
                      </a:r>
                    </a:p>
                  </a:txBody>
                  <a:tcPr marL="68580" marR="68580" marT="0" marB="0">
                    <a:lnL>
                      <a:noFill/>
                    </a:lnL>
                    <a:lnR>
                      <a:noFill/>
                    </a:lnR>
                    <a:lnT>
                      <a:noFill/>
                    </a:lnT>
                    <a:lnB>
                      <a:noFill/>
                    </a:lnB>
                    <a:solidFill>
                      <a:schemeClr val="bg1"/>
                    </a:solidFill>
                  </a:tcPr>
                </a:tc>
              </a:tr>
              <a:tr h="217468">
                <a:tc>
                  <a:txBody>
                    <a:bodyPr/>
                    <a:lstStyle/>
                    <a:p>
                      <a:pPr marL="0" marR="0">
                        <a:lnSpc>
                          <a:spcPct val="115000"/>
                        </a:lnSpc>
                        <a:spcBef>
                          <a:spcPts val="0"/>
                        </a:spcBef>
                        <a:spcAft>
                          <a:spcPts val="0"/>
                        </a:spcAft>
                      </a:pPr>
                      <a:r>
                        <a:rPr lang="en-US" sz="1100" dirty="0">
                          <a:latin typeface="Calibri"/>
                          <a:ea typeface="Calibri"/>
                          <a:cs typeface="Times New Roman"/>
                        </a:rPr>
                        <a:t>20</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Filpisu Mare</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46.746178</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410</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dirty="0">
                          <a:latin typeface="Calibri"/>
                          <a:ea typeface="Calibri"/>
                          <a:cs typeface="Times New Roman"/>
                        </a:rPr>
                        <a:t>No</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53" name="Picture 52" descr="P3060042.JPG"/>
          <p:cNvPicPr>
            <a:picLocks noChangeAspect="1"/>
          </p:cNvPicPr>
          <p:nvPr/>
        </p:nvPicPr>
        <p:blipFill>
          <a:blip r:embed="rId15" cstate="print"/>
          <a:srcRect t="19805" r="27612"/>
          <a:stretch>
            <a:fillRect/>
          </a:stretch>
        </p:blipFill>
        <p:spPr>
          <a:xfrm>
            <a:off x="9525000" y="26593800"/>
            <a:ext cx="6019800" cy="5001768"/>
          </a:xfrm>
          <a:prstGeom prst="rect">
            <a:avLst/>
          </a:prstGeom>
        </p:spPr>
      </p:pic>
      <p:grpSp>
        <p:nvGrpSpPr>
          <p:cNvPr id="58" name="Group 57"/>
          <p:cNvGrpSpPr/>
          <p:nvPr/>
        </p:nvGrpSpPr>
        <p:grpSpPr>
          <a:xfrm>
            <a:off x="35737800" y="19888200"/>
            <a:ext cx="14630400" cy="6955120"/>
            <a:chOff x="914400" y="6400800"/>
            <a:chExt cx="14630400" cy="6382476"/>
          </a:xfrm>
        </p:grpSpPr>
        <p:sp>
          <p:nvSpPr>
            <p:cNvPr id="59" name="TextBox 58"/>
            <p:cNvSpPr txBox="1"/>
            <p:nvPr/>
          </p:nvSpPr>
          <p:spPr>
            <a:xfrm>
              <a:off x="914400" y="7162799"/>
              <a:ext cx="14630400" cy="5620477"/>
            </a:xfrm>
            <a:prstGeom prst="rect">
              <a:avLst/>
            </a:prstGeom>
            <a:solidFill>
              <a:srgbClr val="D9D9D9">
                <a:alpha val="49020"/>
              </a:srgbClr>
            </a:solidFill>
            <a:ln>
              <a:noFill/>
            </a:ln>
          </p:spPr>
          <p:txBody>
            <a:bodyPr wrap="square" rtlCol="0">
              <a:spAutoFit/>
            </a:bodyPr>
            <a:lstStyle/>
            <a:p>
              <a:pPr indent="228600" algn="just">
                <a:buFont typeface="Arial" pitchFamily="34" charset="0"/>
                <a:buChar char="•"/>
              </a:pPr>
              <a:r>
                <a:rPr lang="en-US" sz="2800" dirty="0" smtClean="0"/>
                <a:t>Different planting schedules are  needed across the TP to maximize agronomic productivity</a:t>
              </a:r>
            </a:p>
            <a:p>
              <a:pPr indent="228600" algn="just">
                <a:buFont typeface="Arial" pitchFamily="34" charset="0"/>
                <a:buChar char="•"/>
              </a:pPr>
              <a:r>
                <a:rPr lang="en-US" sz="2800" dirty="0" smtClean="0"/>
                <a:t>At some locations, corn could tassel an entire month sooner according to the GDD calculations</a:t>
              </a:r>
            </a:p>
            <a:p>
              <a:pPr indent="228600" algn="just">
                <a:buFont typeface="Arial" pitchFamily="34" charset="0"/>
                <a:buChar char="•"/>
              </a:pPr>
              <a:r>
                <a:rPr lang="en-US" sz="2800" dirty="0" smtClean="0"/>
                <a:t>According to the summer means</a:t>
              </a:r>
            </a:p>
            <a:p>
              <a:pPr marL="1031875" lvl="1" indent="225425" algn="just">
                <a:buFont typeface="Arial" pitchFamily="34" charset="0"/>
                <a:buChar char="•"/>
              </a:pPr>
              <a:r>
                <a:rPr lang="en-US" sz="2800" dirty="0" smtClean="0"/>
                <a:t>Warmest</a:t>
              </a:r>
            </a:p>
            <a:p>
              <a:pPr marL="1603375" lvl="1" indent="225425" algn="just">
                <a:buFont typeface="Arial" pitchFamily="34" charset="0"/>
                <a:buChar char="•"/>
              </a:pPr>
              <a:r>
                <a:rPr lang="en-US" sz="2800" dirty="0" smtClean="0"/>
                <a:t> Filpisu Mare, Voinceni and Zau  </a:t>
              </a:r>
            </a:p>
            <a:p>
              <a:pPr marL="1031875" lvl="1" indent="225425" algn="just">
                <a:buFont typeface="Arial" pitchFamily="34" charset="0"/>
                <a:buChar char="•"/>
              </a:pPr>
              <a:r>
                <a:rPr lang="en-US" sz="2800" dirty="0" smtClean="0"/>
                <a:t>Coolest</a:t>
              </a:r>
            </a:p>
            <a:p>
              <a:pPr marL="1603375" lvl="1" indent="225425" algn="just">
                <a:buFont typeface="Arial" pitchFamily="34" charset="0"/>
                <a:buChar char="•"/>
              </a:pPr>
              <a:r>
                <a:rPr lang="en-US" sz="2800" dirty="0" smtClean="0"/>
                <a:t>Matei, Sillivasu and Zoreni </a:t>
              </a:r>
            </a:p>
            <a:p>
              <a:pPr indent="228600" algn="just">
                <a:buFont typeface="Arial" pitchFamily="34" charset="0"/>
                <a:buChar char="•"/>
              </a:pPr>
              <a:r>
                <a:rPr lang="en-US" sz="2800" dirty="0" smtClean="0"/>
                <a:t>Soil temperature regimes are </a:t>
              </a:r>
              <a:r>
                <a:rPr lang="en-US" sz="2800" dirty="0" err="1" smtClean="0"/>
                <a:t>mesic</a:t>
              </a:r>
              <a:r>
                <a:rPr lang="en-US" sz="2800" dirty="0" smtClean="0"/>
                <a:t> throughout the entire TP</a:t>
              </a:r>
            </a:p>
            <a:p>
              <a:pPr indent="228600" algn="just">
                <a:buFont typeface="Arial" pitchFamily="34" charset="0"/>
                <a:buChar char="•"/>
              </a:pPr>
              <a:r>
                <a:rPr lang="en-US" sz="2800" dirty="0" smtClean="0"/>
                <a:t>The newest of the 20 stations will have calculated soil temperature regime values after January, 2010 </a:t>
              </a:r>
            </a:p>
            <a:p>
              <a:pPr indent="228600" algn="just">
                <a:buFont typeface="Arial" pitchFamily="34" charset="0"/>
                <a:buChar char="•"/>
              </a:pPr>
              <a:r>
                <a:rPr lang="en-US" sz="2800" dirty="0" smtClean="0"/>
                <a:t>There are some uncertainties when looking at the air and 50 cm temperature values with regards to </a:t>
              </a:r>
              <a:r>
                <a:rPr lang="en-US" sz="2800" dirty="0" smtClean="0"/>
                <a:t>the origin of weather events</a:t>
              </a:r>
            </a:p>
            <a:p>
              <a:pPr marL="1031875" lvl="1" indent="225425" algn="just">
                <a:buFont typeface="Arial" pitchFamily="34" charset="0"/>
                <a:buChar char="•"/>
              </a:pPr>
              <a:r>
                <a:rPr lang="en-US" sz="2800" dirty="0" smtClean="0"/>
                <a:t>Weather systems typically originate from the NW portion of the TP </a:t>
              </a:r>
            </a:p>
            <a:p>
              <a:pPr indent="228600" algn="just">
                <a:buFont typeface="Arial" pitchFamily="34" charset="0"/>
                <a:buChar char="•"/>
              </a:pPr>
              <a:r>
                <a:rPr lang="en-US" sz="2800" dirty="0" smtClean="0"/>
                <a:t>Future </a:t>
              </a:r>
              <a:r>
                <a:rPr lang="en-US" sz="2800" dirty="0" smtClean="0"/>
                <a:t>work will examine the causes of cooler temperatures for the central portion of the </a:t>
              </a:r>
              <a:r>
                <a:rPr lang="en-US" sz="2800" dirty="0" smtClean="0"/>
                <a:t>TP </a:t>
              </a:r>
              <a:endParaRPr lang="en-US" sz="2800" dirty="0"/>
            </a:p>
          </p:txBody>
        </p:sp>
        <p:sp>
          <p:nvSpPr>
            <p:cNvPr id="60" name="TextBox 59"/>
            <p:cNvSpPr txBox="1"/>
            <p:nvPr/>
          </p:nvSpPr>
          <p:spPr>
            <a:xfrm>
              <a:off x="914400" y="6400800"/>
              <a:ext cx="14630400" cy="830997"/>
            </a:xfrm>
            <a:prstGeom prst="rect">
              <a:avLst/>
            </a:prstGeom>
            <a:solidFill>
              <a:schemeClr val="bg2">
                <a:lumMod val="50000"/>
              </a:schemeClr>
            </a:solidFill>
          </p:spPr>
          <p:txBody>
            <a:bodyPr wrap="square" rtlCol="0">
              <a:spAutoFit/>
            </a:bodyPr>
            <a:lstStyle/>
            <a:p>
              <a:r>
                <a:rPr lang="en-US" sz="4800" dirty="0" smtClean="0"/>
                <a:t>CONCLUSIONS</a:t>
              </a:r>
              <a:endParaRPr lang="en-US" sz="4800" dirty="0"/>
            </a:p>
          </p:txBody>
        </p:sp>
      </p:grpSp>
      <p:sp>
        <p:nvSpPr>
          <p:cNvPr id="61" name="TextBox 60"/>
          <p:cNvSpPr txBox="1"/>
          <p:nvPr/>
        </p:nvSpPr>
        <p:spPr>
          <a:xfrm>
            <a:off x="35737800" y="17449800"/>
            <a:ext cx="14706600" cy="369332"/>
          </a:xfrm>
          <a:prstGeom prst="rect">
            <a:avLst/>
          </a:prstGeom>
          <a:solidFill>
            <a:srgbClr val="948A54">
              <a:alpha val="83137"/>
            </a:srgbClr>
          </a:solidFill>
        </p:spPr>
        <p:txBody>
          <a:bodyPr wrap="square" rtlCol="0">
            <a:spAutoFit/>
          </a:bodyPr>
          <a:lstStyle/>
          <a:p>
            <a:r>
              <a:rPr lang="en-US" sz="1800" dirty="0" smtClean="0"/>
              <a:t>Day of year </a:t>
            </a:r>
            <a:r>
              <a:rPr lang="en-US" sz="1800" dirty="0" smtClean="0"/>
              <a:t>that corn reaches 694 accumulated GDD, the needed number of GDD to tassel, assuming a 100 day relative maturity.</a:t>
            </a:r>
            <a:endParaRPr lang="en-US" sz="1800" dirty="0"/>
          </a:p>
        </p:txBody>
      </p:sp>
      <p:grpSp>
        <p:nvGrpSpPr>
          <p:cNvPr id="62" name="Group 61"/>
          <p:cNvGrpSpPr/>
          <p:nvPr/>
        </p:nvGrpSpPr>
        <p:grpSpPr>
          <a:xfrm>
            <a:off x="21259800" y="12725400"/>
            <a:ext cx="11811000" cy="5255885"/>
            <a:chOff x="914400" y="6400801"/>
            <a:chExt cx="14630400" cy="4685940"/>
          </a:xfrm>
        </p:grpSpPr>
        <p:sp>
          <p:nvSpPr>
            <p:cNvPr id="63" name="TextBox 62"/>
            <p:cNvSpPr txBox="1"/>
            <p:nvPr/>
          </p:nvSpPr>
          <p:spPr>
            <a:xfrm>
              <a:off x="914400" y="7162800"/>
              <a:ext cx="14630400" cy="3923941"/>
            </a:xfrm>
            <a:prstGeom prst="rect">
              <a:avLst/>
            </a:prstGeom>
            <a:solidFill>
              <a:srgbClr val="D9D9D9">
                <a:alpha val="49020"/>
              </a:srgbClr>
            </a:solidFill>
            <a:ln>
              <a:noFill/>
            </a:ln>
          </p:spPr>
          <p:txBody>
            <a:bodyPr wrap="square" rtlCol="0">
              <a:spAutoFit/>
            </a:bodyPr>
            <a:lstStyle/>
            <a:p>
              <a:pPr algn="just"/>
              <a:r>
                <a:rPr lang="en-US" sz="2800" dirty="0" smtClean="0"/>
                <a:t>Soil temperature regimes affect crop production. Since it has long been the practice of famers in the TP to plant on the same day every year, it seemed necessary to evaluate soil and air temperature across the TP. Soil temperature regimes can be calculated by using equally spaced readings from 50 cm or deeper throughout a year. Growing degree days are a way to rate the maturity of crops using air temperature. The GDDs are considered more accurate than calendar days, because they can account for air temperature anomalies throughout the current growing season. Depending on the corn hybrid used, the GDDs needed for maturity range from 1,100 to 1,600. For the GDD interpolation maps shown, days of year </a:t>
              </a:r>
              <a:r>
                <a:rPr lang="en-US" sz="2800" dirty="0" smtClean="0"/>
                <a:t>100-199 </a:t>
              </a:r>
              <a:r>
                <a:rPr lang="en-US" sz="2800" dirty="0" smtClean="0"/>
                <a:t>were evaluated.</a:t>
              </a:r>
              <a:endParaRPr lang="en-US" sz="2800" dirty="0"/>
            </a:p>
          </p:txBody>
        </p:sp>
        <p:sp>
          <p:nvSpPr>
            <p:cNvPr id="64" name="TextBox 63"/>
            <p:cNvSpPr txBox="1"/>
            <p:nvPr/>
          </p:nvSpPr>
          <p:spPr>
            <a:xfrm>
              <a:off x="914400" y="6400801"/>
              <a:ext cx="14630400" cy="830997"/>
            </a:xfrm>
            <a:prstGeom prst="rect">
              <a:avLst/>
            </a:prstGeom>
            <a:solidFill>
              <a:schemeClr val="bg2">
                <a:lumMod val="50000"/>
              </a:schemeClr>
            </a:solidFill>
          </p:spPr>
          <p:txBody>
            <a:bodyPr wrap="square" rtlCol="0">
              <a:spAutoFit/>
            </a:bodyPr>
            <a:lstStyle/>
            <a:p>
              <a:r>
                <a:rPr lang="en-US" sz="4800" dirty="0" smtClean="0"/>
                <a:t>Soil Temperature and Growing Degree Days</a:t>
              </a:r>
              <a:endParaRPr lang="en-US" sz="4800" dirty="0"/>
            </a:p>
          </p:txBody>
        </p:sp>
      </p:grpSp>
      <p:grpSp>
        <p:nvGrpSpPr>
          <p:cNvPr id="65" name="Group 64"/>
          <p:cNvGrpSpPr/>
          <p:nvPr/>
        </p:nvGrpSpPr>
        <p:grpSpPr>
          <a:xfrm>
            <a:off x="35737800" y="27660599"/>
            <a:ext cx="14630400" cy="4642378"/>
            <a:chOff x="914400" y="6610575"/>
            <a:chExt cx="14630400" cy="3864184"/>
          </a:xfrm>
        </p:grpSpPr>
        <p:sp>
          <p:nvSpPr>
            <p:cNvPr id="66" name="TextBox 65"/>
            <p:cNvSpPr txBox="1"/>
            <p:nvPr/>
          </p:nvSpPr>
          <p:spPr>
            <a:xfrm>
              <a:off x="914400" y="7169979"/>
              <a:ext cx="14630400" cy="3304780"/>
            </a:xfrm>
            <a:prstGeom prst="rect">
              <a:avLst/>
            </a:prstGeom>
            <a:solidFill>
              <a:srgbClr val="D9D9D9">
                <a:alpha val="49020"/>
              </a:srgbClr>
            </a:solidFill>
            <a:ln>
              <a:noFill/>
            </a:ln>
          </p:spPr>
          <p:txBody>
            <a:bodyPr wrap="square" rtlCol="0">
              <a:spAutoFit/>
            </a:bodyPr>
            <a:lstStyle/>
            <a:p>
              <a:pPr marL="747713" indent="-747713" algn="just"/>
              <a:r>
                <a:rPr lang="en-US" sz="2800" dirty="0" smtClean="0"/>
                <a:t>Arnold, C.Y. 1960. Maximum-minimum temperatures as a basis for computing heat units. Am. Soc. Hort. Sci. 76:682-692.</a:t>
              </a:r>
            </a:p>
            <a:p>
              <a:pPr algn="just"/>
              <a:endParaRPr lang="en-US" sz="2800" dirty="0" smtClean="0"/>
            </a:p>
            <a:p>
              <a:pPr marL="803275" indent="-803275" algn="just"/>
              <a:r>
                <a:rPr lang="en-US" sz="2800" dirty="0" smtClean="0"/>
                <a:t>Baskerville, G.L., and P. </a:t>
              </a:r>
              <a:r>
                <a:rPr lang="en-US" sz="2800" dirty="0" err="1" smtClean="0"/>
                <a:t>Emin</a:t>
              </a:r>
              <a:r>
                <a:rPr lang="en-US" sz="2800" dirty="0" smtClean="0"/>
                <a:t>. 1969. Rapid estimation of heat accumulation from maximum and minimum temperatures. Ecology. 50:514-517.</a:t>
              </a:r>
            </a:p>
            <a:p>
              <a:pPr algn="just"/>
              <a:endParaRPr lang="en-US" sz="2800" dirty="0" smtClean="0"/>
            </a:p>
            <a:p>
              <a:pPr marL="803275" indent="-803275" algn="just"/>
              <a:r>
                <a:rPr lang="en-US" sz="2800" dirty="0" smtClean="0"/>
                <a:t>Soil Survey Staff. 1999. Soil Taxonomy-A basic system of soil classification for making and interpreting soil surveys, 2</a:t>
              </a:r>
              <a:r>
                <a:rPr lang="en-US" sz="2800" baseline="30000" dirty="0" smtClean="0"/>
                <a:t>nd</a:t>
              </a:r>
              <a:r>
                <a:rPr lang="en-US" sz="2800" dirty="0" smtClean="0"/>
                <a:t> ed. USDA-NRCS. Washington, D.C.  </a:t>
              </a:r>
            </a:p>
            <a:p>
              <a:pPr algn="just"/>
              <a:endParaRPr lang="en-US" sz="2800" dirty="0" smtClean="0"/>
            </a:p>
          </p:txBody>
        </p:sp>
        <p:sp>
          <p:nvSpPr>
            <p:cNvPr id="67" name="TextBox 66"/>
            <p:cNvSpPr txBox="1"/>
            <p:nvPr/>
          </p:nvSpPr>
          <p:spPr>
            <a:xfrm>
              <a:off x="914400" y="6610575"/>
              <a:ext cx="14630400" cy="593116"/>
            </a:xfrm>
            <a:prstGeom prst="rect">
              <a:avLst/>
            </a:prstGeom>
            <a:solidFill>
              <a:schemeClr val="bg2">
                <a:lumMod val="50000"/>
              </a:schemeClr>
            </a:solidFill>
          </p:spPr>
          <p:txBody>
            <a:bodyPr wrap="square" rtlCol="0">
              <a:spAutoFit/>
            </a:bodyPr>
            <a:lstStyle/>
            <a:p>
              <a:r>
                <a:rPr lang="en-US" sz="3600" dirty="0" smtClean="0"/>
                <a:t>REFERENCES</a:t>
              </a:r>
              <a:endParaRPr lang="en-US" sz="3600" dirty="0"/>
            </a:p>
          </p:txBody>
        </p:sp>
      </p:grpSp>
      <p:sp>
        <p:nvSpPr>
          <p:cNvPr id="41" name="TextBox 40"/>
          <p:cNvSpPr txBox="1"/>
          <p:nvPr/>
        </p:nvSpPr>
        <p:spPr>
          <a:xfrm>
            <a:off x="1295400" y="21488400"/>
            <a:ext cx="6553200" cy="646331"/>
          </a:xfrm>
          <a:prstGeom prst="rect">
            <a:avLst/>
          </a:prstGeom>
          <a:solidFill>
            <a:srgbClr val="948A54">
              <a:alpha val="83137"/>
            </a:srgbClr>
          </a:solidFill>
        </p:spPr>
        <p:txBody>
          <a:bodyPr wrap="square" rtlCol="0">
            <a:spAutoFit/>
          </a:bodyPr>
          <a:lstStyle/>
          <a:p>
            <a:r>
              <a:rPr lang="en-US" sz="1800" dirty="0" smtClean="0"/>
              <a:t>Location of Transylvanian Plain, </a:t>
            </a:r>
            <a:r>
              <a:rPr lang="en-US" sz="1800" dirty="0" err="1" smtClean="0"/>
              <a:t>Apuseni</a:t>
            </a:r>
            <a:r>
              <a:rPr lang="en-US" sz="1800" dirty="0" smtClean="0"/>
              <a:t> Mountains to the west and Carpathians to the east, Romania.</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TotalTime>
  <Words>1237</Words>
  <Application>Microsoft Office PowerPoint</Application>
  <PresentationFormat>Custom</PresentationFormat>
  <Paragraphs>231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 Course Evaluation of Soil Temperature Regimes in the Transylvanian Plain, Romania Haggard, B.1, D. Weindorf1, H. M. Selim1, J. Wang1, T. Rusu2, and H. Cacovean2 1LSU AgCenter, 307 M.B. Sturgis Hall, Baton Rouge, LA 70803, USA 2USAMV, Cluj-Napoca, Romania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Course Evaluation of Soil Temperature Regimes in the Transylvanian Plain, Romania</dc:title>
  <dc:creator>sales</dc:creator>
  <cp:lastModifiedBy>Whitney Jo</cp:lastModifiedBy>
  <cp:revision>17</cp:revision>
  <dcterms:created xsi:type="dcterms:W3CDTF">2009-10-27T18:39:26Z</dcterms:created>
  <dcterms:modified xsi:type="dcterms:W3CDTF">2009-10-28T21:16:32Z</dcterms:modified>
</cp:coreProperties>
</file>