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0233600" cy="19202400"/>
  <p:notesSz cx="9144000" cy="6858000"/>
  <p:defaultTextStyle>
    <a:defPPr>
      <a:defRPr lang="en-US"/>
    </a:defPPr>
    <a:lvl1pPr algn="l" defTabSz="3236913" rtl="0" fontAlgn="base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617663" indent="-1198563" algn="l" defTabSz="3236913" rtl="0" fontAlgn="base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3236913" indent="-2400300" algn="l" defTabSz="3236913" rtl="0" fontAlgn="base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4857750" indent="-3602038" algn="l" defTabSz="3236913" rtl="0" fontAlgn="base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6477000" indent="-4803775" algn="l" defTabSz="3236913" rtl="0" fontAlgn="base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6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6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6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6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3399FF"/>
    <a:srgbClr val="0000FF"/>
    <a:srgbClr val="66CCFF"/>
    <a:srgbClr val="66FFCC"/>
    <a:srgbClr val="9966FF"/>
    <a:srgbClr val="FF33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198" y="-294"/>
      </p:cViewPr>
      <p:guideLst>
        <p:guide orient="horz" pos="6048"/>
        <p:guide pos="126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5965191"/>
            <a:ext cx="34198560" cy="41160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0881360"/>
            <a:ext cx="28163520" cy="4907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1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3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59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478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098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18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338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95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4AD8B-31F4-4870-A8C6-101C7ED332AD}" type="datetimeFigureOut">
              <a:rPr lang="en-US"/>
              <a:pPr>
                <a:defRPr/>
              </a:pPr>
              <a:t>10/30/2009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102D-36D6-4442-A490-DBD89AF22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E7538-13E4-44C4-AFC2-A485C4794D6F}" type="datetimeFigureOut">
              <a:rPr lang="en-US"/>
              <a:pPr>
                <a:defRPr/>
              </a:pPr>
              <a:t>10/30/2009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AC49-14C5-418E-ABDF-20DD46FDD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768987"/>
            <a:ext cx="9052560" cy="163842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768987"/>
            <a:ext cx="26487120" cy="163842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488A9-C687-45D7-A022-68C253A42667}" type="datetimeFigureOut">
              <a:rPr lang="en-US"/>
              <a:pPr>
                <a:defRPr/>
              </a:pPr>
              <a:t>10/30/2009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FE494-DF31-4B5E-A0F8-96535EA8F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364C2-07C5-4C39-B399-4AF6EEC59176}" type="datetimeFigureOut">
              <a:rPr lang="en-US"/>
              <a:pPr>
                <a:defRPr/>
              </a:pPr>
              <a:t>10/30/2009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5B748-7275-4B93-AB7B-5E97DF854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12339322"/>
            <a:ext cx="34198560" cy="3813810"/>
          </a:xfrm>
        </p:spPr>
        <p:txBody>
          <a:bodyPr anchor="t"/>
          <a:lstStyle>
            <a:lvl1pPr algn="l">
              <a:defRPr sz="1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8138800"/>
            <a:ext cx="34198560" cy="4200524"/>
          </a:xfrm>
        </p:spPr>
        <p:txBody>
          <a:bodyPr anchor="b"/>
          <a:lstStyle>
            <a:lvl1pPr marL="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1pPr>
            <a:lvl2pPr marL="161973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323946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3pPr>
            <a:lvl4pPr marL="4859192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4pPr>
            <a:lvl5pPr marL="6478923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5pPr>
            <a:lvl6pPr marL="8098653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6pPr>
            <a:lvl7pPr marL="971838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7pPr>
            <a:lvl8pPr marL="11338116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8pPr>
            <a:lvl9pPr marL="12957846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67B0-9B4D-4D04-9C11-59FC5187EE18}" type="datetimeFigureOut">
              <a:rPr lang="en-US"/>
              <a:pPr>
                <a:defRPr/>
              </a:pPr>
              <a:t>10/30/2009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FBCD-C913-4B45-A3E2-775E6C4BD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4480561"/>
            <a:ext cx="17769840" cy="12672697"/>
          </a:xfrm>
        </p:spPr>
        <p:txBody>
          <a:bodyPr/>
          <a:lstStyle>
            <a:lvl1pPr>
              <a:defRPr sz="9900"/>
            </a:lvl1pPr>
            <a:lvl2pPr>
              <a:defRPr sz="8500"/>
            </a:lvl2pPr>
            <a:lvl3pPr>
              <a:defRPr sz="70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4480561"/>
            <a:ext cx="17769840" cy="12672697"/>
          </a:xfrm>
        </p:spPr>
        <p:txBody>
          <a:bodyPr/>
          <a:lstStyle>
            <a:lvl1pPr>
              <a:defRPr sz="9900"/>
            </a:lvl1pPr>
            <a:lvl2pPr>
              <a:defRPr sz="8500"/>
            </a:lvl2pPr>
            <a:lvl3pPr>
              <a:defRPr sz="70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5C23-9B1E-4A4C-ADCF-280FAD29AFCF}" type="datetimeFigureOut">
              <a:rPr lang="en-US"/>
              <a:pPr>
                <a:defRPr/>
              </a:pPr>
              <a:t>10/30/2009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2A9DC-4299-412A-AF18-DC429A21D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2" y="4298318"/>
            <a:ext cx="17776827" cy="1791334"/>
          </a:xfrm>
        </p:spPr>
        <p:txBody>
          <a:bodyPr anchor="b"/>
          <a:lstStyle>
            <a:lvl1pPr marL="0" indent="0">
              <a:buNone/>
              <a:defRPr sz="8500" b="1"/>
            </a:lvl1pPr>
            <a:lvl2pPr marL="1619731" indent="0">
              <a:buNone/>
              <a:defRPr sz="7000" b="1"/>
            </a:lvl2pPr>
            <a:lvl3pPr marL="3239461" indent="0">
              <a:buNone/>
              <a:defRPr sz="6400" b="1"/>
            </a:lvl3pPr>
            <a:lvl4pPr marL="4859192" indent="0">
              <a:buNone/>
              <a:defRPr sz="5700" b="1"/>
            </a:lvl4pPr>
            <a:lvl5pPr marL="6478923" indent="0">
              <a:buNone/>
              <a:defRPr sz="5700" b="1"/>
            </a:lvl5pPr>
            <a:lvl6pPr marL="8098653" indent="0">
              <a:buNone/>
              <a:defRPr sz="5700" b="1"/>
            </a:lvl6pPr>
            <a:lvl7pPr marL="9718384" indent="0">
              <a:buNone/>
              <a:defRPr sz="5700" b="1"/>
            </a:lvl7pPr>
            <a:lvl8pPr marL="11338116" indent="0">
              <a:buNone/>
              <a:defRPr sz="5700" b="1"/>
            </a:lvl8pPr>
            <a:lvl9pPr marL="12957846" indent="0">
              <a:buNone/>
              <a:defRPr sz="5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2" y="6089652"/>
            <a:ext cx="17776827" cy="11063606"/>
          </a:xfrm>
        </p:spPr>
        <p:txBody>
          <a:bodyPr/>
          <a:lstStyle>
            <a:lvl1pPr>
              <a:defRPr sz="8500"/>
            </a:lvl1pPr>
            <a:lvl2pPr>
              <a:defRPr sz="7000"/>
            </a:lvl2pPr>
            <a:lvl3pPr>
              <a:defRPr sz="64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4298318"/>
            <a:ext cx="17783810" cy="1791334"/>
          </a:xfrm>
        </p:spPr>
        <p:txBody>
          <a:bodyPr anchor="b"/>
          <a:lstStyle>
            <a:lvl1pPr marL="0" indent="0">
              <a:buNone/>
              <a:defRPr sz="8500" b="1"/>
            </a:lvl1pPr>
            <a:lvl2pPr marL="1619731" indent="0">
              <a:buNone/>
              <a:defRPr sz="7000" b="1"/>
            </a:lvl2pPr>
            <a:lvl3pPr marL="3239461" indent="0">
              <a:buNone/>
              <a:defRPr sz="6400" b="1"/>
            </a:lvl3pPr>
            <a:lvl4pPr marL="4859192" indent="0">
              <a:buNone/>
              <a:defRPr sz="5700" b="1"/>
            </a:lvl4pPr>
            <a:lvl5pPr marL="6478923" indent="0">
              <a:buNone/>
              <a:defRPr sz="5700" b="1"/>
            </a:lvl5pPr>
            <a:lvl6pPr marL="8098653" indent="0">
              <a:buNone/>
              <a:defRPr sz="5700" b="1"/>
            </a:lvl6pPr>
            <a:lvl7pPr marL="9718384" indent="0">
              <a:buNone/>
              <a:defRPr sz="5700" b="1"/>
            </a:lvl7pPr>
            <a:lvl8pPr marL="11338116" indent="0">
              <a:buNone/>
              <a:defRPr sz="5700" b="1"/>
            </a:lvl8pPr>
            <a:lvl9pPr marL="12957846" indent="0">
              <a:buNone/>
              <a:defRPr sz="5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6089652"/>
            <a:ext cx="17783810" cy="11063606"/>
          </a:xfrm>
        </p:spPr>
        <p:txBody>
          <a:bodyPr/>
          <a:lstStyle>
            <a:lvl1pPr>
              <a:defRPr sz="8500"/>
            </a:lvl1pPr>
            <a:lvl2pPr>
              <a:defRPr sz="7000"/>
            </a:lvl2pPr>
            <a:lvl3pPr>
              <a:defRPr sz="64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58D8-F3C8-4DBB-95FC-7CC23A750A66}" type="datetimeFigureOut">
              <a:rPr lang="en-US"/>
              <a:pPr>
                <a:defRPr/>
              </a:pPr>
              <a:t>10/30/2009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08E2-6B87-4A3A-A900-499C9E53B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B2966-B3DE-4D4C-BB88-04E75548028D}" type="datetimeFigureOut">
              <a:rPr lang="en-US"/>
              <a:pPr>
                <a:defRPr/>
              </a:pPr>
              <a:t>10/30/2009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25CC-95C8-4038-BC77-EFBD8CBDA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08832-9E75-433C-8B14-1E4004FC015F}" type="datetimeFigureOut">
              <a:rPr lang="en-US"/>
              <a:pPr>
                <a:defRPr/>
              </a:pPr>
              <a:t>10/30/2009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211A-9F2C-4123-B7E3-C6E6F28B5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2" y="764540"/>
            <a:ext cx="13236577" cy="3253740"/>
          </a:xfrm>
        </p:spPr>
        <p:txBody>
          <a:bodyPr anchor="b"/>
          <a:lstStyle>
            <a:lvl1pPr algn="l">
              <a:defRPr sz="7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764544"/>
            <a:ext cx="22491700" cy="16388716"/>
          </a:xfrm>
        </p:spPr>
        <p:txBody>
          <a:bodyPr/>
          <a:lstStyle>
            <a:lvl1pPr>
              <a:defRPr sz="11300"/>
            </a:lvl1pPr>
            <a:lvl2pPr>
              <a:defRPr sz="9900"/>
            </a:lvl2pPr>
            <a:lvl3pPr>
              <a:defRPr sz="85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2" y="4018283"/>
            <a:ext cx="13236577" cy="13134976"/>
          </a:xfrm>
        </p:spPr>
        <p:txBody>
          <a:bodyPr/>
          <a:lstStyle>
            <a:lvl1pPr marL="0" indent="0">
              <a:buNone/>
              <a:defRPr sz="4900"/>
            </a:lvl1pPr>
            <a:lvl2pPr marL="1619731" indent="0">
              <a:buNone/>
              <a:defRPr sz="4200"/>
            </a:lvl2pPr>
            <a:lvl3pPr marL="3239461" indent="0">
              <a:buNone/>
              <a:defRPr sz="3600"/>
            </a:lvl3pPr>
            <a:lvl4pPr marL="4859192" indent="0">
              <a:buNone/>
              <a:defRPr sz="3200"/>
            </a:lvl4pPr>
            <a:lvl5pPr marL="6478923" indent="0">
              <a:buNone/>
              <a:defRPr sz="3200"/>
            </a:lvl5pPr>
            <a:lvl6pPr marL="8098653" indent="0">
              <a:buNone/>
              <a:defRPr sz="3200"/>
            </a:lvl6pPr>
            <a:lvl7pPr marL="9718384" indent="0">
              <a:buNone/>
              <a:defRPr sz="3200"/>
            </a:lvl7pPr>
            <a:lvl8pPr marL="11338116" indent="0">
              <a:buNone/>
              <a:defRPr sz="3200"/>
            </a:lvl8pPr>
            <a:lvl9pPr marL="12957846" indent="0">
              <a:buNone/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7FA53-160B-49F7-BE31-F22527A29922}" type="datetimeFigureOut">
              <a:rPr lang="en-US"/>
              <a:pPr>
                <a:defRPr/>
              </a:pPr>
              <a:t>10/30/2009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665B-F4AB-4709-948D-24FFFA00C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13441683"/>
            <a:ext cx="24140160" cy="1586866"/>
          </a:xfrm>
        </p:spPr>
        <p:txBody>
          <a:bodyPr anchor="b"/>
          <a:lstStyle>
            <a:lvl1pPr algn="l">
              <a:defRPr sz="7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1715770"/>
            <a:ext cx="24140160" cy="11521440"/>
          </a:xfrm>
        </p:spPr>
        <p:txBody>
          <a:bodyPr rtlCol="0">
            <a:normAutofit/>
          </a:bodyPr>
          <a:lstStyle>
            <a:lvl1pPr marL="0" indent="0">
              <a:buNone/>
              <a:defRPr sz="11300"/>
            </a:lvl1pPr>
            <a:lvl2pPr marL="1619731" indent="0">
              <a:buNone/>
              <a:defRPr sz="9900"/>
            </a:lvl2pPr>
            <a:lvl3pPr marL="3239461" indent="0">
              <a:buNone/>
              <a:defRPr sz="8500"/>
            </a:lvl3pPr>
            <a:lvl4pPr marL="4859192" indent="0">
              <a:buNone/>
              <a:defRPr sz="7000"/>
            </a:lvl4pPr>
            <a:lvl5pPr marL="6478923" indent="0">
              <a:buNone/>
              <a:defRPr sz="7000"/>
            </a:lvl5pPr>
            <a:lvl6pPr marL="8098653" indent="0">
              <a:buNone/>
              <a:defRPr sz="7000"/>
            </a:lvl6pPr>
            <a:lvl7pPr marL="9718384" indent="0">
              <a:buNone/>
              <a:defRPr sz="7000"/>
            </a:lvl7pPr>
            <a:lvl8pPr marL="11338116" indent="0">
              <a:buNone/>
              <a:defRPr sz="7000"/>
            </a:lvl8pPr>
            <a:lvl9pPr marL="12957846" indent="0">
              <a:buNone/>
              <a:defRPr sz="7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15028549"/>
            <a:ext cx="24140160" cy="2253614"/>
          </a:xfrm>
        </p:spPr>
        <p:txBody>
          <a:bodyPr/>
          <a:lstStyle>
            <a:lvl1pPr marL="0" indent="0">
              <a:buNone/>
              <a:defRPr sz="4900"/>
            </a:lvl1pPr>
            <a:lvl2pPr marL="1619731" indent="0">
              <a:buNone/>
              <a:defRPr sz="4200"/>
            </a:lvl2pPr>
            <a:lvl3pPr marL="3239461" indent="0">
              <a:buNone/>
              <a:defRPr sz="3600"/>
            </a:lvl3pPr>
            <a:lvl4pPr marL="4859192" indent="0">
              <a:buNone/>
              <a:defRPr sz="3200"/>
            </a:lvl4pPr>
            <a:lvl5pPr marL="6478923" indent="0">
              <a:buNone/>
              <a:defRPr sz="3200"/>
            </a:lvl5pPr>
            <a:lvl6pPr marL="8098653" indent="0">
              <a:buNone/>
              <a:defRPr sz="3200"/>
            </a:lvl6pPr>
            <a:lvl7pPr marL="9718384" indent="0">
              <a:buNone/>
              <a:defRPr sz="3200"/>
            </a:lvl7pPr>
            <a:lvl8pPr marL="11338116" indent="0">
              <a:buNone/>
              <a:defRPr sz="3200"/>
            </a:lvl8pPr>
            <a:lvl9pPr marL="12957846" indent="0">
              <a:buNone/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6C300-05E6-45A2-9E61-2B2C02C374A8}" type="datetimeFigureOut">
              <a:rPr lang="en-US"/>
              <a:pPr>
                <a:defRPr/>
              </a:pPr>
              <a:t>10/30/2009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1E8E2-F089-4F67-B450-4AD0D2CCC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11363" y="768350"/>
            <a:ext cx="36210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3946" tIns="161973" rIns="323946" bIns="1619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363" y="4479925"/>
            <a:ext cx="36210875" cy="1267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3946" tIns="161973" rIns="323946" bIns="161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363" y="17799050"/>
            <a:ext cx="9388475" cy="1020763"/>
          </a:xfrm>
          <a:prstGeom prst="rect">
            <a:avLst/>
          </a:prstGeom>
        </p:spPr>
        <p:txBody>
          <a:bodyPr vert="horz" wrap="square" lIns="323946" tIns="161973" rIns="323946" bIns="161973" numCol="1" anchor="ctr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622F74F-2200-4581-BE8E-DE710A26D573}" type="datetimeFigureOut">
              <a:rPr lang="en-US"/>
              <a:pPr>
                <a:defRPr/>
              </a:pPr>
              <a:t>10/30/2009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163" y="17799050"/>
            <a:ext cx="12741275" cy="1020763"/>
          </a:xfrm>
          <a:prstGeom prst="rect">
            <a:avLst/>
          </a:prstGeom>
        </p:spPr>
        <p:txBody>
          <a:bodyPr vert="horz" wrap="square" lIns="323946" tIns="161973" rIns="323946" bIns="161973" numCol="1" anchor="ctr" anchorCtr="0" compatLnSpc="1">
            <a:prstTxWarp prst="textNoShape">
              <a:avLst/>
            </a:prstTxWarp>
          </a:bodyPr>
          <a:lstStyle>
            <a:lvl1pPr algn="ctr">
              <a:defRPr sz="4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3763" y="17799050"/>
            <a:ext cx="9388475" cy="1020763"/>
          </a:xfrm>
          <a:prstGeom prst="rect">
            <a:avLst/>
          </a:prstGeom>
        </p:spPr>
        <p:txBody>
          <a:bodyPr vert="horz" wrap="square" lIns="323946" tIns="161973" rIns="323946" bIns="161973" numCol="1" anchor="ctr" anchorCtr="0" compatLnSpc="1">
            <a:prstTxWarp prst="textNoShape">
              <a:avLst/>
            </a:prstTxWarp>
          </a:bodyPr>
          <a:lstStyle>
            <a:lvl1pPr algn="r">
              <a:defRPr sz="4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CDCF3D2-F2C4-43F5-A048-B9B37574B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36913" rtl="0" eaLnBrk="0" fontAlgn="base" hangingPunct="0">
        <a:spcBef>
          <a:spcPct val="0"/>
        </a:spcBef>
        <a:spcAft>
          <a:spcPct val="0"/>
        </a:spcAft>
        <a:defRPr sz="15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236913" rtl="0" eaLnBrk="0" fontAlgn="base" hangingPunct="0">
        <a:spcBef>
          <a:spcPct val="0"/>
        </a:spcBef>
        <a:spcAft>
          <a:spcPct val="0"/>
        </a:spcAft>
        <a:defRPr sz="15600">
          <a:solidFill>
            <a:schemeClr val="tx1"/>
          </a:solidFill>
          <a:latin typeface="Calibri" pitchFamily="34" charset="0"/>
        </a:defRPr>
      </a:lvl2pPr>
      <a:lvl3pPr algn="ctr" defTabSz="3236913" rtl="0" eaLnBrk="0" fontAlgn="base" hangingPunct="0">
        <a:spcBef>
          <a:spcPct val="0"/>
        </a:spcBef>
        <a:spcAft>
          <a:spcPct val="0"/>
        </a:spcAft>
        <a:defRPr sz="15600">
          <a:solidFill>
            <a:schemeClr val="tx1"/>
          </a:solidFill>
          <a:latin typeface="Calibri" pitchFamily="34" charset="0"/>
        </a:defRPr>
      </a:lvl3pPr>
      <a:lvl4pPr algn="ctr" defTabSz="3236913" rtl="0" eaLnBrk="0" fontAlgn="base" hangingPunct="0">
        <a:spcBef>
          <a:spcPct val="0"/>
        </a:spcBef>
        <a:spcAft>
          <a:spcPct val="0"/>
        </a:spcAft>
        <a:defRPr sz="15600">
          <a:solidFill>
            <a:schemeClr val="tx1"/>
          </a:solidFill>
          <a:latin typeface="Calibri" pitchFamily="34" charset="0"/>
        </a:defRPr>
      </a:lvl4pPr>
      <a:lvl5pPr algn="ctr" defTabSz="3236913" rtl="0" eaLnBrk="0" fontAlgn="base" hangingPunct="0">
        <a:spcBef>
          <a:spcPct val="0"/>
        </a:spcBef>
        <a:spcAft>
          <a:spcPct val="0"/>
        </a:spcAft>
        <a:defRPr sz="15600">
          <a:solidFill>
            <a:schemeClr val="tx1"/>
          </a:solidFill>
          <a:latin typeface="Calibri" pitchFamily="34" charset="0"/>
        </a:defRPr>
      </a:lvl5pPr>
      <a:lvl6pPr marL="418384" algn="ctr" defTabSz="3238116" rtl="0" fontAlgn="base">
        <a:spcBef>
          <a:spcPct val="0"/>
        </a:spcBef>
        <a:spcAft>
          <a:spcPct val="0"/>
        </a:spcAft>
        <a:defRPr sz="15600">
          <a:solidFill>
            <a:schemeClr val="tx1"/>
          </a:solidFill>
          <a:latin typeface="Calibri" pitchFamily="34" charset="0"/>
        </a:defRPr>
      </a:lvl6pPr>
      <a:lvl7pPr marL="836767" algn="ctr" defTabSz="3238116" rtl="0" fontAlgn="base">
        <a:spcBef>
          <a:spcPct val="0"/>
        </a:spcBef>
        <a:spcAft>
          <a:spcPct val="0"/>
        </a:spcAft>
        <a:defRPr sz="15600">
          <a:solidFill>
            <a:schemeClr val="tx1"/>
          </a:solidFill>
          <a:latin typeface="Calibri" pitchFamily="34" charset="0"/>
        </a:defRPr>
      </a:lvl7pPr>
      <a:lvl8pPr marL="1255151" algn="ctr" defTabSz="3238116" rtl="0" fontAlgn="base">
        <a:spcBef>
          <a:spcPct val="0"/>
        </a:spcBef>
        <a:spcAft>
          <a:spcPct val="0"/>
        </a:spcAft>
        <a:defRPr sz="15600">
          <a:solidFill>
            <a:schemeClr val="tx1"/>
          </a:solidFill>
          <a:latin typeface="Calibri" pitchFamily="34" charset="0"/>
        </a:defRPr>
      </a:lvl8pPr>
      <a:lvl9pPr marL="1673535" algn="ctr" defTabSz="3238116" rtl="0" fontAlgn="base">
        <a:spcBef>
          <a:spcPct val="0"/>
        </a:spcBef>
        <a:spcAft>
          <a:spcPct val="0"/>
        </a:spcAft>
        <a:defRPr sz="15600">
          <a:solidFill>
            <a:schemeClr val="tx1"/>
          </a:solidFill>
          <a:latin typeface="Calibri" pitchFamily="34" charset="0"/>
        </a:defRPr>
      </a:lvl9pPr>
    </p:titleStyle>
    <p:bodyStyle>
      <a:lvl1pPr marL="1214438" indent="-1214438" algn="l" defTabSz="32369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1pPr>
      <a:lvl2pPr marL="2630488" indent="-1009650" algn="l" defTabSz="32369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25" indent="-808038" algn="l" defTabSz="32369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5667375" indent="-808038" algn="l" defTabSz="32369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288213" indent="-808038" algn="l" defTabSz="32369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908519" indent="-809865" algn="l" defTabSz="3239461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528250" indent="-809865" algn="l" defTabSz="3239461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147981" indent="-809865" algn="l" defTabSz="3239461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3767712" indent="-809865" algn="l" defTabSz="3239461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461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619731" algn="l" defTabSz="3239461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3239461" algn="l" defTabSz="3239461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859192" algn="l" defTabSz="3239461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478923" algn="l" defTabSz="3239461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98653" algn="l" defTabSz="3239461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718384" algn="l" defTabSz="3239461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338116" algn="l" defTabSz="3239461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957846" algn="l" defTabSz="3239461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emf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-152400" y="88900"/>
            <a:ext cx="40233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677" tIns="41838" rIns="83677" bIns="41838" anchor="ctr">
            <a:spAutoFit/>
          </a:bodyPr>
          <a:lstStyle/>
          <a:p>
            <a:pPr algn="ctr" defTabSz="3238116">
              <a:defRPr/>
            </a:pPr>
            <a:r>
              <a:rPr lang="en-US" sz="655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Nitrous oxide emissions and microbial communities associated with mycorrhizal-inoculated willows</a:t>
            </a:r>
            <a:endParaRPr lang="en-US" sz="655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37871400" y="0"/>
            <a:ext cx="2209800" cy="2514600"/>
            <a:chOff x="38328600" y="800100"/>
            <a:chExt cx="4419600" cy="4229100"/>
          </a:xfrm>
        </p:grpSpPr>
        <p:pic>
          <p:nvPicPr>
            <p:cNvPr id="1085" name="Picture 10" descr="https://zcs1.mail.uoguelph.ca/service/home/~/LRS.jpg?auth=co&amp;loc=en_CA&amp;id=18726&amp;part=2.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328600" y="800100"/>
              <a:ext cx="4419600" cy="224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" name="Picture 155" descr="EclrTAG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04" t="22717" r="4329" b="25034"/>
            <a:stretch>
              <a:fillRect/>
            </a:stretch>
          </p:blipFill>
          <p:spPr bwMode="auto">
            <a:xfrm>
              <a:off x="38328600" y="3276600"/>
              <a:ext cx="44196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0" name="Picture 8" descr="UGlogo_CMYKred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7800"/>
            <a:ext cx="17557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3609975" y="1219200"/>
            <a:ext cx="32350075" cy="14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677" tIns="41838" rIns="83677" bIns="41838">
            <a:spAutoFit/>
          </a:bodyPr>
          <a:lstStyle/>
          <a:p>
            <a:pPr algn="ctr" defTabSz="4014788">
              <a:lnSpc>
                <a:spcPct val="90000"/>
              </a:lnSpc>
              <a:spcBef>
                <a:spcPct val="20000"/>
              </a:spcBef>
            </a:pPr>
            <a:r>
              <a:rPr lang="en-US" sz="2900" b="1" dirty="0">
                <a:latin typeface="Georgia" pitchFamily="18" charset="0"/>
                <a:cs typeface="Arial" pitchFamily="34" charset="0"/>
              </a:rPr>
              <a:t>A.L. </a:t>
            </a:r>
            <a:r>
              <a:rPr lang="en-US" sz="2900" b="1" dirty="0" smtClean="0">
                <a:latin typeface="Georgia" pitchFamily="18" charset="0"/>
                <a:cs typeface="Arial" pitchFamily="34" charset="0"/>
              </a:rPr>
              <a:t>Straathof</a:t>
            </a:r>
            <a:r>
              <a:rPr lang="en-US" sz="2900" b="1" baseline="30000" dirty="0" smtClean="0">
                <a:latin typeface="Georgia" pitchFamily="18" charset="0"/>
                <a:cs typeface="Arial" pitchFamily="34" charset="0"/>
              </a:rPr>
              <a:t>1*</a:t>
            </a:r>
            <a:r>
              <a:rPr lang="en-US" sz="2900" b="1" dirty="0" smtClean="0">
                <a:latin typeface="Georgia" pitchFamily="18" charset="0"/>
                <a:cs typeface="Arial" pitchFamily="34" charset="0"/>
              </a:rPr>
              <a:t>, </a:t>
            </a:r>
            <a:r>
              <a:rPr lang="en-US" sz="2900" b="1" dirty="0" smtClean="0">
                <a:latin typeface="Georgia" pitchFamily="18" charset="0"/>
                <a:cs typeface="Arial" pitchFamily="34" charset="0"/>
              </a:rPr>
              <a:t>C. </a:t>
            </a:r>
            <a:r>
              <a:rPr lang="en-US" sz="2900" b="1" dirty="0" smtClean="0">
                <a:latin typeface="Georgia" pitchFamily="18" charset="0"/>
                <a:cs typeface="Arial" pitchFamily="34" charset="0"/>
              </a:rPr>
              <a:t>Wagner-Riddle</a:t>
            </a:r>
            <a:r>
              <a:rPr lang="en-US" sz="2900" b="1" baseline="30000" dirty="0" smtClean="0">
                <a:latin typeface="Georgia" pitchFamily="18" charset="0"/>
                <a:cs typeface="Arial" pitchFamily="34" charset="0"/>
              </a:rPr>
              <a:t>1</a:t>
            </a:r>
            <a:r>
              <a:rPr lang="en-US" sz="2900" b="1" dirty="0" smtClean="0">
                <a:latin typeface="Georgia" pitchFamily="18" charset="0"/>
                <a:cs typeface="Arial" pitchFamily="34" charset="0"/>
              </a:rPr>
              <a:t>, J.N</a:t>
            </a:r>
            <a:r>
              <a:rPr lang="en-US" sz="2900" b="1" dirty="0">
                <a:latin typeface="Georgia" pitchFamily="18" charset="0"/>
                <a:cs typeface="Arial" pitchFamily="34" charset="0"/>
              </a:rPr>
              <a:t>. Klironomos</a:t>
            </a:r>
            <a:r>
              <a:rPr lang="en-US" sz="2900" b="1" baseline="30000" dirty="0">
                <a:latin typeface="Georgia" pitchFamily="18" charset="0"/>
                <a:cs typeface="Arial" pitchFamily="34" charset="0"/>
              </a:rPr>
              <a:t>2</a:t>
            </a:r>
            <a:r>
              <a:rPr lang="en-US" sz="2900" b="1" dirty="0">
                <a:latin typeface="Georgia" pitchFamily="18" charset="0"/>
                <a:cs typeface="Arial" pitchFamily="34" charset="0"/>
              </a:rPr>
              <a:t>,  M.M. </a:t>
            </a:r>
            <a:r>
              <a:rPr lang="en-US" sz="2900" b="1" dirty="0" smtClean="0">
                <a:latin typeface="Georgia" pitchFamily="18" charset="0"/>
                <a:cs typeface="Arial" pitchFamily="34" charset="0"/>
              </a:rPr>
              <a:t>Hart</a:t>
            </a:r>
            <a:r>
              <a:rPr lang="en-US" sz="2900" b="1" baseline="30000" dirty="0" smtClean="0">
                <a:latin typeface="Georgia" pitchFamily="18" charset="0"/>
                <a:cs typeface="Arial" pitchFamily="34" charset="0"/>
              </a:rPr>
              <a:t>2</a:t>
            </a:r>
            <a:r>
              <a:rPr lang="en-US" sz="2900" b="1" dirty="0" smtClean="0">
                <a:latin typeface="Georgia" pitchFamily="18" charset="0"/>
                <a:cs typeface="Arial" pitchFamily="34" charset="0"/>
              </a:rPr>
              <a:t> and </a:t>
            </a:r>
            <a:r>
              <a:rPr lang="en-US" sz="2900" b="1" dirty="0" smtClean="0">
                <a:latin typeface="Georgia" pitchFamily="18" charset="0"/>
                <a:cs typeface="Arial" pitchFamily="34" charset="0"/>
              </a:rPr>
              <a:t>K.E</a:t>
            </a:r>
            <a:r>
              <a:rPr lang="en-US" sz="2900" b="1" dirty="0">
                <a:latin typeface="Georgia" pitchFamily="18" charset="0"/>
                <a:cs typeface="Arial" pitchFamily="34" charset="0"/>
              </a:rPr>
              <a:t>. Dunfield</a:t>
            </a:r>
            <a:r>
              <a:rPr lang="en-US" sz="2900" b="1" baseline="30000" dirty="0">
                <a:latin typeface="Georgia" pitchFamily="18" charset="0"/>
                <a:cs typeface="Arial" pitchFamily="34" charset="0"/>
              </a:rPr>
              <a:t>1</a:t>
            </a:r>
          </a:p>
          <a:p>
            <a:pPr algn="ctr" defTabSz="4014788">
              <a:lnSpc>
                <a:spcPct val="90000"/>
              </a:lnSpc>
              <a:spcBef>
                <a:spcPct val="20000"/>
              </a:spcBef>
            </a:pPr>
            <a:r>
              <a:rPr lang="en-US" sz="1800" b="1" baseline="30000" dirty="0">
                <a:latin typeface="Georgia" pitchFamily="18" charset="0"/>
                <a:cs typeface="Arial" pitchFamily="34" charset="0"/>
              </a:rPr>
              <a:t>1 </a:t>
            </a:r>
            <a:r>
              <a:rPr lang="en-US" sz="1800" b="1" dirty="0">
                <a:latin typeface="Georgia" pitchFamily="18" charset="0"/>
                <a:cs typeface="Arial" pitchFamily="34" charset="0"/>
              </a:rPr>
              <a:t>Department of Land Resource Science, School of Environmental Science, University of Guelph</a:t>
            </a:r>
          </a:p>
          <a:p>
            <a:pPr algn="ctr" defTabSz="4014788">
              <a:lnSpc>
                <a:spcPct val="90000"/>
              </a:lnSpc>
              <a:spcBef>
                <a:spcPct val="20000"/>
              </a:spcBef>
            </a:pPr>
            <a:r>
              <a:rPr lang="en-US" sz="1800" b="1" baseline="30000" dirty="0">
                <a:latin typeface="Georgia" pitchFamily="18" charset="0"/>
                <a:cs typeface="Arial" pitchFamily="34" charset="0"/>
              </a:rPr>
              <a:t>2</a:t>
            </a:r>
            <a:r>
              <a:rPr lang="en-US" sz="1800" b="1" dirty="0">
                <a:latin typeface="Georgia" pitchFamily="18" charset="0"/>
                <a:cs typeface="Arial" pitchFamily="34" charset="0"/>
              </a:rPr>
              <a:t>Biology and Physical Geography Unit, </a:t>
            </a:r>
            <a:r>
              <a:rPr lang="en-US" sz="1800" b="1" dirty="0">
                <a:latin typeface="Georgia" pitchFamily="18" charset="0"/>
              </a:rPr>
              <a:t>I.K. Barber School of Arts and Sciences</a:t>
            </a:r>
            <a:r>
              <a:rPr lang="en-US" sz="1800" b="1" dirty="0">
                <a:latin typeface="Georgia" pitchFamily="18" charset="0"/>
                <a:cs typeface="Arial" pitchFamily="34" charset="0"/>
              </a:rPr>
              <a:t>, University of British </a:t>
            </a:r>
            <a:r>
              <a:rPr lang="en-US" sz="1800" b="1" dirty="0" smtClean="0">
                <a:latin typeface="Georgia" pitchFamily="18" charset="0"/>
                <a:cs typeface="Arial" pitchFamily="34" charset="0"/>
              </a:rPr>
              <a:t>Columbia, </a:t>
            </a:r>
            <a:r>
              <a:rPr lang="en-US" sz="1800" b="1" dirty="0" smtClean="0">
                <a:latin typeface="Georgia" pitchFamily="18" charset="0"/>
                <a:cs typeface="Arial" pitchFamily="34" charset="0"/>
              </a:rPr>
              <a:t>Okanagan</a:t>
            </a:r>
          </a:p>
          <a:p>
            <a:pPr algn="ctr" defTabSz="4014788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latin typeface="Georgia" pitchFamily="18" charset="0"/>
                <a:cs typeface="Arial" pitchFamily="34" charset="0"/>
              </a:rPr>
              <a:t>* Corresponding Author: astraath@uoguelph.ca</a:t>
            </a:r>
            <a:endParaRPr lang="en-US" sz="18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1327150" y="2895600"/>
            <a:ext cx="10941050" cy="7620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sz="4300" b="1"/>
              <a:t>Introduction</a:t>
            </a:r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27844750" y="2895600"/>
            <a:ext cx="10941050" cy="7620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sz="4300" b="1" i="1" dirty="0" err="1"/>
              <a:t>nirS</a:t>
            </a:r>
            <a:r>
              <a:rPr lang="en-US" sz="4300" b="1" i="1" dirty="0"/>
              <a:t> </a:t>
            </a:r>
            <a:r>
              <a:rPr lang="en-US" sz="4300" b="1" dirty="0"/>
              <a:t>Quantification</a:t>
            </a:r>
            <a:endParaRPr lang="en-US" sz="4300" b="1" i="1" dirty="0"/>
          </a:p>
        </p:txBody>
      </p:sp>
      <p:sp>
        <p:nvSpPr>
          <p:cNvPr id="1034" name="Rectangle 17"/>
          <p:cNvSpPr>
            <a:spLocks noChangeArrowheads="1"/>
          </p:cNvSpPr>
          <p:nvPr/>
        </p:nvSpPr>
        <p:spPr bwMode="auto">
          <a:xfrm>
            <a:off x="14554200" y="2895600"/>
            <a:ext cx="10941050" cy="7620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sz="4300" b="1"/>
              <a:t>N</a:t>
            </a:r>
            <a:r>
              <a:rPr lang="en-US" sz="4300" b="1" baseline="-25000"/>
              <a:t>2</a:t>
            </a:r>
            <a:r>
              <a:rPr lang="en-US" sz="4300" b="1"/>
              <a:t>O Emissions</a:t>
            </a:r>
          </a:p>
        </p:txBody>
      </p:sp>
      <p:sp>
        <p:nvSpPr>
          <p:cNvPr id="1035" name="Rectangle 17"/>
          <p:cNvSpPr>
            <a:spLocks noChangeArrowheads="1"/>
          </p:cNvSpPr>
          <p:nvPr/>
        </p:nvSpPr>
        <p:spPr bwMode="auto">
          <a:xfrm>
            <a:off x="1250950" y="12573000"/>
            <a:ext cx="10941050" cy="7620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sz="4300" b="1"/>
              <a:t>Methods</a:t>
            </a:r>
          </a:p>
        </p:txBody>
      </p:sp>
      <p:grpSp>
        <p:nvGrpSpPr>
          <p:cNvPr id="1036" name="Group 168"/>
          <p:cNvGrpSpPr>
            <a:grpSpLocks/>
          </p:cNvGrpSpPr>
          <p:nvPr/>
        </p:nvGrpSpPr>
        <p:grpSpPr bwMode="auto">
          <a:xfrm>
            <a:off x="533400" y="6934200"/>
            <a:ext cx="7086600" cy="5138738"/>
            <a:chOff x="27736800" y="18821400"/>
            <a:chExt cx="10896600" cy="7471152"/>
          </a:xfrm>
        </p:grpSpPr>
        <p:pic>
          <p:nvPicPr>
            <p:cNvPr id="1083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736800" y="18821400"/>
              <a:ext cx="10896600" cy="6945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4" name="TextBox 170"/>
            <p:cNvSpPr txBox="1">
              <a:spLocks noChangeArrowheads="1"/>
            </p:cNvSpPr>
            <p:nvPr/>
          </p:nvSpPr>
          <p:spPr bwMode="auto">
            <a:xfrm>
              <a:off x="27736800" y="25755601"/>
              <a:ext cx="10896600" cy="536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>
                  <a:latin typeface="Georgia" pitchFamily="18" charset="0"/>
                  <a:cs typeface="Times New Roman" pitchFamily="18" charset="0"/>
                </a:rPr>
                <a:t>Figure 1: </a:t>
              </a:r>
              <a:r>
                <a:rPr lang="en-US" sz="1800" dirty="0">
                  <a:latin typeface="Georgia" pitchFamily="18" charset="0"/>
                  <a:cs typeface="Times New Roman" pitchFamily="18" charset="0"/>
                </a:rPr>
                <a:t>Willows in the greenhouse after 4 months of growth.</a:t>
              </a:r>
            </a:p>
          </p:txBody>
        </p:sp>
      </p:grpSp>
      <p:grpSp>
        <p:nvGrpSpPr>
          <p:cNvPr id="1037" name="Group 175"/>
          <p:cNvGrpSpPr>
            <a:grpSpLocks/>
          </p:cNvGrpSpPr>
          <p:nvPr/>
        </p:nvGrpSpPr>
        <p:grpSpPr bwMode="auto">
          <a:xfrm>
            <a:off x="13868400" y="3886200"/>
            <a:ext cx="4876800" cy="6858000"/>
            <a:chOff x="31546800" y="6553200"/>
            <a:chExt cx="6382512" cy="11257920"/>
          </a:xfrm>
        </p:grpSpPr>
        <p:sp>
          <p:nvSpPr>
            <p:cNvPr id="1081" name="TextBox 173"/>
            <p:cNvSpPr txBox="1">
              <a:spLocks noChangeArrowheads="1"/>
            </p:cNvSpPr>
            <p:nvPr/>
          </p:nvSpPr>
          <p:spPr bwMode="auto">
            <a:xfrm>
              <a:off x="31546800" y="16611600"/>
              <a:ext cx="6382512" cy="1199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1800" b="1" dirty="0">
                  <a:latin typeface="Georgia" pitchFamily="18" charset="0"/>
                  <a:cs typeface="Times New Roman" pitchFamily="18" charset="0"/>
                </a:rPr>
                <a:t>Figure 3: </a:t>
              </a:r>
              <a:r>
                <a:rPr lang="en-US" sz="1800" dirty="0" smtClean="0">
                  <a:latin typeface="Georgia" pitchFamily="18" charset="0"/>
                  <a:cs typeface="Times New Roman" pitchFamily="18" charset="0"/>
                </a:rPr>
                <a:t>Willows in flow-through steady state chambers used for measuring N</a:t>
              </a:r>
              <a:r>
                <a:rPr lang="en-US" sz="1800" baseline="-25000" dirty="0" smtClean="0">
                  <a:latin typeface="Georgia" pitchFamily="18" charset="0"/>
                  <a:cs typeface="Times New Roman" pitchFamily="18" charset="0"/>
                </a:rPr>
                <a:t>2</a:t>
              </a:r>
              <a:r>
                <a:rPr lang="en-US" sz="1800" dirty="0" smtClean="0">
                  <a:latin typeface="Georgia" pitchFamily="18" charset="0"/>
                  <a:cs typeface="Times New Roman" pitchFamily="18" charset="0"/>
                </a:rPr>
                <a:t>O flux.</a:t>
              </a:r>
              <a:endParaRPr lang="en-US" sz="1800" dirty="0">
                <a:latin typeface="Georgia" pitchFamily="18" charset="0"/>
              </a:endParaRPr>
            </a:p>
          </p:txBody>
        </p:sp>
        <p:pic>
          <p:nvPicPr>
            <p:cNvPr id="1082" name="Picture 174" descr="posterpic1.jpg"/>
            <p:cNvPicPr>
              <a:picLocks noChangeAspect="1"/>
            </p:cNvPicPr>
            <p:nvPr/>
          </p:nvPicPr>
          <p:blipFill>
            <a:blip r:embed="rId6"/>
            <a:srcRect l="18242"/>
            <a:stretch>
              <a:fillRect/>
            </a:stretch>
          </p:blipFill>
          <p:spPr bwMode="auto">
            <a:xfrm>
              <a:off x="31623000" y="6553200"/>
              <a:ext cx="6147435" cy="1003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TextBox 46"/>
          <p:cNvSpPr txBox="1"/>
          <p:nvPr/>
        </p:nvSpPr>
        <p:spPr>
          <a:xfrm>
            <a:off x="533400" y="3810000"/>
            <a:ext cx="12344400" cy="2862322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defTabSz="3238116">
              <a:defRPr/>
            </a:pP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Cultivated willow 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trees (</a:t>
            </a:r>
            <a:r>
              <a:rPr lang="en-US" sz="1800" i="1" dirty="0">
                <a:latin typeface="Georgia" pitchFamily="18" charset="0"/>
                <a:cs typeface="Times New Roman" pitchFamily="18" charset="0"/>
              </a:rPr>
              <a:t>Salix spp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., Fig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. 1) are a bioenergy crop colonized 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by both </a:t>
            </a:r>
            <a:r>
              <a:rPr lang="en-US" sz="1800" dirty="0" err="1">
                <a:latin typeface="Georgia" pitchFamily="18" charset="0"/>
                <a:cs typeface="Times New Roman" pitchFamily="18" charset="0"/>
              </a:rPr>
              <a:t>ecto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- and arbuscular mycorrhizal fungi (EM, AM).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The 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relationship between soil microbes, mycorrhizae and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nitrous oxide (N</a:t>
            </a:r>
            <a:r>
              <a:rPr lang="en-US" sz="1800" baseline="-25000" dirty="0" smtClean="0"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O) emission is not well understood, 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though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each contributes to the nitrogen cycle. This 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study will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determine the effect of mycorrhizae on 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nutrient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cycling, 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N</a:t>
            </a:r>
            <a:r>
              <a:rPr lang="en-US" sz="1800" baseline="-25000" dirty="0"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O gas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emissions 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and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microbial 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communities associated with N</a:t>
            </a:r>
            <a:r>
              <a:rPr lang="en-US" sz="1800" baseline="-25000" dirty="0"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O production  in agricultural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soils.</a:t>
            </a:r>
          </a:p>
          <a:p>
            <a:pPr algn="just" defTabSz="3238116">
              <a:defRPr/>
            </a:pPr>
            <a:endParaRPr lang="en-US" sz="1800" dirty="0">
              <a:latin typeface="Georgia" pitchFamily="18" charset="0"/>
              <a:cs typeface="Times New Roman" pitchFamily="18" charset="0"/>
            </a:endParaRPr>
          </a:p>
          <a:p>
            <a:pPr algn="just" defTabSz="3238116">
              <a:defRPr/>
            </a:pPr>
            <a:r>
              <a:rPr lang="en-US" sz="1800" dirty="0">
                <a:latin typeface="Georgia" pitchFamily="18" charset="0"/>
                <a:cs typeface="Times New Roman" pitchFamily="18" charset="0"/>
              </a:rPr>
              <a:t>The objectives of this greenhouse experiment were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to:</a:t>
            </a:r>
            <a:endParaRPr lang="en-US" sz="1800" dirty="0">
              <a:latin typeface="Georgia" pitchFamily="18" charset="0"/>
              <a:cs typeface="Times New Roman" pitchFamily="18" charset="0"/>
            </a:endParaRPr>
          </a:p>
          <a:p>
            <a:pPr marL="457200" algn="just" defTabSz="3238116">
              <a:buFont typeface="Arial" pitchFamily="34" charset="0"/>
              <a:buChar char="•"/>
              <a:defRPr/>
            </a:pPr>
            <a:r>
              <a:rPr lang="en-US" sz="1800" dirty="0">
                <a:latin typeface="Georgia" pitchFamily="18" charset="0"/>
                <a:cs typeface="Times New Roman" pitchFamily="18" charset="0"/>
              </a:rPr>
              <a:t>      Determine if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growing willow trees in different field soils inoculated with mycorrhizae (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EM, AM, EM+AM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) 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influence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N</a:t>
            </a:r>
            <a:r>
              <a:rPr lang="en-US" sz="1800" baseline="-25000" dirty="0" smtClean="0"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O 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gas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emissions 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from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soil</a:t>
            </a:r>
            <a:endParaRPr lang="en-US" sz="1800" dirty="0">
              <a:latin typeface="Georgia" pitchFamily="18" charset="0"/>
              <a:cs typeface="Times New Roman" pitchFamily="18" charset="0"/>
            </a:endParaRPr>
          </a:p>
          <a:p>
            <a:pPr marL="457200" algn="just" defTabSz="3238116">
              <a:buFont typeface="Arial" pitchFamily="34" charset="0"/>
              <a:buChar char="•"/>
              <a:defRPr/>
            </a:pPr>
            <a:r>
              <a:rPr lang="en-US" sz="1800" dirty="0">
                <a:latin typeface="Georgia" pitchFamily="18" charset="0"/>
                <a:cs typeface="Times New Roman" pitchFamily="18" charset="0"/>
              </a:rPr>
              <a:t>      Quantify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functional genes associated with nitrification and denitrification in soil</a:t>
            </a:r>
            <a:endParaRPr lang="en-US" sz="1800" dirty="0">
              <a:latin typeface="Georgia" pitchFamily="18" charset="0"/>
              <a:cs typeface="Times New Roman" pitchFamily="18" charset="0"/>
            </a:endParaRPr>
          </a:p>
          <a:p>
            <a:pPr marL="457200" algn="just" defTabSz="3238116">
              <a:buFont typeface="Arial" pitchFamily="34" charset="0"/>
              <a:buChar char="•"/>
              <a:defRPr/>
            </a:pPr>
            <a:r>
              <a:rPr lang="en-US" sz="1800" dirty="0">
                <a:latin typeface="Georgia" pitchFamily="18" charset="0"/>
                <a:cs typeface="Times New Roman" pitchFamily="18" charset="0"/>
              </a:rPr>
              <a:t>      Determine if inoculation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influences the 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biomass production of willow trees</a:t>
            </a:r>
          </a:p>
        </p:txBody>
      </p:sp>
      <p:sp>
        <p:nvSpPr>
          <p:cNvPr id="1039" name="Rectangle 17"/>
          <p:cNvSpPr>
            <a:spLocks noChangeArrowheads="1"/>
          </p:cNvSpPr>
          <p:nvPr/>
        </p:nvSpPr>
        <p:spPr bwMode="auto">
          <a:xfrm>
            <a:off x="27844750" y="12573000"/>
            <a:ext cx="10941050" cy="7620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sz="4300" b="1" dirty="0" smtClean="0"/>
              <a:t>Summary</a:t>
            </a:r>
            <a:endParaRPr lang="en-US" sz="4300" b="1" dirty="0"/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auto">
          <a:xfrm>
            <a:off x="14249400" y="12573000"/>
            <a:ext cx="10941050" cy="7620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sz="4300" b="1"/>
              <a:t>Biomass Production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400" y="13639800"/>
            <a:ext cx="12344400" cy="415498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defTabSz="3238116">
              <a:defRPr/>
            </a:pP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Six 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Southern Ontario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soils were collected from agricultural sites with a range of  soil texture and other properties. Soils containing willow trees were 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inoculated with </a:t>
            </a:r>
            <a:r>
              <a:rPr lang="en-US" sz="1800" i="1" dirty="0" err="1">
                <a:latin typeface="Georgia" pitchFamily="18" charset="0"/>
                <a:cs typeface="Times New Roman" pitchFamily="18" charset="0"/>
              </a:rPr>
              <a:t>Glomus</a:t>
            </a:r>
            <a:r>
              <a:rPr lang="en-US" sz="1800" i="1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Georgia" pitchFamily="18" charset="0"/>
                <a:cs typeface="Times New Roman" pitchFamily="18" charset="0"/>
              </a:rPr>
              <a:t>intraradices</a:t>
            </a:r>
            <a:r>
              <a:rPr lang="en-US" sz="1800" i="1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(AM) and/or </a:t>
            </a:r>
            <a:r>
              <a:rPr lang="en-US" sz="1800" i="1" dirty="0" err="1">
                <a:latin typeface="Georgia" pitchFamily="18" charset="0"/>
                <a:cs typeface="Times New Roman" pitchFamily="18" charset="0"/>
              </a:rPr>
              <a:t>Hebeloma</a:t>
            </a:r>
            <a:r>
              <a:rPr lang="en-US" sz="1800" i="1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Georgia" pitchFamily="18" charset="0"/>
                <a:cs typeface="Times New Roman" pitchFamily="18" charset="0"/>
              </a:rPr>
              <a:t>cylindrosporum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 (EM).</a:t>
            </a:r>
          </a:p>
          <a:p>
            <a:pPr defTabSz="3238116">
              <a:defRPr/>
            </a:pPr>
            <a:endParaRPr lang="en-US" sz="1000" dirty="0">
              <a:latin typeface="Georgia" pitchFamily="18" charset="0"/>
              <a:cs typeface="Times New Roman" pitchFamily="18" charset="0"/>
            </a:endParaRPr>
          </a:p>
          <a:p>
            <a:pPr marL="914400" indent="-914400" algn="just" defTabSz="3238116">
              <a:defRPr/>
            </a:pPr>
            <a:r>
              <a:rPr lang="en-US" sz="1800" b="1" dirty="0">
                <a:latin typeface="Georgia" pitchFamily="18" charset="0"/>
                <a:cs typeface="Times New Roman" pitchFamily="18" charset="0"/>
              </a:rPr>
              <a:t>1) Trace Gas Measurement: October 30-December 19, 2008 </a:t>
            </a:r>
            <a:endParaRPr lang="en-US" sz="1800" dirty="0">
              <a:latin typeface="Georgia" pitchFamily="18" charset="0"/>
              <a:cs typeface="Times New Roman" pitchFamily="18" charset="0"/>
            </a:endParaRPr>
          </a:p>
          <a:p>
            <a:pPr marL="457200" algn="just" defTabSz="3238116">
              <a:buFont typeface="Arial" pitchFamily="34" charset="0"/>
              <a:buChar char="•"/>
              <a:defRPr/>
            </a:pPr>
            <a:r>
              <a:rPr lang="en-US" sz="18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     N2O fluxes were quantified using a flow-through steady state chamber technique (Fig. 3). 4 chambers each contained 1 treatment of 8 pots which were measured for 3 days. Pot soil was saturated with water at the onset of measurements to simulate precipitation and thus an emission event.</a:t>
            </a:r>
            <a:endParaRPr lang="en-US" sz="1800" dirty="0">
              <a:latin typeface="Georgia" pitchFamily="18" charset="0"/>
              <a:cs typeface="Times New Roman" pitchFamily="18" charset="0"/>
            </a:endParaRPr>
          </a:p>
          <a:p>
            <a:pPr marL="457200" algn="just" defTabSz="3238116">
              <a:buFont typeface="Arial" pitchFamily="34" charset="0"/>
              <a:buChar char="•"/>
              <a:defRPr/>
            </a:pPr>
            <a:r>
              <a:rPr lang="en-US" sz="18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      N2O concentrations were measured using </a:t>
            </a:r>
            <a:r>
              <a:rPr lang="en-US" sz="1800" dirty="0" err="1" smtClean="0">
                <a:latin typeface="Georgia" pitchFamily="18" charset="0"/>
                <a:cs typeface="Times New Roman" pitchFamily="18" charset="0"/>
              </a:rPr>
              <a:t>tuneable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 diode laser absorption spectroscopy</a:t>
            </a:r>
          </a:p>
          <a:p>
            <a:pPr indent="-914400" algn="just" defTabSz="3238116">
              <a:defRPr/>
            </a:pPr>
            <a:endParaRPr lang="en-US" sz="1000" dirty="0">
              <a:latin typeface="Georgia" pitchFamily="18" charset="0"/>
              <a:cs typeface="Times New Roman" pitchFamily="18" charset="0"/>
            </a:endParaRPr>
          </a:p>
          <a:p>
            <a:pPr algn="just" defTabSz="3238116">
              <a:defRPr/>
            </a:pPr>
            <a:r>
              <a:rPr lang="en-US" sz="1800" b="1" dirty="0">
                <a:latin typeface="Georgia" pitchFamily="18" charset="0"/>
                <a:cs typeface="Times New Roman" pitchFamily="18" charset="0"/>
              </a:rPr>
              <a:t>2) Molecular Analysis: December 9- Present</a:t>
            </a:r>
          </a:p>
          <a:p>
            <a:pPr marL="457200" algn="just" defTabSz="3238116">
              <a:buFont typeface="Arial" pitchFamily="34" charset="0"/>
              <a:buChar char="•"/>
              <a:defRPr/>
            </a:pPr>
            <a:r>
              <a:rPr lang="en-US" sz="1800" dirty="0">
                <a:latin typeface="Georgia" pitchFamily="18" charset="0"/>
                <a:cs typeface="Times New Roman" pitchFamily="18" charset="0"/>
              </a:rPr>
              <a:t>     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DNA 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was extracted from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a 0.5g soil sample of each 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replicate using </a:t>
            </a:r>
            <a:r>
              <a:rPr lang="en-US" sz="1800" dirty="0" err="1">
                <a:latin typeface="Georgia" pitchFamily="18" charset="0"/>
                <a:cs typeface="Times New Roman" pitchFamily="18" charset="0"/>
              </a:rPr>
              <a:t>MoBio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 DNA Power Soil Extraction Kit</a:t>
            </a:r>
          </a:p>
          <a:p>
            <a:pPr marL="457200" algn="just" defTabSz="3238116">
              <a:buFont typeface="Arial" pitchFamily="34" charset="0"/>
              <a:buChar char="•"/>
              <a:defRPr/>
            </a:pPr>
            <a:r>
              <a:rPr lang="en-US" sz="1800" dirty="0">
                <a:latin typeface="Georgia" pitchFamily="18" charset="0"/>
                <a:cs typeface="Times New Roman" pitchFamily="18" charset="0"/>
              </a:rPr>
              <a:t>      Extractions were amplified in real-time quantitative Polymerase Chain Reactions (</a:t>
            </a:r>
            <a:r>
              <a:rPr lang="en-US" sz="1800" dirty="0" err="1">
                <a:latin typeface="Georgia" pitchFamily="18" charset="0"/>
                <a:cs typeface="Times New Roman" pitchFamily="18" charset="0"/>
              </a:rPr>
              <a:t>qPCR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) to determine copy numbers of the nitrite </a:t>
            </a:r>
            <a:r>
              <a:rPr lang="en-US" sz="1800" dirty="0" err="1">
                <a:latin typeface="Georgia" pitchFamily="18" charset="0"/>
                <a:cs typeface="Times New Roman" pitchFamily="18" charset="0"/>
              </a:rPr>
              <a:t>reductase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 gene </a:t>
            </a:r>
            <a:r>
              <a:rPr lang="en-US" sz="1800" i="1" dirty="0" err="1">
                <a:latin typeface="Georgia" pitchFamily="18" charset="0"/>
                <a:cs typeface="Times New Roman" pitchFamily="18" charset="0"/>
              </a:rPr>
              <a:t>nirS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 from a standard curve</a:t>
            </a:r>
          </a:p>
          <a:p>
            <a:pPr marL="457200" algn="just" defTabSz="3238116">
              <a:defRPr/>
            </a:pPr>
            <a:endParaRPr lang="en-US" sz="1000" dirty="0">
              <a:latin typeface="Georgia" pitchFamily="18" charset="0"/>
              <a:cs typeface="Times New Roman" pitchFamily="18" charset="0"/>
            </a:endParaRPr>
          </a:p>
          <a:p>
            <a:pPr algn="just" defTabSz="3238116">
              <a:defRPr/>
            </a:pPr>
            <a:r>
              <a:rPr lang="en-US" sz="1800" b="1" dirty="0">
                <a:latin typeface="Georgia" pitchFamily="18" charset="0"/>
                <a:cs typeface="Times New Roman" pitchFamily="18" charset="0"/>
              </a:rPr>
              <a:t>3) Biomass Analysis: December 19 - January 2009</a:t>
            </a:r>
          </a:p>
          <a:p>
            <a:pPr marL="457200" algn="just" defTabSz="3238116">
              <a:buFont typeface="Arial" pitchFamily="34" charset="0"/>
              <a:buChar char="•"/>
              <a:defRPr/>
            </a:pPr>
            <a:r>
              <a:rPr lang="en-US" sz="1800" dirty="0">
                <a:latin typeface="Georgia" pitchFamily="18" charset="0"/>
                <a:cs typeface="Times New Roman" pitchFamily="18" charset="0"/>
              </a:rPr>
              <a:t>        All willows were harvested, dried and weighed to determine treatment influence on aboveground production</a:t>
            </a:r>
            <a:endParaRPr lang="en-US" dirty="0"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716000" y="17184469"/>
            <a:ext cx="12344400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3238116">
              <a:defRPr/>
            </a:pPr>
            <a:r>
              <a:rPr lang="en-US" sz="1800" dirty="0" smtClean="0">
                <a:latin typeface="Georgia" pitchFamily="18" charset="0"/>
              </a:rPr>
              <a:t>Soil type influenced biomass production (</a:t>
            </a:r>
            <a:r>
              <a:rPr lang="en-US" sz="1800" i="1" dirty="0" smtClean="0">
                <a:latin typeface="Georgia" pitchFamily="18" charset="0"/>
              </a:rPr>
              <a:t>p</a:t>
            </a:r>
            <a:r>
              <a:rPr lang="en-US" sz="1800" dirty="0" smtClean="0">
                <a:latin typeface="Georgia" pitchFamily="18" charset="0"/>
              </a:rPr>
              <a:t>&lt;0.05) likely as a result of varying nutrient content and water availability. Ectomycorrhizal treatments resulted in significantly higher willow biomass production than the control (Fig. 6). </a:t>
            </a:r>
            <a:endParaRPr lang="en-US" sz="1800" dirty="0">
              <a:latin typeface="Georgia" pitchFamily="18" charset="0"/>
            </a:endParaRPr>
          </a:p>
        </p:txBody>
      </p:sp>
      <p:sp>
        <p:nvSpPr>
          <p:cNvPr id="1046" name="TextBox 455"/>
          <p:cNvSpPr txBox="1">
            <a:spLocks noChangeArrowheads="1"/>
          </p:cNvSpPr>
          <p:nvPr/>
        </p:nvSpPr>
        <p:spPr bwMode="auto">
          <a:xfrm>
            <a:off x="9296400" y="18364200"/>
            <a:ext cx="30556200" cy="36988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Georgia" pitchFamily="18" charset="0"/>
                <a:cs typeface="Times New Roman" pitchFamily="18" charset="0"/>
              </a:rPr>
              <a:t>are due to the Natural Sciences and Engineering Research Council for funding this research through Strategic Network Grants, technicians Dean </a:t>
            </a:r>
            <a:r>
              <a:rPr lang="en-US" sz="1800" dirty="0" err="1">
                <a:latin typeface="Georgia" pitchFamily="18" charset="0"/>
                <a:cs typeface="Times New Roman" pitchFamily="18" charset="0"/>
              </a:rPr>
              <a:t>Louttit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 and </a:t>
            </a:r>
            <a:r>
              <a:rPr lang="en-US" sz="1800" dirty="0" err="1">
                <a:latin typeface="Georgia" pitchFamily="18" charset="0"/>
                <a:cs typeface="Times New Roman" pitchFamily="18" charset="0"/>
              </a:rPr>
              <a:t>Kamini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Georgia" pitchFamily="18" charset="0"/>
                <a:cs typeface="Times New Roman" pitchFamily="18" charset="0"/>
              </a:rPr>
              <a:t>Khosla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 for valuable input, and University of Guelph students </a:t>
            </a:r>
            <a:r>
              <a:rPr lang="en-US" sz="1800" dirty="0" err="1">
                <a:latin typeface="Georgia" pitchFamily="18" charset="0"/>
                <a:cs typeface="Times New Roman" pitchFamily="18" charset="0"/>
              </a:rPr>
              <a:t>Avanthi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Georgia" pitchFamily="18" charset="0"/>
                <a:cs typeface="Times New Roman" pitchFamily="18" charset="0"/>
              </a:rPr>
              <a:t>Wijesinghe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, Brian </a:t>
            </a:r>
            <a:r>
              <a:rPr lang="en-US" sz="1800" dirty="0" err="1">
                <a:latin typeface="Georgia" pitchFamily="18" charset="0"/>
                <a:cs typeface="Times New Roman" pitchFamily="18" charset="0"/>
              </a:rPr>
              <a:t>Ohsowski</a:t>
            </a:r>
            <a:r>
              <a:rPr lang="en-US" sz="1800" dirty="0">
                <a:latin typeface="Georgia" pitchFamily="18" charset="0"/>
                <a:cs typeface="Times New Roman" pitchFamily="18" charset="0"/>
              </a:rPr>
              <a:t>, and Michael Zima for contributions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.</a:t>
            </a:r>
            <a:endParaRPr lang="en-US" sz="180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47" name="Rectangle 17"/>
          <p:cNvSpPr>
            <a:spLocks noChangeArrowheads="1"/>
          </p:cNvSpPr>
          <p:nvPr/>
        </p:nvSpPr>
        <p:spPr bwMode="auto">
          <a:xfrm>
            <a:off x="1295400" y="18211800"/>
            <a:ext cx="7969250" cy="6096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sz="2800" b="1">
                <a:latin typeface="Georgia" pitchFamily="18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944600" y="10915471"/>
            <a:ext cx="12496800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3238116">
              <a:defRPr/>
            </a:pPr>
            <a:r>
              <a:rPr lang="en-US" sz="1800" dirty="0">
                <a:latin typeface="Georgia" pitchFamily="18" charset="0"/>
              </a:rPr>
              <a:t>Plant presence and soil type </a:t>
            </a:r>
            <a:r>
              <a:rPr lang="en-US" sz="1800" dirty="0" smtClean="0">
                <a:latin typeface="Georgia" pitchFamily="18" charset="0"/>
              </a:rPr>
              <a:t>significantly affected mean hourly N</a:t>
            </a:r>
            <a:r>
              <a:rPr lang="en-US" sz="1800" baseline="-25000" dirty="0" smtClean="0">
                <a:latin typeface="Georgia" pitchFamily="18" charset="0"/>
              </a:rPr>
              <a:t>2</a:t>
            </a:r>
            <a:r>
              <a:rPr lang="en-US" sz="1800" dirty="0" smtClean="0">
                <a:latin typeface="Georgia" pitchFamily="18" charset="0"/>
              </a:rPr>
              <a:t>O emissions (</a:t>
            </a:r>
            <a:r>
              <a:rPr lang="en-US" sz="1800" i="1" dirty="0" smtClean="0">
                <a:latin typeface="Georgia" pitchFamily="18" charset="0"/>
              </a:rPr>
              <a:t>p</a:t>
            </a:r>
            <a:r>
              <a:rPr lang="en-US" sz="1800" dirty="0" smtClean="0">
                <a:latin typeface="Georgia" pitchFamily="18" charset="0"/>
              </a:rPr>
              <a:t>&lt;0.05). </a:t>
            </a:r>
            <a:r>
              <a:rPr lang="en-US" sz="1800" dirty="0">
                <a:latin typeface="Georgia" pitchFamily="18" charset="0"/>
              </a:rPr>
              <a:t>Highest emission averages were seen from bare </a:t>
            </a:r>
            <a:r>
              <a:rPr lang="en-US" sz="1800" dirty="0" smtClean="0">
                <a:latin typeface="Georgia" pitchFamily="18" charset="0"/>
              </a:rPr>
              <a:t>soils which had reduced evapotranspiration, keeping soils in an anaerobic state, which promoted denitrification. With or without a willow present, Clay </a:t>
            </a:r>
            <a:r>
              <a:rPr lang="en-US" sz="1800" dirty="0">
                <a:latin typeface="Georgia" pitchFamily="18" charset="0"/>
              </a:rPr>
              <a:t>1 soils had </a:t>
            </a:r>
            <a:r>
              <a:rPr lang="en-US" sz="1800" dirty="0" smtClean="0">
                <a:latin typeface="Georgia" pitchFamily="18" charset="0"/>
              </a:rPr>
              <a:t>emission averages </a:t>
            </a:r>
            <a:r>
              <a:rPr lang="en-US" sz="1800" dirty="0">
                <a:latin typeface="Georgia" pitchFamily="18" charset="0"/>
              </a:rPr>
              <a:t>more than 5x that of other flux </a:t>
            </a:r>
            <a:r>
              <a:rPr lang="en-US" sz="1800" dirty="0" smtClean="0">
                <a:latin typeface="Georgia" pitchFamily="18" charset="0"/>
              </a:rPr>
              <a:t>rates (Figs. 4, 5) again as a result of prolonged saturation.  </a:t>
            </a:r>
            <a:endParaRPr lang="en-US" sz="1800" dirty="0">
              <a:latin typeface="Georgia" pitchFamily="18" charset="0"/>
            </a:endParaRPr>
          </a:p>
        </p:txBody>
      </p:sp>
      <p:grpSp>
        <p:nvGrpSpPr>
          <p:cNvPr id="1049" name="Group 75"/>
          <p:cNvGrpSpPr>
            <a:grpSpLocks/>
          </p:cNvGrpSpPr>
          <p:nvPr/>
        </p:nvGrpSpPr>
        <p:grpSpPr bwMode="auto">
          <a:xfrm>
            <a:off x="7620000" y="6800850"/>
            <a:ext cx="5441950" cy="5314950"/>
            <a:chOff x="8077200" y="7010400"/>
            <a:chExt cx="5441951" cy="5315129"/>
          </a:xfrm>
        </p:grpSpPr>
        <p:grpSp>
          <p:nvGrpSpPr>
            <p:cNvPr id="1050" name="Group 74"/>
            <p:cNvGrpSpPr>
              <a:grpSpLocks/>
            </p:cNvGrpSpPr>
            <p:nvPr/>
          </p:nvGrpSpPr>
          <p:grpSpPr bwMode="auto">
            <a:xfrm>
              <a:off x="8077200" y="7010400"/>
              <a:ext cx="5441951" cy="3913187"/>
              <a:chOff x="8142287" y="7135813"/>
              <a:chExt cx="5441951" cy="3913187"/>
            </a:xfrm>
          </p:grpSpPr>
          <p:sp>
            <p:nvSpPr>
              <p:cNvPr id="1052" name="Text Box 11"/>
              <p:cNvSpPr txBox="1">
                <a:spLocks noChangeArrowheads="1"/>
              </p:cNvSpPr>
              <p:nvPr/>
            </p:nvSpPr>
            <p:spPr bwMode="auto">
              <a:xfrm>
                <a:off x="12877800" y="9067800"/>
                <a:ext cx="70643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>
                    <a:ea typeface="ＭＳ Ｐゴシック"/>
                    <a:cs typeface="ＭＳ Ｐゴシック"/>
                  </a:rPr>
                  <a:t>NO</a:t>
                </a:r>
              </a:p>
            </p:txBody>
          </p:sp>
          <p:grpSp>
            <p:nvGrpSpPr>
              <p:cNvPr id="1053" name="Group 73"/>
              <p:cNvGrpSpPr>
                <a:grpSpLocks/>
              </p:cNvGrpSpPr>
              <p:nvPr/>
            </p:nvGrpSpPr>
            <p:grpSpPr bwMode="auto">
              <a:xfrm>
                <a:off x="8142287" y="7135813"/>
                <a:ext cx="5354638" cy="3913187"/>
                <a:chOff x="8142287" y="7135813"/>
                <a:chExt cx="5354638" cy="3913187"/>
              </a:xfrm>
            </p:grpSpPr>
            <p:sp>
              <p:nvSpPr>
                <p:cNvPr id="105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0972800" y="7135813"/>
                  <a:ext cx="56515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400">
                      <a:ea typeface="ＭＳ Ｐゴシック"/>
                      <a:cs typeface="ＭＳ Ｐゴシック"/>
                    </a:rPr>
                    <a:t>N</a:t>
                  </a:r>
                  <a:r>
                    <a:rPr lang="en-US" sz="2400" baseline="-25000">
                      <a:ea typeface="ＭＳ Ｐゴシック"/>
                      <a:cs typeface="ＭＳ Ｐゴシック"/>
                    </a:rPr>
                    <a:t>2</a:t>
                  </a:r>
                  <a:endParaRPr lang="en-US" sz="2400">
                    <a:ea typeface="ＭＳ Ｐゴシック"/>
                    <a:cs typeface="ＭＳ Ｐゴシック"/>
                  </a:endParaRPr>
                </a:p>
              </p:txBody>
            </p:sp>
            <p:grpSp>
              <p:nvGrpSpPr>
                <p:cNvPr id="1055" name="Group 72"/>
                <p:cNvGrpSpPr>
                  <a:grpSpLocks/>
                </p:cNvGrpSpPr>
                <p:nvPr/>
              </p:nvGrpSpPr>
              <p:grpSpPr bwMode="auto">
                <a:xfrm>
                  <a:off x="8142287" y="7364413"/>
                  <a:ext cx="5354638" cy="3684587"/>
                  <a:chOff x="8142287" y="7364413"/>
                  <a:chExt cx="5354638" cy="3684587"/>
                </a:xfrm>
              </p:grpSpPr>
              <p:sp>
                <p:nvSpPr>
                  <p:cNvPr id="105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42287" y="8867775"/>
                    <a:ext cx="1687513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US" sz="2400">
                        <a:ea typeface="ＭＳ Ｐゴシック"/>
                        <a:cs typeface="ＭＳ Ｐゴシック"/>
                      </a:rPr>
                      <a:t>NH</a:t>
                    </a:r>
                    <a:r>
                      <a:rPr lang="en-US" sz="2400" baseline="-25000">
                        <a:ea typeface="ＭＳ Ｐゴシック"/>
                        <a:cs typeface="ＭＳ Ｐゴシック"/>
                      </a:rPr>
                      <a:t>4</a:t>
                    </a:r>
                    <a:r>
                      <a:rPr lang="en-US" sz="2400" baseline="30000">
                        <a:ea typeface="ＭＳ Ｐゴシック"/>
                        <a:cs typeface="ＭＳ Ｐゴシック"/>
                      </a:rPr>
                      <a:t>+</a:t>
                    </a:r>
                    <a:r>
                      <a:rPr lang="en-US" sz="2400">
                        <a:ea typeface="ＭＳ Ｐゴシック"/>
                        <a:cs typeface="ＭＳ Ｐゴシック"/>
                      </a:rPr>
                      <a:t>/NH</a:t>
                    </a:r>
                    <a:r>
                      <a:rPr lang="en-US" sz="2400" baseline="-25000">
                        <a:ea typeface="ＭＳ Ｐゴシック"/>
                        <a:cs typeface="ＭＳ Ｐゴシック"/>
                      </a:rPr>
                      <a:t>3</a:t>
                    </a:r>
                    <a:endParaRPr lang="en-US" sz="2400">
                      <a:ea typeface="ＭＳ Ｐゴシック"/>
                      <a:cs typeface="ＭＳ Ｐゴシック"/>
                    </a:endParaRPr>
                  </a:p>
                </p:txBody>
              </p:sp>
              <p:grpSp>
                <p:nvGrpSpPr>
                  <p:cNvPr id="1057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8312150" y="7364413"/>
                    <a:ext cx="5184775" cy="3684587"/>
                    <a:chOff x="8312150" y="7364413"/>
                    <a:chExt cx="5184775" cy="3684587"/>
                  </a:xfrm>
                </p:grpSpPr>
                <p:sp>
                  <p:nvSpPr>
                    <p:cNvPr id="1058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312150" y="9896475"/>
                      <a:ext cx="762000" cy="3365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sz="1600">
                          <a:ea typeface="ＭＳ Ｐゴシック"/>
                          <a:cs typeface="ＭＳ Ｐゴシック"/>
                        </a:rPr>
                        <a:t>N</a:t>
                      </a:r>
                      <a:r>
                        <a:rPr lang="en-US" sz="1600" baseline="-25000">
                          <a:ea typeface="ＭＳ Ｐゴシック"/>
                          <a:cs typeface="ＭＳ Ｐゴシック"/>
                        </a:rPr>
                        <a:t>2</a:t>
                      </a:r>
                      <a:r>
                        <a:rPr lang="en-US" sz="1600">
                          <a:ea typeface="ＭＳ Ｐゴシック"/>
                          <a:cs typeface="ＭＳ Ｐゴシック"/>
                        </a:rPr>
                        <a:t>O</a:t>
                      </a:r>
                      <a:endParaRPr lang="en-US" sz="2400"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59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288837" y="10210800"/>
                      <a:ext cx="969963" cy="4572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sz="2400">
                          <a:ea typeface="ＭＳ Ｐゴシック"/>
                          <a:cs typeface="ＭＳ Ｐゴシック"/>
                        </a:rPr>
                        <a:t>NO</a:t>
                      </a:r>
                      <a:r>
                        <a:rPr lang="en-US" sz="2400" baseline="-25000">
                          <a:ea typeface="ＭＳ Ｐゴシック"/>
                          <a:cs typeface="ＭＳ Ｐゴシック"/>
                        </a:rPr>
                        <a:t>2</a:t>
                      </a:r>
                      <a:r>
                        <a:rPr lang="en-US" sz="2400" baseline="30000">
                          <a:ea typeface="ＭＳ Ｐゴシック"/>
                          <a:cs typeface="ＭＳ Ｐゴシック"/>
                        </a:rPr>
                        <a:t>-</a:t>
                      </a:r>
                      <a:endParaRPr lang="en-US" sz="2400"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60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344400" y="7848600"/>
                      <a:ext cx="798513" cy="4572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sz="2400">
                          <a:ea typeface="ＭＳ Ｐゴシック"/>
                          <a:cs typeface="ＭＳ Ｐゴシック"/>
                        </a:rPr>
                        <a:t>N</a:t>
                      </a:r>
                      <a:r>
                        <a:rPr lang="en-US" sz="2400" baseline="-25000">
                          <a:ea typeface="ＭＳ Ｐゴシック"/>
                          <a:cs typeface="ＭＳ Ｐゴシック"/>
                        </a:rPr>
                        <a:t>2</a:t>
                      </a:r>
                      <a:r>
                        <a:rPr lang="en-US" sz="2400">
                          <a:ea typeface="ＭＳ Ｐゴシック"/>
                          <a:cs typeface="ＭＳ Ｐゴシック"/>
                        </a:rPr>
                        <a:t>O</a:t>
                      </a:r>
                    </a:p>
                  </p:txBody>
                </p:sp>
                <p:sp>
                  <p:nvSpPr>
                    <p:cNvPr id="1061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420225" y="7832725"/>
                      <a:ext cx="1171575" cy="4572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sz="2400">
                          <a:ea typeface="ＭＳ Ｐゴシック"/>
                          <a:cs typeface="ＭＳ Ｐゴシック"/>
                        </a:rPr>
                        <a:t>Org-N</a:t>
                      </a:r>
                    </a:p>
                  </p:txBody>
                </p:sp>
                <p:sp>
                  <p:nvSpPr>
                    <p:cNvPr id="1062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91800" y="10591800"/>
                      <a:ext cx="900113" cy="4572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sz="2400">
                          <a:ea typeface="ＭＳ Ｐゴシック"/>
                          <a:cs typeface="ＭＳ Ｐゴシック"/>
                        </a:rPr>
                        <a:t>NO</a:t>
                      </a:r>
                      <a:r>
                        <a:rPr lang="en-US" sz="2400" baseline="-25000">
                          <a:ea typeface="ＭＳ Ｐゴシック"/>
                          <a:cs typeface="ＭＳ Ｐゴシック"/>
                        </a:rPr>
                        <a:t>3</a:t>
                      </a:r>
                      <a:r>
                        <a:rPr lang="en-US" sz="2400" baseline="30000">
                          <a:ea typeface="ＭＳ Ｐゴシック"/>
                          <a:cs typeface="ＭＳ Ｐゴシック"/>
                        </a:rPr>
                        <a:t>-</a:t>
                      </a:r>
                      <a:endParaRPr lang="en-US" sz="2400"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63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50375" y="9971088"/>
                      <a:ext cx="936625" cy="4572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sz="2400">
                          <a:ea typeface="ＭＳ Ｐゴシック"/>
                          <a:cs typeface="ＭＳ Ｐゴシック"/>
                        </a:rPr>
                        <a:t>NO</a:t>
                      </a:r>
                      <a:r>
                        <a:rPr lang="en-US" sz="2400" baseline="-25000">
                          <a:ea typeface="ＭＳ Ｐゴシック"/>
                          <a:cs typeface="ＭＳ Ｐゴシック"/>
                        </a:rPr>
                        <a:t>2</a:t>
                      </a:r>
                      <a:r>
                        <a:rPr lang="en-US" sz="2400" baseline="30000">
                          <a:ea typeface="ＭＳ Ｐゴシック"/>
                          <a:cs typeface="ＭＳ Ｐゴシック"/>
                        </a:rPr>
                        <a:t>-</a:t>
                      </a:r>
                      <a:endParaRPr lang="en-US" sz="2400">
                        <a:ea typeface="ＭＳ Ｐゴシック"/>
                        <a:cs typeface="ＭＳ Ｐゴシック"/>
                      </a:endParaRPr>
                    </a:p>
                  </p:txBody>
                </p:sp>
                <p:cxnSp>
                  <p:nvCxnSpPr>
                    <p:cNvPr id="1064" name="AutoShape 14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V="1">
                      <a:off x="9829801" y="7380287"/>
                      <a:ext cx="1227138" cy="468312"/>
                    </a:xfrm>
                    <a:prstGeom prst="curvedConnector2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1065" name="AutoShape 15"/>
                    <p:cNvCxnSpPr>
                      <a:cxnSpLocks noChangeShapeType="1"/>
                      <a:stCxn id="1061" idx="1"/>
                      <a:endCxn id="1056" idx="0"/>
                    </p:cNvCxnSpPr>
                    <p:nvPr/>
                  </p:nvCxnSpPr>
                  <p:spPr bwMode="auto">
                    <a:xfrm rot="10800000" flipV="1">
                      <a:off x="8986837" y="8061325"/>
                      <a:ext cx="433388" cy="806450"/>
                    </a:xfrm>
                    <a:prstGeom prst="curvedConnector2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1066" name="AutoShape 16"/>
                    <p:cNvCxnSpPr>
                      <a:cxnSpLocks noChangeShapeType="1"/>
                      <a:stCxn id="1056" idx="2"/>
                      <a:endCxn id="1063" idx="1"/>
                    </p:cNvCxnSpPr>
                    <p:nvPr/>
                  </p:nvCxnSpPr>
                  <p:spPr bwMode="auto">
                    <a:xfrm rot="16200000" flipH="1">
                      <a:off x="8731249" y="9580563"/>
                      <a:ext cx="874713" cy="363538"/>
                    </a:xfrm>
                    <a:prstGeom prst="curvedConnector2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1067" name="AutoShape 17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H="1">
                      <a:off x="10029984" y="10269697"/>
                      <a:ext cx="392112" cy="731520"/>
                    </a:xfrm>
                    <a:prstGeom prst="curvedConnector2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1068" name="AutoShape 18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1430000" y="10607040"/>
                      <a:ext cx="1005840" cy="365760"/>
                    </a:xfrm>
                    <a:prstGeom prst="curvedConnector2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1069" name="AutoShape 19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2877800" y="9555480"/>
                      <a:ext cx="332581" cy="731520"/>
                    </a:xfrm>
                    <a:prstGeom prst="curvedConnector2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1070" name="AutoShape 21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1856641" y="6937772"/>
                      <a:ext cx="468312" cy="1321594"/>
                    </a:xfrm>
                    <a:prstGeom prst="curvedConnector2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sp>
                  <p:nvSpPr>
                    <p:cNvPr id="1071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066212" y="9282113"/>
                      <a:ext cx="1449388" cy="8223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sz="2400" i="1">
                          <a:solidFill>
                            <a:srgbClr val="FF0000"/>
                          </a:solidFill>
                          <a:latin typeface="Stone Sans ITC TT-SemiIta"/>
                          <a:ea typeface="ＭＳ Ｐゴシック"/>
                          <a:cs typeface="ＭＳ Ｐゴシック"/>
                        </a:rPr>
                        <a:t>amoA, </a:t>
                      </a:r>
                      <a:br>
                        <a:rPr lang="en-US" sz="2400" i="1">
                          <a:solidFill>
                            <a:srgbClr val="FF0000"/>
                          </a:solidFill>
                          <a:latin typeface="Stone Sans ITC TT-SemiIta"/>
                          <a:ea typeface="ＭＳ Ｐゴシック"/>
                          <a:cs typeface="ＭＳ Ｐゴシック"/>
                        </a:rPr>
                      </a:br>
                      <a:r>
                        <a:rPr lang="en-US" sz="2400" i="1">
                          <a:solidFill>
                            <a:srgbClr val="FF0000"/>
                          </a:solidFill>
                          <a:latin typeface="Stone Sans ITC TT-SemiIta"/>
                          <a:ea typeface="ＭＳ Ｐゴシック"/>
                          <a:cs typeface="ＭＳ Ｐゴシック"/>
                        </a:rPr>
                        <a:t>hao</a:t>
                      </a:r>
                      <a:endParaRPr lang="en-US" sz="2400" i="1"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72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345987" y="8610600"/>
                      <a:ext cx="989013" cy="4572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sz="2400" i="1">
                          <a:solidFill>
                            <a:srgbClr val="FF0000"/>
                          </a:solidFill>
                          <a:latin typeface="Stone Sans ITC TT-SemiIta"/>
                          <a:ea typeface="ＭＳ Ｐゴシック"/>
                          <a:cs typeface="ＭＳ Ｐゴシック"/>
                        </a:rPr>
                        <a:t>norB</a:t>
                      </a:r>
                      <a:endParaRPr lang="en-US" sz="2400" i="1"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73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682412" y="7488238"/>
                      <a:ext cx="989013" cy="4572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sz="2400" i="1">
                          <a:solidFill>
                            <a:srgbClr val="FF0000"/>
                          </a:solidFill>
                          <a:latin typeface="Stone Sans ITC TT-SemiIta"/>
                          <a:ea typeface="ＭＳ Ｐゴシック"/>
                          <a:cs typeface="ＭＳ Ｐゴシック"/>
                        </a:rPr>
                        <a:t>nosZ</a:t>
                      </a:r>
                      <a:endParaRPr lang="en-US" sz="2400" i="1"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74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267950" y="7488238"/>
                      <a:ext cx="990600" cy="4572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sz="2400" i="1">
                          <a:solidFill>
                            <a:srgbClr val="FF0000"/>
                          </a:solidFill>
                          <a:latin typeface="Stone Sans ITC TT-SemiIta"/>
                          <a:ea typeface="ＭＳ Ｐゴシック"/>
                          <a:cs typeface="ＭＳ Ｐゴシック"/>
                        </a:rPr>
                        <a:t>nifH</a:t>
                      </a:r>
                      <a:endParaRPr lang="en-US" sz="2400" i="1"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75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353800" y="9677400"/>
                      <a:ext cx="2143125" cy="4572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sz="2400" i="1" dirty="0" err="1">
                          <a:solidFill>
                            <a:srgbClr val="FF0000"/>
                          </a:solidFill>
                          <a:latin typeface="Stone Sans ITC TT-SemiIta"/>
                          <a:ea typeface="ＭＳ Ｐゴシック"/>
                          <a:cs typeface="ＭＳ Ｐゴシック"/>
                        </a:rPr>
                        <a:t>nirS</a:t>
                      </a:r>
                      <a:r>
                        <a:rPr lang="en-US" sz="2400" i="1" dirty="0">
                          <a:solidFill>
                            <a:srgbClr val="FF0000"/>
                          </a:solidFill>
                          <a:latin typeface="Stone Sans ITC TT-SemiIta"/>
                          <a:ea typeface="ＭＳ Ｐゴシック"/>
                          <a:cs typeface="ＭＳ Ｐゴシック"/>
                        </a:rPr>
                        <a:t>    </a:t>
                      </a:r>
                      <a:r>
                        <a:rPr lang="en-US" sz="2400" i="1" dirty="0" err="1">
                          <a:solidFill>
                            <a:srgbClr val="FF0000"/>
                          </a:solidFill>
                          <a:latin typeface="Stone Sans ITC TT-SemiIta"/>
                          <a:ea typeface="ＭＳ Ｐゴシック"/>
                          <a:cs typeface="ＭＳ Ｐゴシック"/>
                        </a:rPr>
                        <a:t>nirK</a:t>
                      </a:r>
                      <a:endParaRPr lang="en-US" sz="2400" i="1" dirty="0"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76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66525" y="10439400"/>
                      <a:ext cx="777875" cy="4572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sz="2400" i="1">
                          <a:solidFill>
                            <a:srgbClr val="FF0000"/>
                          </a:solidFill>
                          <a:latin typeface="Stone Sans ITC TT-SemiIta"/>
                          <a:ea typeface="ＭＳ Ｐゴシック"/>
                          <a:cs typeface="ＭＳ Ｐゴシック"/>
                        </a:rPr>
                        <a:t>nar</a:t>
                      </a:r>
                      <a:endParaRPr lang="en-US" sz="2400" i="1"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77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34387" y="10207625"/>
                      <a:ext cx="495300" cy="3365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sz="1600">
                          <a:ea typeface="ＭＳ Ｐゴシック"/>
                          <a:cs typeface="ＭＳ Ｐゴシック"/>
                        </a:rPr>
                        <a:t>NO</a:t>
                      </a:r>
                      <a:endParaRPr lang="en-US" sz="2400">
                        <a:ea typeface="ＭＳ Ｐゴシック"/>
                        <a:cs typeface="ＭＳ Ｐゴシック"/>
                      </a:endParaRPr>
                    </a:p>
                  </p:txBody>
                </p:sp>
                <p:cxnSp>
                  <p:nvCxnSpPr>
                    <p:cNvPr id="1078" name="AutoShape 29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8537575" y="9496425"/>
                      <a:ext cx="635000" cy="282575"/>
                    </a:xfrm>
                    <a:prstGeom prst="curvedConnector2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sp>
                  <p:nvSpPr>
                    <p:cNvPr id="1079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125200" y="9677400"/>
                      <a:ext cx="1143000" cy="503237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FF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080" name="AutoShape 18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12710160" y="8473440"/>
                      <a:ext cx="914400" cy="274320"/>
                    </a:xfrm>
                    <a:prstGeom prst="curvedConnector2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</p:cxnSp>
              </p:grpSp>
            </p:grpSp>
          </p:grpSp>
        </p:grpSp>
        <p:sp>
          <p:nvSpPr>
            <p:cNvPr id="1051" name="TextBox 70"/>
            <p:cNvSpPr txBox="1">
              <a:spLocks noChangeArrowheads="1"/>
            </p:cNvSpPr>
            <p:nvPr/>
          </p:nvSpPr>
          <p:spPr bwMode="auto">
            <a:xfrm>
              <a:off x="8153400" y="11125200"/>
              <a:ext cx="5333999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1800" b="1" dirty="0">
                  <a:latin typeface="Georgia" pitchFamily="18" charset="0"/>
                </a:rPr>
                <a:t>Figure 2: </a:t>
              </a:r>
              <a:r>
                <a:rPr lang="en-US" sz="1800" dirty="0">
                  <a:latin typeface="Georgia" pitchFamily="18" charset="0"/>
                </a:rPr>
                <a:t>Functional genes of the </a:t>
              </a:r>
              <a:r>
                <a:rPr lang="en-US" sz="1800" dirty="0" smtClean="0">
                  <a:latin typeface="Georgia" pitchFamily="18" charset="0"/>
                </a:rPr>
                <a:t>nitrogen </a:t>
              </a:r>
              <a:r>
                <a:rPr lang="en-US" sz="1800" dirty="0">
                  <a:latin typeface="Georgia" pitchFamily="18" charset="0"/>
                </a:rPr>
                <a:t>c</a:t>
              </a:r>
              <a:r>
                <a:rPr lang="en-US" sz="1800" dirty="0" smtClean="0">
                  <a:latin typeface="Georgia" pitchFamily="18" charset="0"/>
                </a:rPr>
                <a:t>ycle </a:t>
              </a:r>
              <a:r>
                <a:rPr lang="en-US" sz="1800" dirty="0">
                  <a:latin typeface="Georgia" pitchFamily="18" charset="0"/>
                </a:rPr>
                <a:t>(red) code for enzymatic transformation of various forms of mineral, organic and atmospheric N (black).  </a:t>
              </a:r>
              <a:r>
                <a:rPr lang="en-US" sz="1800" i="1" dirty="0" err="1">
                  <a:latin typeface="Georgia" pitchFamily="18" charset="0"/>
                </a:rPr>
                <a:t>nirS</a:t>
              </a:r>
              <a:r>
                <a:rPr lang="en-US" sz="1800" dirty="0">
                  <a:latin typeface="Georgia" pitchFamily="18" charset="0"/>
                </a:rPr>
                <a:t> is quantified thus far in this study. </a:t>
              </a:r>
              <a:endParaRPr lang="en-US" sz="1800" b="1" dirty="0">
                <a:latin typeface="Georgia" pitchFamily="18" charset="0"/>
              </a:endParaRPr>
            </a:p>
          </p:txBody>
        </p:sp>
      </p:grpSp>
      <p:sp>
        <p:nvSpPr>
          <p:cNvPr id="1026" name="AutoShape 29"/>
          <p:cNvSpPr>
            <a:spLocks noChangeAspect="1" noChangeArrowheads="1"/>
          </p:cNvSpPr>
          <p:nvPr/>
        </p:nvSpPr>
        <p:spPr bwMode="auto">
          <a:xfrm>
            <a:off x="18888075" y="6629400"/>
            <a:ext cx="7248525" cy="533400"/>
          </a:xfrm>
          <a:prstGeom prst="rect">
            <a:avLst/>
          </a:prstGeom>
          <a:noFill/>
        </p:spPr>
        <p:txBody>
          <a:bodyPr/>
          <a:lstStyle/>
          <a:p>
            <a:endParaRPr lang="en-US" sz="1800" dirty="0">
              <a:latin typeface="Georgia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7127200" y="8653314"/>
            <a:ext cx="5791200" cy="3462486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latin typeface="Georgia" pitchFamily="18" charset="0"/>
              </a:rPr>
              <a:t>PCR efficiency averaged 108%, R</a:t>
            </a:r>
            <a:r>
              <a:rPr lang="en-US" sz="1800" baseline="30000" dirty="0" smtClean="0">
                <a:latin typeface="Georgia" pitchFamily="18" charset="0"/>
              </a:rPr>
              <a:t>2 </a:t>
            </a:r>
            <a:r>
              <a:rPr lang="en-US" sz="1800" dirty="0" smtClean="0">
                <a:latin typeface="Georgia" pitchFamily="18" charset="0"/>
              </a:rPr>
              <a:t>= 0.98, slope = -3.15.</a:t>
            </a:r>
          </a:p>
          <a:p>
            <a:pPr algn="just"/>
            <a:endParaRPr lang="en-US" sz="1050" dirty="0" smtClean="0">
              <a:latin typeface="Georgia" pitchFamily="18" charset="0"/>
            </a:endParaRPr>
          </a:p>
          <a:p>
            <a:pPr algn="just"/>
            <a:r>
              <a:rPr lang="en-US" sz="1800" dirty="0" smtClean="0">
                <a:latin typeface="Georgia" pitchFamily="18" charset="0"/>
              </a:rPr>
              <a:t>Quantitative analysis of the </a:t>
            </a:r>
            <a:r>
              <a:rPr lang="en-US" sz="1800" i="1" dirty="0" err="1" smtClean="0">
                <a:latin typeface="Georgia" pitchFamily="18" charset="0"/>
              </a:rPr>
              <a:t>nirS</a:t>
            </a:r>
            <a:r>
              <a:rPr lang="en-US" sz="1800" dirty="0" smtClean="0">
                <a:latin typeface="Georgia" pitchFamily="18" charset="0"/>
              </a:rPr>
              <a:t> gene in extracted DNA revealed gene copy numbers were affected by soil type (Fig. 7, </a:t>
            </a:r>
            <a:r>
              <a:rPr lang="en-US" sz="1800" i="1" dirty="0" smtClean="0">
                <a:latin typeface="Georgia" pitchFamily="18" charset="0"/>
              </a:rPr>
              <a:t>p</a:t>
            </a:r>
            <a:r>
              <a:rPr lang="en-US" sz="1800" dirty="0" smtClean="0">
                <a:latin typeface="Georgia" pitchFamily="18" charset="0"/>
              </a:rPr>
              <a:t>&lt;0.05).  Loams contained the highest copies of the genes while Sands had the least. Means differed significantly (</a:t>
            </a:r>
            <a:r>
              <a:rPr lang="en-US" sz="1800" i="1" dirty="0" smtClean="0">
                <a:latin typeface="Georgia" pitchFamily="18" charset="0"/>
              </a:rPr>
              <a:t>p</a:t>
            </a:r>
            <a:r>
              <a:rPr lang="en-US" sz="1800" dirty="0" smtClean="0">
                <a:latin typeface="Georgia" pitchFamily="18" charset="0"/>
              </a:rPr>
              <a:t>&lt;0.05) between, but not within, soil textures. </a:t>
            </a:r>
          </a:p>
          <a:p>
            <a:pPr algn="just"/>
            <a:endParaRPr lang="en-US" sz="1050" dirty="0" smtClean="0">
              <a:latin typeface="Georgia" pitchFamily="18" charset="0"/>
            </a:endParaRPr>
          </a:p>
          <a:p>
            <a:pPr algn="just"/>
            <a:r>
              <a:rPr lang="en-US" sz="1800" dirty="0" smtClean="0">
                <a:latin typeface="Georgia" pitchFamily="18" charset="0"/>
              </a:rPr>
              <a:t>Specificity of the amplified product was confirmed using melt curve analysis which denatured amplified DNA, reducing fluorescence in increments. Target DNA melted at </a:t>
            </a:r>
            <a:r>
              <a:rPr lang="en-US" sz="1800" dirty="0" smtClean="0">
                <a:latin typeface="Franklin Gothic Medium"/>
              </a:rPr>
              <a:t>92°C.</a:t>
            </a:r>
            <a:endParaRPr lang="en-US" sz="1800" dirty="0" smtClean="0">
              <a:latin typeface="Georgia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3147000" y="3986748"/>
            <a:ext cx="6477000" cy="3785652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latin typeface="Georgia" pitchFamily="18" charset="0"/>
              </a:rPr>
              <a:t>Degenerate primers </a:t>
            </a:r>
            <a:r>
              <a:rPr lang="en-US" sz="1800" i="1" dirty="0" err="1" smtClean="0">
                <a:latin typeface="Georgia" pitchFamily="18" charset="0"/>
              </a:rPr>
              <a:t>nirS</a:t>
            </a:r>
            <a:r>
              <a:rPr lang="en-US" sz="1800" dirty="0" smtClean="0">
                <a:latin typeface="Georgia" pitchFamily="18" charset="0"/>
              </a:rPr>
              <a:t> cd3aF (forward, 20 </a:t>
            </a:r>
            <a:r>
              <a:rPr lang="en-US" sz="1800" dirty="0" err="1" smtClean="0">
                <a:latin typeface="Georgia" pitchFamily="18" charset="0"/>
              </a:rPr>
              <a:t>bp</a:t>
            </a:r>
            <a:r>
              <a:rPr lang="en-US" sz="1800" dirty="0" smtClean="0">
                <a:latin typeface="Georgia" pitchFamily="18" charset="0"/>
              </a:rPr>
              <a:t>, 50% GC) and  </a:t>
            </a:r>
            <a:r>
              <a:rPr lang="en-US" sz="1800" i="1" dirty="0" err="1" smtClean="0">
                <a:latin typeface="Georgia" pitchFamily="18" charset="0"/>
              </a:rPr>
              <a:t>nirS</a:t>
            </a:r>
            <a:r>
              <a:rPr lang="en-US" sz="1800" dirty="0" smtClean="0">
                <a:latin typeface="Georgia" pitchFamily="18" charset="0"/>
              </a:rPr>
              <a:t> R3cd (reverse, 19 </a:t>
            </a:r>
            <a:r>
              <a:rPr lang="en-US" sz="1800" dirty="0" err="1" smtClean="0">
                <a:latin typeface="Georgia" pitchFamily="18" charset="0"/>
              </a:rPr>
              <a:t>bp</a:t>
            </a:r>
            <a:r>
              <a:rPr lang="en-US" sz="1800" dirty="0" smtClean="0">
                <a:latin typeface="Georgia" pitchFamily="18" charset="0"/>
              </a:rPr>
              <a:t>, 53% GC ) targeted a 400bp region  in the second half of the </a:t>
            </a:r>
            <a:r>
              <a:rPr lang="en-US" sz="1800" i="1" dirty="0" err="1" smtClean="0">
                <a:latin typeface="Georgia" pitchFamily="18" charset="0"/>
              </a:rPr>
              <a:t>nirS</a:t>
            </a:r>
            <a:r>
              <a:rPr lang="en-US" sz="1800" dirty="0" smtClean="0">
                <a:latin typeface="Georgia" pitchFamily="18" charset="0"/>
              </a:rPr>
              <a:t> gene.  </a:t>
            </a:r>
          </a:p>
          <a:p>
            <a:pPr algn="just"/>
            <a:endParaRPr lang="en-US" sz="1200" dirty="0" smtClean="0">
              <a:latin typeface="Georgia" pitchFamily="18" charset="0"/>
            </a:endParaRPr>
          </a:p>
          <a:p>
            <a:pPr algn="just"/>
            <a:r>
              <a:rPr lang="en-US" sz="1800" dirty="0" smtClean="0">
                <a:latin typeface="Georgia" pitchFamily="18" charset="0"/>
              </a:rPr>
              <a:t>40 cycles were run on a Bio-Rad iQ5 thermal cycler using SYBR Green dye and FAM fluorescence to measure concentrations of double stranded DNA at each cycle’s end.</a:t>
            </a:r>
          </a:p>
          <a:p>
            <a:pPr algn="just"/>
            <a:endParaRPr lang="en-US" sz="1200" dirty="0" smtClean="0">
              <a:latin typeface="Georgia" pitchFamily="18" charset="0"/>
            </a:endParaRPr>
          </a:p>
          <a:p>
            <a:pPr algn="just"/>
            <a:r>
              <a:rPr lang="en-US" sz="1800" dirty="0" smtClean="0">
                <a:latin typeface="Georgia" pitchFamily="18" charset="0"/>
              </a:rPr>
              <a:t>Gene copy numbers were determined from a standard curve (Fig. 7) created by Bio-Rad iQ5 software from a 10-fold dilution series of known-concentrations of DNA plasmid (20 – 20 000 copies µl</a:t>
            </a:r>
            <a:r>
              <a:rPr lang="en-US" sz="1800" baseline="30000" dirty="0" smtClean="0">
                <a:latin typeface="Georgia" pitchFamily="18" charset="0"/>
              </a:rPr>
              <a:t>-1</a:t>
            </a:r>
            <a:r>
              <a:rPr lang="en-US" sz="1800" dirty="0" smtClean="0">
                <a:latin typeface="Georgia" pitchFamily="18" charset="0"/>
              </a:rPr>
              <a:t> DNA). Plasmid was extracted from </a:t>
            </a:r>
            <a:r>
              <a:rPr lang="en-US" sz="1800" i="1" dirty="0" smtClean="0">
                <a:latin typeface="Georgia" pitchFamily="18" charset="0"/>
              </a:rPr>
              <a:t>Pseudomonas </a:t>
            </a:r>
            <a:r>
              <a:rPr lang="en-US" sz="1800" i="1" dirty="0" err="1" smtClean="0">
                <a:latin typeface="Georgia" pitchFamily="18" charset="0"/>
              </a:rPr>
              <a:t>aeruginosa</a:t>
            </a:r>
            <a:r>
              <a:rPr lang="en-US" sz="1800" dirty="0" smtClean="0">
                <a:latin typeface="Georgia" pitchFamily="18" charset="0"/>
              </a:rPr>
              <a:t>, cloned and quantified using </a:t>
            </a:r>
            <a:r>
              <a:rPr lang="en-US" sz="1800" dirty="0" err="1" smtClean="0">
                <a:latin typeface="Georgia" pitchFamily="18" charset="0"/>
              </a:rPr>
              <a:t>NanoDrop</a:t>
            </a:r>
            <a:r>
              <a:rPr lang="en-US" sz="1800" dirty="0" smtClean="0">
                <a:latin typeface="Georgia" pitchFamily="18" charset="0"/>
              </a:rPr>
              <a:t> </a:t>
            </a:r>
            <a:r>
              <a:rPr lang="en-US" sz="1800" dirty="0" err="1" smtClean="0">
                <a:latin typeface="Georgia" pitchFamily="18" charset="0"/>
              </a:rPr>
              <a:t>spectrophotometry</a:t>
            </a:r>
            <a:r>
              <a:rPr lang="en-US" sz="1800" dirty="0" smtClean="0">
                <a:latin typeface="Georgia" pitchFamily="18" charset="0"/>
              </a:rPr>
              <a:t>. </a:t>
            </a:r>
            <a:endParaRPr lang="en-US" sz="1050" dirty="0" smtClean="0">
              <a:latin typeface="Georgia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7127200" y="15637892"/>
            <a:ext cx="12420600" cy="219290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Ongoing and future analysis for this project include:</a:t>
            </a:r>
          </a:p>
          <a:p>
            <a:pPr algn="just">
              <a:defRPr/>
            </a:pPr>
            <a:endParaRPr lang="en-US" sz="1050" dirty="0" smtClean="0">
              <a:latin typeface="Georgia" pitchFamily="18" charset="0"/>
              <a:cs typeface="Times New Roman" pitchFamily="18" charset="0"/>
            </a:endParaRPr>
          </a:p>
          <a:p>
            <a:pPr marL="457200" algn="just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      Further investigation to determine treatment effect on cumulative N</a:t>
            </a:r>
            <a:r>
              <a:rPr lang="en-US" sz="1800" baseline="-25000" dirty="0" smtClean="0"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O emissions</a:t>
            </a:r>
          </a:p>
          <a:p>
            <a:pPr marL="457200" algn="just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      Molecular quantification of several additional genes responsible for nitrification and denitrification (N</a:t>
            </a:r>
            <a:r>
              <a:rPr lang="en-US" sz="1800" baseline="-25000" dirty="0" smtClean="0"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O production) at various points of the N-cycle including </a:t>
            </a:r>
            <a:r>
              <a:rPr lang="en-US" sz="1800" i="1" dirty="0" err="1" smtClean="0">
                <a:latin typeface="Georgia" pitchFamily="18" charset="0"/>
                <a:cs typeface="Times New Roman" pitchFamily="18" charset="0"/>
              </a:rPr>
              <a:t>amo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1800" i="1" dirty="0" err="1" smtClean="0">
                <a:latin typeface="Georgia" pitchFamily="18" charset="0"/>
                <a:cs typeface="Times New Roman" pitchFamily="18" charset="0"/>
              </a:rPr>
              <a:t>nirK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1800" i="1" dirty="0" err="1" smtClean="0">
                <a:latin typeface="Georgia" pitchFamily="18" charset="0"/>
                <a:cs typeface="Times New Roman" pitchFamily="18" charset="0"/>
              </a:rPr>
              <a:t>nosZ</a:t>
            </a:r>
            <a:r>
              <a:rPr lang="en-US" sz="1800" i="1" dirty="0" smtClean="0"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1800" i="1" dirty="0" err="1" smtClean="0">
                <a:latin typeface="Georgia" pitchFamily="18" charset="0"/>
                <a:cs typeface="Times New Roman" pitchFamily="18" charset="0"/>
              </a:rPr>
              <a:t>norB</a:t>
            </a:r>
            <a:r>
              <a:rPr lang="en-US" sz="18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and ammonia-oxidizing </a:t>
            </a:r>
            <a:r>
              <a:rPr lang="en-US" sz="1800" dirty="0" err="1" smtClean="0">
                <a:latin typeface="Georgia" pitchFamily="18" charset="0"/>
                <a:cs typeface="Times New Roman" pitchFamily="18" charset="0"/>
              </a:rPr>
              <a:t>archaea</a:t>
            </a:r>
            <a:endParaRPr lang="en-US" sz="1800" dirty="0" smtClean="0">
              <a:latin typeface="Georgia" pitchFamily="18" charset="0"/>
              <a:cs typeface="Times New Roman" pitchFamily="18" charset="0"/>
            </a:endParaRPr>
          </a:p>
          <a:p>
            <a:pPr marL="457200" algn="just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      </a:t>
            </a:r>
            <a:r>
              <a:rPr lang="en-US" sz="1800" dirty="0" smtClean="0">
                <a:latin typeface="Georgia" pitchFamily="18" charset="0"/>
              </a:rPr>
              <a:t>Investigating correlations between mean N</a:t>
            </a:r>
            <a:r>
              <a:rPr lang="en-US" sz="1800" baseline="-25000" dirty="0" smtClean="0">
                <a:latin typeface="Georgia" pitchFamily="18" charset="0"/>
              </a:rPr>
              <a:t>2</a:t>
            </a:r>
            <a:r>
              <a:rPr lang="en-US" sz="1800" dirty="0" smtClean="0">
                <a:latin typeface="Georgia" pitchFamily="18" charset="0"/>
              </a:rPr>
              <a:t>O emissions, microbial quantities and treatments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       </a:t>
            </a:r>
          </a:p>
          <a:p>
            <a:pPr marL="457200" algn="just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      Determination of C:N ratio in aboveground biomass,  soil NO</a:t>
            </a:r>
            <a:r>
              <a:rPr lang="en-US" sz="1800" baseline="-25000" dirty="0" smtClean="0">
                <a:latin typeface="Georgia" pitchFamily="18" charset="0"/>
                <a:cs typeface="Times New Roman" pitchFamily="18" charset="0"/>
              </a:rPr>
              <a:t>3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 and NH</a:t>
            </a:r>
            <a:r>
              <a:rPr lang="en-US" sz="1800" baseline="-25000" dirty="0" smtClean="0">
                <a:latin typeface="Georgia" pitchFamily="18" charset="0"/>
                <a:cs typeface="Times New Roman" pitchFamily="18" charset="0"/>
              </a:rPr>
              <a:t>4 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concentrations, soil organic carbon content and molecular analysis of root DNA for mycorrhizal colonization of inoculated species</a:t>
            </a:r>
            <a:endParaRPr lang="en-US" sz="180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7127200" y="13639800"/>
            <a:ext cx="12420600" cy="191590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Preliminary results suggest that soil type, and not mycorrhizal inoculation, is the dominant factor influencing rates of N</a:t>
            </a:r>
            <a:r>
              <a:rPr lang="en-US" sz="1800" baseline="-25000" dirty="0" smtClean="0"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O gas emission from the soil surfaces of potted willow trees. </a:t>
            </a:r>
          </a:p>
          <a:p>
            <a:pPr algn="just">
              <a:defRPr/>
            </a:pPr>
            <a:endParaRPr lang="en-US" sz="1050" dirty="0" smtClean="0">
              <a:latin typeface="Georgia" pitchFamily="18" charset="0"/>
              <a:cs typeface="Times New Roman" pitchFamily="18" charset="0"/>
            </a:endParaRPr>
          </a:p>
          <a:p>
            <a:pPr marL="457200" algn="just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      Soil type and mycorrhizal inoculation significantly affected above-ground biomass of the </a:t>
            </a:r>
            <a:r>
              <a:rPr lang="en-US" sz="1800" dirty="0" err="1" smtClean="0">
                <a:latin typeface="Georgia" pitchFamily="18" charset="0"/>
                <a:cs typeface="Times New Roman" pitchFamily="18" charset="0"/>
              </a:rPr>
              <a:t>biofuel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 crops </a:t>
            </a:r>
            <a:r>
              <a:rPr lang="en-US" sz="1800" i="1" dirty="0" smtClean="0">
                <a:latin typeface="Georgia" pitchFamily="18" charset="0"/>
                <a:cs typeface="Times New Roman" pitchFamily="18" charset="0"/>
              </a:rPr>
              <a:t>Salix spp.</a:t>
            </a:r>
          </a:p>
          <a:p>
            <a:pPr marL="457200" algn="just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      Mean hourly N</a:t>
            </a:r>
            <a:r>
              <a:rPr lang="en-US" sz="1800" baseline="-25000" dirty="0" smtClean="0"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O flux values from induced emission events were increased in Clay soils most probably as a result of substrate availability and the prolonged anaerobic environment provided by </a:t>
            </a:r>
            <a:r>
              <a:rPr lang="en-US" sz="1800" dirty="0" err="1" smtClean="0">
                <a:latin typeface="Georgia" pitchFamily="18" charset="0"/>
                <a:cs typeface="Times New Roman" pitchFamily="18" charset="0"/>
              </a:rPr>
              <a:t>micropores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 in this soil type</a:t>
            </a:r>
          </a:p>
          <a:p>
            <a:pPr marL="457200" algn="just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       Loam soils had the highest quantities of the nitrite reducing gene </a:t>
            </a:r>
            <a:r>
              <a:rPr lang="en-US" sz="1800" i="1" dirty="0" err="1" smtClean="0">
                <a:latin typeface="Georgia" pitchFamily="18" charset="0"/>
                <a:cs typeface="Times New Roman" pitchFamily="18" charset="0"/>
              </a:rPr>
              <a:t>nirS</a:t>
            </a:r>
            <a:r>
              <a:rPr lang="en-US" sz="1800" i="1" dirty="0" smtClean="0">
                <a:latin typeface="Georgia" pitchFamily="18" charset="0"/>
                <a:cs typeface="Times New Roman" pitchFamily="18" charset="0"/>
              </a:rPr>
              <a:t>;</a:t>
            </a:r>
            <a:r>
              <a:rPr lang="en-US" sz="1800" dirty="0" smtClean="0">
                <a:latin typeface="Georgia" pitchFamily="18" charset="0"/>
                <a:cs typeface="Times New Roman" pitchFamily="18" charset="0"/>
              </a:rPr>
              <a:t> soil type had an effect on gene quantity</a:t>
            </a:r>
            <a:endParaRPr lang="en-US" sz="1800" dirty="0">
              <a:latin typeface="Georgia" pitchFamily="18" charset="0"/>
              <a:cs typeface="Times New Roman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3716000" y="13639801"/>
            <a:ext cx="5715000" cy="3276600"/>
            <a:chOff x="16840200" y="7924800"/>
            <a:chExt cx="6553200" cy="371951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/>
            <a:srcRect t="8974"/>
            <a:stretch>
              <a:fillRect/>
            </a:stretch>
          </p:blipFill>
          <p:spPr bwMode="auto">
            <a:xfrm>
              <a:off x="16844963" y="7924800"/>
              <a:ext cx="6542087" cy="3719513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86" name="TextBox 85"/>
            <p:cNvSpPr txBox="1"/>
            <p:nvPr/>
          </p:nvSpPr>
          <p:spPr>
            <a:xfrm>
              <a:off x="16840200" y="8001000"/>
              <a:ext cx="6553200" cy="1292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700" b="1" dirty="0" smtClean="0">
                  <a:latin typeface="Georgia" pitchFamily="18" charset="0"/>
                </a:rPr>
                <a:t>Table 1: Analysis of Variance on soil type, mycorrhizal inoculation and willow species effect on above-ground biomass of willow trees. Significant effects (</a:t>
              </a:r>
              <a:r>
                <a:rPr lang="en-US" sz="1700" b="1" i="1" dirty="0" smtClean="0">
                  <a:latin typeface="Georgia" pitchFamily="18" charset="0"/>
                </a:rPr>
                <a:t>p</a:t>
              </a:r>
              <a:r>
                <a:rPr lang="en-US" sz="1700" b="1" dirty="0" smtClean="0">
                  <a:latin typeface="Georgia" pitchFamily="18" charset="0"/>
                </a:rPr>
                <a:t>&lt; 0.05) are highlighted. </a:t>
              </a:r>
              <a:endParaRPr lang="en-US" sz="1700" b="1" dirty="0">
                <a:latin typeface="Georgia" pitchFamily="18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9659600" y="13639800"/>
            <a:ext cx="6400800" cy="3414356"/>
            <a:chOff x="19659600" y="13639800"/>
            <a:chExt cx="6400800" cy="3414356"/>
          </a:xfrm>
        </p:grpSpPr>
        <p:sp>
          <p:nvSpPr>
            <p:cNvPr id="91" name="TextBox 90"/>
            <p:cNvSpPr txBox="1"/>
            <p:nvPr/>
          </p:nvSpPr>
          <p:spPr>
            <a:xfrm>
              <a:off x="19659600" y="16407825"/>
              <a:ext cx="6400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Georgia" pitchFamily="18" charset="0"/>
                </a:rPr>
                <a:t>Figure 6: Mycorrhizal treatment affects </a:t>
              </a:r>
            </a:p>
            <a:p>
              <a:pPr algn="ctr"/>
              <a:r>
                <a:rPr lang="en-US" sz="1800" b="1" dirty="0" smtClean="0">
                  <a:latin typeface="Georgia" pitchFamily="18" charset="0"/>
                </a:rPr>
                <a:t>willow biomass production</a:t>
              </a:r>
              <a:endParaRPr lang="en-US" sz="1800" b="1" dirty="0">
                <a:latin typeface="Georgia" pitchFamily="18" charset="0"/>
              </a:endParaRPr>
            </a:p>
          </p:txBody>
        </p: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8"/>
            <a:srcRect l="811" t="24758" r="1014" b="967"/>
            <a:stretch>
              <a:fillRect/>
            </a:stretch>
          </p:blipFill>
          <p:spPr bwMode="auto">
            <a:xfrm>
              <a:off x="19659600" y="13639800"/>
              <a:ext cx="6400800" cy="2743200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93" name="Group 92"/>
          <p:cNvGrpSpPr/>
          <p:nvPr/>
        </p:nvGrpSpPr>
        <p:grpSpPr>
          <a:xfrm>
            <a:off x="18821400" y="7326868"/>
            <a:ext cx="7391400" cy="3264932"/>
            <a:chOff x="18821400" y="7315200"/>
            <a:chExt cx="7391400" cy="3264932"/>
          </a:xfrm>
        </p:grpSpPr>
        <p:sp>
          <p:nvSpPr>
            <p:cNvPr id="66" name="TextBox 65"/>
            <p:cNvSpPr txBox="1"/>
            <p:nvPr/>
          </p:nvSpPr>
          <p:spPr>
            <a:xfrm>
              <a:off x="18821400" y="10210800"/>
              <a:ext cx="739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Georgia" pitchFamily="18" charset="0"/>
                </a:rPr>
                <a:t>Figure 5: N</a:t>
              </a:r>
              <a:r>
                <a:rPr lang="en-US" sz="1800" b="1" baseline="-25000" dirty="0" smtClean="0">
                  <a:latin typeface="Georgia" pitchFamily="18" charset="0"/>
                </a:rPr>
                <a:t>2</a:t>
              </a:r>
              <a:r>
                <a:rPr lang="en-US" sz="1800" b="1" dirty="0" smtClean="0">
                  <a:latin typeface="Georgia" pitchFamily="18" charset="0"/>
                </a:rPr>
                <a:t>O flux data from a 3-day period (Trial 12/14)</a:t>
              </a:r>
              <a:endParaRPr lang="en-US" sz="1800" b="1" dirty="0">
                <a:latin typeface="Georgia" pitchFamily="18" charset="0"/>
              </a:endParaRPr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9"/>
            <a:srcRect l="758" t="1295" r="3788" b="3088"/>
            <a:stretch>
              <a:fillRect/>
            </a:stretch>
          </p:blipFill>
          <p:spPr bwMode="auto">
            <a:xfrm>
              <a:off x="18897600" y="7315200"/>
              <a:ext cx="7239000" cy="2895600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98" name="Group 97"/>
          <p:cNvGrpSpPr/>
          <p:nvPr/>
        </p:nvGrpSpPr>
        <p:grpSpPr>
          <a:xfrm>
            <a:off x="18821400" y="3897868"/>
            <a:ext cx="7315200" cy="3264932"/>
            <a:chOff x="18821400" y="3810000"/>
            <a:chExt cx="7315200" cy="3264932"/>
          </a:xfrm>
        </p:grpSpPr>
        <p:sp>
          <p:nvSpPr>
            <p:cNvPr id="81" name="TextBox 80"/>
            <p:cNvSpPr txBox="1"/>
            <p:nvPr/>
          </p:nvSpPr>
          <p:spPr>
            <a:xfrm>
              <a:off x="18821400" y="6705600"/>
              <a:ext cx="731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Georgia" pitchFamily="18" charset="0"/>
                </a:rPr>
                <a:t>Figure 4: Mean Hourly Flux of N2O From Soil Types</a:t>
              </a: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10"/>
            <a:srcRect l="3875" t="15314" r="3119" b="3894"/>
            <a:stretch>
              <a:fillRect/>
            </a:stretch>
          </p:blipFill>
          <p:spPr bwMode="auto">
            <a:xfrm>
              <a:off x="18897600" y="3810000"/>
              <a:ext cx="7239000" cy="2895600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99" name="Group 98"/>
          <p:cNvGrpSpPr/>
          <p:nvPr/>
        </p:nvGrpSpPr>
        <p:grpSpPr>
          <a:xfrm>
            <a:off x="33070800" y="8116669"/>
            <a:ext cx="6553200" cy="3846731"/>
            <a:chOff x="32994600" y="8001000"/>
            <a:chExt cx="6629400" cy="3846731"/>
          </a:xfrm>
        </p:grpSpPr>
        <p:sp>
          <p:nvSpPr>
            <p:cNvPr id="80" name="TextBox 79"/>
            <p:cNvSpPr txBox="1"/>
            <p:nvPr/>
          </p:nvSpPr>
          <p:spPr>
            <a:xfrm>
              <a:off x="32994600" y="11201400"/>
              <a:ext cx="655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Georgia" pitchFamily="18" charset="0"/>
                </a:rPr>
                <a:t>Figure 8: Quantities of </a:t>
              </a:r>
              <a:r>
                <a:rPr lang="en-US" sz="1800" b="1" i="1" dirty="0" err="1" smtClean="0">
                  <a:latin typeface="Georgia" pitchFamily="18" charset="0"/>
                </a:rPr>
                <a:t>nirS</a:t>
              </a:r>
              <a:r>
                <a:rPr lang="en-US" sz="1800" b="1" i="1" dirty="0" smtClean="0">
                  <a:latin typeface="Georgia" pitchFamily="18" charset="0"/>
                </a:rPr>
                <a:t> </a:t>
              </a:r>
              <a:r>
                <a:rPr lang="en-US" sz="1800" b="1" dirty="0" smtClean="0">
                  <a:latin typeface="Georgia" pitchFamily="18" charset="0"/>
                </a:rPr>
                <a:t>functional </a:t>
              </a:r>
            </a:p>
            <a:p>
              <a:pPr algn="ctr"/>
              <a:r>
                <a:rPr lang="en-US" sz="1800" b="1" dirty="0" smtClean="0">
                  <a:latin typeface="Georgia" pitchFamily="18" charset="0"/>
                </a:rPr>
                <a:t>gene in different soil types</a:t>
              </a:r>
              <a:r>
                <a:rPr lang="en-US" sz="1800" b="1" i="1" dirty="0" smtClean="0">
                  <a:latin typeface="Georgia" pitchFamily="18" charset="0"/>
                </a:rPr>
                <a:t> </a:t>
              </a:r>
              <a:endParaRPr lang="en-US" sz="1800" b="1" dirty="0">
                <a:latin typeface="Georgia" pitchFamily="18" charset="0"/>
              </a:endParaRPr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11"/>
            <a:srcRect l="734" t="12319" r="2385" b="2174"/>
            <a:stretch>
              <a:fillRect/>
            </a:stretch>
          </p:blipFill>
          <p:spPr bwMode="auto">
            <a:xfrm>
              <a:off x="33070800" y="8001000"/>
              <a:ext cx="6553200" cy="3200400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101" name="Group 100"/>
          <p:cNvGrpSpPr/>
          <p:nvPr/>
        </p:nvGrpSpPr>
        <p:grpSpPr>
          <a:xfrm>
            <a:off x="27127200" y="3925669"/>
            <a:ext cx="5791200" cy="4532531"/>
            <a:chOff x="27127200" y="3810000"/>
            <a:chExt cx="5791200" cy="4532531"/>
          </a:xfrm>
        </p:grpSpPr>
        <p:pic>
          <p:nvPicPr>
            <p:cNvPr id="72" name="Picture 71" descr="standardcurve.png"/>
            <p:cNvPicPr>
              <a:picLocks noChangeAspect="1"/>
            </p:cNvPicPr>
            <p:nvPr/>
          </p:nvPicPr>
          <p:blipFill>
            <a:blip r:embed="rId12"/>
            <a:srcRect t="7273"/>
            <a:stretch>
              <a:fillRect/>
            </a:stretch>
          </p:blipFill>
          <p:spPr>
            <a:xfrm>
              <a:off x="27127200" y="3810000"/>
              <a:ext cx="5791200" cy="3886201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 rot="16200000">
              <a:off x="26519788" y="5481235"/>
              <a:ext cx="166904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Georgia" pitchFamily="18" charset="0"/>
                </a:rPr>
                <a:t>Threshold Cycle</a:t>
              </a:r>
              <a:endParaRPr lang="en-US" sz="1400" b="1" dirty="0">
                <a:latin typeface="Georgia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8397468" y="7315200"/>
              <a:ext cx="3241481" cy="273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Georgia" pitchFamily="18" charset="0"/>
                </a:rPr>
                <a:t>Log Starting Quantity – Copy Number</a:t>
              </a:r>
              <a:endParaRPr lang="en-US" sz="1400" b="1" dirty="0">
                <a:latin typeface="Georgia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127200" y="7696200"/>
              <a:ext cx="579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Georgia" pitchFamily="18" charset="0"/>
                </a:rPr>
                <a:t>Figure 7: Standard curve of </a:t>
              </a:r>
              <a:r>
                <a:rPr lang="en-US" sz="1800" b="1" i="1" dirty="0" err="1" smtClean="0">
                  <a:latin typeface="Georgia" pitchFamily="18" charset="0"/>
                </a:rPr>
                <a:t>nirS</a:t>
              </a:r>
              <a:r>
                <a:rPr lang="en-US" sz="1800" b="1" dirty="0" smtClean="0">
                  <a:latin typeface="Georgia" pitchFamily="18" charset="0"/>
                </a:rPr>
                <a:t> gene copy numbers from dilution series of DNA plasmid</a:t>
              </a:r>
              <a:endParaRPr lang="en-US" sz="1800" b="1" dirty="0">
                <a:latin typeface="Georgia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7633</TotalTime>
  <Words>1173</Words>
  <Application>Microsoft Office PowerPoint</Application>
  <PresentationFormat>Custom</PresentationFormat>
  <Paragraphs>83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371</cp:revision>
  <dcterms:created xsi:type="dcterms:W3CDTF">2009-10-19T16:23:33Z</dcterms:created>
  <dcterms:modified xsi:type="dcterms:W3CDTF">2009-10-30T15:37:39Z</dcterms:modified>
</cp:coreProperties>
</file>