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43891200" cy="32918400"/>
  <p:notesSz cx="9313863" cy="68580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lliam Horwath" initials="WRH" lastIdx="8" clrIdx="0"/>
  <p:cmAuthor id="1" name="Julie C. Bower" initials="JCB" lastIdx="4"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FF00"/>
    <a:srgbClr val="66FF33"/>
    <a:srgbClr val="FF0000"/>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29862" autoAdjust="0"/>
    <p:restoredTop sz="98500" autoAdjust="0"/>
  </p:normalViewPr>
  <p:slideViewPr>
    <p:cSldViewPr>
      <p:cViewPr varScale="1">
        <p:scale>
          <a:sx n="16" d="100"/>
          <a:sy n="16" d="100"/>
        </p:scale>
        <p:origin x="-1386" y="-150"/>
      </p:cViewPr>
      <p:guideLst>
        <p:guide orient="horz" pos="10368"/>
        <p:guide pos="13824"/>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4035425"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147" name="Rectangle 3"/>
          <p:cNvSpPr>
            <a:spLocks noGrp="1" noChangeArrowheads="1"/>
          </p:cNvSpPr>
          <p:nvPr>
            <p:ph type="dt" sz="quarter" idx="1"/>
          </p:nvPr>
        </p:nvSpPr>
        <p:spPr bwMode="auto">
          <a:xfrm>
            <a:off x="5275263" y="0"/>
            <a:ext cx="4037012"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6148" name="Rectangle 4"/>
          <p:cNvSpPr>
            <a:spLocks noGrp="1" noChangeArrowheads="1"/>
          </p:cNvSpPr>
          <p:nvPr>
            <p:ph type="ftr" sz="quarter" idx="2"/>
          </p:nvPr>
        </p:nvSpPr>
        <p:spPr bwMode="auto">
          <a:xfrm>
            <a:off x="0" y="6515100"/>
            <a:ext cx="4035425" cy="3413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149" name="Rectangle 5"/>
          <p:cNvSpPr>
            <a:spLocks noGrp="1" noChangeArrowheads="1"/>
          </p:cNvSpPr>
          <p:nvPr>
            <p:ph type="sldNum" sz="quarter" idx="3"/>
          </p:nvPr>
        </p:nvSpPr>
        <p:spPr bwMode="auto">
          <a:xfrm>
            <a:off x="5275263" y="6515100"/>
            <a:ext cx="4037012" cy="3413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1C1F38B-E6B4-4423-90E2-056E5621DAC7}"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35425"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5275263" y="0"/>
            <a:ext cx="4037012"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2941638" y="514350"/>
            <a:ext cx="3430587" cy="257175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31863" y="3257550"/>
            <a:ext cx="7450137"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6515100"/>
            <a:ext cx="4035425" cy="3413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5275263" y="6515100"/>
            <a:ext cx="4037012" cy="3413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8B5D2FF-748B-499A-9D06-3034910C330B}"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782AF4-0975-459A-A08A-3B45A8464D4D}" type="slidenum">
              <a:rPr lang="en-US"/>
              <a:pPr/>
              <a:t>1</a:t>
            </a:fld>
            <a:endParaRPr lang="en-US"/>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FF7F38B-CB9B-4F0E-9C33-EE7EA5604BA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C0A450C-9F9B-45C2-9F9A-52DC204F349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38" y="1317625"/>
            <a:ext cx="9875837" cy="280876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3925" y="1317625"/>
            <a:ext cx="29475113" cy="280876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F1CB548-4EF8-4823-86A4-6DFB658ED35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96EC016-CC33-47A1-A08A-F34D3F87438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F476007-0484-47CB-8B2B-E6C96DDEDA6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93925" y="7680325"/>
            <a:ext cx="19675475" cy="21724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21800" y="7680325"/>
            <a:ext cx="19675475" cy="21724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D4F1D86-793E-448A-9509-1D315CCAB40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B5091D2-02BE-4521-B306-700B1BFAB4F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9D0AE427-E886-410B-9283-8EB679F492C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A99092C-2B0F-4B99-B210-9B5C2F97D681}"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493CF96-190D-4899-98E4-763F4D6612A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A2AFC02-8838-43A8-BEF3-FDC72DC6C55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93925" y="1317625"/>
            <a:ext cx="39503350" cy="5486400"/>
          </a:xfrm>
          <a:prstGeom prst="rect">
            <a:avLst/>
          </a:prstGeom>
          <a:noFill/>
          <a:ln w="9525">
            <a:noFill/>
            <a:miter lim="800000"/>
            <a:headEnd/>
            <a:tailEnd/>
          </a:ln>
          <a:effectLst/>
        </p:spPr>
        <p:txBody>
          <a:bodyPr vert="horz" wrap="square" lIns="445456" tIns="222728" rIns="445456" bIns="222728"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193925" y="7680325"/>
            <a:ext cx="39503350" cy="21724938"/>
          </a:xfrm>
          <a:prstGeom prst="rect">
            <a:avLst/>
          </a:prstGeom>
          <a:noFill/>
          <a:ln w="9525">
            <a:noFill/>
            <a:miter lim="800000"/>
            <a:headEnd/>
            <a:tailEnd/>
          </a:ln>
          <a:effectLst/>
        </p:spPr>
        <p:txBody>
          <a:bodyPr vert="horz" wrap="square" lIns="445456" tIns="222728" rIns="445456" bIns="22272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193925" y="29976763"/>
            <a:ext cx="10242550" cy="2286000"/>
          </a:xfrm>
          <a:prstGeom prst="rect">
            <a:avLst/>
          </a:prstGeom>
          <a:noFill/>
          <a:ln w="9525">
            <a:noFill/>
            <a:miter lim="800000"/>
            <a:headEnd/>
            <a:tailEnd/>
          </a:ln>
          <a:effectLst/>
        </p:spPr>
        <p:txBody>
          <a:bodyPr vert="horz" wrap="square" lIns="445456" tIns="222728" rIns="445456" bIns="222728" numCol="1" anchor="t" anchorCtr="0" compatLnSpc="1">
            <a:prstTxWarp prst="textNoShape">
              <a:avLst/>
            </a:prstTxWarp>
          </a:bodyPr>
          <a:lstStyle>
            <a:lvl1pPr defTabSz="4457700">
              <a:defRPr sz="6700"/>
            </a:lvl1pPr>
          </a:lstStyle>
          <a:p>
            <a:endParaRPr lang="en-US"/>
          </a:p>
        </p:txBody>
      </p:sp>
      <p:sp>
        <p:nvSpPr>
          <p:cNvPr id="1029" name="Rectangle 5"/>
          <p:cNvSpPr>
            <a:spLocks noGrp="1" noChangeArrowheads="1"/>
          </p:cNvSpPr>
          <p:nvPr>
            <p:ph type="ftr" sz="quarter" idx="3"/>
          </p:nvPr>
        </p:nvSpPr>
        <p:spPr bwMode="auto">
          <a:xfrm>
            <a:off x="14995525" y="29976763"/>
            <a:ext cx="13900150" cy="2286000"/>
          </a:xfrm>
          <a:prstGeom prst="rect">
            <a:avLst/>
          </a:prstGeom>
          <a:noFill/>
          <a:ln w="9525">
            <a:noFill/>
            <a:miter lim="800000"/>
            <a:headEnd/>
            <a:tailEnd/>
          </a:ln>
          <a:effectLst/>
        </p:spPr>
        <p:txBody>
          <a:bodyPr vert="horz" wrap="square" lIns="445456" tIns="222728" rIns="445456" bIns="222728" numCol="1" anchor="t" anchorCtr="0" compatLnSpc="1">
            <a:prstTxWarp prst="textNoShape">
              <a:avLst/>
            </a:prstTxWarp>
          </a:bodyPr>
          <a:lstStyle>
            <a:lvl1pPr algn="ctr" defTabSz="4457700">
              <a:defRPr sz="6700"/>
            </a:lvl1pPr>
          </a:lstStyle>
          <a:p>
            <a:endParaRPr lang="en-US"/>
          </a:p>
        </p:txBody>
      </p:sp>
      <p:sp>
        <p:nvSpPr>
          <p:cNvPr id="1030" name="Rectangle 6"/>
          <p:cNvSpPr>
            <a:spLocks noGrp="1" noChangeArrowheads="1"/>
          </p:cNvSpPr>
          <p:nvPr>
            <p:ph type="sldNum" sz="quarter" idx="4"/>
          </p:nvPr>
        </p:nvSpPr>
        <p:spPr bwMode="auto">
          <a:xfrm>
            <a:off x="31454725" y="29976763"/>
            <a:ext cx="10242550" cy="2286000"/>
          </a:xfrm>
          <a:prstGeom prst="rect">
            <a:avLst/>
          </a:prstGeom>
          <a:noFill/>
          <a:ln w="9525">
            <a:noFill/>
            <a:miter lim="800000"/>
            <a:headEnd/>
            <a:tailEnd/>
          </a:ln>
          <a:effectLst/>
        </p:spPr>
        <p:txBody>
          <a:bodyPr vert="horz" wrap="square" lIns="445456" tIns="222728" rIns="445456" bIns="222728" numCol="1" anchor="t" anchorCtr="0" compatLnSpc="1">
            <a:prstTxWarp prst="textNoShape">
              <a:avLst/>
            </a:prstTxWarp>
          </a:bodyPr>
          <a:lstStyle>
            <a:lvl1pPr algn="r" defTabSz="4457700">
              <a:defRPr sz="6700"/>
            </a:lvl1pPr>
          </a:lstStyle>
          <a:p>
            <a:fld id="{8F6FB38E-557F-4F19-94E0-64B899CB0B4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57700" rtl="0" fontAlgn="base">
        <a:spcBef>
          <a:spcPct val="0"/>
        </a:spcBef>
        <a:spcAft>
          <a:spcPct val="0"/>
        </a:spcAft>
        <a:defRPr sz="21600">
          <a:solidFill>
            <a:schemeClr val="tx2"/>
          </a:solidFill>
          <a:latin typeface="+mj-lt"/>
          <a:ea typeface="+mj-ea"/>
          <a:cs typeface="+mj-cs"/>
        </a:defRPr>
      </a:lvl1pPr>
      <a:lvl2pPr algn="ctr" defTabSz="4457700" rtl="0" fontAlgn="base">
        <a:spcBef>
          <a:spcPct val="0"/>
        </a:spcBef>
        <a:spcAft>
          <a:spcPct val="0"/>
        </a:spcAft>
        <a:defRPr sz="21600">
          <a:solidFill>
            <a:schemeClr val="tx2"/>
          </a:solidFill>
          <a:latin typeface="Arial" charset="0"/>
        </a:defRPr>
      </a:lvl2pPr>
      <a:lvl3pPr algn="ctr" defTabSz="4457700" rtl="0" fontAlgn="base">
        <a:spcBef>
          <a:spcPct val="0"/>
        </a:spcBef>
        <a:spcAft>
          <a:spcPct val="0"/>
        </a:spcAft>
        <a:defRPr sz="21600">
          <a:solidFill>
            <a:schemeClr val="tx2"/>
          </a:solidFill>
          <a:latin typeface="Arial" charset="0"/>
        </a:defRPr>
      </a:lvl3pPr>
      <a:lvl4pPr algn="ctr" defTabSz="4457700" rtl="0" fontAlgn="base">
        <a:spcBef>
          <a:spcPct val="0"/>
        </a:spcBef>
        <a:spcAft>
          <a:spcPct val="0"/>
        </a:spcAft>
        <a:defRPr sz="21600">
          <a:solidFill>
            <a:schemeClr val="tx2"/>
          </a:solidFill>
          <a:latin typeface="Arial" charset="0"/>
        </a:defRPr>
      </a:lvl4pPr>
      <a:lvl5pPr algn="ctr" defTabSz="4457700" rtl="0" fontAlgn="base">
        <a:spcBef>
          <a:spcPct val="0"/>
        </a:spcBef>
        <a:spcAft>
          <a:spcPct val="0"/>
        </a:spcAft>
        <a:defRPr sz="21600">
          <a:solidFill>
            <a:schemeClr val="tx2"/>
          </a:solidFill>
          <a:latin typeface="Arial" charset="0"/>
        </a:defRPr>
      </a:lvl5pPr>
      <a:lvl6pPr marL="457200" algn="ctr" defTabSz="4457700" rtl="0" fontAlgn="base">
        <a:spcBef>
          <a:spcPct val="0"/>
        </a:spcBef>
        <a:spcAft>
          <a:spcPct val="0"/>
        </a:spcAft>
        <a:defRPr sz="21600">
          <a:solidFill>
            <a:schemeClr val="tx2"/>
          </a:solidFill>
          <a:latin typeface="Arial" charset="0"/>
        </a:defRPr>
      </a:lvl6pPr>
      <a:lvl7pPr marL="914400" algn="ctr" defTabSz="4457700" rtl="0" fontAlgn="base">
        <a:spcBef>
          <a:spcPct val="0"/>
        </a:spcBef>
        <a:spcAft>
          <a:spcPct val="0"/>
        </a:spcAft>
        <a:defRPr sz="21600">
          <a:solidFill>
            <a:schemeClr val="tx2"/>
          </a:solidFill>
          <a:latin typeface="Arial" charset="0"/>
        </a:defRPr>
      </a:lvl7pPr>
      <a:lvl8pPr marL="1371600" algn="ctr" defTabSz="4457700" rtl="0" fontAlgn="base">
        <a:spcBef>
          <a:spcPct val="0"/>
        </a:spcBef>
        <a:spcAft>
          <a:spcPct val="0"/>
        </a:spcAft>
        <a:defRPr sz="21600">
          <a:solidFill>
            <a:schemeClr val="tx2"/>
          </a:solidFill>
          <a:latin typeface="Arial" charset="0"/>
        </a:defRPr>
      </a:lvl8pPr>
      <a:lvl9pPr marL="1828800" algn="ctr" defTabSz="4457700" rtl="0" fontAlgn="base">
        <a:spcBef>
          <a:spcPct val="0"/>
        </a:spcBef>
        <a:spcAft>
          <a:spcPct val="0"/>
        </a:spcAft>
        <a:defRPr sz="21600">
          <a:solidFill>
            <a:schemeClr val="tx2"/>
          </a:solidFill>
          <a:latin typeface="Arial" charset="0"/>
        </a:defRPr>
      </a:lvl9pPr>
    </p:titleStyle>
    <p:bodyStyle>
      <a:lvl1pPr marL="1668463" indent="-1668463" algn="l" defTabSz="4457700" rtl="0" fontAlgn="base">
        <a:spcBef>
          <a:spcPct val="20000"/>
        </a:spcBef>
        <a:spcAft>
          <a:spcPct val="0"/>
        </a:spcAft>
        <a:buChar char="•"/>
        <a:defRPr sz="15800">
          <a:solidFill>
            <a:schemeClr val="tx1"/>
          </a:solidFill>
          <a:latin typeface="+mn-lt"/>
          <a:ea typeface="+mn-ea"/>
          <a:cs typeface="+mn-cs"/>
        </a:defRPr>
      </a:lvl1pPr>
      <a:lvl2pPr marL="3617913" indent="-1393825" algn="l" defTabSz="4457700" rtl="0" fontAlgn="base">
        <a:spcBef>
          <a:spcPct val="20000"/>
        </a:spcBef>
        <a:spcAft>
          <a:spcPct val="0"/>
        </a:spcAft>
        <a:buChar char="–"/>
        <a:defRPr sz="13500">
          <a:solidFill>
            <a:schemeClr val="tx1"/>
          </a:solidFill>
          <a:latin typeface="+mn-lt"/>
        </a:defRPr>
      </a:lvl2pPr>
      <a:lvl3pPr marL="5570538" indent="-1112838" algn="l" defTabSz="4457700" rtl="0" fontAlgn="base">
        <a:spcBef>
          <a:spcPct val="20000"/>
        </a:spcBef>
        <a:spcAft>
          <a:spcPct val="0"/>
        </a:spcAft>
        <a:buChar char="•"/>
        <a:defRPr sz="11600">
          <a:solidFill>
            <a:schemeClr val="tx1"/>
          </a:solidFill>
          <a:latin typeface="+mn-lt"/>
        </a:defRPr>
      </a:lvl3pPr>
      <a:lvl4pPr marL="7794625" indent="-1111250" algn="l" defTabSz="4457700" rtl="0" fontAlgn="base">
        <a:spcBef>
          <a:spcPct val="20000"/>
        </a:spcBef>
        <a:spcAft>
          <a:spcPct val="0"/>
        </a:spcAft>
        <a:buChar char="–"/>
        <a:defRPr sz="9500">
          <a:solidFill>
            <a:schemeClr val="tx1"/>
          </a:solidFill>
          <a:latin typeface="+mn-lt"/>
        </a:defRPr>
      </a:lvl4pPr>
      <a:lvl5pPr marL="10018713" indent="-1111250" algn="l" defTabSz="4457700" rtl="0" fontAlgn="base">
        <a:spcBef>
          <a:spcPct val="20000"/>
        </a:spcBef>
        <a:spcAft>
          <a:spcPct val="0"/>
        </a:spcAft>
        <a:buChar char="»"/>
        <a:defRPr sz="9500">
          <a:solidFill>
            <a:schemeClr val="tx1"/>
          </a:solidFill>
          <a:latin typeface="+mn-lt"/>
        </a:defRPr>
      </a:lvl5pPr>
      <a:lvl6pPr marL="10475913" indent="-1111250" algn="l" defTabSz="4457700" rtl="0" fontAlgn="base">
        <a:spcBef>
          <a:spcPct val="20000"/>
        </a:spcBef>
        <a:spcAft>
          <a:spcPct val="0"/>
        </a:spcAft>
        <a:buChar char="»"/>
        <a:defRPr sz="9500">
          <a:solidFill>
            <a:schemeClr val="tx1"/>
          </a:solidFill>
          <a:latin typeface="+mn-lt"/>
        </a:defRPr>
      </a:lvl6pPr>
      <a:lvl7pPr marL="10933113" indent="-1111250" algn="l" defTabSz="4457700" rtl="0" fontAlgn="base">
        <a:spcBef>
          <a:spcPct val="20000"/>
        </a:spcBef>
        <a:spcAft>
          <a:spcPct val="0"/>
        </a:spcAft>
        <a:buChar char="»"/>
        <a:defRPr sz="9500">
          <a:solidFill>
            <a:schemeClr val="tx1"/>
          </a:solidFill>
          <a:latin typeface="+mn-lt"/>
        </a:defRPr>
      </a:lvl7pPr>
      <a:lvl8pPr marL="11390313" indent="-1111250" algn="l" defTabSz="4457700" rtl="0" fontAlgn="base">
        <a:spcBef>
          <a:spcPct val="20000"/>
        </a:spcBef>
        <a:spcAft>
          <a:spcPct val="0"/>
        </a:spcAft>
        <a:buChar char="»"/>
        <a:defRPr sz="9500">
          <a:solidFill>
            <a:schemeClr val="tx1"/>
          </a:solidFill>
          <a:latin typeface="+mn-lt"/>
        </a:defRPr>
      </a:lvl8pPr>
      <a:lvl9pPr marL="11847513" indent="-1111250" algn="l" defTabSz="4457700" rtl="0" fontAlgn="base">
        <a:spcBef>
          <a:spcPct val="20000"/>
        </a:spcBef>
        <a:spcAft>
          <a:spcPct val="0"/>
        </a:spcAft>
        <a:buChar char="»"/>
        <a:defRPr sz="9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4" name="Rectangle 16"/>
          <p:cNvSpPr>
            <a:spLocks noGrp="1" noChangeArrowheads="1"/>
          </p:cNvSpPr>
          <p:nvPr>
            <p:ph type="ctrTitle"/>
          </p:nvPr>
        </p:nvSpPr>
        <p:spPr>
          <a:xfrm>
            <a:off x="0" y="0"/>
            <a:ext cx="43891200" cy="4310063"/>
          </a:xfrm>
          <a:solidFill>
            <a:srgbClr val="000066"/>
          </a:solidFill>
          <a:ln>
            <a:solidFill>
              <a:srgbClr val="FFCC00"/>
            </a:solidFill>
          </a:ln>
        </p:spPr>
        <p:txBody>
          <a:bodyPr anchorCtr="1"/>
          <a:lstStyle/>
          <a:p>
            <a:pPr defTabSz="1165225"/>
            <a:r>
              <a:rPr lang="en-US" sz="6700" b="1" dirty="0">
                <a:solidFill>
                  <a:srgbClr val="FFCC00"/>
                </a:solidFill>
              </a:rPr>
              <a:t>Application of Differential Scanning </a:t>
            </a:r>
            <a:r>
              <a:rPr lang="en-US" sz="6700" b="1" dirty="0" err="1">
                <a:solidFill>
                  <a:srgbClr val="FFCC00"/>
                </a:solidFill>
              </a:rPr>
              <a:t>Calorimetry</a:t>
            </a:r>
            <a:r>
              <a:rPr lang="en-US" sz="6700" b="1" dirty="0">
                <a:solidFill>
                  <a:srgbClr val="FFCC00"/>
                </a:solidFill>
              </a:rPr>
              <a:t> to Determine </a:t>
            </a:r>
            <a:r>
              <a:rPr lang="en-US" sz="6700" b="1" dirty="0" err="1">
                <a:solidFill>
                  <a:srgbClr val="FFCC00"/>
                </a:solidFill>
              </a:rPr>
              <a:t>Enthaplic</a:t>
            </a:r>
            <a:r>
              <a:rPr lang="en-US" sz="6700" b="1" dirty="0">
                <a:solidFill>
                  <a:srgbClr val="FFCC00"/>
                </a:solidFill>
              </a:rPr>
              <a:t> Character of </a:t>
            </a:r>
            <a:br>
              <a:rPr lang="en-US" sz="6700" b="1" dirty="0">
                <a:solidFill>
                  <a:srgbClr val="FFCC00"/>
                </a:solidFill>
              </a:rPr>
            </a:br>
            <a:r>
              <a:rPr lang="en-US" sz="6700" b="1" dirty="0">
                <a:solidFill>
                  <a:srgbClr val="FFCC00"/>
                </a:solidFill>
              </a:rPr>
              <a:t>Composts, Dissolved Organic Carbon (DOC) and Soils</a:t>
            </a:r>
            <a:r>
              <a:rPr lang="en-US" sz="6700" dirty="0">
                <a:solidFill>
                  <a:srgbClr val="FFCC00"/>
                </a:solidFill>
              </a:rPr>
              <a:t/>
            </a:r>
            <a:br>
              <a:rPr lang="en-US" sz="6700" dirty="0">
                <a:solidFill>
                  <a:srgbClr val="FFCC00"/>
                </a:solidFill>
              </a:rPr>
            </a:br>
            <a:r>
              <a:rPr lang="en-US" sz="3300" i="1" dirty="0">
                <a:solidFill>
                  <a:srgbClr val="FFCC00"/>
                </a:solidFill>
              </a:rPr>
              <a:t>Julie Bower</a:t>
            </a:r>
            <a:r>
              <a:rPr lang="en-US" sz="3300" dirty="0">
                <a:solidFill>
                  <a:srgbClr val="FFCC00"/>
                </a:solidFill>
              </a:rPr>
              <a:t>, Garrett Liles, Yumiko </a:t>
            </a:r>
            <a:r>
              <a:rPr lang="en-US" sz="3300" dirty="0" err="1">
                <a:solidFill>
                  <a:srgbClr val="FFCC00"/>
                </a:solidFill>
              </a:rPr>
              <a:t>Henneberry</a:t>
            </a:r>
            <a:r>
              <a:rPr lang="en-US" sz="3300" dirty="0">
                <a:solidFill>
                  <a:srgbClr val="FFCC00"/>
                </a:solidFill>
              </a:rPr>
              <a:t>, Victor </a:t>
            </a:r>
            <a:r>
              <a:rPr lang="en-US" sz="3300" dirty="0" err="1">
                <a:solidFill>
                  <a:srgbClr val="FFCC00"/>
                </a:solidFill>
              </a:rPr>
              <a:t>Claassen</a:t>
            </a:r>
            <a:r>
              <a:rPr lang="en-US" sz="3300" dirty="0">
                <a:solidFill>
                  <a:srgbClr val="FFCC00"/>
                </a:solidFill>
              </a:rPr>
              <a:t>, William </a:t>
            </a:r>
            <a:r>
              <a:rPr lang="en-US" sz="3300" dirty="0" err="1">
                <a:solidFill>
                  <a:srgbClr val="FFCC00"/>
                </a:solidFill>
              </a:rPr>
              <a:t>Horwath</a:t>
            </a:r>
            <a:r>
              <a:rPr lang="en-US" sz="3300" dirty="0">
                <a:solidFill>
                  <a:srgbClr val="FFCC00"/>
                </a:solidFill>
              </a:rPr>
              <a:t> </a:t>
            </a:r>
            <a:br>
              <a:rPr lang="en-US" sz="3300" dirty="0">
                <a:solidFill>
                  <a:srgbClr val="FFCC00"/>
                </a:solidFill>
              </a:rPr>
            </a:br>
            <a:r>
              <a:rPr lang="en-US" sz="3300" dirty="0">
                <a:solidFill>
                  <a:srgbClr val="FFCC00"/>
                </a:solidFill>
              </a:rPr>
              <a:t>Department of Land, Air and Water Resources, University of California, Davis</a:t>
            </a:r>
          </a:p>
        </p:txBody>
      </p:sp>
      <p:pic>
        <p:nvPicPr>
          <p:cNvPr id="2066" name="Picture 18"/>
          <p:cNvPicPr>
            <a:picLocks noChangeAspect="1" noChangeArrowheads="1"/>
          </p:cNvPicPr>
          <p:nvPr/>
        </p:nvPicPr>
        <p:blipFill>
          <a:blip r:embed="rId3" cstate="print"/>
          <a:srcRect/>
          <a:stretch>
            <a:fillRect/>
          </a:stretch>
        </p:blipFill>
        <p:spPr bwMode="auto">
          <a:xfrm>
            <a:off x="40386000" y="3200400"/>
            <a:ext cx="3090863" cy="846138"/>
          </a:xfrm>
          <a:prstGeom prst="rect">
            <a:avLst/>
          </a:prstGeom>
          <a:noFill/>
          <a:ln w="9525">
            <a:noFill/>
            <a:miter lim="800000"/>
            <a:headEnd/>
            <a:tailEnd/>
          </a:ln>
          <a:effectLst/>
        </p:spPr>
      </p:pic>
      <p:sp>
        <p:nvSpPr>
          <p:cNvPr id="2129" name="Rectangle 81"/>
          <p:cNvSpPr>
            <a:spLocks noChangeArrowheads="1"/>
          </p:cNvSpPr>
          <p:nvPr/>
        </p:nvSpPr>
        <p:spPr bwMode="auto">
          <a:xfrm>
            <a:off x="7721600" y="4746625"/>
            <a:ext cx="2489200" cy="892175"/>
          </a:xfrm>
          <a:prstGeom prst="rect">
            <a:avLst/>
          </a:prstGeom>
          <a:solidFill>
            <a:srgbClr val="000066"/>
          </a:solidFill>
          <a:ln w="9525">
            <a:noFill/>
            <a:miter lim="800000"/>
            <a:headEnd/>
            <a:tailEnd/>
          </a:ln>
          <a:effectLst/>
        </p:spPr>
        <p:txBody>
          <a:bodyPr lIns="116354" tIns="58174" rIns="116354" bIns="58174" anchor="ctr" anchorCtr="1"/>
          <a:lstStyle/>
          <a:p>
            <a:pPr defTabSz="1165225"/>
            <a:r>
              <a:rPr lang="en-US" sz="3300" b="1">
                <a:solidFill>
                  <a:srgbClr val="FFCC00"/>
                </a:solidFill>
              </a:rPr>
              <a:t>Methods</a:t>
            </a:r>
          </a:p>
        </p:txBody>
      </p:sp>
      <p:sp>
        <p:nvSpPr>
          <p:cNvPr id="2130" name="Rectangle 82"/>
          <p:cNvSpPr>
            <a:spLocks noChangeArrowheads="1"/>
          </p:cNvSpPr>
          <p:nvPr/>
        </p:nvSpPr>
        <p:spPr bwMode="auto">
          <a:xfrm>
            <a:off x="16094075" y="5094288"/>
            <a:ext cx="14141450" cy="8621712"/>
          </a:xfrm>
          <a:prstGeom prst="rect">
            <a:avLst/>
          </a:prstGeom>
          <a:noFill/>
          <a:ln w="9525">
            <a:noFill/>
            <a:miter lim="800000"/>
            <a:headEnd/>
            <a:tailEnd/>
          </a:ln>
          <a:effectLst/>
        </p:spPr>
        <p:txBody>
          <a:bodyPr lIns="116354" tIns="58174" rIns="116354" bIns="58174"/>
          <a:lstStyle/>
          <a:p>
            <a:pPr marL="434975" indent="-434975" defTabSz="1165225">
              <a:lnSpc>
                <a:spcPct val="90000"/>
              </a:lnSpc>
              <a:spcBef>
                <a:spcPct val="20000"/>
              </a:spcBef>
              <a:buFont typeface="Wingdings" pitchFamily="2" charset="2"/>
              <a:buNone/>
            </a:pPr>
            <a:endParaRPr lang="en-US" sz="2500"/>
          </a:p>
        </p:txBody>
      </p:sp>
      <p:sp>
        <p:nvSpPr>
          <p:cNvPr id="2428" name="Rectangle 380"/>
          <p:cNvSpPr>
            <a:spLocks noChangeArrowheads="1"/>
          </p:cNvSpPr>
          <p:nvPr/>
        </p:nvSpPr>
        <p:spPr bwMode="auto">
          <a:xfrm>
            <a:off x="182562" y="4549775"/>
            <a:ext cx="6980238" cy="27976513"/>
          </a:xfrm>
          <a:prstGeom prst="rect">
            <a:avLst/>
          </a:prstGeom>
          <a:noFill/>
          <a:ln w="50800">
            <a:solidFill>
              <a:srgbClr val="FFCC00"/>
            </a:solidFill>
            <a:miter lim="800000"/>
            <a:headEnd/>
            <a:tailEnd/>
          </a:ln>
          <a:effectLst/>
        </p:spPr>
        <p:txBody>
          <a:bodyPr wrap="none" anchor="ctr"/>
          <a:lstStyle/>
          <a:p>
            <a:endParaRPr lang="en-US"/>
          </a:p>
        </p:txBody>
      </p:sp>
      <p:sp>
        <p:nvSpPr>
          <p:cNvPr id="2434" name="Rectangle 386"/>
          <p:cNvSpPr>
            <a:spLocks noChangeArrowheads="1"/>
          </p:cNvSpPr>
          <p:nvPr/>
        </p:nvSpPr>
        <p:spPr bwMode="auto">
          <a:xfrm>
            <a:off x="7493000" y="4495800"/>
            <a:ext cx="14605000" cy="28030488"/>
          </a:xfrm>
          <a:prstGeom prst="rect">
            <a:avLst/>
          </a:prstGeom>
          <a:noFill/>
          <a:ln w="50800">
            <a:solidFill>
              <a:srgbClr val="FFCC00"/>
            </a:solidFill>
            <a:miter lim="800000"/>
            <a:headEnd/>
            <a:tailEnd/>
          </a:ln>
          <a:effectLst/>
        </p:spPr>
        <p:txBody>
          <a:bodyPr wrap="none" anchor="ctr"/>
          <a:lstStyle/>
          <a:p>
            <a:endParaRPr lang="en-US"/>
          </a:p>
        </p:txBody>
      </p:sp>
      <p:sp>
        <p:nvSpPr>
          <p:cNvPr id="2435" name="Rectangle 387"/>
          <p:cNvSpPr>
            <a:spLocks noChangeArrowheads="1"/>
          </p:cNvSpPr>
          <p:nvPr/>
        </p:nvSpPr>
        <p:spPr bwMode="auto">
          <a:xfrm>
            <a:off x="22783800" y="4549775"/>
            <a:ext cx="20726400" cy="21053425"/>
          </a:xfrm>
          <a:prstGeom prst="rect">
            <a:avLst/>
          </a:prstGeom>
          <a:noFill/>
          <a:ln w="50800">
            <a:solidFill>
              <a:srgbClr val="FFCC00"/>
            </a:solidFill>
            <a:miter lim="800000"/>
            <a:headEnd/>
            <a:tailEnd/>
          </a:ln>
          <a:effectLst/>
        </p:spPr>
        <p:txBody>
          <a:bodyPr wrap="none" anchor="ctr"/>
          <a:lstStyle/>
          <a:p>
            <a:endParaRPr lang="en-US"/>
          </a:p>
        </p:txBody>
      </p:sp>
      <p:sp>
        <p:nvSpPr>
          <p:cNvPr id="2475" name="Rectangle 427"/>
          <p:cNvSpPr>
            <a:spLocks noChangeArrowheads="1"/>
          </p:cNvSpPr>
          <p:nvPr/>
        </p:nvSpPr>
        <p:spPr bwMode="auto">
          <a:xfrm>
            <a:off x="22860000" y="26289000"/>
            <a:ext cx="20650200" cy="6324600"/>
          </a:xfrm>
          <a:prstGeom prst="rect">
            <a:avLst/>
          </a:prstGeom>
          <a:noFill/>
          <a:ln w="50800">
            <a:solidFill>
              <a:srgbClr val="FFCC00"/>
            </a:solidFill>
            <a:miter lim="800000"/>
            <a:headEnd/>
            <a:tailEnd/>
          </a:ln>
          <a:effectLst/>
        </p:spPr>
        <p:txBody>
          <a:bodyPr wrap="none" anchor="ctr"/>
          <a:lstStyle/>
          <a:p>
            <a:endParaRPr lang="en-US"/>
          </a:p>
        </p:txBody>
      </p:sp>
      <p:sp>
        <p:nvSpPr>
          <p:cNvPr id="2550" name="Rectangle 502"/>
          <p:cNvSpPr>
            <a:spLocks noChangeArrowheads="1"/>
          </p:cNvSpPr>
          <p:nvPr/>
        </p:nvSpPr>
        <p:spPr bwMode="auto">
          <a:xfrm>
            <a:off x="325438" y="4822825"/>
            <a:ext cx="2925762" cy="1044575"/>
          </a:xfrm>
          <a:prstGeom prst="rect">
            <a:avLst/>
          </a:prstGeom>
          <a:solidFill>
            <a:srgbClr val="000066"/>
          </a:solidFill>
          <a:ln w="9525">
            <a:noFill/>
            <a:miter lim="800000"/>
            <a:headEnd/>
            <a:tailEnd/>
          </a:ln>
          <a:effectLst/>
        </p:spPr>
        <p:txBody>
          <a:bodyPr lIns="116354" tIns="58174" rIns="116354" bIns="58174" anchor="ctr" anchorCtr="1"/>
          <a:lstStyle/>
          <a:p>
            <a:pPr defTabSz="1165225"/>
            <a:r>
              <a:rPr lang="en-US" sz="3300" b="1">
                <a:solidFill>
                  <a:srgbClr val="FFCC00"/>
                </a:solidFill>
              </a:rPr>
              <a:t>Background</a:t>
            </a:r>
          </a:p>
        </p:txBody>
      </p:sp>
      <p:sp>
        <p:nvSpPr>
          <p:cNvPr id="2606" name="Rectangle 558"/>
          <p:cNvSpPr>
            <a:spLocks noChangeArrowheads="1"/>
          </p:cNvSpPr>
          <p:nvPr/>
        </p:nvSpPr>
        <p:spPr bwMode="auto">
          <a:xfrm>
            <a:off x="1706563" y="6008688"/>
            <a:ext cx="5689600" cy="1106487"/>
          </a:xfrm>
          <a:prstGeom prst="rect">
            <a:avLst/>
          </a:prstGeom>
          <a:noFill/>
          <a:ln w="9525">
            <a:noFill/>
            <a:miter lim="800000"/>
            <a:headEnd/>
            <a:tailEnd/>
          </a:ln>
          <a:effectLst/>
        </p:spPr>
        <p:txBody>
          <a:bodyPr lIns="116376" tIns="58188" rIns="116376" bIns="58188">
            <a:spAutoFit/>
          </a:bodyPr>
          <a:lstStyle/>
          <a:p>
            <a:pPr indent="-582613" defTabSz="1163638" eaLnBrk="0" hangingPunct="0"/>
            <a:endParaRPr lang="en-US" sz="1400">
              <a:cs typeface="Times New Roman" pitchFamily="18" charset="0"/>
            </a:endParaRPr>
          </a:p>
          <a:p>
            <a:pPr indent="-582613" defTabSz="1163638" eaLnBrk="0" hangingPunct="0"/>
            <a:r>
              <a:rPr lang="en-US" sz="1400">
                <a:cs typeface="Times New Roman" pitchFamily="18" charset="0"/>
              </a:rPr>
              <a:t> </a:t>
            </a:r>
          </a:p>
          <a:p>
            <a:pPr indent="-582613" defTabSz="1163638" eaLnBrk="0" hangingPunct="0"/>
            <a:r>
              <a:rPr lang="en-US" sz="1400">
                <a:cs typeface="Times New Roman" pitchFamily="18" charset="0"/>
              </a:rPr>
              <a:t> </a:t>
            </a:r>
          </a:p>
          <a:p>
            <a:pPr indent="-582613" defTabSz="1163638" eaLnBrk="0" hangingPunct="0"/>
            <a:endParaRPr lang="en-US" sz="2300"/>
          </a:p>
        </p:txBody>
      </p:sp>
      <p:sp>
        <p:nvSpPr>
          <p:cNvPr id="2611" name="Text Box 563"/>
          <p:cNvSpPr txBox="1">
            <a:spLocks noChangeArrowheads="1"/>
          </p:cNvSpPr>
          <p:nvPr/>
        </p:nvSpPr>
        <p:spPr bwMode="auto">
          <a:xfrm>
            <a:off x="161925" y="5483426"/>
            <a:ext cx="6827838" cy="18399440"/>
          </a:xfrm>
          <a:prstGeom prst="rect">
            <a:avLst/>
          </a:prstGeom>
          <a:noFill/>
          <a:ln w="9525">
            <a:noFill/>
            <a:miter lim="800000"/>
            <a:headEnd/>
            <a:tailEnd/>
          </a:ln>
          <a:effectLst/>
        </p:spPr>
        <p:txBody>
          <a:bodyPr lIns="116376" tIns="58188" rIns="116376" bIns="58188">
            <a:spAutoFit/>
          </a:bodyPr>
          <a:lstStyle/>
          <a:p>
            <a:pPr defTabSz="1163638"/>
            <a:endParaRPr lang="en-US" dirty="0"/>
          </a:p>
          <a:p>
            <a:pPr defTabSz="1163638"/>
            <a:r>
              <a:rPr lang="en-US" sz="3600" b="1" dirty="0"/>
              <a:t>Analysis of polymeric materials with differential scanning </a:t>
            </a:r>
            <a:r>
              <a:rPr lang="en-US" sz="3600" b="1" dirty="0" err="1" smtClean="0"/>
              <a:t>calorimetry</a:t>
            </a:r>
            <a:r>
              <a:rPr lang="en-US" sz="3600" b="1" dirty="0" smtClean="0"/>
              <a:t> (DSC) provides </a:t>
            </a:r>
            <a:r>
              <a:rPr lang="en-US" sz="3600" b="1" dirty="0"/>
              <a:t>quantitative resolution </a:t>
            </a:r>
            <a:r>
              <a:rPr lang="en-US" sz="3600" b="1" dirty="0" smtClean="0"/>
              <a:t>to determine:</a:t>
            </a:r>
          </a:p>
          <a:p>
            <a:pPr defTabSz="1163638"/>
            <a:endParaRPr lang="en-US" b="1" dirty="0"/>
          </a:p>
          <a:p>
            <a:pPr defTabSz="1163638">
              <a:buFont typeface="Wingdings" pitchFamily="2" charset="2"/>
              <a:buChar char="§"/>
            </a:pPr>
            <a:r>
              <a:rPr lang="en-US" sz="3600" b="1" dirty="0" smtClean="0"/>
              <a:t>Energies of phase transformations (mineral dehydrations, oxidation of SOM)</a:t>
            </a:r>
          </a:p>
          <a:p>
            <a:pPr defTabSz="1163638">
              <a:buFont typeface="Wingdings" pitchFamily="2" charset="2"/>
              <a:buChar char="§"/>
            </a:pPr>
            <a:r>
              <a:rPr lang="en-US" sz="3600" b="1" dirty="0" smtClean="0"/>
              <a:t>energy </a:t>
            </a:r>
            <a:r>
              <a:rPr lang="en-US" sz="3600" b="1" dirty="0"/>
              <a:t>status </a:t>
            </a:r>
            <a:r>
              <a:rPr lang="en-US" sz="3600" b="1" dirty="0" smtClean="0"/>
              <a:t>of those transformations (</a:t>
            </a:r>
            <a:r>
              <a:rPr lang="en-US" sz="3600" b="1" dirty="0" err="1" smtClean="0"/>
              <a:t>endo</a:t>
            </a:r>
            <a:r>
              <a:rPr lang="en-US" sz="3600" b="1" dirty="0" smtClean="0"/>
              <a:t>- or exothermic)</a:t>
            </a:r>
          </a:p>
          <a:p>
            <a:pPr defTabSz="1163638">
              <a:buFont typeface="Wingdings" pitchFamily="2" charset="2"/>
              <a:buChar char="§"/>
            </a:pPr>
            <a:r>
              <a:rPr lang="en-US" sz="3600" b="1" dirty="0" smtClean="0"/>
              <a:t>enthalpy  value of these thermal reactions,</a:t>
            </a:r>
          </a:p>
          <a:p>
            <a:pPr defTabSz="1163638">
              <a:buFont typeface="Wingdings" pitchFamily="2" charset="2"/>
              <a:buChar char="§"/>
            </a:pPr>
            <a:r>
              <a:rPr lang="en-US" sz="3600" b="1" dirty="0" smtClean="0"/>
              <a:t>And to compare entire thermal profiles of </a:t>
            </a:r>
            <a:r>
              <a:rPr lang="en-US" sz="3600" b="1" dirty="0"/>
              <a:t>natural polymers. </a:t>
            </a:r>
          </a:p>
          <a:p>
            <a:pPr defTabSz="1163638"/>
            <a:endParaRPr lang="en-US" sz="3600" b="1" dirty="0" smtClean="0"/>
          </a:p>
          <a:p>
            <a:pPr defTabSz="1163638"/>
            <a:endParaRPr lang="en-US" sz="3600" b="1" dirty="0"/>
          </a:p>
          <a:p>
            <a:pPr defTabSz="1163638"/>
            <a:endParaRPr lang="en-US" b="1" dirty="0" smtClean="0"/>
          </a:p>
          <a:p>
            <a:pPr defTabSz="1163638"/>
            <a:r>
              <a:rPr lang="en-US" sz="3600" b="1" dirty="0" smtClean="0"/>
              <a:t>To </a:t>
            </a:r>
            <a:r>
              <a:rPr lang="en-US" sz="3600" b="1" dirty="0"/>
              <a:t>determine </a:t>
            </a:r>
            <a:r>
              <a:rPr lang="en-US" sz="3600" b="1" dirty="0" err="1"/>
              <a:t>enthalpic</a:t>
            </a:r>
            <a:r>
              <a:rPr lang="en-US" sz="3600" b="1" dirty="0"/>
              <a:t> values for </a:t>
            </a:r>
            <a:r>
              <a:rPr lang="en-US" sz="3600" b="1" dirty="0" smtClean="0"/>
              <a:t>thermal </a:t>
            </a:r>
            <a:r>
              <a:rPr lang="en-US" sz="3600" b="1" dirty="0"/>
              <a:t>reactions </a:t>
            </a:r>
            <a:r>
              <a:rPr lang="en-US" sz="3600" b="1" dirty="0" smtClean="0"/>
              <a:t>and </a:t>
            </a:r>
            <a:r>
              <a:rPr lang="en-US" sz="3600" b="1" dirty="0"/>
              <a:t>develop relationships with other chemical properties (organic C content, C/N values, δ</a:t>
            </a:r>
            <a:r>
              <a:rPr lang="en-US" sz="3600" b="1" baseline="30000" dirty="0"/>
              <a:t>13</a:t>
            </a:r>
            <a:r>
              <a:rPr lang="en-US" sz="3600" b="1" dirty="0"/>
              <a:t>C values, etc.) across a variety of natural organic </a:t>
            </a:r>
            <a:r>
              <a:rPr lang="en-US" sz="3600" b="1" dirty="0" smtClean="0"/>
              <a:t>materials: </a:t>
            </a:r>
          </a:p>
          <a:p>
            <a:pPr defTabSz="1163638">
              <a:buFont typeface="Wingdings" pitchFamily="2" charset="2"/>
              <a:buChar char="§"/>
            </a:pPr>
            <a:r>
              <a:rPr lang="en-US" sz="3600" b="1" dirty="0" smtClean="0"/>
              <a:t>yard waste composts</a:t>
            </a:r>
          </a:p>
          <a:p>
            <a:pPr defTabSz="1163638">
              <a:buFont typeface="Wingdings" pitchFamily="2" charset="2"/>
              <a:buChar char="§"/>
            </a:pPr>
            <a:r>
              <a:rPr lang="en-US" sz="3600" b="1" dirty="0" smtClean="0"/>
              <a:t>whole soils</a:t>
            </a:r>
          </a:p>
          <a:p>
            <a:pPr defTabSz="1163638">
              <a:buFont typeface="Wingdings" pitchFamily="2" charset="2"/>
              <a:buChar char="§"/>
            </a:pPr>
            <a:r>
              <a:rPr lang="en-US" sz="3600" b="1" dirty="0" err="1" smtClean="0"/>
              <a:t>flocs</a:t>
            </a:r>
            <a:r>
              <a:rPr lang="en-US" sz="3600" b="1" dirty="0" smtClean="0"/>
              <a:t> of metal coagulants with wetland-derived DOC. </a:t>
            </a:r>
            <a:endParaRPr lang="en-US" sz="3600" b="1" dirty="0"/>
          </a:p>
        </p:txBody>
      </p:sp>
      <p:sp>
        <p:nvSpPr>
          <p:cNvPr id="2674" name="Rectangle 626"/>
          <p:cNvSpPr>
            <a:spLocks noChangeArrowheads="1"/>
          </p:cNvSpPr>
          <p:nvPr/>
        </p:nvSpPr>
        <p:spPr bwMode="auto">
          <a:xfrm>
            <a:off x="23164800" y="26441400"/>
            <a:ext cx="3429000" cy="685800"/>
          </a:xfrm>
          <a:prstGeom prst="rect">
            <a:avLst/>
          </a:prstGeom>
          <a:solidFill>
            <a:srgbClr val="000066"/>
          </a:solidFill>
          <a:ln w="9525">
            <a:noFill/>
            <a:miter lim="800000"/>
            <a:headEnd/>
            <a:tailEnd/>
          </a:ln>
          <a:effectLst/>
        </p:spPr>
        <p:txBody>
          <a:bodyPr wrap="none" lIns="116354" tIns="58174" rIns="116354" bIns="58174"/>
          <a:lstStyle/>
          <a:p>
            <a:pPr algn="ctr" defTabSz="4457700"/>
            <a:r>
              <a:rPr lang="en-US" sz="3300" b="1" dirty="0">
                <a:solidFill>
                  <a:srgbClr val="FFCC00"/>
                </a:solidFill>
              </a:rPr>
              <a:t>Further Studies</a:t>
            </a:r>
          </a:p>
        </p:txBody>
      </p:sp>
      <p:sp>
        <p:nvSpPr>
          <p:cNvPr id="2931" name="Rectangle 883"/>
          <p:cNvSpPr>
            <a:spLocks noChangeArrowheads="1"/>
          </p:cNvSpPr>
          <p:nvPr/>
        </p:nvSpPr>
        <p:spPr bwMode="auto">
          <a:xfrm>
            <a:off x="23088600" y="4724400"/>
            <a:ext cx="5156200" cy="862012"/>
          </a:xfrm>
          <a:prstGeom prst="rect">
            <a:avLst/>
          </a:prstGeom>
          <a:solidFill>
            <a:srgbClr val="000066"/>
          </a:solidFill>
          <a:ln w="9525">
            <a:noFill/>
            <a:miter lim="800000"/>
            <a:headEnd/>
            <a:tailEnd/>
          </a:ln>
          <a:effectLst/>
        </p:spPr>
        <p:txBody>
          <a:bodyPr wrap="none" lIns="116354" tIns="58174" rIns="116354" bIns="58174"/>
          <a:lstStyle/>
          <a:p>
            <a:pPr algn="ctr" defTabSz="4457700"/>
            <a:r>
              <a:rPr lang="en-US" sz="3300" b="1" dirty="0">
                <a:solidFill>
                  <a:srgbClr val="FFCC00"/>
                </a:solidFill>
              </a:rPr>
              <a:t>Results and Discussion</a:t>
            </a:r>
          </a:p>
        </p:txBody>
      </p:sp>
      <p:sp>
        <p:nvSpPr>
          <p:cNvPr id="3063" name="Text Box 1015"/>
          <p:cNvSpPr txBox="1">
            <a:spLocks noChangeArrowheads="1"/>
          </p:cNvSpPr>
          <p:nvPr/>
        </p:nvSpPr>
        <p:spPr bwMode="auto">
          <a:xfrm>
            <a:off x="22936200" y="5715000"/>
            <a:ext cx="20345400" cy="5472825"/>
          </a:xfrm>
          <a:prstGeom prst="rect">
            <a:avLst/>
          </a:prstGeom>
          <a:noFill/>
          <a:ln w="9525">
            <a:noFill/>
            <a:miter lim="800000"/>
            <a:headEnd/>
            <a:tailEnd/>
          </a:ln>
          <a:effectLst/>
        </p:spPr>
        <p:txBody>
          <a:bodyPr lIns="116376" tIns="58188" rIns="116376" bIns="58188">
            <a:spAutoFit/>
          </a:bodyPr>
          <a:lstStyle/>
          <a:p>
            <a:pPr defTabSz="1163638"/>
            <a:r>
              <a:rPr lang="en-US" sz="3600" b="1" dirty="0" smtClean="0"/>
              <a:t>Enthalpy </a:t>
            </a:r>
            <a:r>
              <a:rPr lang="en-US" sz="3600" b="1" dirty="0"/>
              <a:t>(</a:t>
            </a:r>
            <a:r>
              <a:rPr lang="el-GR" sz="3600" b="1" dirty="0">
                <a:cs typeface="Arial" charset="0"/>
              </a:rPr>
              <a:t>Δ</a:t>
            </a:r>
            <a:r>
              <a:rPr lang="en-US" sz="3600" b="1" dirty="0">
                <a:cs typeface="Arial" charset="0"/>
              </a:rPr>
              <a:t>H) </a:t>
            </a:r>
            <a:r>
              <a:rPr lang="en-US" sz="3600" b="1" dirty="0"/>
              <a:t>is the heat of transformation of any reaction and is a component in of Gibb’s free energy (</a:t>
            </a:r>
            <a:r>
              <a:rPr lang="el-GR" sz="3600" b="1" dirty="0">
                <a:cs typeface="Arial" charset="0"/>
              </a:rPr>
              <a:t>Δ</a:t>
            </a:r>
            <a:r>
              <a:rPr lang="en-US" sz="3600" b="1" dirty="0">
                <a:cs typeface="Arial" charset="0"/>
              </a:rPr>
              <a:t>G = </a:t>
            </a:r>
            <a:r>
              <a:rPr lang="el-GR" sz="3600" b="1" dirty="0">
                <a:cs typeface="Arial" charset="0"/>
              </a:rPr>
              <a:t>Δ</a:t>
            </a:r>
            <a:r>
              <a:rPr lang="en-US" sz="3600" b="1" dirty="0">
                <a:cs typeface="Arial" charset="0"/>
              </a:rPr>
              <a:t>H – T</a:t>
            </a:r>
            <a:r>
              <a:rPr lang="el-GR" sz="3600" b="1" dirty="0">
                <a:cs typeface="Arial" charset="0"/>
              </a:rPr>
              <a:t>Δ</a:t>
            </a:r>
            <a:r>
              <a:rPr lang="en-US" sz="3600" b="1" dirty="0">
                <a:cs typeface="Arial" charset="0"/>
              </a:rPr>
              <a:t>S). </a:t>
            </a:r>
            <a:r>
              <a:rPr lang="en-US" sz="3600" b="1" dirty="0" smtClean="0">
                <a:cs typeface="Arial" charset="0"/>
              </a:rPr>
              <a:t>It allows for quantitative characterization of </a:t>
            </a:r>
            <a:r>
              <a:rPr lang="en-US" sz="3600" b="1" dirty="0">
                <a:cs typeface="Arial" charset="0"/>
              </a:rPr>
              <a:t>reactions in </a:t>
            </a:r>
            <a:r>
              <a:rPr lang="en-US" sz="3600" b="1" dirty="0" smtClean="0">
                <a:cs typeface="Arial" charset="0"/>
              </a:rPr>
              <a:t>these complex systems.</a:t>
            </a:r>
          </a:p>
          <a:p>
            <a:pPr defTabSz="1163638"/>
            <a:endParaRPr lang="en-US" b="1" dirty="0" smtClean="0">
              <a:cs typeface="Arial" charset="0"/>
            </a:endParaRPr>
          </a:p>
          <a:p>
            <a:pPr defTabSz="1163638"/>
            <a:r>
              <a:rPr lang="en-US" sz="3600" b="1" dirty="0" smtClean="0"/>
              <a:t>DDSC can characterize differences between treatments.  Stacked </a:t>
            </a:r>
            <a:r>
              <a:rPr lang="en-US" sz="3600" b="1" dirty="0" err="1" smtClean="0"/>
              <a:t>thermograms</a:t>
            </a:r>
            <a:r>
              <a:rPr lang="en-US" sz="3600" b="1" dirty="0" smtClean="0"/>
              <a:t> below (figures 4 and 5) show differences in stability of the materials while Table 1 and Figure 6 analyses correlations between enthalpy and C and N.  </a:t>
            </a:r>
          </a:p>
          <a:p>
            <a:pPr defTabSz="1163638">
              <a:buFont typeface="Wingdings" pitchFamily="2" charset="2"/>
              <a:buChar char="§"/>
            </a:pPr>
            <a:endParaRPr lang="en-US" sz="3600" b="1" dirty="0" smtClean="0"/>
          </a:p>
          <a:p>
            <a:pPr defTabSz="1163638"/>
            <a:endParaRPr lang="en-US" sz="3600" b="1" dirty="0" smtClean="0"/>
          </a:p>
          <a:p>
            <a:pPr defTabSz="1163638"/>
            <a:endParaRPr lang="en-US" sz="3600" b="1" dirty="0"/>
          </a:p>
        </p:txBody>
      </p:sp>
      <p:sp>
        <p:nvSpPr>
          <p:cNvPr id="3999" name="Text Box 1951"/>
          <p:cNvSpPr txBox="1">
            <a:spLocks noChangeArrowheads="1"/>
          </p:cNvSpPr>
          <p:nvPr/>
        </p:nvSpPr>
        <p:spPr bwMode="auto">
          <a:xfrm>
            <a:off x="22936200" y="27279600"/>
            <a:ext cx="20193000" cy="2887502"/>
          </a:xfrm>
          <a:prstGeom prst="rect">
            <a:avLst/>
          </a:prstGeom>
          <a:noFill/>
          <a:ln w="9525">
            <a:noFill/>
            <a:miter lim="800000"/>
            <a:headEnd/>
            <a:tailEnd/>
          </a:ln>
          <a:effectLst/>
        </p:spPr>
        <p:txBody>
          <a:bodyPr lIns="116376" tIns="58188" rIns="116376" bIns="58188">
            <a:spAutoFit/>
          </a:bodyPr>
          <a:lstStyle/>
          <a:p>
            <a:r>
              <a:rPr lang="en-US" sz="3600" dirty="0" smtClean="0"/>
              <a:t>Coupling DSC with an isotope ratio mass spectrometer for evolved gas analysis in real time will let us correlate OM stability and mineral-OM interactions:</a:t>
            </a:r>
          </a:p>
          <a:p>
            <a:pPr>
              <a:buFont typeface="Wingdings" pitchFamily="2" charset="2"/>
              <a:buChar char="§"/>
            </a:pPr>
            <a:r>
              <a:rPr lang="en-US" sz="3600" dirty="0" smtClean="0"/>
              <a:t>δ</a:t>
            </a:r>
            <a:r>
              <a:rPr lang="en-US" sz="3600" baseline="30000" dirty="0" smtClean="0"/>
              <a:t>13</a:t>
            </a:r>
            <a:r>
              <a:rPr lang="en-US" sz="3600" dirty="0" smtClean="0"/>
              <a:t>C  for C pool dynamics</a:t>
            </a:r>
          </a:p>
          <a:p>
            <a:pPr>
              <a:buFont typeface="Wingdings" pitchFamily="2" charset="2"/>
              <a:buChar char="§"/>
            </a:pPr>
            <a:r>
              <a:rPr lang="en-US" sz="3600" baseline="30000" dirty="0" smtClean="0"/>
              <a:t>15</a:t>
            </a:r>
            <a:r>
              <a:rPr lang="en-US" sz="3600" dirty="0" smtClean="0"/>
              <a:t>N release for N turnover</a:t>
            </a:r>
          </a:p>
          <a:p>
            <a:pPr>
              <a:buFont typeface="Wingdings" pitchFamily="2" charset="2"/>
              <a:buChar char="§"/>
            </a:pPr>
            <a:r>
              <a:rPr lang="en-US" sz="3600" baseline="30000" dirty="0" smtClean="0"/>
              <a:t>18</a:t>
            </a:r>
            <a:r>
              <a:rPr lang="en-US" sz="3600" dirty="0" smtClean="0"/>
              <a:t>O release for mineral changes (interlayer water) </a:t>
            </a:r>
          </a:p>
        </p:txBody>
      </p:sp>
      <p:sp>
        <p:nvSpPr>
          <p:cNvPr id="4010" name="Text Box 1962"/>
          <p:cNvSpPr txBox="1">
            <a:spLocks noChangeArrowheads="1"/>
          </p:cNvSpPr>
          <p:nvPr/>
        </p:nvSpPr>
        <p:spPr bwMode="auto">
          <a:xfrm>
            <a:off x="7640638" y="5791200"/>
            <a:ext cx="14076362" cy="8981477"/>
          </a:xfrm>
          <a:prstGeom prst="rect">
            <a:avLst/>
          </a:prstGeom>
          <a:noFill/>
          <a:ln w="9525">
            <a:noFill/>
            <a:miter lim="800000"/>
            <a:headEnd/>
            <a:tailEnd/>
          </a:ln>
          <a:effectLst/>
        </p:spPr>
        <p:txBody>
          <a:bodyPr lIns="116376" tIns="58188" rIns="116376" bIns="58188">
            <a:spAutoFit/>
          </a:bodyPr>
          <a:lstStyle/>
          <a:p>
            <a:pPr defTabSz="1163638"/>
            <a:r>
              <a:rPr lang="en-US" sz="3600" b="1" dirty="0"/>
              <a:t>Thermal characteristics were determined with an STA 409 PC </a:t>
            </a:r>
            <a:r>
              <a:rPr lang="en-US" sz="3600" b="1" dirty="0" err="1"/>
              <a:t>Luxx</a:t>
            </a:r>
            <a:r>
              <a:rPr lang="en-US" sz="3600" b="1" dirty="0"/>
              <a:t>, furnace type S (temperature range of 25ºC-1500ºC) with a TG-DSC carrier. </a:t>
            </a:r>
            <a:r>
              <a:rPr lang="en-US" sz="3600" b="1" dirty="0" smtClean="0"/>
              <a:t>Materials were run in </a:t>
            </a:r>
            <a:r>
              <a:rPr lang="en-US" sz="3600" b="1" dirty="0"/>
              <a:t>zero air at a heating rate of 20</a:t>
            </a:r>
            <a:r>
              <a:rPr lang="en-US" sz="3600" b="1" dirty="0">
                <a:cs typeface="Arial" charset="0"/>
              </a:rPr>
              <a:t>º</a:t>
            </a:r>
            <a:r>
              <a:rPr lang="en-US" sz="3600" b="1" dirty="0"/>
              <a:t>C/min without pre-treatment or fractionation. </a:t>
            </a:r>
            <a:r>
              <a:rPr lang="en-US" sz="3600" b="1" dirty="0" smtClean="0"/>
              <a:t>Soils were </a:t>
            </a:r>
            <a:r>
              <a:rPr lang="en-US" sz="3600" b="1" dirty="0" err="1" smtClean="0"/>
              <a:t>unfractionated</a:t>
            </a:r>
            <a:r>
              <a:rPr lang="en-US" sz="3600" b="1" dirty="0" smtClean="0"/>
              <a:t>/untreated and compost </a:t>
            </a:r>
            <a:r>
              <a:rPr lang="en-US" sz="3600" b="1" dirty="0"/>
              <a:t>was </a:t>
            </a:r>
            <a:r>
              <a:rPr lang="en-US" sz="3600" b="1" dirty="0" smtClean="0"/>
              <a:t>fractionated by </a:t>
            </a:r>
            <a:r>
              <a:rPr lang="en-US" sz="3600" b="1" dirty="0"/>
              <a:t>size and </a:t>
            </a:r>
            <a:r>
              <a:rPr lang="en-US" sz="3600" b="1" dirty="0" smtClean="0"/>
              <a:t>age.</a:t>
            </a:r>
            <a:endParaRPr lang="en-US" sz="3600" b="1" dirty="0"/>
          </a:p>
          <a:p>
            <a:pPr defTabSz="1163638"/>
            <a:endParaRPr lang="en-US" sz="3600" b="1" dirty="0"/>
          </a:p>
          <a:p>
            <a:pPr defTabSz="1163638"/>
            <a:r>
              <a:rPr lang="en-US" sz="3600" b="1" dirty="0"/>
              <a:t>Enthalpy values </a:t>
            </a:r>
            <a:r>
              <a:rPr lang="en-US" sz="3600" b="1" dirty="0" smtClean="0"/>
              <a:t>were </a:t>
            </a:r>
            <a:r>
              <a:rPr lang="en-US" sz="3600" b="1" dirty="0"/>
              <a:t>calculated in the instrument software.  </a:t>
            </a:r>
            <a:r>
              <a:rPr lang="en-US" sz="3600" b="1" dirty="0" smtClean="0"/>
              <a:t>Two </a:t>
            </a:r>
            <a:r>
              <a:rPr lang="en-US" sz="3600" b="1" dirty="0"/>
              <a:t>integral limit </a:t>
            </a:r>
            <a:r>
              <a:rPr lang="en-US" sz="3600" b="1" dirty="0" smtClean="0"/>
              <a:t>parameters were used for comparison: </a:t>
            </a:r>
            <a:r>
              <a:rPr lang="en-US" sz="3600" b="1" dirty="0"/>
              <a:t>key temperatures identified by the first derivative of mass loss trace (DTG) and second derivative of the heat flow trace (DDSC).</a:t>
            </a:r>
          </a:p>
          <a:p>
            <a:pPr defTabSz="1163638"/>
            <a:endParaRPr lang="en-US" sz="3600" b="1" dirty="0"/>
          </a:p>
          <a:p>
            <a:pPr defTabSz="1163638"/>
            <a:r>
              <a:rPr lang="en-US" sz="3600" b="1" dirty="0"/>
              <a:t>Software is calibrated using a series of pure </a:t>
            </a:r>
            <a:r>
              <a:rPr lang="en-US" sz="3600" b="1" dirty="0" smtClean="0"/>
              <a:t>metals with known enthalpies and known melting temperatures that cover the instrument’s temperature range:</a:t>
            </a:r>
            <a:endParaRPr lang="en-US" sz="3600" b="1" dirty="0"/>
          </a:p>
        </p:txBody>
      </p:sp>
      <p:pic>
        <p:nvPicPr>
          <p:cNvPr id="4046" name="Picture 7"/>
          <p:cNvPicPr>
            <a:picLocks noChangeAspect="1" noChangeArrowheads="1"/>
          </p:cNvPicPr>
          <p:nvPr/>
        </p:nvPicPr>
        <p:blipFill>
          <a:blip r:embed="rId4" cstate="print"/>
          <a:srcRect/>
          <a:stretch>
            <a:fillRect/>
          </a:stretch>
        </p:blipFill>
        <p:spPr bwMode="auto">
          <a:xfrm>
            <a:off x="7859713" y="15087600"/>
            <a:ext cx="3494087" cy="4106863"/>
          </a:xfrm>
          <a:prstGeom prst="rect">
            <a:avLst/>
          </a:prstGeom>
          <a:noFill/>
          <a:ln w="9525">
            <a:noFill/>
            <a:miter lim="800000"/>
            <a:headEnd/>
            <a:tailEnd/>
          </a:ln>
        </p:spPr>
      </p:pic>
      <p:pic>
        <p:nvPicPr>
          <p:cNvPr id="4047" name="Picture 6"/>
          <p:cNvPicPr>
            <a:picLocks noChangeAspect="1" noChangeArrowheads="1"/>
          </p:cNvPicPr>
          <p:nvPr/>
        </p:nvPicPr>
        <p:blipFill>
          <a:blip r:embed="rId5" cstate="print"/>
          <a:srcRect/>
          <a:stretch>
            <a:fillRect/>
          </a:stretch>
        </p:blipFill>
        <p:spPr bwMode="auto">
          <a:xfrm>
            <a:off x="12441238" y="15163800"/>
            <a:ext cx="3332162" cy="3894138"/>
          </a:xfrm>
          <a:prstGeom prst="rect">
            <a:avLst/>
          </a:prstGeom>
          <a:noFill/>
          <a:ln w="9525">
            <a:noFill/>
            <a:miter lim="800000"/>
            <a:headEnd/>
            <a:tailEnd/>
          </a:ln>
        </p:spPr>
      </p:pic>
      <p:sp>
        <p:nvSpPr>
          <p:cNvPr id="4051" name="Line 12"/>
          <p:cNvSpPr>
            <a:spLocks noChangeShapeType="1"/>
          </p:cNvSpPr>
          <p:nvPr/>
        </p:nvSpPr>
        <p:spPr bwMode="auto">
          <a:xfrm>
            <a:off x="2519363" y="30148213"/>
            <a:ext cx="4470400" cy="0"/>
          </a:xfrm>
          <a:prstGeom prst="line">
            <a:avLst/>
          </a:prstGeom>
          <a:noFill/>
          <a:ln w="12700">
            <a:solidFill>
              <a:schemeClr val="bg1"/>
            </a:solidFill>
            <a:round/>
            <a:headEnd/>
            <a:tailEnd/>
          </a:ln>
        </p:spPr>
        <p:txBody>
          <a:bodyPr wrap="none" anchor="ctr"/>
          <a:lstStyle/>
          <a:p>
            <a:endParaRPr lang="en-US"/>
          </a:p>
        </p:txBody>
      </p:sp>
      <p:sp>
        <p:nvSpPr>
          <p:cNvPr id="4054" name="Line 15"/>
          <p:cNvSpPr>
            <a:spLocks noChangeShapeType="1"/>
          </p:cNvSpPr>
          <p:nvPr/>
        </p:nvSpPr>
        <p:spPr bwMode="auto">
          <a:xfrm>
            <a:off x="2519363" y="32237363"/>
            <a:ext cx="2438400" cy="0"/>
          </a:xfrm>
          <a:prstGeom prst="line">
            <a:avLst/>
          </a:prstGeom>
          <a:noFill/>
          <a:ln w="12700">
            <a:solidFill>
              <a:schemeClr val="bg1"/>
            </a:solidFill>
            <a:round/>
            <a:headEnd/>
            <a:tailEnd/>
          </a:ln>
        </p:spPr>
        <p:txBody>
          <a:bodyPr wrap="none" anchor="ctr"/>
          <a:lstStyle/>
          <a:p>
            <a:endParaRPr lang="en-US"/>
          </a:p>
        </p:txBody>
      </p:sp>
      <p:pic>
        <p:nvPicPr>
          <p:cNvPr id="4060" name="Picture 2012"/>
          <p:cNvPicPr>
            <a:picLocks noChangeAspect="1" noChangeArrowheads="1"/>
          </p:cNvPicPr>
          <p:nvPr/>
        </p:nvPicPr>
        <p:blipFill>
          <a:blip r:embed="rId6" cstate="print"/>
          <a:srcRect/>
          <a:stretch>
            <a:fillRect/>
          </a:stretch>
        </p:blipFill>
        <p:spPr bwMode="auto">
          <a:xfrm>
            <a:off x="16768763" y="14706600"/>
            <a:ext cx="4491037" cy="3330575"/>
          </a:xfrm>
          <a:prstGeom prst="rect">
            <a:avLst/>
          </a:prstGeom>
          <a:noFill/>
        </p:spPr>
      </p:pic>
      <p:pic>
        <p:nvPicPr>
          <p:cNvPr id="4061" name="Picture 2013"/>
          <p:cNvPicPr>
            <a:picLocks noChangeAspect="1" noChangeArrowheads="1"/>
          </p:cNvPicPr>
          <p:nvPr/>
        </p:nvPicPr>
        <p:blipFill>
          <a:blip r:embed="rId7" cstate="print"/>
          <a:srcRect/>
          <a:stretch>
            <a:fillRect/>
          </a:stretch>
        </p:blipFill>
        <p:spPr bwMode="auto">
          <a:xfrm>
            <a:off x="16849725" y="18135600"/>
            <a:ext cx="4156075" cy="1844675"/>
          </a:xfrm>
          <a:prstGeom prst="rect">
            <a:avLst/>
          </a:prstGeom>
          <a:noFill/>
        </p:spPr>
      </p:pic>
      <p:pic>
        <p:nvPicPr>
          <p:cNvPr id="4062" name="Picture 2014"/>
          <p:cNvPicPr>
            <a:picLocks noChangeAspect="1" noChangeArrowheads="1"/>
          </p:cNvPicPr>
          <p:nvPr/>
        </p:nvPicPr>
        <p:blipFill>
          <a:blip r:embed="rId8" cstate="print"/>
          <a:srcRect/>
          <a:stretch>
            <a:fillRect/>
          </a:stretch>
        </p:blipFill>
        <p:spPr bwMode="auto">
          <a:xfrm>
            <a:off x="15478125" y="22218650"/>
            <a:ext cx="5934075" cy="5365750"/>
          </a:xfrm>
          <a:prstGeom prst="rect">
            <a:avLst/>
          </a:prstGeom>
          <a:noFill/>
        </p:spPr>
      </p:pic>
      <p:sp>
        <p:nvSpPr>
          <p:cNvPr id="4063" name="Text Box 2015"/>
          <p:cNvSpPr txBox="1">
            <a:spLocks noChangeArrowheads="1"/>
          </p:cNvSpPr>
          <p:nvPr/>
        </p:nvSpPr>
        <p:spPr bwMode="auto">
          <a:xfrm>
            <a:off x="7620000" y="19735800"/>
            <a:ext cx="14152563" cy="2314575"/>
          </a:xfrm>
          <a:prstGeom prst="rect">
            <a:avLst/>
          </a:prstGeom>
          <a:noFill/>
          <a:ln w="9525">
            <a:noFill/>
            <a:miter lim="800000"/>
            <a:headEnd/>
            <a:tailEnd/>
          </a:ln>
          <a:effectLst/>
        </p:spPr>
        <p:txBody>
          <a:bodyPr lIns="116376" tIns="58188" rIns="116376" bIns="58188">
            <a:spAutoFit/>
          </a:bodyPr>
          <a:lstStyle/>
          <a:p>
            <a:pPr defTabSz="1163638">
              <a:spcBef>
                <a:spcPct val="50000"/>
              </a:spcBef>
            </a:pPr>
            <a:r>
              <a:rPr lang="en-US" sz="3600" b="1" dirty="0"/>
              <a:t>Enthalpy is calculated as the integral of the DSC trace.  </a:t>
            </a:r>
            <a:r>
              <a:rPr lang="en-US" sz="3600" b="1" dirty="0" smtClean="0"/>
              <a:t>Values </a:t>
            </a:r>
            <a:r>
              <a:rPr lang="en-US" sz="3600" b="1" dirty="0"/>
              <a:t>differ depending on the integral limits (DDSC or </a:t>
            </a:r>
            <a:r>
              <a:rPr lang="en-US" sz="3600" b="1" dirty="0" smtClean="0"/>
              <a:t>DTG).  </a:t>
            </a:r>
            <a:r>
              <a:rPr lang="en-US" sz="3600" b="1" dirty="0"/>
              <a:t>Preliminary review shows that DDSC limits work best for these complex, natural polymers.</a:t>
            </a:r>
          </a:p>
        </p:txBody>
      </p:sp>
      <p:sp>
        <p:nvSpPr>
          <p:cNvPr id="4064" name="Text Box 2016"/>
          <p:cNvSpPr txBox="1">
            <a:spLocks noChangeArrowheads="1"/>
          </p:cNvSpPr>
          <p:nvPr/>
        </p:nvSpPr>
        <p:spPr bwMode="auto">
          <a:xfrm>
            <a:off x="15468600" y="27808238"/>
            <a:ext cx="5969000" cy="1212850"/>
          </a:xfrm>
          <a:prstGeom prst="rect">
            <a:avLst/>
          </a:prstGeom>
          <a:noFill/>
          <a:ln w="9525">
            <a:noFill/>
            <a:miter lim="800000"/>
            <a:headEnd/>
            <a:tailEnd/>
          </a:ln>
          <a:effectLst/>
        </p:spPr>
        <p:txBody>
          <a:bodyPr lIns="116376" tIns="58188" rIns="116376" bIns="58188">
            <a:spAutoFit/>
          </a:bodyPr>
          <a:lstStyle/>
          <a:p>
            <a:pPr defTabSz="1163638">
              <a:spcBef>
                <a:spcPct val="50000"/>
              </a:spcBef>
            </a:pPr>
            <a:r>
              <a:rPr lang="en-US"/>
              <a:t>Figure 3: Enthalpy values (area) and integral limits based on DDSC are shown for the compost sample.</a:t>
            </a:r>
          </a:p>
        </p:txBody>
      </p:sp>
      <p:pic>
        <p:nvPicPr>
          <p:cNvPr id="4065" name="Picture 2017"/>
          <p:cNvPicPr>
            <a:picLocks noChangeAspect="1" noChangeArrowheads="1"/>
          </p:cNvPicPr>
          <p:nvPr/>
        </p:nvPicPr>
        <p:blipFill>
          <a:blip r:embed="rId9" cstate="print"/>
          <a:srcRect/>
          <a:stretch>
            <a:fillRect/>
          </a:stretch>
        </p:blipFill>
        <p:spPr bwMode="auto">
          <a:xfrm>
            <a:off x="8128000" y="22245638"/>
            <a:ext cx="6045200" cy="5478462"/>
          </a:xfrm>
          <a:prstGeom prst="rect">
            <a:avLst/>
          </a:prstGeom>
          <a:noFill/>
        </p:spPr>
      </p:pic>
      <p:sp>
        <p:nvSpPr>
          <p:cNvPr id="4066" name="Text Box 2018"/>
          <p:cNvSpPr txBox="1">
            <a:spLocks noChangeArrowheads="1"/>
          </p:cNvSpPr>
          <p:nvPr/>
        </p:nvSpPr>
        <p:spPr bwMode="auto">
          <a:xfrm>
            <a:off x="8153400" y="27835225"/>
            <a:ext cx="6096000" cy="1577975"/>
          </a:xfrm>
          <a:prstGeom prst="rect">
            <a:avLst/>
          </a:prstGeom>
          <a:noFill/>
          <a:ln w="9525">
            <a:noFill/>
            <a:miter lim="800000"/>
            <a:headEnd/>
            <a:tailEnd/>
          </a:ln>
          <a:effectLst/>
        </p:spPr>
        <p:txBody>
          <a:bodyPr lIns="116376" tIns="58188" rIns="116376" bIns="58188">
            <a:spAutoFit/>
          </a:bodyPr>
          <a:lstStyle/>
          <a:p>
            <a:pPr defTabSz="1163638">
              <a:spcBef>
                <a:spcPct val="50000"/>
              </a:spcBef>
            </a:pPr>
            <a:r>
              <a:rPr lang="en-US" dirty="0"/>
              <a:t>Figure 2:  DDSC peaks were used to determine integral limits in this representative compost sample.  Mass is calculated for each peak.</a:t>
            </a:r>
          </a:p>
        </p:txBody>
      </p:sp>
      <p:sp>
        <p:nvSpPr>
          <p:cNvPr id="4067" name="Text Box 2019"/>
          <p:cNvSpPr txBox="1">
            <a:spLocks noChangeArrowheads="1"/>
          </p:cNvSpPr>
          <p:nvPr/>
        </p:nvSpPr>
        <p:spPr bwMode="auto">
          <a:xfrm>
            <a:off x="7696200" y="29641800"/>
            <a:ext cx="14097000" cy="3718498"/>
          </a:xfrm>
          <a:prstGeom prst="rect">
            <a:avLst/>
          </a:prstGeom>
          <a:noFill/>
          <a:ln w="9525">
            <a:noFill/>
            <a:miter lim="800000"/>
            <a:headEnd/>
            <a:tailEnd/>
          </a:ln>
          <a:effectLst/>
        </p:spPr>
        <p:txBody>
          <a:bodyPr wrap="square" lIns="116376" tIns="58188" rIns="116376" bIns="58188">
            <a:spAutoFit/>
          </a:bodyPr>
          <a:lstStyle/>
          <a:p>
            <a:pPr defTabSz="1163638"/>
            <a:r>
              <a:rPr lang="en-US" sz="3600" b="1" dirty="0"/>
              <a:t>Similar calculations can be repeated using DTG peaks</a:t>
            </a:r>
            <a:r>
              <a:rPr lang="en-US" sz="3600" b="1" dirty="0" smtClean="0"/>
              <a:t>.  </a:t>
            </a:r>
          </a:p>
          <a:p>
            <a:pPr defTabSz="1163638"/>
            <a:endParaRPr lang="en-US" sz="3600" b="1" dirty="0" smtClean="0"/>
          </a:p>
          <a:p>
            <a:pPr defTabSz="1163638"/>
            <a:r>
              <a:rPr lang="en-US" sz="3600" b="1" dirty="0" smtClean="0"/>
              <a:t>DDSC peaks allow for enthalpy determination for transformations that do not result in a mass loss (mineral changes).</a:t>
            </a:r>
          </a:p>
          <a:p>
            <a:pPr defTabSz="1163638">
              <a:spcBef>
                <a:spcPct val="50000"/>
              </a:spcBef>
            </a:pPr>
            <a:endParaRPr lang="en-US" sz="3600" b="1" dirty="0"/>
          </a:p>
        </p:txBody>
      </p:sp>
      <p:sp>
        <p:nvSpPr>
          <p:cNvPr id="12987" name="Text Box 4795"/>
          <p:cNvSpPr txBox="1">
            <a:spLocks noChangeArrowheads="1"/>
          </p:cNvSpPr>
          <p:nvPr/>
        </p:nvSpPr>
        <p:spPr bwMode="auto">
          <a:xfrm>
            <a:off x="22917150" y="23671306"/>
            <a:ext cx="8763000" cy="1779506"/>
          </a:xfrm>
          <a:prstGeom prst="rect">
            <a:avLst/>
          </a:prstGeom>
          <a:noFill/>
          <a:ln w="9525">
            <a:noFill/>
            <a:miter lim="800000"/>
            <a:headEnd/>
            <a:tailEnd/>
          </a:ln>
          <a:effectLst/>
        </p:spPr>
        <p:txBody>
          <a:bodyPr wrap="square" lIns="116376" tIns="58188" rIns="116376" bIns="58188">
            <a:spAutoFit/>
          </a:bodyPr>
          <a:lstStyle/>
          <a:p>
            <a:pPr defTabSz="1163638">
              <a:spcBef>
                <a:spcPct val="50000"/>
              </a:spcBef>
            </a:pPr>
            <a:r>
              <a:rPr lang="en-US" dirty="0"/>
              <a:t>Table 1: Enthalpy values </a:t>
            </a:r>
            <a:r>
              <a:rPr lang="en-US" dirty="0" smtClean="0"/>
              <a:t>of </a:t>
            </a:r>
            <a:r>
              <a:rPr lang="en-US" dirty="0"/>
              <a:t>forest soil </a:t>
            </a:r>
            <a:r>
              <a:rPr lang="en-US" dirty="0" smtClean="0"/>
              <a:t>and compost calculated </a:t>
            </a:r>
            <a:r>
              <a:rPr lang="en-US" dirty="0"/>
              <a:t>using DDSC </a:t>
            </a:r>
            <a:r>
              <a:rPr lang="en-US" dirty="0" smtClean="0"/>
              <a:t>and/or </a:t>
            </a:r>
            <a:r>
              <a:rPr lang="en-US" dirty="0"/>
              <a:t>DTA peaks to determine </a:t>
            </a:r>
            <a:r>
              <a:rPr lang="en-US" dirty="0" smtClean="0"/>
              <a:t>integral </a:t>
            </a:r>
            <a:r>
              <a:rPr lang="en-US" dirty="0"/>
              <a:t>limits.  </a:t>
            </a:r>
            <a:endParaRPr lang="en-US" dirty="0" smtClean="0"/>
          </a:p>
          <a:p>
            <a:pPr defTabSz="1163638">
              <a:spcBef>
                <a:spcPct val="50000"/>
              </a:spcBef>
            </a:pPr>
            <a:r>
              <a:rPr lang="en-US" dirty="0" smtClean="0"/>
              <a:t>DTA could not be used for compost because mass loss changes did not occur in unison with heat flow.</a:t>
            </a:r>
            <a:endParaRPr lang="en-US" dirty="0"/>
          </a:p>
        </p:txBody>
      </p:sp>
      <p:sp>
        <p:nvSpPr>
          <p:cNvPr id="12988" name="Text Box 4796"/>
          <p:cNvSpPr txBox="1">
            <a:spLocks noChangeArrowheads="1"/>
          </p:cNvSpPr>
          <p:nvPr/>
        </p:nvSpPr>
        <p:spPr bwMode="auto">
          <a:xfrm>
            <a:off x="31699200" y="23698212"/>
            <a:ext cx="11125200" cy="1964172"/>
          </a:xfrm>
          <a:prstGeom prst="rect">
            <a:avLst/>
          </a:prstGeom>
          <a:noFill/>
          <a:ln w="9525">
            <a:noFill/>
            <a:miter lim="800000"/>
            <a:headEnd/>
            <a:tailEnd/>
          </a:ln>
          <a:effectLst/>
        </p:spPr>
        <p:txBody>
          <a:bodyPr wrap="square" lIns="116376" tIns="58188" rIns="116376" bIns="58188">
            <a:spAutoFit/>
          </a:bodyPr>
          <a:lstStyle/>
          <a:p>
            <a:pPr defTabSz="1163638">
              <a:spcBef>
                <a:spcPct val="50000"/>
              </a:spcBef>
            </a:pPr>
            <a:r>
              <a:rPr lang="en-US" dirty="0"/>
              <a:t>Figure </a:t>
            </a:r>
            <a:r>
              <a:rPr lang="en-US" dirty="0" smtClean="0"/>
              <a:t>6: </a:t>
            </a:r>
            <a:r>
              <a:rPr lang="en-US" dirty="0"/>
              <a:t>Enthalpy values correlate strongest with % total C, especially when defined by DDSC peaks</a:t>
            </a:r>
            <a:r>
              <a:rPr lang="en-US" dirty="0" smtClean="0"/>
              <a:t>. Correlating enthalpy with testable soil material parameters will give insight into C and N cycling, bonding and molecular structure of OM, and OM-mineral or OM-metal interactions on the molecular level. </a:t>
            </a:r>
            <a:endParaRPr lang="en-US" dirty="0"/>
          </a:p>
        </p:txBody>
      </p:sp>
      <p:pic>
        <p:nvPicPr>
          <p:cNvPr id="14646" name="Picture 6454"/>
          <p:cNvPicPr>
            <a:picLocks noChangeAspect="1" noChangeArrowheads="1"/>
          </p:cNvPicPr>
          <p:nvPr/>
        </p:nvPicPr>
        <p:blipFill>
          <a:blip r:embed="rId10" cstate="print"/>
          <a:srcRect/>
          <a:stretch>
            <a:fillRect/>
          </a:stretch>
        </p:blipFill>
        <p:spPr bwMode="auto">
          <a:xfrm>
            <a:off x="304800" y="23622000"/>
            <a:ext cx="6705600" cy="4429125"/>
          </a:xfrm>
          <a:prstGeom prst="rect">
            <a:avLst/>
          </a:prstGeom>
          <a:noFill/>
        </p:spPr>
      </p:pic>
      <p:sp>
        <p:nvSpPr>
          <p:cNvPr id="14647" name="Text Box 6455"/>
          <p:cNvSpPr txBox="1">
            <a:spLocks noChangeArrowheads="1"/>
          </p:cNvSpPr>
          <p:nvPr/>
        </p:nvSpPr>
        <p:spPr bwMode="auto">
          <a:xfrm>
            <a:off x="152400" y="28020171"/>
            <a:ext cx="7010400" cy="4364829"/>
          </a:xfrm>
          <a:prstGeom prst="rect">
            <a:avLst/>
          </a:prstGeom>
          <a:noFill/>
          <a:ln w="9525">
            <a:noFill/>
            <a:miter lim="800000"/>
            <a:headEnd/>
            <a:tailEnd/>
          </a:ln>
          <a:effectLst/>
        </p:spPr>
        <p:txBody>
          <a:bodyPr lIns="116376" tIns="58188" rIns="116376" bIns="58188">
            <a:spAutoFit/>
          </a:bodyPr>
          <a:lstStyle/>
          <a:p>
            <a:pPr defTabSz="1163638">
              <a:spcBef>
                <a:spcPct val="50000"/>
              </a:spcBef>
            </a:pPr>
            <a:r>
              <a:rPr lang="en-US" dirty="0"/>
              <a:t>Figure 1: </a:t>
            </a:r>
            <a:r>
              <a:rPr lang="en-US" dirty="0" err="1"/>
              <a:t>Thermogram</a:t>
            </a:r>
            <a:r>
              <a:rPr lang="en-US" dirty="0"/>
              <a:t> </a:t>
            </a:r>
            <a:r>
              <a:rPr lang="en-US" dirty="0" smtClean="0"/>
              <a:t>of compost </a:t>
            </a:r>
            <a:r>
              <a:rPr lang="en-US" dirty="0"/>
              <a:t>material, pure DOC, and a forest soil. </a:t>
            </a:r>
            <a:r>
              <a:rPr lang="en-US" dirty="0" smtClean="0"/>
              <a:t>Stars show organic </a:t>
            </a:r>
            <a:r>
              <a:rPr lang="en-US" dirty="0"/>
              <a:t>matter pools of similar stability in each sample type.  </a:t>
            </a:r>
          </a:p>
          <a:p>
            <a:pPr defTabSz="1163638">
              <a:spcBef>
                <a:spcPct val="50000"/>
              </a:spcBef>
            </a:pPr>
            <a:r>
              <a:rPr lang="en-US" dirty="0"/>
              <a:t>Currently two key exothermic reactions due to organic matter have been repeatedly measured in soil materials: </a:t>
            </a:r>
            <a:endParaRPr lang="en-US" dirty="0" smtClean="0"/>
          </a:p>
          <a:p>
            <a:pPr defTabSz="1163638">
              <a:spcBef>
                <a:spcPct val="50000"/>
              </a:spcBef>
              <a:buFont typeface="Wingdings" pitchFamily="2" charset="2"/>
              <a:buChar char="§"/>
            </a:pPr>
            <a:r>
              <a:rPr lang="en-US" dirty="0" err="1" smtClean="0"/>
              <a:t>Exo</a:t>
            </a:r>
            <a:r>
              <a:rPr lang="en-US" dirty="0" smtClean="0"/>
              <a:t> 1:~350°C, nominally </a:t>
            </a:r>
            <a:r>
              <a:rPr lang="en-US" dirty="0"/>
              <a:t>‘labile’ aliphatic compounds </a:t>
            </a:r>
            <a:r>
              <a:rPr lang="en-US" dirty="0" smtClean="0"/>
              <a:t>&amp; </a:t>
            </a:r>
            <a:r>
              <a:rPr lang="en-US" dirty="0"/>
              <a:t>lower molecular weight </a:t>
            </a:r>
            <a:r>
              <a:rPr lang="en-US" dirty="0" smtClean="0"/>
              <a:t>fragments</a:t>
            </a:r>
          </a:p>
          <a:p>
            <a:pPr defTabSz="1163638">
              <a:spcBef>
                <a:spcPct val="50000"/>
              </a:spcBef>
              <a:buFont typeface="Wingdings" pitchFamily="2" charset="2"/>
              <a:buChar char="§"/>
            </a:pPr>
            <a:r>
              <a:rPr lang="en-US" dirty="0" err="1" smtClean="0"/>
              <a:t>Exo</a:t>
            </a:r>
            <a:r>
              <a:rPr lang="en-US" dirty="0" smtClean="0"/>
              <a:t> 2:~550°C, nominally </a:t>
            </a:r>
            <a:r>
              <a:rPr lang="en-US" dirty="0"/>
              <a:t>‘recalcitrant’ aromatic compounds </a:t>
            </a:r>
            <a:r>
              <a:rPr lang="en-US" dirty="0" smtClean="0"/>
              <a:t>&amp; </a:t>
            </a:r>
            <a:r>
              <a:rPr lang="en-US" dirty="0"/>
              <a:t>mineral stabilized </a:t>
            </a:r>
            <a:r>
              <a:rPr lang="en-US" dirty="0" smtClean="0"/>
              <a:t>C</a:t>
            </a:r>
          </a:p>
        </p:txBody>
      </p:sp>
      <p:sp>
        <p:nvSpPr>
          <p:cNvPr id="14650" name="Text Box 6458"/>
          <p:cNvSpPr txBox="1">
            <a:spLocks noChangeArrowheads="1"/>
          </p:cNvSpPr>
          <p:nvPr/>
        </p:nvSpPr>
        <p:spPr bwMode="auto">
          <a:xfrm>
            <a:off x="2209800" y="25908000"/>
            <a:ext cx="431800" cy="854075"/>
          </a:xfrm>
          <a:prstGeom prst="rect">
            <a:avLst/>
          </a:prstGeom>
          <a:noFill/>
          <a:ln w="9525">
            <a:noFill/>
            <a:miter lim="800000"/>
            <a:headEnd/>
            <a:tailEnd/>
          </a:ln>
          <a:effectLst/>
        </p:spPr>
        <p:txBody>
          <a:bodyPr wrap="none">
            <a:spAutoFit/>
          </a:bodyPr>
          <a:lstStyle/>
          <a:p>
            <a:pPr defTabSz="1163638"/>
            <a:r>
              <a:rPr lang="en-US" sz="5000" b="1" dirty="0">
                <a:solidFill>
                  <a:srgbClr val="FF0000"/>
                </a:solidFill>
              </a:rPr>
              <a:t>*</a:t>
            </a:r>
          </a:p>
        </p:txBody>
      </p:sp>
      <p:sp>
        <p:nvSpPr>
          <p:cNvPr id="14651" name="Text Box 6459"/>
          <p:cNvSpPr txBox="1">
            <a:spLocks noChangeArrowheads="1"/>
          </p:cNvSpPr>
          <p:nvPr/>
        </p:nvSpPr>
        <p:spPr bwMode="auto">
          <a:xfrm>
            <a:off x="2463800" y="23545800"/>
            <a:ext cx="431800" cy="854075"/>
          </a:xfrm>
          <a:prstGeom prst="rect">
            <a:avLst/>
          </a:prstGeom>
          <a:noFill/>
          <a:ln w="9525">
            <a:noFill/>
            <a:miter lim="800000"/>
            <a:headEnd/>
            <a:tailEnd/>
          </a:ln>
          <a:effectLst/>
        </p:spPr>
        <p:txBody>
          <a:bodyPr wrap="none">
            <a:spAutoFit/>
          </a:bodyPr>
          <a:lstStyle/>
          <a:p>
            <a:pPr defTabSz="1163638"/>
            <a:r>
              <a:rPr lang="en-US" sz="5000" b="1" dirty="0">
                <a:solidFill>
                  <a:srgbClr val="FF0000"/>
                </a:solidFill>
              </a:rPr>
              <a:t>*</a:t>
            </a:r>
          </a:p>
        </p:txBody>
      </p:sp>
      <p:sp>
        <p:nvSpPr>
          <p:cNvPr id="14652" name="Text Box 6460"/>
          <p:cNvSpPr txBox="1">
            <a:spLocks noChangeArrowheads="1"/>
          </p:cNvSpPr>
          <p:nvPr/>
        </p:nvSpPr>
        <p:spPr bwMode="auto">
          <a:xfrm>
            <a:off x="2286000" y="26289000"/>
            <a:ext cx="431800" cy="854075"/>
          </a:xfrm>
          <a:prstGeom prst="rect">
            <a:avLst/>
          </a:prstGeom>
          <a:noFill/>
          <a:ln w="9525">
            <a:noFill/>
            <a:miter lim="800000"/>
            <a:headEnd/>
            <a:tailEnd/>
          </a:ln>
          <a:effectLst/>
        </p:spPr>
        <p:txBody>
          <a:bodyPr wrap="none">
            <a:spAutoFit/>
          </a:bodyPr>
          <a:lstStyle/>
          <a:p>
            <a:pPr defTabSz="1163638"/>
            <a:r>
              <a:rPr lang="en-US" sz="5000" b="1" dirty="0">
                <a:solidFill>
                  <a:srgbClr val="FF0000"/>
                </a:solidFill>
              </a:rPr>
              <a:t>*</a:t>
            </a:r>
          </a:p>
        </p:txBody>
      </p:sp>
      <p:sp>
        <p:nvSpPr>
          <p:cNvPr id="14653" name="Text Box 6461"/>
          <p:cNvSpPr txBox="1">
            <a:spLocks noChangeArrowheads="1"/>
          </p:cNvSpPr>
          <p:nvPr/>
        </p:nvSpPr>
        <p:spPr bwMode="auto">
          <a:xfrm>
            <a:off x="2844800" y="23698200"/>
            <a:ext cx="431800" cy="854075"/>
          </a:xfrm>
          <a:prstGeom prst="rect">
            <a:avLst/>
          </a:prstGeom>
          <a:noFill/>
          <a:ln w="9525">
            <a:noFill/>
            <a:miter lim="800000"/>
            <a:headEnd/>
            <a:tailEnd/>
          </a:ln>
          <a:effectLst/>
        </p:spPr>
        <p:txBody>
          <a:bodyPr wrap="none">
            <a:spAutoFit/>
          </a:bodyPr>
          <a:lstStyle/>
          <a:p>
            <a:pPr defTabSz="1163638"/>
            <a:r>
              <a:rPr lang="en-US" sz="5000" b="1" dirty="0">
                <a:solidFill>
                  <a:srgbClr val="66FF33"/>
                </a:solidFill>
              </a:rPr>
              <a:t>*</a:t>
            </a:r>
          </a:p>
        </p:txBody>
      </p:sp>
      <p:sp>
        <p:nvSpPr>
          <p:cNvPr id="14655" name="Text Box 6463"/>
          <p:cNvSpPr txBox="1">
            <a:spLocks noChangeArrowheads="1"/>
          </p:cNvSpPr>
          <p:nvPr/>
        </p:nvSpPr>
        <p:spPr bwMode="auto">
          <a:xfrm>
            <a:off x="2971800" y="25739725"/>
            <a:ext cx="431800" cy="854075"/>
          </a:xfrm>
          <a:prstGeom prst="rect">
            <a:avLst/>
          </a:prstGeom>
          <a:noFill/>
          <a:ln w="9525">
            <a:noFill/>
            <a:miter lim="800000"/>
            <a:headEnd/>
            <a:tailEnd/>
          </a:ln>
          <a:effectLst/>
        </p:spPr>
        <p:txBody>
          <a:bodyPr wrap="none">
            <a:spAutoFit/>
          </a:bodyPr>
          <a:lstStyle/>
          <a:p>
            <a:pPr defTabSz="1163638"/>
            <a:r>
              <a:rPr lang="en-US" sz="5000" b="1" dirty="0">
                <a:solidFill>
                  <a:srgbClr val="66FF33"/>
                </a:solidFill>
              </a:rPr>
              <a:t>*</a:t>
            </a:r>
          </a:p>
        </p:txBody>
      </p:sp>
      <p:sp>
        <p:nvSpPr>
          <p:cNvPr id="14656" name="Text Box 6464"/>
          <p:cNvSpPr txBox="1">
            <a:spLocks noChangeArrowheads="1"/>
          </p:cNvSpPr>
          <p:nvPr/>
        </p:nvSpPr>
        <p:spPr bwMode="auto">
          <a:xfrm>
            <a:off x="2743200" y="26273125"/>
            <a:ext cx="431800" cy="854075"/>
          </a:xfrm>
          <a:prstGeom prst="rect">
            <a:avLst/>
          </a:prstGeom>
          <a:noFill/>
          <a:ln w="9525">
            <a:noFill/>
            <a:miter lim="800000"/>
            <a:headEnd/>
            <a:tailEnd/>
          </a:ln>
          <a:effectLst/>
        </p:spPr>
        <p:txBody>
          <a:bodyPr wrap="none">
            <a:spAutoFit/>
          </a:bodyPr>
          <a:lstStyle/>
          <a:p>
            <a:pPr defTabSz="1163638"/>
            <a:r>
              <a:rPr lang="en-US" sz="5000" b="1" dirty="0">
                <a:solidFill>
                  <a:srgbClr val="66FF33"/>
                </a:solidFill>
              </a:rPr>
              <a:t>*</a:t>
            </a:r>
          </a:p>
        </p:txBody>
      </p:sp>
      <p:sp>
        <p:nvSpPr>
          <p:cNvPr id="14657" name="Rectangle 6465"/>
          <p:cNvSpPr>
            <a:spLocks noChangeArrowheads="1"/>
          </p:cNvSpPr>
          <p:nvPr/>
        </p:nvSpPr>
        <p:spPr bwMode="auto">
          <a:xfrm>
            <a:off x="23144163" y="30719713"/>
            <a:ext cx="4144962" cy="620712"/>
          </a:xfrm>
          <a:prstGeom prst="rect">
            <a:avLst/>
          </a:prstGeom>
          <a:solidFill>
            <a:srgbClr val="000066"/>
          </a:solidFill>
          <a:ln w="9525">
            <a:noFill/>
            <a:miter lim="800000"/>
            <a:headEnd/>
            <a:tailEnd/>
          </a:ln>
          <a:effectLst/>
        </p:spPr>
        <p:txBody>
          <a:bodyPr lIns="116354" tIns="58174" rIns="116354" bIns="58174">
            <a:spAutoFit/>
          </a:bodyPr>
          <a:lstStyle/>
          <a:p>
            <a:pPr algn="ctr" defTabSz="4457700"/>
            <a:r>
              <a:rPr lang="en-US" sz="3300" b="1">
                <a:solidFill>
                  <a:srgbClr val="FFCC00"/>
                </a:solidFill>
              </a:rPr>
              <a:t>Acknowledgments</a:t>
            </a:r>
          </a:p>
        </p:txBody>
      </p:sp>
      <p:sp>
        <p:nvSpPr>
          <p:cNvPr id="14658" name="Text Box 6466"/>
          <p:cNvSpPr txBox="1">
            <a:spLocks noChangeArrowheads="1"/>
          </p:cNvSpPr>
          <p:nvPr/>
        </p:nvSpPr>
        <p:spPr bwMode="auto">
          <a:xfrm>
            <a:off x="23164800" y="31546800"/>
            <a:ext cx="20421600" cy="1022347"/>
          </a:xfrm>
          <a:prstGeom prst="rect">
            <a:avLst/>
          </a:prstGeom>
          <a:noFill/>
          <a:ln w="9525">
            <a:noFill/>
            <a:miter lim="800000"/>
            <a:headEnd/>
            <a:tailEnd/>
          </a:ln>
          <a:effectLst/>
        </p:spPr>
        <p:txBody>
          <a:bodyPr lIns="116354" tIns="58174" rIns="116354" bIns="58174">
            <a:spAutoFit/>
          </a:bodyPr>
          <a:lstStyle/>
          <a:p>
            <a:pPr defTabSz="4457700">
              <a:lnSpc>
                <a:spcPct val="80000"/>
              </a:lnSpc>
            </a:pPr>
            <a:r>
              <a:rPr lang="en-US" sz="3600" b="1" dirty="0"/>
              <a:t>This </a:t>
            </a:r>
            <a:r>
              <a:rPr lang="en-US" sz="3600" b="1" dirty="0" smtClean="0"/>
              <a:t>work </a:t>
            </a:r>
            <a:r>
              <a:rPr lang="en-US" sz="3600" b="1" dirty="0"/>
              <a:t>was partly funded by California Department of Transportation and </a:t>
            </a:r>
            <a:r>
              <a:rPr lang="en-US" sz="3600" b="1" dirty="0" smtClean="0"/>
              <a:t>Kearney Foundation of Soil Soil Science.</a:t>
            </a:r>
            <a:endParaRPr lang="en-US" sz="3600" b="1" dirty="0"/>
          </a:p>
        </p:txBody>
      </p:sp>
      <p:pic>
        <p:nvPicPr>
          <p:cNvPr id="14660" name="Picture 6468"/>
          <p:cNvPicPr>
            <a:picLocks noChangeAspect="1" noChangeArrowheads="1"/>
          </p:cNvPicPr>
          <p:nvPr/>
        </p:nvPicPr>
        <p:blipFill>
          <a:blip r:embed="rId11" cstate="print"/>
          <a:srcRect/>
          <a:stretch>
            <a:fillRect/>
          </a:stretch>
        </p:blipFill>
        <p:spPr bwMode="auto">
          <a:xfrm>
            <a:off x="242039" y="2327622"/>
            <a:ext cx="2043961" cy="1734790"/>
          </a:xfrm>
          <a:prstGeom prst="rect">
            <a:avLst/>
          </a:prstGeom>
          <a:noFill/>
          <a:ln w="9525">
            <a:noFill/>
            <a:miter lim="800000"/>
            <a:headEnd/>
            <a:tailEnd/>
          </a:ln>
        </p:spPr>
      </p:pic>
      <p:sp>
        <p:nvSpPr>
          <p:cNvPr id="359" name="Rectangle 502"/>
          <p:cNvSpPr>
            <a:spLocks noChangeArrowheads="1"/>
          </p:cNvSpPr>
          <p:nvPr/>
        </p:nvSpPr>
        <p:spPr bwMode="auto">
          <a:xfrm>
            <a:off x="427038" y="15871825"/>
            <a:ext cx="2925762" cy="1044575"/>
          </a:xfrm>
          <a:prstGeom prst="rect">
            <a:avLst/>
          </a:prstGeom>
          <a:solidFill>
            <a:srgbClr val="000066"/>
          </a:solidFill>
          <a:ln w="9525">
            <a:noFill/>
            <a:miter lim="800000"/>
            <a:headEnd/>
            <a:tailEnd/>
          </a:ln>
          <a:effectLst/>
        </p:spPr>
        <p:txBody>
          <a:bodyPr lIns="116354" tIns="58174" rIns="116354" bIns="58174" anchor="ctr" anchorCtr="1"/>
          <a:lstStyle/>
          <a:p>
            <a:pPr defTabSz="1165225"/>
            <a:r>
              <a:rPr lang="en-US" sz="3300" b="1" dirty="0" smtClean="0">
                <a:solidFill>
                  <a:srgbClr val="FFCC00"/>
                </a:solidFill>
              </a:rPr>
              <a:t>Objective</a:t>
            </a:r>
            <a:endParaRPr lang="en-US" sz="3300" b="1" dirty="0">
              <a:solidFill>
                <a:srgbClr val="FFCC00"/>
              </a:solidFill>
            </a:endParaRPr>
          </a:p>
        </p:txBody>
      </p:sp>
      <p:sp>
        <p:nvSpPr>
          <p:cNvPr id="53" name="Text Box 4796"/>
          <p:cNvSpPr txBox="1">
            <a:spLocks noChangeArrowheads="1"/>
          </p:cNvSpPr>
          <p:nvPr/>
        </p:nvSpPr>
        <p:spPr bwMode="auto">
          <a:xfrm>
            <a:off x="23088600" y="15163800"/>
            <a:ext cx="8153400" cy="1964172"/>
          </a:xfrm>
          <a:prstGeom prst="rect">
            <a:avLst/>
          </a:prstGeom>
          <a:noFill/>
          <a:ln w="9525">
            <a:noFill/>
            <a:miter lim="800000"/>
            <a:headEnd/>
            <a:tailEnd/>
          </a:ln>
          <a:effectLst/>
        </p:spPr>
        <p:txBody>
          <a:bodyPr wrap="square" lIns="116376" tIns="58188" rIns="116376" bIns="58188">
            <a:spAutoFit/>
          </a:bodyPr>
          <a:lstStyle/>
          <a:p>
            <a:pPr defTabSz="1163638">
              <a:spcBef>
                <a:spcPct val="50000"/>
              </a:spcBef>
            </a:pPr>
            <a:r>
              <a:rPr lang="en-US" dirty="0"/>
              <a:t>Figure </a:t>
            </a:r>
            <a:r>
              <a:rPr lang="en-US" dirty="0" smtClean="0"/>
              <a:t>4: DSC traces of various whole soils. Relative intensity differences of </a:t>
            </a:r>
            <a:r>
              <a:rPr lang="en-US" dirty="0" err="1" smtClean="0"/>
              <a:t>Exo</a:t>
            </a:r>
            <a:r>
              <a:rPr lang="en-US" dirty="0" smtClean="0"/>
              <a:t> 1 &amp; 2 between each soil and between OM and mineral peaks indicate differences in stability of bonds within OM molecules and bonds in OM-mineral complexes.</a:t>
            </a:r>
            <a:endParaRPr lang="en-US" dirty="0"/>
          </a:p>
        </p:txBody>
      </p:sp>
      <p:pic>
        <p:nvPicPr>
          <p:cNvPr id="3075" name="Picture 3"/>
          <p:cNvPicPr>
            <a:picLocks noChangeAspect="1" noChangeArrowheads="1"/>
          </p:cNvPicPr>
          <p:nvPr/>
        </p:nvPicPr>
        <p:blipFill>
          <a:blip r:embed="rId12" cstate="print"/>
          <a:srcRect/>
          <a:stretch>
            <a:fillRect/>
          </a:stretch>
        </p:blipFill>
        <p:spPr bwMode="auto">
          <a:xfrm>
            <a:off x="22936200" y="9677400"/>
            <a:ext cx="7772400" cy="5586413"/>
          </a:xfrm>
          <a:prstGeom prst="rect">
            <a:avLst/>
          </a:prstGeom>
          <a:noFill/>
          <a:ln w="9525">
            <a:noFill/>
            <a:miter lim="800000"/>
            <a:headEnd/>
            <a:tailEnd/>
          </a:ln>
        </p:spPr>
      </p:pic>
      <p:pic>
        <p:nvPicPr>
          <p:cNvPr id="1026" name="Picture 2"/>
          <p:cNvPicPr>
            <a:picLocks noChangeAspect="1" noChangeArrowheads="1"/>
          </p:cNvPicPr>
          <p:nvPr/>
        </p:nvPicPr>
        <p:blipFill>
          <a:blip r:embed="rId13" cstate="print"/>
          <a:srcRect/>
          <a:stretch>
            <a:fillRect/>
          </a:stretch>
        </p:blipFill>
        <p:spPr bwMode="auto">
          <a:xfrm>
            <a:off x="32994601" y="9601200"/>
            <a:ext cx="8686800" cy="5631142"/>
          </a:xfrm>
          <a:prstGeom prst="rect">
            <a:avLst/>
          </a:prstGeom>
          <a:noFill/>
          <a:ln w="9525">
            <a:noFill/>
            <a:miter lim="800000"/>
            <a:headEnd/>
            <a:tailEnd/>
          </a:ln>
        </p:spPr>
      </p:pic>
      <p:sp>
        <p:nvSpPr>
          <p:cNvPr id="52" name="Text Box 4796"/>
          <p:cNvSpPr txBox="1">
            <a:spLocks noChangeArrowheads="1"/>
          </p:cNvSpPr>
          <p:nvPr/>
        </p:nvSpPr>
        <p:spPr bwMode="auto">
          <a:xfrm>
            <a:off x="33223200" y="15163800"/>
            <a:ext cx="8915400" cy="2333504"/>
          </a:xfrm>
          <a:prstGeom prst="rect">
            <a:avLst/>
          </a:prstGeom>
          <a:noFill/>
          <a:ln w="9525">
            <a:noFill/>
            <a:miter lim="800000"/>
            <a:headEnd/>
            <a:tailEnd/>
          </a:ln>
          <a:effectLst/>
        </p:spPr>
        <p:txBody>
          <a:bodyPr wrap="square" lIns="116376" tIns="58188" rIns="116376" bIns="58188">
            <a:spAutoFit/>
          </a:bodyPr>
          <a:lstStyle/>
          <a:p>
            <a:pPr defTabSz="1163638">
              <a:spcBef>
                <a:spcPct val="50000"/>
              </a:spcBef>
            </a:pPr>
            <a:r>
              <a:rPr lang="en-US" dirty="0"/>
              <a:t>Figure </a:t>
            </a:r>
            <a:r>
              <a:rPr lang="en-US" dirty="0" smtClean="0"/>
              <a:t>5: DSC traces of </a:t>
            </a:r>
            <a:r>
              <a:rPr lang="en-US" dirty="0" err="1" smtClean="0"/>
              <a:t>flocced</a:t>
            </a:r>
            <a:r>
              <a:rPr lang="en-US" dirty="0" smtClean="0"/>
              <a:t> wetland-derived DOC and of pure DOC.  Different metal centers of each coagulant in the </a:t>
            </a:r>
            <a:r>
              <a:rPr lang="en-US" dirty="0" err="1" smtClean="0"/>
              <a:t>floc</a:t>
            </a:r>
            <a:r>
              <a:rPr lang="en-US" dirty="0" smtClean="0"/>
              <a:t> affects the </a:t>
            </a:r>
            <a:r>
              <a:rPr lang="en-US" dirty="0" err="1" smtClean="0"/>
              <a:t>floc’s</a:t>
            </a:r>
            <a:r>
              <a:rPr lang="en-US" dirty="0" smtClean="0"/>
              <a:t> thermal character, indicating differences in bonding.  Pure DOC has additional exothermic peaks than other soil-free OM materials tested (composts, see Figure 1), suggesting that types of OM differ in thermal stability.</a:t>
            </a:r>
            <a:endParaRPr lang="en-US" dirty="0"/>
          </a:p>
        </p:txBody>
      </p:sp>
      <p:graphicFrame>
        <p:nvGraphicFramePr>
          <p:cNvPr id="51" name="Table 50"/>
          <p:cNvGraphicFramePr>
            <a:graphicFrameLocks noGrp="1"/>
          </p:cNvGraphicFramePr>
          <p:nvPr/>
        </p:nvGraphicFramePr>
        <p:xfrm>
          <a:off x="23241000" y="17678400"/>
          <a:ext cx="8229600" cy="6019812"/>
        </p:xfrm>
        <a:graphic>
          <a:graphicData uri="http://schemas.openxmlformats.org/drawingml/2006/table">
            <a:tbl>
              <a:tblPr/>
              <a:tblGrid>
                <a:gridCol w="689993"/>
                <a:gridCol w="1929824"/>
                <a:gridCol w="819366"/>
                <a:gridCol w="808585"/>
                <a:gridCol w="722336"/>
                <a:gridCol w="808585"/>
                <a:gridCol w="722336"/>
                <a:gridCol w="808585"/>
                <a:gridCol w="459995"/>
                <a:gridCol w="459995"/>
              </a:tblGrid>
              <a:tr h="216465">
                <a:tc>
                  <a:txBody>
                    <a:bodyPr/>
                    <a:lstStyle/>
                    <a:p>
                      <a:pPr algn="ctr" fontAlgn="b"/>
                      <a:endParaRPr lang="en-US" sz="1100" b="0" i="0" u="none" strike="noStrike">
                        <a:solidFill>
                          <a:srgbClr val="000000"/>
                        </a:solidFill>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latin typeface="Calibri"/>
                      </a:endParaRPr>
                    </a:p>
                  </a:txBody>
                  <a:tcPr marL="9525" marR="9525" marT="9525" marB="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2">
                  <a:txBody>
                    <a:bodyPr/>
                    <a:lstStyle/>
                    <a:p>
                      <a:pPr algn="ctr" fontAlgn="b"/>
                      <a:r>
                        <a:rPr lang="en-US" sz="1100" b="0" i="0" u="none" strike="noStrike">
                          <a:solidFill>
                            <a:srgbClr val="000000"/>
                          </a:solidFill>
                          <a:latin typeface="Calibri"/>
                        </a:rPr>
                        <a:t>Exo 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100" b="0" i="0" u="none" strike="noStrike">
                          <a:solidFill>
                            <a:srgbClr val="000000"/>
                          </a:solidFill>
                          <a:latin typeface="Calibri"/>
                        </a:rPr>
                        <a:t>Exo 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1100" b="0" i="0" u="none" strike="noStrike">
                          <a:solidFill>
                            <a:srgbClr val="000000"/>
                          </a:solidFill>
                          <a:latin typeface="Calibri"/>
                        </a:rPr>
                        <a:t>Exo 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1100" b="0" i="0" u="none" strike="noStrike">
                        <a:solidFill>
                          <a:srgbClr val="000000"/>
                        </a:solidFill>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r h="443239">
                <a:tc>
                  <a:txBody>
                    <a:bodyPr/>
                    <a:lstStyle/>
                    <a:p>
                      <a:pPr algn="ctr" fontAlgn="b"/>
                      <a:r>
                        <a:rPr lang="en-US" sz="1100" b="0" i="0" u="none" strike="noStrike">
                          <a:solidFill>
                            <a:srgbClr val="000000"/>
                          </a:solidFill>
                          <a:latin typeface="Calibri"/>
                        </a:rPr>
                        <a:t>Sample Type</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Treatment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Depth (cm) or age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l-GR" sz="1100" b="0" i="0" u="none" strike="noStrike">
                          <a:solidFill>
                            <a:srgbClr val="000000"/>
                          </a:solidFill>
                          <a:latin typeface="Calibri"/>
                        </a:rPr>
                        <a:t>Δ</a:t>
                      </a:r>
                      <a:r>
                        <a:rPr lang="en-US" sz="1100" b="0" i="0" u="none" strike="noStrike">
                          <a:solidFill>
                            <a:srgbClr val="000000"/>
                          </a:solidFill>
                          <a:latin typeface="Calibri"/>
                        </a:rPr>
                        <a:t>H              (J/g, DDSC)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l-GR" sz="1100" b="0" i="0" u="none" strike="noStrike">
                          <a:solidFill>
                            <a:srgbClr val="000000"/>
                          </a:solidFill>
                          <a:latin typeface="Calibri"/>
                        </a:rPr>
                        <a:t>Δ</a:t>
                      </a:r>
                      <a:r>
                        <a:rPr lang="en-US" sz="1100" b="0" i="0" u="none" strike="noStrike">
                          <a:solidFill>
                            <a:srgbClr val="000000"/>
                          </a:solidFill>
                          <a:latin typeface="Calibri"/>
                        </a:rPr>
                        <a:t>H              (J/g, DTG)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l-GR" sz="1100" b="0" i="0" u="none" strike="noStrike">
                          <a:solidFill>
                            <a:srgbClr val="000000"/>
                          </a:solidFill>
                          <a:latin typeface="Calibri"/>
                        </a:rPr>
                        <a:t>Δ</a:t>
                      </a:r>
                      <a:r>
                        <a:rPr lang="en-US" sz="1100" b="0" i="0" u="none" strike="noStrike">
                          <a:solidFill>
                            <a:srgbClr val="000000"/>
                          </a:solidFill>
                          <a:latin typeface="Calibri"/>
                        </a:rPr>
                        <a:t>H              (J/g, DDSC)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l-GR" sz="1100" b="0" i="0" u="none" strike="noStrike">
                          <a:solidFill>
                            <a:srgbClr val="000000"/>
                          </a:solidFill>
                          <a:latin typeface="Calibri"/>
                        </a:rPr>
                        <a:t>Δ</a:t>
                      </a:r>
                      <a:r>
                        <a:rPr lang="en-US" sz="1100" b="0" i="0" u="none" strike="noStrike">
                          <a:solidFill>
                            <a:srgbClr val="000000"/>
                          </a:solidFill>
                          <a:latin typeface="Calibri"/>
                        </a:rPr>
                        <a:t>H              (J/g, DTG)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l-GR" sz="1100" b="0" i="0" u="none" strike="noStrike">
                          <a:solidFill>
                            <a:srgbClr val="000000"/>
                          </a:solidFill>
                          <a:latin typeface="Calibri"/>
                        </a:rPr>
                        <a:t>Δ</a:t>
                      </a:r>
                      <a:r>
                        <a:rPr lang="en-US" sz="1100" b="0" i="0" u="none" strike="noStrike">
                          <a:solidFill>
                            <a:srgbClr val="000000"/>
                          </a:solidFill>
                          <a:latin typeface="Calibri"/>
                        </a:rPr>
                        <a:t>H         (J/g, DDSC)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%N</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Soil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Control 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3.612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0.129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Soil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Control 10-20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1.531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0.065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Soil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Control 20-30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20- 30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0.744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0.038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Soil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Fertilizer 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3.445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Soil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Fertilizer 10-20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1.732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0.075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Soil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Fertilizer 20-30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20- 30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0.847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0.036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Soil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Herbicide 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3.214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0.014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Soil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Herbicide 10-20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Soil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Herbicide 20-30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20- 30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Soil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Herbicide &amp; Fertilizer 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Soil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Herbicide &amp; Fertilizer 10-20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1.72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Soil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Herbicide &amp; Fertilizer 20-30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20- 30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Compost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Grover 0 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1292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44.45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Compost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Grover 0 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1593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590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26.22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Compost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Grover 4A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968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1171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33.85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Compost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Grover 9A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810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1269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27.36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Compost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Allied Waste 0A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1139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577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46.40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Compost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Allied Waste 0B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482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36.70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Compost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Allied Waste 0C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640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27.20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Compost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Allied Waste 33A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1384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659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45.31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Compost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Allied Waste 33B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1879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31.68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Compost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Allied Waste 33C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1235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22.55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Compost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Allied Waste 120A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815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906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46.58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0.70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Compost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Allied Waste 120B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1457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30.30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a:txBody>
                    <a:bodyPr/>
                    <a:lstStyle/>
                    <a:p>
                      <a:pPr algn="ctr" fontAlgn="b"/>
                      <a:r>
                        <a:rPr lang="en-US" sz="1100" b="0" i="0" u="none" strike="noStrike">
                          <a:solidFill>
                            <a:srgbClr val="000000"/>
                          </a:solidFill>
                          <a:latin typeface="Calibri"/>
                        </a:rPr>
                        <a:t>Compost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Allied Waste 120C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1478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24.47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158">
                <a:tc gridSpan="10">
                  <a:txBody>
                    <a:bodyPr/>
                    <a:lstStyle/>
                    <a:p>
                      <a:pPr algn="l" fontAlgn="b"/>
                      <a:r>
                        <a:rPr lang="en-US" sz="1100" b="0" i="0" u="none" strike="noStrike" dirty="0">
                          <a:solidFill>
                            <a:srgbClr val="000000"/>
                          </a:solidFill>
                          <a:latin typeface="Calibri"/>
                        </a:rPr>
                        <a:t>*</a:t>
                      </a:r>
                      <a:r>
                        <a:rPr lang="en-US" sz="1100" b="0" i="0" u="none" strike="noStrike" dirty="0" err="1">
                          <a:solidFill>
                            <a:srgbClr val="000000"/>
                          </a:solidFill>
                          <a:latin typeface="Calibri"/>
                        </a:rPr>
                        <a:t>Exo</a:t>
                      </a:r>
                      <a:r>
                        <a:rPr lang="en-US" sz="1100" b="0" i="0" u="none" strike="noStrike" dirty="0">
                          <a:solidFill>
                            <a:srgbClr val="000000"/>
                          </a:solidFill>
                          <a:latin typeface="Calibri"/>
                        </a:rPr>
                        <a:t> 3 is a mineral transformation (~960C) so it cannot be determined using DTG limits because no mass loss occurred</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pic>
        <p:nvPicPr>
          <p:cNvPr id="3" name="Picture 3"/>
          <p:cNvPicPr>
            <a:picLocks noChangeAspect="1" noChangeArrowheads="1"/>
          </p:cNvPicPr>
          <p:nvPr/>
        </p:nvPicPr>
        <p:blipFill>
          <a:blip r:embed="rId14" cstate="print"/>
          <a:srcRect/>
          <a:stretch>
            <a:fillRect/>
          </a:stretch>
        </p:blipFill>
        <p:spPr bwMode="auto">
          <a:xfrm>
            <a:off x="31757937" y="17849862"/>
            <a:ext cx="11371263" cy="592455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163638"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163638"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41067</TotalTime>
  <Words>1116</Words>
  <Application>Microsoft Office PowerPoint</Application>
  <PresentationFormat>Custom</PresentationFormat>
  <Paragraphs>324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Application of Differential Scanning Calorimetry to Determine Enthaplic Character of  Composts, Dissolved Organic Carbon (DOC) and Soils Julie Bower, Garrett Liles, Yumiko Henneberry, Victor Claassen, William Horwath  Department of Land, Air and Water Resources, University of California, Davis</vt:lpstr>
    </vt:vector>
  </TitlesOfParts>
  <Company>University of California Davis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Application of Thermal Analaysis on Soil Materials</dc:title>
  <dc:subject>Thermal Analysis DSC Soils</dc:subject>
  <dc:creator>Julie Bower</dc:creator>
  <cp:lastModifiedBy>Julie C. Bower</cp:lastModifiedBy>
  <cp:revision>18</cp:revision>
  <dcterms:created xsi:type="dcterms:W3CDTF">2009-10-29T03:28:43Z</dcterms:created>
  <dcterms:modified xsi:type="dcterms:W3CDTF">2009-10-29T04:29:00Z</dcterms:modified>
</cp:coreProperties>
</file>