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sldIdLst>
    <p:sldId id="256" r:id="rId2"/>
  </p:sldIdLst>
  <p:sldSz cx="51206400" cy="40233600"/>
  <p:notesSz cx="6858000" cy="9144000"/>
  <p:defaultTextStyle>
    <a:defPPr>
      <a:defRPr lang="en-US"/>
    </a:defPPr>
    <a:lvl1pPr algn="l" rtl="0" fontAlgn="base">
      <a:spcBef>
        <a:spcPct val="0"/>
      </a:spcBef>
      <a:spcAft>
        <a:spcPct val="0"/>
      </a:spcAft>
      <a:defRPr sz="103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03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03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03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0300" kern="1200">
        <a:solidFill>
          <a:schemeClr val="tx1"/>
        </a:solidFill>
        <a:latin typeface="Arial" charset="0"/>
        <a:ea typeface="ＭＳ Ｐゴシック" pitchFamily="34" charset="-128"/>
        <a:cs typeface="+mn-cs"/>
      </a:defRPr>
    </a:lvl5pPr>
    <a:lvl6pPr marL="2286000" algn="l" defTabSz="914400" rtl="0" eaLnBrk="1" latinLnBrk="0" hangingPunct="1">
      <a:defRPr sz="10300" kern="1200">
        <a:solidFill>
          <a:schemeClr val="tx1"/>
        </a:solidFill>
        <a:latin typeface="Arial" charset="0"/>
        <a:ea typeface="ＭＳ Ｐゴシック" pitchFamily="34" charset="-128"/>
        <a:cs typeface="+mn-cs"/>
      </a:defRPr>
    </a:lvl6pPr>
    <a:lvl7pPr marL="2743200" algn="l" defTabSz="914400" rtl="0" eaLnBrk="1" latinLnBrk="0" hangingPunct="1">
      <a:defRPr sz="10300" kern="1200">
        <a:solidFill>
          <a:schemeClr val="tx1"/>
        </a:solidFill>
        <a:latin typeface="Arial" charset="0"/>
        <a:ea typeface="ＭＳ Ｐゴシック" pitchFamily="34" charset="-128"/>
        <a:cs typeface="+mn-cs"/>
      </a:defRPr>
    </a:lvl7pPr>
    <a:lvl8pPr marL="3200400" algn="l" defTabSz="914400" rtl="0" eaLnBrk="1" latinLnBrk="0" hangingPunct="1">
      <a:defRPr sz="10300" kern="1200">
        <a:solidFill>
          <a:schemeClr val="tx1"/>
        </a:solidFill>
        <a:latin typeface="Arial" charset="0"/>
        <a:ea typeface="ＭＳ Ｐゴシック" pitchFamily="34" charset="-128"/>
        <a:cs typeface="+mn-cs"/>
      </a:defRPr>
    </a:lvl8pPr>
    <a:lvl9pPr marL="3657600" algn="l" defTabSz="914400" rtl="0" eaLnBrk="1" latinLnBrk="0" hangingPunct="1">
      <a:defRPr sz="103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42000D"/>
    <a:srgbClr val="2A0008"/>
    <a:srgbClr val="A50021"/>
    <a:srgbClr val="990000"/>
    <a:srgbClr val="C0C0C0"/>
    <a:srgbClr val="FFD253"/>
    <a:srgbClr val="D5EBE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333" autoAdjust="0"/>
  </p:normalViewPr>
  <p:slideViewPr>
    <p:cSldViewPr>
      <p:cViewPr varScale="1">
        <p:scale>
          <a:sx n="12" d="100"/>
          <a:sy n="12" d="100"/>
        </p:scale>
        <p:origin x="-1722" y="-120"/>
      </p:cViewPr>
      <p:guideLst>
        <p:guide orient="horz" pos="12672"/>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emf"/><Relationship Id="rId5" Type="http://schemas.openxmlformats.org/officeDocument/2006/relationships/image" Target="../media/image5.wmf"/><Relationship Id="rId4"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2498388"/>
            <a:ext cx="43526075" cy="8624887"/>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22799675"/>
            <a:ext cx="35845750" cy="10280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0FAFF8-7DA9-4C7D-9E67-E0BF8F9658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2F501D-1301-4576-82FE-3959B8A794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614488"/>
            <a:ext cx="11520488" cy="3432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614488"/>
            <a:ext cx="34412237" cy="3432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863A2-AEC8-4BAB-B513-6F984472DA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BDFEC-84A3-4413-9E54-2D4AF7F0F1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5854025"/>
            <a:ext cx="43526075" cy="798988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7052925"/>
            <a:ext cx="43526075" cy="88011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317779-B5EF-4521-A43F-3721B65641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9390063"/>
            <a:ext cx="22966362" cy="2655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390063"/>
            <a:ext cx="22966363" cy="2655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95F605-0E50-4090-B9DE-DF604371AF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611313"/>
            <a:ext cx="46085125" cy="670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9005888"/>
            <a:ext cx="22625050" cy="3752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2758738"/>
            <a:ext cx="22625050" cy="23180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9005888"/>
            <a:ext cx="22632988" cy="3752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2758738"/>
            <a:ext cx="22632988" cy="23180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56109C-FA96-45B2-B4E9-77DB0C06F9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0BBBD5-7B84-4FE0-8B03-3EC9A872A7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3ED938-4B51-4F44-9F33-69321D0E4C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601788"/>
            <a:ext cx="16846550" cy="68167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601788"/>
            <a:ext cx="28625800" cy="34337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8418513"/>
            <a:ext cx="16846550" cy="27520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B6E4A0-8B84-43BA-9E17-554D8B2C24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8163838"/>
            <a:ext cx="30724475" cy="33242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3595688"/>
            <a:ext cx="30724475" cy="24139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31488063"/>
            <a:ext cx="30724475" cy="47228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CB7111-143E-463E-84B4-6FB89DEA6B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60638" y="1614488"/>
            <a:ext cx="46085125" cy="6704012"/>
          </a:xfrm>
          <a:prstGeom prst="rect">
            <a:avLst/>
          </a:prstGeom>
          <a:noFill/>
          <a:ln w="9525">
            <a:noFill/>
            <a:miter lim="800000"/>
            <a:headEnd/>
            <a:tailEnd/>
          </a:ln>
        </p:spPr>
        <p:txBody>
          <a:bodyPr vert="horz" wrap="square" lIns="524587" tIns="262294" rIns="524587" bIns="262294"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560638" y="9390063"/>
            <a:ext cx="46085125" cy="26552525"/>
          </a:xfrm>
          <a:prstGeom prst="rect">
            <a:avLst/>
          </a:prstGeom>
          <a:noFill/>
          <a:ln w="9525">
            <a:noFill/>
            <a:miter lim="800000"/>
            <a:headEnd/>
            <a:tailEnd/>
          </a:ln>
        </p:spPr>
        <p:txBody>
          <a:bodyPr vert="horz" wrap="square" lIns="524587" tIns="262294" rIns="524587" bIns="2622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60638" y="36641088"/>
            <a:ext cx="11947525" cy="2794000"/>
          </a:xfrm>
          <a:prstGeom prst="rect">
            <a:avLst/>
          </a:prstGeom>
          <a:noFill/>
          <a:ln w="9525">
            <a:noFill/>
            <a:miter lim="800000"/>
            <a:headEnd/>
            <a:tailEnd/>
          </a:ln>
          <a:effectLst/>
        </p:spPr>
        <p:txBody>
          <a:bodyPr vert="horz" wrap="square" lIns="524587" tIns="262294" rIns="524587" bIns="262294" numCol="1" anchor="t" anchorCtr="0" compatLnSpc="1">
            <a:prstTxWarp prst="textNoShape">
              <a:avLst/>
            </a:prstTxWarp>
          </a:bodyPr>
          <a:lstStyle>
            <a:lvl1pPr>
              <a:defRPr sz="8100">
                <a:ea typeface="ＭＳ Ｐゴシック" pitchFamily="-65" charset="-128"/>
              </a:defRPr>
            </a:lvl1pPr>
          </a:lstStyle>
          <a:p>
            <a:pPr>
              <a:defRPr/>
            </a:pPr>
            <a:endParaRPr lang="en-US"/>
          </a:p>
        </p:txBody>
      </p:sp>
      <p:sp>
        <p:nvSpPr>
          <p:cNvPr id="1029" name="Rectangle 5"/>
          <p:cNvSpPr>
            <a:spLocks noGrp="1" noChangeArrowheads="1"/>
          </p:cNvSpPr>
          <p:nvPr>
            <p:ph type="ftr" sz="quarter" idx="3"/>
          </p:nvPr>
        </p:nvSpPr>
        <p:spPr bwMode="auto">
          <a:xfrm>
            <a:off x="17495838" y="36641088"/>
            <a:ext cx="16214725" cy="2794000"/>
          </a:xfrm>
          <a:prstGeom prst="rect">
            <a:avLst/>
          </a:prstGeom>
          <a:noFill/>
          <a:ln w="9525">
            <a:noFill/>
            <a:miter lim="800000"/>
            <a:headEnd/>
            <a:tailEnd/>
          </a:ln>
          <a:effectLst/>
        </p:spPr>
        <p:txBody>
          <a:bodyPr vert="horz" wrap="square" lIns="524587" tIns="262294" rIns="524587" bIns="262294" numCol="1" anchor="t" anchorCtr="0" compatLnSpc="1">
            <a:prstTxWarp prst="textNoShape">
              <a:avLst/>
            </a:prstTxWarp>
          </a:bodyPr>
          <a:lstStyle>
            <a:lvl1pPr algn="ctr">
              <a:defRPr sz="8100">
                <a:ea typeface="ＭＳ Ｐゴシック" pitchFamily="-65" charset="-128"/>
              </a:defRPr>
            </a:lvl1pPr>
          </a:lstStyle>
          <a:p>
            <a:pPr>
              <a:defRPr/>
            </a:pPr>
            <a:endParaRPr lang="en-US"/>
          </a:p>
        </p:txBody>
      </p:sp>
      <p:sp>
        <p:nvSpPr>
          <p:cNvPr id="1030" name="Rectangle 6"/>
          <p:cNvSpPr>
            <a:spLocks noGrp="1" noChangeArrowheads="1"/>
          </p:cNvSpPr>
          <p:nvPr>
            <p:ph type="sldNum" sz="quarter" idx="4"/>
          </p:nvPr>
        </p:nvSpPr>
        <p:spPr bwMode="auto">
          <a:xfrm>
            <a:off x="36698238" y="36641088"/>
            <a:ext cx="11947525" cy="2794000"/>
          </a:xfrm>
          <a:prstGeom prst="rect">
            <a:avLst/>
          </a:prstGeom>
          <a:noFill/>
          <a:ln w="9525">
            <a:noFill/>
            <a:miter lim="800000"/>
            <a:headEnd/>
            <a:tailEnd/>
          </a:ln>
          <a:effectLst/>
        </p:spPr>
        <p:txBody>
          <a:bodyPr vert="horz" wrap="square" lIns="524587" tIns="262294" rIns="524587" bIns="262294" numCol="1" anchor="t" anchorCtr="0" compatLnSpc="1">
            <a:prstTxWarp prst="textNoShape">
              <a:avLst/>
            </a:prstTxWarp>
          </a:bodyPr>
          <a:lstStyle>
            <a:lvl1pPr algn="r">
              <a:defRPr sz="8100">
                <a:ea typeface="ＭＳ Ｐゴシック" pitchFamily="-65" charset="-128"/>
              </a:defRPr>
            </a:lvl1pPr>
          </a:lstStyle>
          <a:p>
            <a:pPr>
              <a:defRPr/>
            </a:pPr>
            <a:fld id="{A6BB7E55-CE94-4DF0-B4B7-608839FC1B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46688" rtl="0" eaLnBrk="0" fontAlgn="base" hangingPunct="0">
        <a:spcBef>
          <a:spcPct val="0"/>
        </a:spcBef>
        <a:spcAft>
          <a:spcPct val="0"/>
        </a:spcAft>
        <a:defRPr sz="25300">
          <a:solidFill>
            <a:schemeClr val="tx2"/>
          </a:solidFill>
          <a:latin typeface="+mj-lt"/>
          <a:ea typeface="ＭＳ Ｐゴシック" pitchFamily="-65" charset="-128"/>
          <a:cs typeface="+mj-cs"/>
        </a:defRPr>
      </a:lvl1pPr>
      <a:lvl2pPr algn="ctr" defTabSz="5246688" rtl="0" eaLnBrk="0" fontAlgn="base" hangingPunct="0">
        <a:spcBef>
          <a:spcPct val="0"/>
        </a:spcBef>
        <a:spcAft>
          <a:spcPct val="0"/>
        </a:spcAft>
        <a:defRPr sz="25300">
          <a:solidFill>
            <a:schemeClr val="tx2"/>
          </a:solidFill>
          <a:latin typeface="Arial" pitchFamily="-65" charset="0"/>
          <a:ea typeface="ＭＳ Ｐゴシック" pitchFamily="-65" charset="-128"/>
        </a:defRPr>
      </a:lvl2pPr>
      <a:lvl3pPr algn="ctr" defTabSz="5246688" rtl="0" eaLnBrk="0" fontAlgn="base" hangingPunct="0">
        <a:spcBef>
          <a:spcPct val="0"/>
        </a:spcBef>
        <a:spcAft>
          <a:spcPct val="0"/>
        </a:spcAft>
        <a:defRPr sz="25300">
          <a:solidFill>
            <a:schemeClr val="tx2"/>
          </a:solidFill>
          <a:latin typeface="Arial" pitchFamily="-65" charset="0"/>
          <a:ea typeface="ＭＳ Ｐゴシック" pitchFamily="-65" charset="-128"/>
        </a:defRPr>
      </a:lvl3pPr>
      <a:lvl4pPr algn="ctr" defTabSz="5246688" rtl="0" eaLnBrk="0" fontAlgn="base" hangingPunct="0">
        <a:spcBef>
          <a:spcPct val="0"/>
        </a:spcBef>
        <a:spcAft>
          <a:spcPct val="0"/>
        </a:spcAft>
        <a:defRPr sz="25300">
          <a:solidFill>
            <a:schemeClr val="tx2"/>
          </a:solidFill>
          <a:latin typeface="Arial" pitchFamily="-65" charset="0"/>
          <a:ea typeface="ＭＳ Ｐゴシック" pitchFamily="-65" charset="-128"/>
        </a:defRPr>
      </a:lvl4pPr>
      <a:lvl5pPr algn="ctr" defTabSz="5246688" rtl="0" eaLnBrk="0" fontAlgn="base" hangingPunct="0">
        <a:spcBef>
          <a:spcPct val="0"/>
        </a:spcBef>
        <a:spcAft>
          <a:spcPct val="0"/>
        </a:spcAft>
        <a:defRPr sz="25300">
          <a:solidFill>
            <a:schemeClr val="tx2"/>
          </a:solidFill>
          <a:latin typeface="Arial" pitchFamily="-65" charset="0"/>
          <a:ea typeface="ＭＳ Ｐゴシック" pitchFamily="-65" charset="-128"/>
        </a:defRPr>
      </a:lvl5pPr>
      <a:lvl6pPr marL="457200" algn="ctr" defTabSz="5246688" rtl="0" fontAlgn="base">
        <a:spcBef>
          <a:spcPct val="0"/>
        </a:spcBef>
        <a:spcAft>
          <a:spcPct val="0"/>
        </a:spcAft>
        <a:defRPr sz="25300">
          <a:solidFill>
            <a:schemeClr val="tx2"/>
          </a:solidFill>
          <a:latin typeface="Arial" pitchFamily="-65" charset="0"/>
        </a:defRPr>
      </a:lvl6pPr>
      <a:lvl7pPr marL="914400" algn="ctr" defTabSz="5246688" rtl="0" fontAlgn="base">
        <a:spcBef>
          <a:spcPct val="0"/>
        </a:spcBef>
        <a:spcAft>
          <a:spcPct val="0"/>
        </a:spcAft>
        <a:defRPr sz="25300">
          <a:solidFill>
            <a:schemeClr val="tx2"/>
          </a:solidFill>
          <a:latin typeface="Arial" pitchFamily="-65" charset="0"/>
        </a:defRPr>
      </a:lvl7pPr>
      <a:lvl8pPr marL="1371600" algn="ctr" defTabSz="5246688" rtl="0" fontAlgn="base">
        <a:spcBef>
          <a:spcPct val="0"/>
        </a:spcBef>
        <a:spcAft>
          <a:spcPct val="0"/>
        </a:spcAft>
        <a:defRPr sz="25300">
          <a:solidFill>
            <a:schemeClr val="tx2"/>
          </a:solidFill>
          <a:latin typeface="Arial" pitchFamily="-65" charset="0"/>
        </a:defRPr>
      </a:lvl8pPr>
      <a:lvl9pPr marL="1828800" algn="ctr" defTabSz="5246688" rtl="0" fontAlgn="base">
        <a:spcBef>
          <a:spcPct val="0"/>
        </a:spcBef>
        <a:spcAft>
          <a:spcPct val="0"/>
        </a:spcAft>
        <a:defRPr sz="25300">
          <a:solidFill>
            <a:schemeClr val="tx2"/>
          </a:solidFill>
          <a:latin typeface="Arial" pitchFamily="-65" charset="0"/>
        </a:defRPr>
      </a:lvl9pPr>
    </p:titleStyle>
    <p:bodyStyle>
      <a:lvl1pPr marL="1966913" indent="-1966913" algn="l" defTabSz="5246688" rtl="0" eaLnBrk="0" fontAlgn="base" hangingPunct="0">
        <a:spcBef>
          <a:spcPct val="20000"/>
        </a:spcBef>
        <a:spcAft>
          <a:spcPct val="0"/>
        </a:spcAft>
        <a:buChar char="•"/>
        <a:defRPr sz="18400">
          <a:solidFill>
            <a:schemeClr val="tx1"/>
          </a:solidFill>
          <a:latin typeface="+mn-lt"/>
          <a:ea typeface="ＭＳ Ｐゴシック" pitchFamily="-65" charset="-128"/>
          <a:cs typeface="+mn-cs"/>
        </a:defRPr>
      </a:lvl1pPr>
      <a:lvl2pPr marL="4262438" indent="-1641475" algn="l" defTabSz="5246688" rtl="0" eaLnBrk="0" fontAlgn="base" hangingPunct="0">
        <a:spcBef>
          <a:spcPct val="20000"/>
        </a:spcBef>
        <a:spcAft>
          <a:spcPct val="0"/>
        </a:spcAft>
        <a:buChar char="–"/>
        <a:defRPr sz="16100">
          <a:solidFill>
            <a:schemeClr val="tx1"/>
          </a:solidFill>
          <a:latin typeface="+mn-lt"/>
          <a:ea typeface="ＭＳ Ｐゴシック" pitchFamily="-65" charset="-128"/>
        </a:defRPr>
      </a:lvl2pPr>
      <a:lvl3pPr marL="6556375" indent="-1309688" algn="l" defTabSz="5246688" rtl="0" eaLnBrk="0" fontAlgn="base" hangingPunct="0">
        <a:spcBef>
          <a:spcPct val="20000"/>
        </a:spcBef>
        <a:spcAft>
          <a:spcPct val="0"/>
        </a:spcAft>
        <a:buChar char="•"/>
        <a:defRPr sz="13700">
          <a:solidFill>
            <a:schemeClr val="tx1"/>
          </a:solidFill>
          <a:latin typeface="+mn-lt"/>
          <a:ea typeface="ＭＳ Ｐゴシック" pitchFamily="-65" charset="-128"/>
        </a:defRPr>
      </a:lvl3pPr>
      <a:lvl4pPr marL="9182100" indent="-1314450" algn="l" defTabSz="5246688" rtl="0" eaLnBrk="0" fontAlgn="base" hangingPunct="0">
        <a:spcBef>
          <a:spcPct val="20000"/>
        </a:spcBef>
        <a:spcAft>
          <a:spcPct val="0"/>
        </a:spcAft>
        <a:buChar char="–"/>
        <a:defRPr sz="11400">
          <a:solidFill>
            <a:schemeClr val="tx1"/>
          </a:solidFill>
          <a:latin typeface="+mn-lt"/>
          <a:ea typeface="ＭＳ Ｐゴシック" pitchFamily="-65" charset="-128"/>
        </a:defRPr>
      </a:lvl4pPr>
      <a:lvl5pPr marL="11803063" indent="-1311275" algn="l" defTabSz="5246688" rtl="0" eaLnBrk="0" fontAlgn="base" hangingPunct="0">
        <a:spcBef>
          <a:spcPct val="20000"/>
        </a:spcBef>
        <a:spcAft>
          <a:spcPct val="0"/>
        </a:spcAft>
        <a:buChar char="»"/>
        <a:defRPr sz="11400">
          <a:solidFill>
            <a:schemeClr val="tx1"/>
          </a:solidFill>
          <a:latin typeface="+mn-lt"/>
          <a:ea typeface="ＭＳ Ｐゴシック" pitchFamily="-65" charset="-128"/>
        </a:defRPr>
      </a:lvl5pPr>
      <a:lvl6pPr marL="12260263" indent="-1311275" algn="l" defTabSz="5246688" rtl="0" fontAlgn="base">
        <a:spcBef>
          <a:spcPct val="20000"/>
        </a:spcBef>
        <a:spcAft>
          <a:spcPct val="0"/>
        </a:spcAft>
        <a:buChar char="»"/>
        <a:defRPr sz="11400">
          <a:solidFill>
            <a:schemeClr val="tx1"/>
          </a:solidFill>
          <a:latin typeface="+mn-lt"/>
          <a:ea typeface="ＭＳ Ｐゴシック" pitchFamily="-65" charset="-128"/>
        </a:defRPr>
      </a:lvl6pPr>
      <a:lvl7pPr marL="12717463" indent="-1311275" algn="l" defTabSz="5246688" rtl="0" fontAlgn="base">
        <a:spcBef>
          <a:spcPct val="20000"/>
        </a:spcBef>
        <a:spcAft>
          <a:spcPct val="0"/>
        </a:spcAft>
        <a:buChar char="»"/>
        <a:defRPr sz="11400">
          <a:solidFill>
            <a:schemeClr val="tx1"/>
          </a:solidFill>
          <a:latin typeface="+mn-lt"/>
          <a:ea typeface="ＭＳ Ｐゴシック" pitchFamily="-65" charset="-128"/>
        </a:defRPr>
      </a:lvl7pPr>
      <a:lvl8pPr marL="13174663" indent="-1311275" algn="l" defTabSz="5246688" rtl="0" fontAlgn="base">
        <a:spcBef>
          <a:spcPct val="20000"/>
        </a:spcBef>
        <a:spcAft>
          <a:spcPct val="0"/>
        </a:spcAft>
        <a:buChar char="»"/>
        <a:defRPr sz="11400">
          <a:solidFill>
            <a:schemeClr val="tx1"/>
          </a:solidFill>
          <a:latin typeface="+mn-lt"/>
          <a:ea typeface="ＭＳ Ｐゴシック" pitchFamily="-65" charset="-128"/>
        </a:defRPr>
      </a:lvl8pPr>
      <a:lvl9pPr marL="13631863" indent="-1311275" algn="l" defTabSz="5246688" rtl="0" fontAlgn="base">
        <a:spcBef>
          <a:spcPct val="20000"/>
        </a:spcBef>
        <a:spcAft>
          <a:spcPct val="0"/>
        </a:spcAft>
        <a:buChar char="»"/>
        <a:defRPr sz="1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9" descr="AgriLife -Poster"/>
          <p:cNvPicPr>
            <a:picLocks noChangeAspect="1" noChangeArrowheads="1"/>
          </p:cNvPicPr>
          <p:nvPr/>
        </p:nvPicPr>
        <p:blipFill>
          <a:blip r:embed="rId3"/>
          <a:srcRect/>
          <a:stretch>
            <a:fillRect/>
          </a:stretch>
        </p:blipFill>
        <p:spPr bwMode="auto">
          <a:xfrm>
            <a:off x="43130788" y="2667000"/>
            <a:ext cx="6932612" cy="2590800"/>
          </a:xfrm>
          <a:prstGeom prst="rect">
            <a:avLst/>
          </a:prstGeom>
          <a:noFill/>
          <a:ln w="9525">
            <a:noFill/>
            <a:miter lim="800000"/>
            <a:headEnd/>
            <a:tailEnd/>
          </a:ln>
        </p:spPr>
      </p:pic>
      <p:graphicFrame>
        <p:nvGraphicFramePr>
          <p:cNvPr id="1026" name="Object 33"/>
          <p:cNvGraphicFramePr>
            <a:graphicFrameLocks noChangeAspect="1"/>
          </p:cNvGraphicFramePr>
          <p:nvPr/>
        </p:nvGraphicFramePr>
        <p:xfrm>
          <a:off x="35193288" y="14554200"/>
          <a:ext cx="8991600" cy="7915275"/>
        </p:xfrm>
        <a:graphic>
          <a:graphicData uri="http://schemas.openxmlformats.org/presentationml/2006/ole">
            <p:oleObj spid="_x0000_s1026" name="SPW 11.0 Graph" r:id="rId4" imgW="5609880" imgH="4351680" progId="SigmaPlotGraphicObject.10">
              <p:embed/>
            </p:oleObj>
          </a:graphicData>
        </a:graphic>
      </p:graphicFrame>
      <p:graphicFrame>
        <p:nvGraphicFramePr>
          <p:cNvPr id="1027" name="Object 15"/>
          <p:cNvGraphicFramePr>
            <a:graphicFrameLocks noChangeAspect="1"/>
          </p:cNvGraphicFramePr>
          <p:nvPr/>
        </p:nvGraphicFramePr>
        <p:xfrm>
          <a:off x="16910050" y="29870400"/>
          <a:ext cx="8683625" cy="6381750"/>
        </p:xfrm>
        <a:graphic>
          <a:graphicData uri="http://schemas.openxmlformats.org/presentationml/2006/ole">
            <p:oleObj spid="_x0000_s1027" name="SPW 11.0 Graph" r:id="rId5" imgW="6460200" imgH="4375080" progId="SigmaPlotGraphicObject.10">
              <p:embed/>
            </p:oleObj>
          </a:graphicData>
        </a:graphic>
      </p:graphicFrame>
      <p:graphicFrame>
        <p:nvGraphicFramePr>
          <p:cNvPr id="1028" name="Object 19"/>
          <p:cNvGraphicFramePr>
            <a:graphicFrameLocks noChangeAspect="1"/>
          </p:cNvGraphicFramePr>
          <p:nvPr/>
        </p:nvGraphicFramePr>
        <p:xfrm>
          <a:off x="16910050" y="17968913"/>
          <a:ext cx="8683625" cy="8320087"/>
        </p:xfrm>
        <a:graphic>
          <a:graphicData uri="http://schemas.openxmlformats.org/presentationml/2006/ole">
            <p:oleObj spid="_x0000_s1028" name="SPW 11.0 Graph" r:id="rId6" imgW="5432400" imgH="4325760" progId="SigmaPlotGraphicObject.10">
              <p:embed/>
            </p:oleObj>
          </a:graphicData>
        </a:graphic>
      </p:graphicFrame>
      <p:sp>
        <p:nvSpPr>
          <p:cNvPr id="1032" name="Rectangle 2"/>
          <p:cNvSpPr>
            <a:spLocks noGrp="1" noChangeArrowheads="1"/>
          </p:cNvSpPr>
          <p:nvPr>
            <p:ph type="ctrTitle"/>
          </p:nvPr>
        </p:nvSpPr>
        <p:spPr>
          <a:xfrm>
            <a:off x="7315200" y="914400"/>
            <a:ext cx="36576000" cy="3657600"/>
          </a:xfrm>
        </p:spPr>
        <p:txBody>
          <a:bodyPr/>
          <a:lstStyle/>
          <a:p>
            <a:pPr eaLnBrk="1" hangingPunct="1">
              <a:lnSpc>
                <a:spcPct val="150000"/>
              </a:lnSpc>
            </a:pPr>
            <a:r>
              <a:rPr lang="en-US" sz="6600" b="1" smtClean="0">
                <a:ea typeface="ＭＳ Ｐゴシック" pitchFamily="34" charset="-128"/>
              </a:rPr>
              <a:t>Interaction of Phosphorus and Dissolved Organic Carbon in Runoff and Drainage Water</a:t>
            </a:r>
            <a:br>
              <a:rPr lang="en-US" sz="6600" b="1" smtClean="0">
                <a:ea typeface="ＭＳ Ｐゴシック" pitchFamily="34" charset="-128"/>
              </a:rPr>
            </a:br>
            <a:r>
              <a:rPr lang="en-US" sz="3600" b="1" smtClean="0">
                <a:ea typeface="ＭＳ Ｐゴシック" pitchFamily="34" charset="-128"/>
              </a:rPr>
              <a:t>Ronnie Schnell</a:t>
            </a:r>
            <a:r>
              <a:rPr lang="en-US" sz="3600" baseline="30000" smtClean="0">
                <a:ea typeface="ＭＳ Ｐゴシック" pitchFamily="34" charset="-128"/>
              </a:rPr>
              <a:t>1</a:t>
            </a:r>
            <a:r>
              <a:rPr lang="en-US" sz="3600" smtClean="0">
                <a:ea typeface="ＭＳ Ｐゴシック" pitchFamily="34" charset="-128"/>
              </a:rPr>
              <a:t>, Donald Vietor</a:t>
            </a:r>
            <a:r>
              <a:rPr lang="en-US" sz="3600" baseline="30000" smtClean="0">
                <a:ea typeface="ＭＳ Ｐゴシック" pitchFamily="34" charset="-128"/>
              </a:rPr>
              <a:t>1</a:t>
            </a:r>
            <a:r>
              <a:rPr lang="en-US" sz="3600" smtClean="0">
                <a:ea typeface="ＭＳ Ｐゴシック" pitchFamily="34" charset="-128"/>
              </a:rPr>
              <a:t>, Clyde L. Munster</a:t>
            </a:r>
            <a:r>
              <a:rPr lang="en-US" sz="3600" baseline="30000" smtClean="0">
                <a:ea typeface="ＭＳ Ｐゴシック" pitchFamily="34" charset="-128"/>
              </a:rPr>
              <a:t>2</a:t>
            </a:r>
            <a:r>
              <a:rPr lang="en-US" sz="3600" smtClean="0">
                <a:ea typeface="ＭＳ Ｐゴシック" pitchFamily="34" charset="-128"/>
              </a:rPr>
              <a:t>, Tony Provin</a:t>
            </a:r>
            <a:r>
              <a:rPr lang="en-US" sz="3600" baseline="30000" smtClean="0">
                <a:ea typeface="ＭＳ Ｐゴシック" pitchFamily="34" charset="-128"/>
              </a:rPr>
              <a:t>1 </a:t>
            </a:r>
            <a:r>
              <a:rPr lang="en-US" sz="3600" smtClean="0">
                <a:ea typeface="ＭＳ Ｐゴシック" pitchFamily="34" charset="-128"/>
              </a:rPr>
              <a:t>, Richard H. White</a:t>
            </a:r>
            <a:r>
              <a:rPr lang="en-US" sz="3600" baseline="30000" smtClean="0">
                <a:ea typeface="ＭＳ Ｐゴシック" pitchFamily="34" charset="-128"/>
              </a:rPr>
              <a:t>1</a:t>
            </a:r>
            <a:r>
              <a:rPr lang="en-US" sz="3600" smtClean="0">
                <a:ea typeface="ＭＳ Ｐゴシック" pitchFamily="34" charset="-128"/>
              </a:rPr>
              <a:t/>
            </a:r>
            <a:br>
              <a:rPr lang="en-US" sz="3600" smtClean="0">
                <a:ea typeface="ＭＳ Ｐゴシック" pitchFamily="34" charset="-128"/>
              </a:rPr>
            </a:br>
            <a:r>
              <a:rPr lang="en-US" sz="2800" smtClean="0">
                <a:ea typeface="ＭＳ Ｐゴシック" pitchFamily="34" charset="-128"/>
              </a:rPr>
              <a:t>(1) Texas A&amp;M University - Soil &amp; Crop Sciences, College Station, TX 77843-2474, (2) Texas A&amp;M University, Biological &amp; Agricultural Engineer, College Station, TX 77843-2117</a:t>
            </a:r>
          </a:p>
        </p:txBody>
      </p:sp>
      <p:sp>
        <p:nvSpPr>
          <p:cNvPr id="2" name="Text Box 6"/>
          <p:cNvSpPr txBox="1">
            <a:spLocks noChangeArrowheads="1"/>
          </p:cNvSpPr>
          <p:nvPr/>
        </p:nvSpPr>
        <p:spPr bwMode="auto">
          <a:xfrm>
            <a:off x="914400" y="19964400"/>
            <a:ext cx="15087600" cy="914400"/>
          </a:xfrm>
          <a:prstGeom prst="rect">
            <a:avLst/>
          </a:prstGeom>
          <a:solidFill>
            <a:schemeClr val="bg2">
              <a:lumMod val="40000"/>
              <a:lumOff val="60000"/>
            </a:schemeClr>
          </a:solidFill>
          <a:ln w="9525">
            <a:solidFill>
              <a:schemeClr val="tx1"/>
            </a:solidFill>
            <a:miter lim="800000"/>
            <a:headEnd/>
            <a:tailEnd/>
          </a:ln>
        </p:spPr>
        <p:txBody>
          <a:bodyPr/>
          <a:lstStyle/>
          <a:p>
            <a:pPr algn="ctr" defTabSz="5246688">
              <a:defRPr/>
            </a:pPr>
            <a:r>
              <a:rPr lang="en-US" sz="4800" b="1"/>
              <a:t>Rational</a:t>
            </a:r>
          </a:p>
        </p:txBody>
      </p:sp>
      <p:sp>
        <p:nvSpPr>
          <p:cNvPr id="1034" name="Text Box 7"/>
          <p:cNvSpPr txBox="1">
            <a:spLocks noChangeArrowheads="1"/>
          </p:cNvSpPr>
          <p:nvPr/>
        </p:nvSpPr>
        <p:spPr bwMode="auto">
          <a:xfrm>
            <a:off x="914400" y="21336000"/>
            <a:ext cx="15087600" cy="14097000"/>
          </a:xfrm>
          <a:prstGeom prst="rect">
            <a:avLst/>
          </a:prstGeom>
          <a:solidFill>
            <a:srgbClr val="EAEAEA">
              <a:alpha val="49803"/>
            </a:srgbClr>
          </a:solidFill>
          <a:ln w="9525">
            <a:solidFill>
              <a:schemeClr val="tx1"/>
            </a:solidFill>
            <a:miter lim="800000"/>
            <a:headEnd/>
            <a:tailEnd/>
          </a:ln>
        </p:spPr>
        <p:txBody>
          <a:bodyPr lIns="457200" tIns="457200" rIns="457200" bIns="457200">
            <a:spAutoFit/>
          </a:bodyPr>
          <a:lstStyle/>
          <a:p>
            <a:pPr marL="400050" lvl="1" indent="-400050" defTabSz="5246688">
              <a:buFont typeface="Arial" charset="0"/>
              <a:buChar char="•"/>
            </a:pPr>
            <a:r>
              <a:rPr lang="en-US" sz="3200"/>
              <a:t>Previous studies of bioresource-amended turfgrass attributed seasonal patterns in both soil DOC and extractable P to variation of turfgrass growth and leaching loss from soil. </a:t>
            </a:r>
          </a:p>
          <a:p>
            <a:pPr marL="400050" lvl="1" indent="-400050" defTabSz="5246688">
              <a:buFont typeface="Arial" charset="0"/>
              <a:buChar char="•"/>
            </a:pPr>
            <a:r>
              <a:rPr lang="en-US" sz="3200"/>
              <a:t>In the current studies, linear regression analysis revealed a direct relationship between variation of mean runoff and drainage water concentrations of DRP and DOC among contrasting methods of turfgrass establishment. </a:t>
            </a:r>
          </a:p>
          <a:p>
            <a:pPr marL="400050" lvl="1" indent="-400050" defTabSz="5246688">
              <a:buFont typeface="Arial" charset="0"/>
              <a:buChar char="•"/>
            </a:pPr>
            <a:r>
              <a:rPr lang="en-US" sz="3200"/>
              <a:t>Bioresources applied to soil and turfgrass biomass both could contribute to increases in SOC and soil P forms in soil among the establishment treatments in the present studies. </a:t>
            </a:r>
          </a:p>
          <a:p>
            <a:pPr marL="400050" lvl="1" indent="-400050" defTabSz="5246688">
              <a:buFont typeface="Arial" charset="0"/>
              <a:buChar char="•"/>
            </a:pPr>
            <a:r>
              <a:rPr lang="en-US" sz="3200"/>
              <a:t>Orthophosphate and loosely bound inorganic and organic P are likely the principal forms of P transported in runoff  as dissolved reactive P (DRP) (Pote and Daniel, 2000; McDowell et al., 2004). </a:t>
            </a:r>
          </a:p>
          <a:p>
            <a:pPr marL="400050" lvl="1" indent="-400050" defTabSz="5246688">
              <a:buFont typeface="Arial" charset="0"/>
              <a:buChar char="•"/>
            </a:pPr>
            <a:r>
              <a:rPr lang="en-US" sz="3200"/>
              <a:t>Transport of inorganic P in runoff could be increased in soils due to preferential sorption of organic compounds following application of bioresources (Marshall and Laboski, 2006; Koopmans et al., 2007; Boerg and Joern, 2006).</a:t>
            </a:r>
          </a:p>
          <a:p>
            <a:pPr marL="400050" lvl="1" indent="-400050" defTabSz="5246688">
              <a:buFont typeface="Arial" charset="0"/>
              <a:buChar char="•"/>
            </a:pPr>
            <a:r>
              <a:rPr lang="en-US" sz="3200"/>
              <a:t>Yet, the direct relationship between DRP and DOC in runoff suggests that other mechanisms may be involved in P transport from soils. </a:t>
            </a:r>
          </a:p>
          <a:p>
            <a:pPr marL="400050" lvl="1" indent="-400050" defTabSz="5246688">
              <a:buFont typeface="Arial" charset="0"/>
              <a:buChar char="•"/>
            </a:pPr>
            <a:r>
              <a:rPr lang="en-US" sz="3200"/>
              <a:t>Reaction or electrostatic adsorption of DRP with mobile fractions of DOC could increase P transport in soil solution (Donald et al., 1993; Kaschl et al., 2002, McDowell et al., 2001). </a:t>
            </a:r>
          </a:p>
          <a:p>
            <a:pPr marL="400050" lvl="1" indent="-400050" defTabSz="5246688">
              <a:buFont typeface="Arial" charset="0"/>
              <a:buChar char="•"/>
            </a:pPr>
            <a:r>
              <a:rPr lang="en-US" sz="3200"/>
              <a:t>Yet, the P bound to metal-organic complexes from bioresources would likely be collected with sediment during filtration. </a:t>
            </a:r>
          </a:p>
          <a:p>
            <a:pPr marL="400050" lvl="1" indent="-400050" defTabSz="5246688">
              <a:buFont typeface="Arial" charset="0"/>
              <a:buChar char="•"/>
            </a:pPr>
            <a:r>
              <a:rPr lang="en-US" sz="3200"/>
              <a:t>The relationship between runoff concentrations of DOC and DRP could simply reflect the relative amounts available in soils from the varied treatments with and without bioresources. </a:t>
            </a:r>
            <a:endParaRPr lang="en-US" sz="3200">
              <a:cs typeface="Arial" charset="0"/>
            </a:endParaRPr>
          </a:p>
        </p:txBody>
      </p:sp>
      <p:sp>
        <p:nvSpPr>
          <p:cNvPr id="3" name="Text Box 10"/>
          <p:cNvSpPr txBox="1">
            <a:spLocks noChangeArrowheads="1"/>
          </p:cNvSpPr>
          <p:nvPr/>
        </p:nvSpPr>
        <p:spPr bwMode="auto">
          <a:xfrm>
            <a:off x="914400" y="36042600"/>
            <a:ext cx="15087600" cy="914400"/>
          </a:xfrm>
          <a:prstGeom prst="rect">
            <a:avLst/>
          </a:prstGeom>
          <a:solidFill>
            <a:schemeClr val="bg2">
              <a:lumMod val="40000"/>
              <a:lumOff val="60000"/>
            </a:schemeClr>
          </a:solidFill>
          <a:ln w="9525">
            <a:solidFill>
              <a:schemeClr val="tx1"/>
            </a:solidFill>
            <a:miter lim="800000"/>
            <a:headEnd/>
            <a:tailEnd/>
          </a:ln>
        </p:spPr>
        <p:txBody>
          <a:bodyPr/>
          <a:lstStyle/>
          <a:p>
            <a:pPr algn="ctr" defTabSz="5246688">
              <a:defRPr/>
            </a:pPr>
            <a:r>
              <a:rPr lang="en-US" sz="4800" b="1"/>
              <a:t>Objective</a:t>
            </a:r>
          </a:p>
        </p:txBody>
      </p:sp>
      <p:sp>
        <p:nvSpPr>
          <p:cNvPr id="1036" name="Text Box 12"/>
          <p:cNvSpPr txBox="1">
            <a:spLocks noChangeArrowheads="1"/>
          </p:cNvSpPr>
          <p:nvPr/>
        </p:nvSpPr>
        <p:spPr bwMode="auto">
          <a:xfrm>
            <a:off x="914400" y="37490400"/>
            <a:ext cx="15087600" cy="1828800"/>
          </a:xfrm>
          <a:prstGeom prst="rect">
            <a:avLst/>
          </a:prstGeom>
          <a:solidFill>
            <a:srgbClr val="EAEAEA">
              <a:alpha val="50195"/>
            </a:srgbClr>
          </a:solidFill>
          <a:ln w="9525">
            <a:solidFill>
              <a:schemeClr val="tx1"/>
            </a:solidFill>
            <a:miter lim="800000"/>
            <a:headEnd/>
            <a:tailEnd/>
          </a:ln>
        </p:spPr>
        <p:txBody>
          <a:bodyPr tIns="457200" bIns="457200">
            <a:spAutoFit/>
          </a:bodyPr>
          <a:lstStyle/>
          <a:p>
            <a:pPr marL="457200" indent="-457200" defTabSz="5246688">
              <a:buFont typeface="Arial" charset="0"/>
              <a:buChar char="•"/>
            </a:pPr>
            <a:r>
              <a:rPr lang="en-US" sz="3200"/>
              <a:t>To evaluate relationships between DOC and  DRP in runoff and drainage water from soils amended with three contrasting bioresources.</a:t>
            </a:r>
          </a:p>
        </p:txBody>
      </p:sp>
      <p:sp>
        <p:nvSpPr>
          <p:cNvPr id="1037" name="Text Box 969"/>
          <p:cNvSpPr txBox="1">
            <a:spLocks noChangeArrowheads="1"/>
          </p:cNvSpPr>
          <p:nvPr/>
        </p:nvSpPr>
        <p:spPr bwMode="auto">
          <a:xfrm>
            <a:off x="24596725" y="15757525"/>
            <a:ext cx="184150" cy="762000"/>
          </a:xfrm>
          <a:prstGeom prst="rect">
            <a:avLst/>
          </a:prstGeom>
          <a:noFill/>
          <a:ln w="9525">
            <a:noFill/>
            <a:miter lim="800000"/>
            <a:headEnd/>
            <a:tailEnd/>
          </a:ln>
        </p:spPr>
        <p:txBody>
          <a:bodyPr wrap="none">
            <a:spAutoFit/>
          </a:bodyPr>
          <a:lstStyle/>
          <a:p>
            <a:pPr defTabSz="5246688"/>
            <a:endParaRPr lang="en-US" sz="4400"/>
          </a:p>
        </p:txBody>
      </p:sp>
      <p:sp>
        <p:nvSpPr>
          <p:cNvPr id="1038" name="Text Box 977"/>
          <p:cNvSpPr txBox="1">
            <a:spLocks noChangeArrowheads="1"/>
          </p:cNvSpPr>
          <p:nvPr/>
        </p:nvSpPr>
        <p:spPr bwMode="auto">
          <a:xfrm>
            <a:off x="16910050" y="15851188"/>
            <a:ext cx="17368838" cy="906462"/>
          </a:xfrm>
          <a:prstGeom prst="rect">
            <a:avLst/>
          </a:prstGeom>
          <a:noFill/>
          <a:ln w="9525">
            <a:noFill/>
            <a:miter lim="800000"/>
            <a:headEnd/>
            <a:tailEnd/>
          </a:ln>
        </p:spPr>
        <p:txBody>
          <a:bodyPr/>
          <a:lstStyle/>
          <a:p>
            <a:pPr defTabSz="5246688"/>
            <a:endParaRPr lang="en-US" sz="2400"/>
          </a:p>
        </p:txBody>
      </p:sp>
      <p:sp>
        <p:nvSpPr>
          <p:cNvPr id="4" name="Text Box 1283"/>
          <p:cNvSpPr txBox="1">
            <a:spLocks noChangeArrowheads="1"/>
          </p:cNvSpPr>
          <p:nvPr/>
        </p:nvSpPr>
        <p:spPr bwMode="auto">
          <a:xfrm>
            <a:off x="16916400" y="15697200"/>
            <a:ext cx="17368838" cy="914400"/>
          </a:xfrm>
          <a:prstGeom prst="rect">
            <a:avLst/>
          </a:prstGeom>
          <a:solidFill>
            <a:schemeClr val="bg2">
              <a:lumMod val="40000"/>
              <a:lumOff val="60000"/>
            </a:schemeClr>
          </a:solidFill>
          <a:ln w="9525">
            <a:solidFill>
              <a:schemeClr val="tx1"/>
            </a:solidFill>
            <a:miter lim="800000"/>
            <a:headEnd/>
            <a:tailEnd/>
          </a:ln>
        </p:spPr>
        <p:txBody>
          <a:bodyPr wrap="none" anchor="ctr"/>
          <a:lstStyle/>
          <a:p>
            <a:pPr algn="ctr" defTabSz="5246688">
              <a:defRPr/>
            </a:pPr>
            <a:r>
              <a:rPr lang="en-US" sz="4800" b="1"/>
              <a:t>Results and Discussion</a:t>
            </a:r>
          </a:p>
        </p:txBody>
      </p:sp>
      <p:sp>
        <p:nvSpPr>
          <p:cNvPr id="1040" name="Rectangle 2087"/>
          <p:cNvSpPr>
            <a:spLocks noGrp="1" noChangeArrowheads="1"/>
          </p:cNvSpPr>
          <p:nvPr>
            <p:ph type="subTitle" idx="1"/>
          </p:nvPr>
        </p:nvSpPr>
        <p:spPr>
          <a:xfrm>
            <a:off x="914400" y="6934200"/>
            <a:ext cx="15087600" cy="12446484"/>
          </a:xfrm>
          <a:solidFill>
            <a:srgbClr val="EAEAEA">
              <a:alpha val="49803"/>
            </a:srgbClr>
          </a:solidFill>
          <a:ln>
            <a:solidFill>
              <a:schemeClr val="tx1"/>
            </a:solidFill>
          </a:ln>
        </p:spPr>
        <p:txBody>
          <a:bodyPr lIns="457200" tIns="457200" rIns="457200" bIns="457200">
            <a:spAutoFit/>
          </a:bodyPr>
          <a:lstStyle/>
          <a:p>
            <a:pPr algn="just" eaLnBrk="1" hangingPunct="1">
              <a:lnSpc>
                <a:spcPct val="90000"/>
              </a:lnSpc>
            </a:pPr>
            <a:r>
              <a:rPr lang="en-US" sz="3200" dirty="0" smtClean="0">
                <a:ea typeface="ＭＳ Ｐゴシック" pitchFamily="34" charset="-128"/>
              </a:rPr>
              <a:t>Land application of bioresources can increase extractable soil phosphorus and dissolved organic carbon (DOC). Factors affecting release and transport of P and DOC need to be identified to minimize environmental effects from bioresources. The objective was to evaluate relationships between DOC and dissolved reactive P (DRP) in surface and subsurface water. Runoff water from a replicated field study using composted municipal biosolids (CMB) was sampled and analyzed to quantify relationships between DRP and DOC. Similarly, drainage volumes were collected from a replicated </a:t>
            </a:r>
            <a:r>
              <a:rPr lang="en-US" sz="3200" dirty="0" err="1" smtClean="0">
                <a:ea typeface="ＭＳ Ｐゴシック" pitchFamily="34" charset="-128"/>
              </a:rPr>
              <a:t>lysimeter</a:t>
            </a:r>
            <a:r>
              <a:rPr lang="en-US" sz="3200" dirty="0" smtClean="0">
                <a:ea typeface="ＭＳ Ｐゴシック" pitchFamily="34" charset="-128"/>
              </a:rPr>
              <a:t> study under greenhouse conditions to evaluate effects of </a:t>
            </a:r>
            <a:r>
              <a:rPr lang="en-US" sz="3200" dirty="0" err="1" smtClean="0">
                <a:ea typeface="ＭＳ Ｐゴシック" pitchFamily="34" charset="-128"/>
              </a:rPr>
              <a:t>Geotube</a:t>
            </a:r>
            <a:r>
              <a:rPr lang="en-US" sz="3200" dirty="0" smtClean="0">
                <a:ea typeface="ＭＳ Ｐゴシック" pitchFamily="34" charset="-128"/>
              </a:rPr>
              <a:t>® residual solids (GRS). Volumes were measured and sampled and concentrations and forms of total dissolved P (TDP) and DOC were analyzed. A final study of residual solids (DS) from methane digestion evaluated management effects on drainage and runoff losses of TDP and DOC. Analysis of runoff from seven natural rain events for turfgrass established with and without CMB revealed a linear relationship (r</a:t>
            </a:r>
            <a:r>
              <a:rPr lang="en-US" sz="3200" baseline="30000" dirty="0" smtClean="0">
                <a:ea typeface="ＭＳ Ｐゴシック" pitchFamily="34" charset="-128"/>
              </a:rPr>
              <a:t>2</a:t>
            </a:r>
            <a:r>
              <a:rPr lang="en-US" sz="3200" dirty="0" smtClean="0">
                <a:ea typeface="ＭＳ Ｐゴシック" pitchFamily="34" charset="-128"/>
              </a:rPr>
              <a:t> = 0.899) between DOC and DRP. Similarly, analysis of runoff collected from simulated rainfall on turfgrass with and without DS revealed a linear relationship (r</a:t>
            </a:r>
            <a:r>
              <a:rPr lang="en-US" sz="3200" baseline="30000" dirty="0" smtClean="0">
                <a:ea typeface="ＭＳ Ｐゴシック" pitchFamily="34" charset="-128"/>
              </a:rPr>
              <a:t>2</a:t>
            </a:r>
            <a:r>
              <a:rPr lang="en-US" sz="3200" dirty="0" smtClean="0">
                <a:ea typeface="ＭＳ Ｐゴシック" pitchFamily="34" charset="-128"/>
              </a:rPr>
              <a:t> </a:t>
            </a:r>
            <a:r>
              <a:rPr lang="en-US" sz="3200" dirty="0" smtClean="0">
                <a:ea typeface="ＭＳ Ｐゴシック" pitchFamily="34" charset="-128"/>
              </a:rPr>
              <a:t>= 0.723) </a:t>
            </a:r>
            <a:r>
              <a:rPr lang="en-US" sz="3200" dirty="0" smtClean="0">
                <a:ea typeface="ＭＳ Ｐゴシック" pitchFamily="34" charset="-128"/>
              </a:rPr>
              <a:t>between DOC and DRP. A similar coefficient of determination (r</a:t>
            </a:r>
            <a:r>
              <a:rPr lang="en-US" sz="3200" baseline="30000" dirty="0" smtClean="0">
                <a:ea typeface="ＭＳ Ｐゴシック" pitchFamily="34" charset="-128"/>
              </a:rPr>
              <a:t>2</a:t>
            </a:r>
            <a:r>
              <a:rPr lang="en-US" sz="3200" dirty="0" smtClean="0">
                <a:ea typeface="ＭＳ Ｐゴシック" pitchFamily="34" charset="-128"/>
              </a:rPr>
              <a:t> = 0.806) was observed between DOC and DRP in drainage water 34 days after planting turfgrass in soil amended with DS. </a:t>
            </a:r>
            <a:r>
              <a:rPr lang="en-US" sz="3200" dirty="0" smtClean="0">
                <a:ea typeface="ＭＳ Ｐゴシック" pitchFamily="34" charset="-128"/>
              </a:rPr>
              <a:t>For </a:t>
            </a:r>
            <a:r>
              <a:rPr lang="en-US" sz="3200" dirty="0" smtClean="0">
                <a:ea typeface="ＭＳ Ｐゴシック" pitchFamily="34" charset="-128"/>
              </a:rPr>
              <a:t>drainage water collected 45 d after amending soil with GRS and sprigging of turfgrass, a linear relationship (r</a:t>
            </a:r>
            <a:r>
              <a:rPr lang="en-US" sz="3200" baseline="30000" dirty="0" smtClean="0">
                <a:ea typeface="ＭＳ Ｐゴシック" pitchFamily="34" charset="-128"/>
              </a:rPr>
              <a:t>2</a:t>
            </a:r>
            <a:r>
              <a:rPr lang="en-US" sz="3200" dirty="0" smtClean="0">
                <a:ea typeface="ＭＳ Ｐゴシック" pitchFamily="34" charset="-128"/>
              </a:rPr>
              <a:t> = 0.735) was observed between DOC and TDP and 94% of TDP was dissolved un-reactive P. Yet, the coefficient of determination was reduced (r</a:t>
            </a:r>
            <a:r>
              <a:rPr lang="en-US" sz="3200" baseline="30000" dirty="0" smtClean="0">
                <a:ea typeface="ＭＳ Ｐゴシック" pitchFamily="34" charset="-128"/>
              </a:rPr>
              <a:t>2</a:t>
            </a:r>
            <a:r>
              <a:rPr lang="en-US" sz="3200" dirty="0" smtClean="0">
                <a:ea typeface="ＭＳ Ｐゴシック" pitchFamily="34" charset="-128"/>
              </a:rPr>
              <a:t> = 0.074) for collections 90 days after planting of sprigs. </a:t>
            </a:r>
            <a:r>
              <a:rPr lang="en-US" sz="3200" dirty="0" smtClean="0">
                <a:ea typeface="ＭＳ Ｐゴシック" pitchFamily="34" charset="-128"/>
              </a:rPr>
              <a:t>Questions </a:t>
            </a:r>
            <a:r>
              <a:rPr lang="en-US" sz="3200" dirty="0" smtClean="0">
                <a:ea typeface="ＭＳ Ｐゴシック" pitchFamily="34" charset="-128"/>
              </a:rPr>
              <a:t>remain whether chemical interactions between DOC and DRP occur and exert control over losses in surface water and in subsurface drainage.</a:t>
            </a:r>
          </a:p>
        </p:txBody>
      </p:sp>
      <p:sp>
        <p:nvSpPr>
          <p:cNvPr id="5" name="Text Box 2088"/>
          <p:cNvSpPr txBox="1">
            <a:spLocks noChangeArrowheads="1"/>
          </p:cNvSpPr>
          <p:nvPr/>
        </p:nvSpPr>
        <p:spPr bwMode="auto">
          <a:xfrm>
            <a:off x="914400" y="5486400"/>
            <a:ext cx="15087600" cy="914400"/>
          </a:xfrm>
          <a:prstGeom prst="rect">
            <a:avLst/>
          </a:prstGeom>
          <a:solidFill>
            <a:schemeClr val="bg2">
              <a:lumMod val="40000"/>
              <a:lumOff val="60000"/>
            </a:schemeClr>
          </a:solidFill>
          <a:ln w="9525">
            <a:solidFill>
              <a:schemeClr val="tx1"/>
            </a:solidFill>
            <a:miter lim="800000"/>
            <a:headEnd/>
            <a:tailEnd/>
          </a:ln>
        </p:spPr>
        <p:txBody>
          <a:bodyPr/>
          <a:lstStyle/>
          <a:p>
            <a:pPr algn="ctr" defTabSz="5246688">
              <a:defRPr/>
            </a:pPr>
            <a:r>
              <a:rPr lang="en-US" sz="4800" b="1"/>
              <a:t>Abstract</a:t>
            </a:r>
          </a:p>
        </p:txBody>
      </p:sp>
      <p:sp>
        <p:nvSpPr>
          <p:cNvPr id="1041" name="Text Box 1304"/>
          <p:cNvSpPr txBox="1">
            <a:spLocks noChangeArrowheads="1"/>
          </p:cNvSpPr>
          <p:nvPr/>
        </p:nvSpPr>
        <p:spPr bwMode="auto">
          <a:xfrm>
            <a:off x="16916400" y="5486400"/>
            <a:ext cx="17373600" cy="914400"/>
          </a:xfrm>
          <a:prstGeom prst="rect">
            <a:avLst/>
          </a:prstGeom>
          <a:solidFill>
            <a:schemeClr val="bg2">
              <a:lumMod val="40000"/>
              <a:lumOff val="60000"/>
            </a:schemeClr>
          </a:solidFill>
          <a:ln w="9525">
            <a:solidFill>
              <a:schemeClr val="tx1"/>
            </a:solidFill>
            <a:miter lim="800000"/>
            <a:headEnd/>
            <a:tailEnd/>
          </a:ln>
        </p:spPr>
        <p:txBody>
          <a:bodyPr anchor="ctr"/>
          <a:lstStyle/>
          <a:p>
            <a:pPr algn="ctr" defTabSz="5246688">
              <a:defRPr/>
            </a:pPr>
            <a:r>
              <a:rPr lang="en-US" sz="4800" b="1"/>
              <a:t>Methods</a:t>
            </a:r>
          </a:p>
        </p:txBody>
      </p:sp>
      <p:sp>
        <p:nvSpPr>
          <p:cNvPr id="1043" name="Text Box 1305"/>
          <p:cNvSpPr txBox="1">
            <a:spLocks noChangeArrowheads="1"/>
          </p:cNvSpPr>
          <p:nvPr/>
        </p:nvSpPr>
        <p:spPr bwMode="auto">
          <a:xfrm>
            <a:off x="16916400" y="6781800"/>
            <a:ext cx="17373600" cy="8248650"/>
          </a:xfrm>
          <a:prstGeom prst="rect">
            <a:avLst/>
          </a:prstGeom>
          <a:solidFill>
            <a:srgbClr val="EAEAEA">
              <a:alpha val="50195"/>
            </a:srgbClr>
          </a:solidFill>
          <a:ln w="9525">
            <a:solidFill>
              <a:schemeClr val="tx1"/>
            </a:solidFill>
            <a:miter lim="800000"/>
            <a:headEnd/>
            <a:tailEnd/>
          </a:ln>
        </p:spPr>
        <p:txBody>
          <a:bodyPr lIns="182880" tIns="182880" rIns="182880" bIns="182880">
            <a:spAutoFit/>
          </a:bodyPr>
          <a:lstStyle/>
          <a:p>
            <a:pPr marL="457200" indent="-457200" defTabSz="5246688"/>
            <a:r>
              <a:rPr lang="en-US" sz="3200" b="1" dirty="0"/>
              <a:t>Study 1: Composted Municipal Biosolids (CMB): </a:t>
            </a:r>
            <a:r>
              <a:rPr lang="en-US" sz="3200" b="1" dirty="0" err="1"/>
              <a:t>Dillo</a:t>
            </a:r>
            <a:r>
              <a:rPr lang="en-US" sz="3200" b="1" dirty="0"/>
              <a:t> Dirt from </a:t>
            </a:r>
            <a:r>
              <a:rPr lang="en-US" sz="3200" b="1" dirty="0" err="1"/>
              <a:t>Austin,Texas</a:t>
            </a:r>
            <a:endParaRPr lang="en-US" sz="3200" b="1" dirty="0"/>
          </a:p>
          <a:p>
            <a:pPr marL="457200" indent="-457200" defTabSz="5246688">
              <a:buFont typeface="Arial" charset="0"/>
              <a:buChar char="•"/>
            </a:pPr>
            <a:r>
              <a:rPr lang="en-US" sz="3200" dirty="0"/>
              <a:t>Runoff from natural rainfall events was collected from seven contrasting methods of turfgrass (Tifway bermudagrass) establishment on an 8.5% slope .</a:t>
            </a:r>
          </a:p>
          <a:p>
            <a:pPr marL="914400" lvl="1" indent="-457200" defTabSz="5246688">
              <a:buFont typeface="Arial" charset="0"/>
              <a:buChar char="•"/>
            </a:pPr>
            <a:r>
              <a:rPr lang="en-US" sz="3200" dirty="0"/>
              <a:t>Tifway sod grown with and without CMB transplanted on soil with and without CMB.</a:t>
            </a:r>
          </a:p>
          <a:p>
            <a:pPr marL="914400" lvl="1" indent="-457200" defTabSz="5246688">
              <a:buFont typeface="Arial" charset="0"/>
              <a:buChar char="•"/>
            </a:pPr>
            <a:r>
              <a:rPr lang="en-US" sz="3200" dirty="0"/>
              <a:t>Tifway sprigged in soil with and without CMB.</a:t>
            </a:r>
            <a:endParaRPr lang="en-US" sz="3200" b="1" dirty="0"/>
          </a:p>
          <a:p>
            <a:pPr marL="457200" indent="-457200" defTabSz="5246688"/>
            <a:endParaRPr lang="en-US" sz="3200" b="1" dirty="0"/>
          </a:p>
          <a:p>
            <a:pPr marL="457200" indent="-457200" defTabSz="5246688"/>
            <a:r>
              <a:rPr lang="en-US" sz="3200" b="1" dirty="0"/>
              <a:t>Study 2: </a:t>
            </a:r>
            <a:r>
              <a:rPr lang="en-US" sz="3200" b="1" dirty="0" smtClean="0"/>
              <a:t>Manure </a:t>
            </a:r>
            <a:r>
              <a:rPr lang="en-US" sz="3200" b="1" dirty="0"/>
              <a:t>sludge collection and treatment:</a:t>
            </a:r>
            <a:r>
              <a:rPr lang="en-US" sz="3200" dirty="0"/>
              <a:t> </a:t>
            </a:r>
            <a:r>
              <a:rPr lang="en-US" sz="3200" b="1" dirty="0" err="1"/>
              <a:t>Geotube</a:t>
            </a:r>
            <a:r>
              <a:rPr lang="en-US" sz="3200" b="1" dirty="0"/>
              <a:t>® Residual Solids (GRS) </a:t>
            </a:r>
          </a:p>
          <a:p>
            <a:pPr marL="457200" indent="-457200" defTabSz="5246688">
              <a:buFont typeface="Arial" charset="0"/>
              <a:buChar char="•"/>
            </a:pPr>
            <a:r>
              <a:rPr lang="en-US" sz="3200" dirty="0"/>
              <a:t>Two contrasting soil types (silt loam and sandy loam) were packed into 10 x 30 – cm columns with increasing rates of GRS (0, 12.5, and 25% v/v). Columns were planted with Tifway bermudagrass and one pore volume of leachate was displaced and collected at 45 and 90 days.</a:t>
            </a:r>
            <a:endParaRPr lang="en-US" sz="3200" b="1" dirty="0"/>
          </a:p>
          <a:p>
            <a:pPr marL="457200" indent="-457200" defTabSz="5246688"/>
            <a:endParaRPr lang="en-US" sz="3200" b="1" dirty="0"/>
          </a:p>
          <a:p>
            <a:pPr marL="457200" indent="-457200" defTabSz="5246688"/>
            <a:r>
              <a:rPr lang="en-US" sz="3200" b="1" dirty="0"/>
              <a:t>Study 3: Residual solids from methane digestion of dairy manure (DS)</a:t>
            </a:r>
          </a:p>
          <a:p>
            <a:pPr marL="457200" indent="-457200" defTabSz="5246688">
              <a:buFont typeface="Arial" charset="0"/>
              <a:buChar char="•"/>
            </a:pPr>
            <a:r>
              <a:rPr lang="en-US" sz="3200" dirty="0"/>
              <a:t>Five soil treatments applied during Tifway bermudagrass establishment comprised top-dressed or incorporated DS, with and without alum  (0.1 g/g) and a control without DS </a:t>
            </a:r>
          </a:p>
          <a:p>
            <a:pPr marL="457200" indent="-457200" defTabSz="5246688">
              <a:buFont typeface="Arial" charset="0"/>
              <a:buChar char="•"/>
            </a:pPr>
            <a:r>
              <a:rPr lang="en-US" sz="3200" dirty="0"/>
              <a:t>Simulated rainfall (10 cm/hr for 30 min) applied on box lysimeters at 34 and 90 days.</a:t>
            </a:r>
          </a:p>
        </p:txBody>
      </p:sp>
      <p:sp>
        <p:nvSpPr>
          <p:cNvPr id="6" name="Text Box 1283"/>
          <p:cNvSpPr txBox="1">
            <a:spLocks noChangeArrowheads="1"/>
          </p:cNvSpPr>
          <p:nvPr/>
        </p:nvSpPr>
        <p:spPr bwMode="auto">
          <a:xfrm>
            <a:off x="16916400" y="28575000"/>
            <a:ext cx="17373600" cy="685800"/>
          </a:xfrm>
          <a:prstGeom prst="rect">
            <a:avLst/>
          </a:prstGeom>
          <a:solidFill>
            <a:schemeClr val="bg2">
              <a:lumMod val="40000"/>
              <a:lumOff val="60000"/>
              <a:alpha val="75000"/>
            </a:schemeClr>
          </a:solidFill>
          <a:ln w="9525">
            <a:solidFill>
              <a:schemeClr val="tx1"/>
            </a:solidFill>
            <a:miter lim="800000"/>
            <a:headEnd/>
            <a:tailEnd/>
          </a:ln>
        </p:spPr>
        <p:txBody>
          <a:bodyPr wrap="none" anchor="ctr"/>
          <a:lstStyle/>
          <a:p>
            <a:pPr algn="ctr" defTabSz="5246688">
              <a:defRPr/>
            </a:pPr>
            <a:r>
              <a:rPr lang="en-US" sz="4000" b="1"/>
              <a:t>Study 2</a:t>
            </a:r>
          </a:p>
        </p:txBody>
      </p:sp>
      <p:graphicFrame>
        <p:nvGraphicFramePr>
          <p:cNvPr id="1029" name="Object 16"/>
          <p:cNvGraphicFramePr>
            <a:graphicFrameLocks noChangeAspect="1"/>
          </p:cNvGraphicFramePr>
          <p:nvPr/>
        </p:nvGraphicFramePr>
        <p:xfrm>
          <a:off x="35193288" y="5483225"/>
          <a:ext cx="8637587" cy="6040438"/>
        </p:xfrm>
        <a:graphic>
          <a:graphicData uri="http://schemas.openxmlformats.org/presentationml/2006/ole">
            <p:oleObj spid="_x0000_s1029" name="SPW 11.0 Graph" r:id="rId7" imgW="5756760" imgH="4315680" progId="SigmaPlotGraphicObject.10">
              <p:embed/>
            </p:oleObj>
          </a:graphicData>
        </a:graphic>
      </p:graphicFrame>
      <p:sp>
        <p:nvSpPr>
          <p:cNvPr id="1044" name="Text Box 1283"/>
          <p:cNvSpPr txBox="1">
            <a:spLocks noChangeArrowheads="1"/>
          </p:cNvSpPr>
          <p:nvPr/>
        </p:nvSpPr>
        <p:spPr bwMode="auto">
          <a:xfrm>
            <a:off x="16916400" y="17068800"/>
            <a:ext cx="17373600" cy="685800"/>
          </a:xfrm>
          <a:prstGeom prst="rect">
            <a:avLst/>
          </a:prstGeom>
          <a:solidFill>
            <a:schemeClr val="bg2">
              <a:lumMod val="40000"/>
              <a:lumOff val="60000"/>
              <a:alpha val="75000"/>
            </a:schemeClr>
          </a:solidFill>
          <a:ln w="9525">
            <a:solidFill>
              <a:schemeClr val="tx1"/>
            </a:solidFill>
            <a:miter lim="800000"/>
            <a:headEnd/>
            <a:tailEnd/>
          </a:ln>
        </p:spPr>
        <p:txBody>
          <a:bodyPr wrap="none" anchor="ctr"/>
          <a:lstStyle/>
          <a:p>
            <a:pPr algn="ctr" defTabSz="5246688">
              <a:defRPr/>
            </a:pPr>
            <a:r>
              <a:rPr lang="en-US" sz="4000" b="1"/>
              <a:t>Study 1</a:t>
            </a:r>
          </a:p>
        </p:txBody>
      </p:sp>
      <p:sp>
        <p:nvSpPr>
          <p:cNvPr id="1045" name="Text Box 1283"/>
          <p:cNvSpPr txBox="1">
            <a:spLocks noChangeArrowheads="1"/>
          </p:cNvSpPr>
          <p:nvPr/>
        </p:nvSpPr>
        <p:spPr bwMode="auto">
          <a:xfrm>
            <a:off x="35204400" y="13944600"/>
            <a:ext cx="15087600" cy="685800"/>
          </a:xfrm>
          <a:prstGeom prst="rect">
            <a:avLst/>
          </a:prstGeom>
          <a:solidFill>
            <a:schemeClr val="bg2">
              <a:lumMod val="40000"/>
              <a:lumOff val="60000"/>
              <a:alpha val="75000"/>
            </a:schemeClr>
          </a:solidFill>
          <a:ln w="9525">
            <a:solidFill>
              <a:schemeClr val="tx1"/>
            </a:solidFill>
            <a:miter lim="800000"/>
            <a:headEnd/>
            <a:tailEnd/>
          </a:ln>
        </p:spPr>
        <p:txBody>
          <a:bodyPr wrap="none" anchor="ctr"/>
          <a:lstStyle/>
          <a:p>
            <a:pPr algn="ctr" defTabSz="5246688">
              <a:defRPr/>
            </a:pPr>
            <a:r>
              <a:rPr lang="en-US" sz="4000" b="1"/>
              <a:t>Study 3</a:t>
            </a:r>
          </a:p>
        </p:txBody>
      </p:sp>
      <p:sp>
        <p:nvSpPr>
          <p:cNvPr id="1046" name="Text Box 1304"/>
          <p:cNvSpPr txBox="1">
            <a:spLocks noChangeArrowheads="1"/>
          </p:cNvSpPr>
          <p:nvPr/>
        </p:nvSpPr>
        <p:spPr bwMode="auto">
          <a:xfrm>
            <a:off x="35204400" y="33223200"/>
            <a:ext cx="15087600" cy="914400"/>
          </a:xfrm>
          <a:prstGeom prst="rect">
            <a:avLst/>
          </a:prstGeom>
          <a:solidFill>
            <a:schemeClr val="bg2">
              <a:lumMod val="40000"/>
              <a:lumOff val="60000"/>
            </a:schemeClr>
          </a:solidFill>
          <a:ln w="9525">
            <a:solidFill>
              <a:schemeClr val="tx1"/>
            </a:solidFill>
            <a:miter lim="800000"/>
            <a:headEnd/>
            <a:tailEnd/>
          </a:ln>
        </p:spPr>
        <p:txBody>
          <a:bodyPr/>
          <a:lstStyle/>
          <a:p>
            <a:pPr algn="ctr" defTabSz="5246688">
              <a:defRPr/>
            </a:pPr>
            <a:r>
              <a:rPr lang="en-US" sz="4800" b="1"/>
              <a:t>Conclusion</a:t>
            </a:r>
          </a:p>
        </p:txBody>
      </p:sp>
      <p:pic>
        <p:nvPicPr>
          <p:cNvPr id="1048" name="Picture 8" descr="primaryWhiteMaroon"/>
          <p:cNvPicPr>
            <a:picLocks noChangeAspect="1" noChangeArrowheads="1"/>
          </p:cNvPicPr>
          <p:nvPr/>
        </p:nvPicPr>
        <p:blipFill>
          <a:blip r:embed="rId8"/>
          <a:srcRect/>
          <a:stretch>
            <a:fillRect/>
          </a:stretch>
        </p:blipFill>
        <p:spPr bwMode="auto">
          <a:xfrm>
            <a:off x="1066800" y="3194050"/>
            <a:ext cx="7239000" cy="1758950"/>
          </a:xfrm>
          <a:prstGeom prst="rect">
            <a:avLst/>
          </a:prstGeom>
          <a:noFill/>
          <a:ln w="9525">
            <a:noFill/>
            <a:miter lim="800000"/>
            <a:headEnd/>
            <a:tailEnd/>
          </a:ln>
        </p:spPr>
      </p:pic>
      <p:sp>
        <p:nvSpPr>
          <p:cNvPr id="1049" name="TextBox 30"/>
          <p:cNvSpPr txBox="1">
            <a:spLocks noChangeArrowheads="1"/>
          </p:cNvSpPr>
          <p:nvPr/>
        </p:nvSpPr>
        <p:spPr bwMode="auto">
          <a:xfrm>
            <a:off x="25984200" y="18908713"/>
            <a:ext cx="8229600" cy="6770687"/>
          </a:xfrm>
          <a:prstGeom prst="rect">
            <a:avLst/>
          </a:prstGeom>
          <a:solidFill>
            <a:srgbClr val="EAEAEA">
              <a:alpha val="50195"/>
            </a:srgbClr>
          </a:solidFill>
          <a:ln w="9525">
            <a:noFill/>
            <a:miter lim="800000"/>
            <a:headEnd/>
            <a:tailEnd/>
          </a:ln>
        </p:spPr>
        <p:txBody>
          <a:bodyPr tIns="182880" bIns="182880">
            <a:spAutoFit/>
          </a:bodyPr>
          <a:lstStyle/>
          <a:p>
            <a:pPr marL="457200" indent="-457200">
              <a:buFont typeface="Arial" charset="0"/>
              <a:buChar char="•"/>
            </a:pPr>
            <a:r>
              <a:rPr lang="en-US" sz="3200"/>
              <a:t>A direct linear relationship exists between DRP and DOC in runoff water (Figure 1).</a:t>
            </a:r>
          </a:p>
          <a:p>
            <a:pPr marL="457200" indent="-457200">
              <a:buFont typeface="Arial" charset="0"/>
              <a:buChar char="•"/>
            </a:pPr>
            <a:r>
              <a:rPr lang="en-US" sz="3200"/>
              <a:t>The ratio of SOC to TP in soil was 42.4% lower for soil amended with CMB.</a:t>
            </a:r>
          </a:p>
          <a:p>
            <a:pPr marL="457200" indent="-457200">
              <a:buFont typeface="Arial" charset="0"/>
              <a:buChar char="•"/>
            </a:pPr>
            <a:r>
              <a:rPr lang="en-US" sz="3200"/>
              <a:t>The ratio of DOC to DRP in runoff water was 45.5% lower for soil amended with CMB.</a:t>
            </a:r>
          </a:p>
          <a:p>
            <a:pPr marL="457200" indent="-457200">
              <a:buFont typeface="Arial" charset="0"/>
              <a:buChar char="•"/>
            </a:pPr>
            <a:r>
              <a:rPr lang="en-US" sz="3200"/>
              <a:t>Similar decreases in the ratio of C to P forms for soil and runoff water for CMB amended soil suggest that the relationship between DRP and DOC reflects amounts of P and C available from CMB and turfgrass. </a:t>
            </a:r>
          </a:p>
        </p:txBody>
      </p:sp>
      <p:sp>
        <p:nvSpPr>
          <p:cNvPr id="1050" name="TextBox 31"/>
          <p:cNvSpPr txBox="1">
            <a:spLocks noChangeArrowheads="1"/>
          </p:cNvSpPr>
          <p:nvPr/>
        </p:nvSpPr>
        <p:spPr bwMode="auto">
          <a:xfrm>
            <a:off x="16916400" y="26670000"/>
            <a:ext cx="17373600" cy="1554163"/>
          </a:xfrm>
          <a:prstGeom prst="rect">
            <a:avLst/>
          </a:prstGeom>
          <a:noFill/>
          <a:ln w="9525">
            <a:noFill/>
            <a:miter lim="800000"/>
            <a:headEnd/>
            <a:tailEnd/>
          </a:ln>
        </p:spPr>
        <p:txBody>
          <a:bodyPr>
            <a:spAutoFit/>
          </a:bodyPr>
          <a:lstStyle/>
          <a:p>
            <a:pPr algn="just"/>
            <a:r>
              <a:rPr lang="en-US" sz="3200" b="1"/>
              <a:t>Figure 1.</a:t>
            </a:r>
            <a:r>
              <a:rPr lang="en-US" sz="3200"/>
              <a:t> Relationship between variation of dissolved organic carbon (DOC) and dissolved reactive phosphorus (DRP) in runoff water over seven rain events for contrasting methods of turfgrass establishment.</a:t>
            </a:r>
          </a:p>
        </p:txBody>
      </p:sp>
      <p:sp>
        <p:nvSpPr>
          <p:cNvPr id="1051" name="TextBox 32"/>
          <p:cNvSpPr txBox="1">
            <a:spLocks noChangeArrowheads="1"/>
          </p:cNvSpPr>
          <p:nvPr/>
        </p:nvSpPr>
        <p:spPr bwMode="auto">
          <a:xfrm>
            <a:off x="16916400" y="37338000"/>
            <a:ext cx="17373600" cy="1554163"/>
          </a:xfrm>
          <a:prstGeom prst="rect">
            <a:avLst/>
          </a:prstGeom>
          <a:noFill/>
          <a:ln w="9525">
            <a:noFill/>
            <a:miter lim="800000"/>
            <a:headEnd/>
            <a:tailEnd/>
          </a:ln>
        </p:spPr>
        <p:txBody>
          <a:bodyPr>
            <a:spAutoFit/>
          </a:bodyPr>
          <a:lstStyle/>
          <a:p>
            <a:pPr algn="just"/>
            <a:r>
              <a:rPr lang="en-US" sz="3200" b="1"/>
              <a:t>Figure 2.</a:t>
            </a:r>
            <a:r>
              <a:rPr lang="en-US" sz="3200"/>
              <a:t> Relationship between variation of dissolved organic carbon (DOC) and Total dissolved phosphorus (TDP) in drainage water 45 days after turfgrass establishment for two soil types amended with increasing rates of Geotube residual solids (GRS).</a:t>
            </a:r>
          </a:p>
        </p:txBody>
      </p:sp>
      <p:sp>
        <p:nvSpPr>
          <p:cNvPr id="1052" name="TextBox 33"/>
          <p:cNvSpPr txBox="1">
            <a:spLocks noChangeArrowheads="1"/>
          </p:cNvSpPr>
          <p:nvPr/>
        </p:nvSpPr>
        <p:spPr bwMode="auto">
          <a:xfrm>
            <a:off x="25755600" y="29538613"/>
            <a:ext cx="8534400" cy="7570787"/>
          </a:xfrm>
          <a:prstGeom prst="rect">
            <a:avLst/>
          </a:prstGeom>
          <a:solidFill>
            <a:srgbClr val="EAEAEA">
              <a:alpha val="50195"/>
            </a:srgbClr>
          </a:solidFill>
          <a:ln w="9525">
            <a:noFill/>
            <a:miter lim="800000"/>
            <a:headEnd/>
            <a:tailEnd/>
          </a:ln>
        </p:spPr>
        <p:txBody>
          <a:bodyPr tIns="91440" bIns="91440">
            <a:spAutoFit/>
          </a:bodyPr>
          <a:lstStyle/>
          <a:p>
            <a:pPr marL="457200" indent="-457200">
              <a:buFont typeface="Arial" charset="0"/>
              <a:buChar char="•"/>
            </a:pPr>
            <a:r>
              <a:rPr lang="en-US" sz="3200"/>
              <a:t>A direct linear relationship exists between DOC and TDP in drainage water (Figure 2).</a:t>
            </a:r>
          </a:p>
          <a:p>
            <a:pPr marL="457200" indent="-457200">
              <a:buFont typeface="Arial" charset="0"/>
              <a:buChar char="•"/>
            </a:pPr>
            <a:r>
              <a:rPr lang="en-US" sz="3200"/>
              <a:t>94% of TDP was dissolved un-reactive P.</a:t>
            </a:r>
          </a:p>
          <a:p>
            <a:pPr marL="457200" indent="-457200">
              <a:buFont typeface="Arial" charset="0"/>
              <a:buChar char="•"/>
            </a:pPr>
            <a:r>
              <a:rPr lang="en-US" sz="3200"/>
              <a:t>Aluminum sulfate and polymers added during treatment of GRS may have reduced solubility and mobility of dissolved reactive P.</a:t>
            </a:r>
          </a:p>
          <a:p>
            <a:pPr marL="457200" indent="-457200">
              <a:buFont typeface="Arial" charset="0"/>
              <a:buChar char="•"/>
            </a:pPr>
            <a:r>
              <a:rPr lang="en-US" sz="3200"/>
              <a:t>A direct linear relationship (r</a:t>
            </a:r>
            <a:r>
              <a:rPr lang="en-US" sz="3200" baseline="30000"/>
              <a:t>2</a:t>
            </a:r>
            <a:r>
              <a:rPr lang="en-US" sz="3200"/>
              <a:t> = 0.99) exists for both soil types between SOC and TP.</a:t>
            </a:r>
          </a:p>
          <a:p>
            <a:pPr marL="457200" indent="-457200">
              <a:buFont typeface="Arial" charset="0"/>
              <a:buChar char="•"/>
            </a:pPr>
            <a:r>
              <a:rPr lang="en-US" sz="3200"/>
              <a:t>This relationship likely contributed to the observed relationship between DOC and TDP at 45 days after planting.</a:t>
            </a:r>
          </a:p>
          <a:p>
            <a:pPr marL="457200" indent="-457200">
              <a:buFont typeface="Arial" charset="0"/>
              <a:buChar char="•"/>
            </a:pPr>
            <a:r>
              <a:rPr lang="en-US" sz="3200"/>
              <a:t>The relationship between DOC and TDP may also reflect that the majority of P in drainage water is organic P.</a:t>
            </a:r>
          </a:p>
        </p:txBody>
      </p:sp>
      <p:sp>
        <p:nvSpPr>
          <p:cNvPr id="1053" name="TextBox 30"/>
          <p:cNvSpPr txBox="1">
            <a:spLocks noChangeArrowheads="1"/>
          </p:cNvSpPr>
          <p:nvPr/>
        </p:nvSpPr>
        <p:spPr bwMode="auto">
          <a:xfrm>
            <a:off x="44165838" y="5686425"/>
            <a:ext cx="6126162" cy="6494463"/>
          </a:xfrm>
          <a:prstGeom prst="rect">
            <a:avLst/>
          </a:prstGeom>
          <a:solidFill>
            <a:srgbClr val="EAEAEA">
              <a:alpha val="50195"/>
            </a:srgbClr>
          </a:solidFill>
          <a:ln w="9525">
            <a:noFill/>
            <a:miter lim="800000"/>
            <a:headEnd/>
            <a:tailEnd/>
          </a:ln>
        </p:spPr>
        <p:txBody>
          <a:bodyPr>
            <a:spAutoFit/>
          </a:bodyPr>
          <a:lstStyle/>
          <a:p>
            <a:pPr marL="457200" indent="-457200">
              <a:buFont typeface="Arial" charset="0"/>
              <a:buChar char="•"/>
            </a:pPr>
            <a:r>
              <a:rPr lang="en-US" sz="3200"/>
              <a:t>The coefficient of determination was reduced (Figure 3) at 90 days after planting compared to 45 days after planting.</a:t>
            </a:r>
          </a:p>
          <a:p>
            <a:pPr marL="457200" indent="-457200">
              <a:buFont typeface="Arial" charset="0"/>
              <a:buChar char="•"/>
            </a:pPr>
            <a:r>
              <a:rPr lang="en-US" sz="3200"/>
              <a:t>Contributions from established turfgrass to soil DOC may have masked contributions from GRS to soil DOC.</a:t>
            </a:r>
          </a:p>
          <a:p>
            <a:pPr marL="457200" indent="-457200">
              <a:buFont typeface="Arial" charset="0"/>
              <a:buChar char="•"/>
            </a:pPr>
            <a:r>
              <a:rPr lang="en-US" sz="3200"/>
              <a:t>The contribution of turfgrass sources of DOC confounded the relationship between DOC and TDP in drainage water.</a:t>
            </a:r>
          </a:p>
        </p:txBody>
      </p:sp>
      <p:sp>
        <p:nvSpPr>
          <p:cNvPr id="1054" name="TextBox 32"/>
          <p:cNvSpPr txBox="1">
            <a:spLocks noChangeArrowheads="1"/>
          </p:cNvSpPr>
          <p:nvPr/>
        </p:nvSpPr>
        <p:spPr bwMode="auto">
          <a:xfrm>
            <a:off x="35204400" y="12222163"/>
            <a:ext cx="15087600" cy="1554162"/>
          </a:xfrm>
          <a:prstGeom prst="rect">
            <a:avLst/>
          </a:prstGeom>
          <a:noFill/>
          <a:ln w="9525">
            <a:noFill/>
            <a:miter lim="800000"/>
            <a:headEnd/>
            <a:tailEnd/>
          </a:ln>
        </p:spPr>
        <p:txBody>
          <a:bodyPr>
            <a:spAutoFit/>
          </a:bodyPr>
          <a:lstStyle/>
          <a:p>
            <a:pPr algn="just"/>
            <a:r>
              <a:rPr lang="en-US" sz="3200" b="1"/>
              <a:t>Figure 3.</a:t>
            </a:r>
            <a:r>
              <a:rPr lang="en-US" sz="3200"/>
              <a:t> Relationship between variation of dissolved organic carbon (DOC) and Total dissolved phosphorus (TDP) in drainage water 90 days after turfgrass establishment.</a:t>
            </a:r>
          </a:p>
        </p:txBody>
      </p:sp>
      <p:graphicFrame>
        <p:nvGraphicFramePr>
          <p:cNvPr id="1030" name="Object 32"/>
          <p:cNvGraphicFramePr>
            <a:graphicFrameLocks noChangeAspect="1"/>
          </p:cNvGraphicFramePr>
          <p:nvPr/>
        </p:nvGraphicFramePr>
        <p:xfrm>
          <a:off x="35193288" y="23698200"/>
          <a:ext cx="9147175" cy="7467600"/>
        </p:xfrm>
        <a:graphic>
          <a:graphicData uri="http://schemas.openxmlformats.org/presentationml/2006/ole">
            <p:oleObj spid="_x0000_s1030" name="SPW 11.0 Graph" r:id="rId9" imgW="5622480" imgH="4352400" progId="SigmaPlotGraphicObject.10">
              <p:embed/>
            </p:oleObj>
          </a:graphicData>
        </a:graphic>
      </p:graphicFrame>
      <p:sp>
        <p:nvSpPr>
          <p:cNvPr id="1055" name="TextBox 31"/>
          <p:cNvSpPr txBox="1">
            <a:spLocks noChangeArrowheads="1"/>
          </p:cNvSpPr>
          <p:nvPr/>
        </p:nvSpPr>
        <p:spPr bwMode="auto">
          <a:xfrm>
            <a:off x="35204400" y="22479000"/>
            <a:ext cx="15087600" cy="1570038"/>
          </a:xfrm>
          <a:prstGeom prst="rect">
            <a:avLst/>
          </a:prstGeom>
          <a:noFill/>
          <a:ln w="9525">
            <a:noFill/>
            <a:miter lim="800000"/>
            <a:headEnd/>
            <a:tailEnd/>
          </a:ln>
        </p:spPr>
        <p:txBody>
          <a:bodyPr>
            <a:spAutoFit/>
          </a:bodyPr>
          <a:lstStyle/>
          <a:p>
            <a:pPr algn="just"/>
            <a:r>
              <a:rPr lang="en-US" sz="3200" b="1"/>
              <a:t>Figure 4.</a:t>
            </a:r>
            <a:r>
              <a:rPr lang="en-US" sz="3200"/>
              <a:t> Relationship between variations of dissolved organic carbon (DOC) and dissolved reactive phosphorus (DRP) in runoff water at 34 and 90 days after planting.</a:t>
            </a:r>
          </a:p>
        </p:txBody>
      </p:sp>
      <p:sp>
        <p:nvSpPr>
          <p:cNvPr id="1056" name="TextBox 31"/>
          <p:cNvSpPr txBox="1">
            <a:spLocks noChangeArrowheads="1"/>
          </p:cNvSpPr>
          <p:nvPr/>
        </p:nvSpPr>
        <p:spPr bwMode="auto">
          <a:xfrm>
            <a:off x="35204400" y="31470600"/>
            <a:ext cx="15087600" cy="1570038"/>
          </a:xfrm>
          <a:prstGeom prst="rect">
            <a:avLst/>
          </a:prstGeom>
          <a:noFill/>
          <a:ln w="9525">
            <a:noFill/>
            <a:miter lim="800000"/>
            <a:headEnd/>
            <a:tailEnd/>
          </a:ln>
        </p:spPr>
        <p:txBody>
          <a:bodyPr>
            <a:spAutoFit/>
          </a:bodyPr>
          <a:lstStyle/>
          <a:p>
            <a:pPr algn="just"/>
            <a:r>
              <a:rPr lang="en-US" sz="3200" b="1"/>
              <a:t>Figure 5.</a:t>
            </a:r>
            <a:r>
              <a:rPr lang="en-US" sz="3200"/>
              <a:t> Relationship between variations of dissolved organic carbon (DOC) and dissolved reactive phosphorus (DRP) in drainage water at 34 and 90 days after planting.</a:t>
            </a:r>
          </a:p>
        </p:txBody>
      </p:sp>
      <p:sp>
        <p:nvSpPr>
          <p:cNvPr id="1057" name="TextBox 32"/>
          <p:cNvSpPr txBox="1">
            <a:spLocks noChangeArrowheads="1"/>
          </p:cNvSpPr>
          <p:nvPr/>
        </p:nvSpPr>
        <p:spPr bwMode="auto">
          <a:xfrm>
            <a:off x="44348400" y="15468600"/>
            <a:ext cx="5943600" cy="5508625"/>
          </a:xfrm>
          <a:prstGeom prst="rect">
            <a:avLst/>
          </a:prstGeom>
          <a:solidFill>
            <a:srgbClr val="EAEAEA">
              <a:alpha val="50195"/>
            </a:srgbClr>
          </a:solidFill>
          <a:ln w="9525">
            <a:noFill/>
            <a:miter lim="800000"/>
            <a:headEnd/>
            <a:tailEnd/>
          </a:ln>
        </p:spPr>
        <p:txBody>
          <a:bodyPr>
            <a:spAutoFit/>
          </a:bodyPr>
          <a:lstStyle/>
          <a:p>
            <a:pPr marL="457200" indent="-457200">
              <a:buFont typeface="Arial" charset="0"/>
              <a:buChar char="•"/>
            </a:pPr>
            <a:r>
              <a:rPr lang="en-US" sz="3200"/>
              <a:t> A direct linear relationship was observed  between DOC and DRP in runoff water from soil amended with DS (Figure 4).</a:t>
            </a:r>
          </a:p>
          <a:p>
            <a:pPr marL="457200" indent="-457200">
              <a:buFont typeface="Arial" charset="0"/>
              <a:buChar char="•"/>
            </a:pPr>
            <a:r>
              <a:rPr lang="en-US" sz="3200"/>
              <a:t>Similar to study 1, DS application reduced DOC to DRP ratio in runoff water.</a:t>
            </a:r>
          </a:p>
          <a:p>
            <a:pPr marL="457200" indent="-457200">
              <a:buFont typeface="Arial" charset="0"/>
              <a:buChar char="•"/>
            </a:pPr>
            <a:r>
              <a:rPr lang="en-US" sz="3200"/>
              <a:t>Similar to study 2, Alum reduced dissolved reactive P in runoff water.</a:t>
            </a:r>
          </a:p>
        </p:txBody>
      </p:sp>
      <p:sp>
        <p:nvSpPr>
          <p:cNvPr id="1058" name="TextBox 33"/>
          <p:cNvSpPr txBox="1">
            <a:spLocks noChangeArrowheads="1"/>
          </p:cNvSpPr>
          <p:nvPr/>
        </p:nvSpPr>
        <p:spPr bwMode="auto">
          <a:xfrm>
            <a:off x="44348400" y="24536400"/>
            <a:ext cx="5943600" cy="6427788"/>
          </a:xfrm>
          <a:prstGeom prst="rect">
            <a:avLst/>
          </a:prstGeom>
          <a:solidFill>
            <a:srgbClr val="EAEAEA">
              <a:alpha val="50195"/>
            </a:srgbClr>
          </a:solidFill>
          <a:ln w="9525">
            <a:noFill/>
            <a:miter lim="800000"/>
            <a:headEnd/>
            <a:tailEnd/>
          </a:ln>
        </p:spPr>
        <p:txBody>
          <a:bodyPr>
            <a:spAutoFit/>
          </a:bodyPr>
          <a:lstStyle/>
          <a:p>
            <a:pPr marL="457200" indent="-457200">
              <a:buFont typeface="Arial" charset="0"/>
              <a:buChar char="•"/>
            </a:pPr>
            <a:r>
              <a:rPr lang="en-US" sz="3200"/>
              <a:t> A direct linear relationship was observed  between DOC and DRP in drainage water from soil with and without DS with and without Alum (Figure 5).</a:t>
            </a:r>
          </a:p>
          <a:p>
            <a:pPr marL="457200" indent="-457200">
              <a:buFont typeface="Arial" charset="0"/>
              <a:buChar char="•"/>
            </a:pPr>
            <a:r>
              <a:rPr lang="en-US" sz="3200"/>
              <a:t>Variation in DOC and DRP concentration prohibit comparisons of dissolved reactive and un-reactive P forms in drainage water among soils amended with DS with and without Alum.</a:t>
            </a:r>
          </a:p>
        </p:txBody>
      </p:sp>
      <p:sp>
        <p:nvSpPr>
          <p:cNvPr id="1059" name="TextBox 34"/>
          <p:cNvSpPr txBox="1">
            <a:spLocks noChangeArrowheads="1"/>
          </p:cNvSpPr>
          <p:nvPr/>
        </p:nvSpPr>
        <p:spPr bwMode="auto">
          <a:xfrm>
            <a:off x="35204400" y="34518600"/>
            <a:ext cx="15087600" cy="4800600"/>
          </a:xfrm>
          <a:prstGeom prst="rect">
            <a:avLst/>
          </a:prstGeom>
          <a:solidFill>
            <a:srgbClr val="EAEAEA">
              <a:alpha val="50195"/>
            </a:srgbClr>
          </a:solidFill>
          <a:ln w="9525">
            <a:solidFill>
              <a:schemeClr val="tx1"/>
            </a:solidFill>
            <a:miter lim="800000"/>
            <a:headEnd/>
            <a:tailEnd/>
          </a:ln>
        </p:spPr>
        <p:txBody>
          <a:bodyPr lIns="182880" tIns="182880" rIns="182880" bIns="182880">
            <a:spAutoFit/>
          </a:bodyPr>
          <a:lstStyle/>
          <a:p>
            <a:pPr marL="457200" indent="-457200">
              <a:buFont typeface="Arial" charset="0"/>
              <a:buChar char="•"/>
            </a:pPr>
            <a:r>
              <a:rPr lang="en-US" sz="3200"/>
              <a:t>The observed relationship between DOC and DRP in runoff water likely reflects the relative amounts of C and P available in soils amended with various bioresources.</a:t>
            </a:r>
          </a:p>
          <a:p>
            <a:pPr marL="457200" indent="-457200">
              <a:buFont typeface="Arial" charset="0"/>
              <a:buChar char="•"/>
            </a:pPr>
            <a:r>
              <a:rPr lang="en-US" sz="3200"/>
              <a:t>Bioresources treated with Alum prior to soil application reduces the amount of dissolved reactive P in drainage water.</a:t>
            </a:r>
          </a:p>
          <a:p>
            <a:pPr marL="457200" indent="-457200">
              <a:buFont typeface="Arial" charset="0"/>
              <a:buChar char="•"/>
            </a:pPr>
            <a:r>
              <a:rPr lang="en-US" sz="3200"/>
              <a:t>The relationship between dissolved un-reactive P and DOC in drainage water indicates that the majority of un-reactive P is likely organic P.</a:t>
            </a:r>
          </a:p>
          <a:p>
            <a:pPr marL="457200" indent="-457200">
              <a:buFont typeface="Arial" charset="0"/>
              <a:buChar char="•"/>
            </a:pPr>
            <a:r>
              <a:rPr lang="en-US" sz="3200"/>
              <a:t>Without specifically identifying P forms in runoff and drainage water, chemical interaction of  DOC and dissolved P cannot be ruled out.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246688" rtl="0" eaLnBrk="1" fontAlgn="base" latinLnBrk="0" hangingPunct="1">
          <a:lnSpc>
            <a:spcPct val="100000"/>
          </a:lnSpc>
          <a:spcBef>
            <a:spcPct val="0"/>
          </a:spcBef>
          <a:spcAft>
            <a:spcPct val="0"/>
          </a:spcAft>
          <a:buClrTx/>
          <a:buSzTx/>
          <a:buFontTx/>
          <a:buNone/>
          <a:tabLst/>
          <a:defRPr kumimoji="0" lang="en-US" sz="103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246688" rtl="0" eaLnBrk="1" fontAlgn="base" latinLnBrk="0" hangingPunct="1">
          <a:lnSpc>
            <a:spcPct val="100000"/>
          </a:lnSpc>
          <a:spcBef>
            <a:spcPct val="0"/>
          </a:spcBef>
          <a:spcAft>
            <a:spcPct val="0"/>
          </a:spcAft>
          <a:buClrTx/>
          <a:buSzTx/>
          <a:buFontTx/>
          <a:buNone/>
          <a:tabLst/>
          <a:defRPr kumimoji="0" lang="en-US" sz="103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5060</TotalTime>
  <Words>1461</Words>
  <Application>Microsoft Office PowerPoint</Application>
  <PresentationFormat>Custom</PresentationFormat>
  <Paragraphs>59</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ＭＳ Ｐゴシック</vt:lpstr>
      <vt:lpstr>Calibri</vt:lpstr>
      <vt:lpstr>Default Design</vt:lpstr>
      <vt:lpstr>SigmaPlot 11.0 Graph</vt:lpstr>
      <vt:lpstr>Interaction of Phosphorus and Dissolved Organic Carbon in Runoff and Drainage Water Ronnie Schnell1, Donald Vietor1, Clyde L. Munster2, Tony Provin1 , Richard H. White1 (1) Texas A&amp;M University - Soil &amp; Crop Sciences, College Station, TX 77843-2474, (2) Texas A&amp;M University, Biological &amp; Agricultural Engineer, College Station, TX 77843-2117</vt:lpstr>
    </vt:vector>
  </TitlesOfParts>
  <Company>tamu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Cycling of Solids from a Geotube® Dewatering System through Turfgrass Sod. Ronnie Schnell1, Donald Vietor1, Clyde H. Munster2, Richard H. White1, and Saqib Mukhtar4. (1) Texas A&amp;M University - Soil &amp; Crop Sciences, College Station, TX 77843-2474, (2) Texas A&amp;M University, Biological &amp; Agricultural Engineer, College Station, TX 77843-2117, (3) Agricultural Engineering, Texas Cooperative Extension, College Station, TX 77843-2117</dc:title>
  <dc:creator>Preferred Customer</dc:creator>
  <cp:lastModifiedBy>Ron</cp:lastModifiedBy>
  <cp:revision>120</cp:revision>
  <dcterms:created xsi:type="dcterms:W3CDTF">2008-10-01T23:53:57Z</dcterms:created>
  <dcterms:modified xsi:type="dcterms:W3CDTF">2009-10-30T14:50:39Z</dcterms:modified>
</cp:coreProperties>
</file>