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9202400" cy="8686800"/>
  <p:notesSz cx="9144000" cy="6858000"/>
  <p:defaultTextStyle>
    <a:defPPr>
      <a:defRPr lang="en-US"/>
    </a:defPPr>
    <a:lvl1pPr marL="0" algn="l" defTabSz="1619627" rtl="0" eaLnBrk="1" latinLnBrk="0" hangingPunct="1">
      <a:defRPr sz="3200" kern="1200">
        <a:solidFill>
          <a:schemeClr val="tx1"/>
        </a:solidFill>
        <a:latin typeface="+mn-lt"/>
        <a:ea typeface="+mn-ea"/>
        <a:cs typeface="+mn-cs"/>
      </a:defRPr>
    </a:lvl1pPr>
    <a:lvl2pPr marL="809814" algn="l" defTabSz="1619627" rtl="0" eaLnBrk="1" latinLnBrk="0" hangingPunct="1">
      <a:defRPr sz="3200" kern="1200">
        <a:solidFill>
          <a:schemeClr val="tx1"/>
        </a:solidFill>
        <a:latin typeface="+mn-lt"/>
        <a:ea typeface="+mn-ea"/>
        <a:cs typeface="+mn-cs"/>
      </a:defRPr>
    </a:lvl2pPr>
    <a:lvl3pPr marL="1619627" algn="l" defTabSz="1619627" rtl="0" eaLnBrk="1" latinLnBrk="0" hangingPunct="1">
      <a:defRPr sz="3200" kern="1200">
        <a:solidFill>
          <a:schemeClr val="tx1"/>
        </a:solidFill>
        <a:latin typeface="+mn-lt"/>
        <a:ea typeface="+mn-ea"/>
        <a:cs typeface="+mn-cs"/>
      </a:defRPr>
    </a:lvl3pPr>
    <a:lvl4pPr marL="2429442" algn="l" defTabSz="1619627" rtl="0" eaLnBrk="1" latinLnBrk="0" hangingPunct="1">
      <a:defRPr sz="3200" kern="1200">
        <a:solidFill>
          <a:schemeClr val="tx1"/>
        </a:solidFill>
        <a:latin typeface="+mn-lt"/>
        <a:ea typeface="+mn-ea"/>
        <a:cs typeface="+mn-cs"/>
      </a:defRPr>
    </a:lvl4pPr>
    <a:lvl5pPr marL="3239256" algn="l" defTabSz="1619627" rtl="0" eaLnBrk="1" latinLnBrk="0" hangingPunct="1">
      <a:defRPr sz="3200" kern="1200">
        <a:solidFill>
          <a:schemeClr val="tx1"/>
        </a:solidFill>
        <a:latin typeface="+mn-lt"/>
        <a:ea typeface="+mn-ea"/>
        <a:cs typeface="+mn-cs"/>
      </a:defRPr>
    </a:lvl5pPr>
    <a:lvl6pPr marL="4049069" algn="l" defTabSz="1619627" rtl="0" eaLnBrk="1" latinLnBrk="0" hangingPunct="1">
      <a:defRPr sz="3200" kern="1200">
        <a:solidFill>
          <a:schemeClr val="tx1"/>
        </a:solidFill>
        <a:latin typeface="+mn-lt"/>
        <a:ea typeface="+mn-ea"/>
        <a:cs typeface="+mn-cs"/>
      </a:defRPr>
    </a:lvl6pPr>
    <a:lvl7pPr marL="4858883" algn="l" defTabSz="1619627" rtl="0" eaLnBrk="1" latinLnBrk="0" hangingPunct="1">
      <a:defRPr sz="3200" kern="1200">
        <a:solidFill>
          <a:schemeClr val="tx1"/>
        </a:solidFill>
        <a:latin typeface="+mn-lt"/>
        <a:ea typeface="+mn-ea"/>
        <a:cs typeface="+mn-cs"/>
      </a:defRPr>
    </a:lvl7pPr>
    <a:lvl8pPr marL="5668697" algn="l" defTabSz="1619627" rtl="0" eaLnBrk="1" latinLnBrk="0" hangingPunct="1">
      <a:defRPr sz="3200" kern="1200">
        <a:solidFill>
          <a:schemeClr val="tx1"/>
        </a:solidFill>
        <a:latin typeface="+mn-lt"/>
        <a:ea typeface="+mn-ea"/>
        <a:cs typeface="+mn-cs"/>
      </a:defRPr>
    </a:lvl8pPr>
    <a:lvl9pPr marL="6478511" algn="l" defTabSz="1619627" rtl="0" eaLnBrk="1" latinLnBrk="0" hangingPunct="1">
      <a:defRPr sz="3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1" d="100"/>
          <a:sy n="61" d="100"/>
        </p:scale>
        <p:origin x="-108" y="-114"/>
      </p:cViewPr>
      <p:guideLst>
        <p:guide orient="horz" pos="2737"/>
        <p:guide pos="60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40180" y="2698540"/>
            <a:ext cx="16322040" cy="1862031"/>
          </a:xfrm>
        </p:spPr>
        <p:txBody>
          <a:bodyPr/>
          <a:lstStyle/>
          <a:p>
            <a:r>
              <a:rPr lang="en-US" smtClean="0"/>
              <a:t>Click to edit Master title style</a:t>
            </a:r>
            <a:endParaRPr lang="en-US"/>
          </a:p>
        </p:txBody>
      </p:sp>
      <p:sp>
        <p:nvSpPr>
          <p:cNvPr id="3" name="Subtitle 2"/>
          <p:cNvSpPr>
            <a:spLocks noGrp="1"/>
          </p:cNvSpPr>
          <p:nvPr>
            <p:ph type="subTitle" idx="1"/>
          </p:nvPr>
        </p:nvSpPr>
        <p:spPr>
          <a:xfrm>
            <a:off x="2880360" y="4922520"/>
            <a:ext cx="13441680" cy="2219960"/>
          </a:xfrm>
        </p:spPr>
        <p:txBody>
          <a:bodyPr/>
          <a:lstStyle>
            <a:lvl1pPr marL="0" indent="0" algn="ctr">
              <a:buNone/>
              <a:defRPr>
                <a:solidFill>
                  <a:schemeClr val="tx1">
                    <a:tint val="75000"/>
                  </a:schemeClr>
                </a:solidFill>
              </a:defRPr>
            </a:lvl1pPr>
            <a:lvl2pPr marL="809814" indent="0" algn="ctr">
              <a:buNone/>
              <a:defRPr>
                <a:solidFill>
                  <a:schemeClr val="tx1">
                    <a:tint val="75000"/>
                  </a:schemeClr>
                </a:solidFill>
              </a:defRPr>
            </a:lvl2pPr>
            <a:lvl3pPr marL="1619627" indent="0" algn="ctr">
              <a:buNone/>
              <a:defRPr>
                <a:solidFill>
                  <a:schemeClr val="tx1">
                    <a:tint val="75000"/>
                  </a:schemeClr>
                </a:solidFill>
              </a:defRPr>
            </a:lvl3pPr>
            <a:lvl4pPr marL="2429442" indent="0" algn="ctr">
              <a:buNone/>
              <a:defRPr>
                <a:solidFill>
                  <a:schemeClr val="tx1">
                    <a:tint val="75000"/>
                  </a:schemeClr>
                </a:solidFill>
              </a:defRPr>
            </a:lvl4pPr>
            <a:lvl5pPr marL="3239256" indent="0" algn="ctr">
              <a:buNone/>
              <a:defRPr>
                <a:solidFill>
                  <a:schemeClr val="tx1">
                    <a:tint val="75000"/>
                  </a:schemeClr>
                </a:solidFill>
              </a:defRPr>
            </a:lvl5pPr>
            <a:lvl6pPr marL="4049069" indent="0" algn="ctr">
              <a:buNone/>
              <a:defRPr>
                <a:solidFill>
                  <a:schemeClr val="tx1">
                    <a:tint val="75000"/>
                  </a:schemeClr>
                </a:solidFill>
              </a:defRPr>
            </a:lvl6pPr>
            <a:lvl7pPr marL="4858883" indent="0" algn="ctr">
              <a:buNone/>
              <a:defRPr>
                <a:solidFill>
                  <a:schemeClr val="tx1">
                    <a:tint val="75000"/>
                  </a:schemeClr>
                </a:solidFill>
              </a:defRPr>
            </a:lvl7pPr>
            <a:lvl8pPr marL="5668697" indent="0" algn="ctr">
              <a:buNone/>
              <a:defRPr>
                <a:solidFill>
                  <a:schemeClr val="tx1">
                    <a:tint val="75000"/>
                  </a:schemeClr>
                </a:solidFill>
              </a:defRPr>
            </a:lvl8pPr>
            <a:lvl9pPr marL="647851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673961" y="516786"/>
            <a:ext cx="9827895" cy="1099925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83609" y="516786"/>
            <a:ext cx="29170313" cy="1099925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6857" y="5582075"/>
            <a:ext cx="16322040" cy="1725295"/>
          </a:xfrm>
        </p:spPr>
        <p:txBody>
          <a:bodyPr anchor="t"/>
          <a:lstStyle>
            <a:lvl1pPr algn="l">
              <a:defRPr sz="7000" b="1" cap="all"/>
            </a:lvl1pPr>
          </a:lstStyle>
          <a:p>
            <a:r>
              <a:rPr lang="en-US" smtClean="0"/>
              <a:t>Click to edit Master title style</a:t>
            </a:r>
            <a:endParaRPr lang="en-US"/>
          </a:p>
        </p:txBody>
      </p:sp>
      <p:sp>
        <p:nvSpPr>
          <p:cNvPr id="3" name="Text Placeholder 2"/>
          <p:cNvSpPr>
            <a:spLocks noGrp="1"/>
          </p:cNvSpPr>
          <p:nvPr>
            <p:ph type="body" idx="1"/>
          </p:nvPr>
        </p:nvSpPr>
        <p:spPr>
          <a:xfrm>
            <a:off x="1516857" y="3681838"/>
            <a:ext cx="16322040" cy="1900237"/>
          </a:xfrm>
        </p:spPr>
        <p:txBody>
          <a:bodyPr anchor="b"/>
          <a:lstStyle>
            <a:lvl1pPr marL="0" indent="0">
              <a:buNone/>
              <a:defRPr sz="3600">
                <a:solidFill>
                  <a:schemeClr val="tx1">
                    <a:tint val="75000"/>
                  </a:schemeClr>
                </a:solidFill>
              </a:defRPr>
            </a:lvl1pPr>
            <a:lvl2pPr marL="809814" indent="0">
              <a:buNone/>
              <a:defRPr sz="3200">
                <a:solidFill>
                  <a:schemeClr val="tx1">
                    <a:tint val="75000"/>
                  </a:schemeClr>
                </a:solidFill>
              </a:defRPr>
            </a:lvl2pPr>
            <a:lvl3pPr marL="1619627" indent="0">
              <a:buNone/>
              <a:defRPr sz="2800">
                <a:solidFill>
                  <a:schemeClr val="tx1">
                    <a:tint val="75000"/>
                  </a:schemeClr>
                </a:solidFill>
              </a:defRPr>
            </a:lvl3pPr>
            <a:lvl4pPr marL="2429442" indent="0">
              <a:buNone/>
              <a:defRPr sz="2500">
                <a:solidFill>
                  <a:schemeClr val="tx1">
                    <a:tint val="75000"/>
                  </a:schemeClr>
                </a:solidFill>
              </a:defRPr>
            </a:lvl4pPr>
            <a:lvl5pPr marL="3239256" indent="0">
              <a:buNone/>
              <a:defRPr sz="2500">
                <a:solidFill>
                  <a:schemeClr val="tx1">
                    <a:tint val="75000"/>
                  </a:schemeClr>
                </a:solidFill>
              </a:defRPr>
            </a:lvl5pPr>
            <a:lvl6pPr marL="4049069" indent="0">
              <a:buNone/>
              <a:defRPr sz="2500">
                <a:solidFill>
                  <a:schemeClr val="tx1">
                    <a:tint val="75000"/>
                  </a:schemeClr>
                </a:solidFill>
              </a:defRPr>
            </a:lvl6pPr>
            <a:lvl7pPr marL="4858883" indent="0">
              <a:buNone/>
              <a:defRPr sz="2500">
                <a:solidFill>
                  <a:schemeClr val="tx1">
                    <a:tint val="75000"/>
                  </a:schemeClr>
                </a:solidFill>
              </a:defRPr>
            </a:lvl7pPr>
            <a:lvl8pPr marL="5668697" indent="0">
              <a:buNone/>
              <a:defRPr sz="2500">
                <a:solidFill>
                  <a:schemeClr val="tx1">
                    <a:tint val="75000"/>
                  </a:schemeClr>
                </a:solidFill>
              </a:defRPr>
            </a:lvl8pPr>
            <a:lvl9pPr marL="6478511" indent="0">
              <a:buNone/>
              <a:defRPr sz="2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83610" y="3008209"/>
            <a:ext cx="19499103" cy="8507836"/>
          </a:xfrm>
        </p:spPr>
        <p:txBody>
          <a:bodyPr/>
          <a:lstStyle>
            <a:lvl1pPr>
              <a:defRPr sz="4900"/>
            </a:lvl1pPr>
            <a:lvl2pPr>
              <a:defRPr sz="42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02751" y="3008209"/>
            <a:ext cx="19499105" cy="8507836"/>
          </a:xfrm>
        </p:spPr>
        <p:txBody>
          <a:bodyPr/>
          <a:lstStyle>
            <a:lvl1pPr>
              <a:defRPr sz="4900"/>
            </a:lvl1pPr>
            <a:lvl2pPr>
              <a:defRPr sz="42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60120" y="347875"/>
            <a:ext cx="17282160" cy="1447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60121" y="1944477"/>
            <a:ext cx="8484395" cy="810365"/>
          </a:xfrm>
        </p:spPr>
        <p:txBody>
          <a:bodyPr anchor="b"/>
          <a:lstStyle>
            <a:lvl1pPr marL="0" indent="0">
              <a:buNone/>
              <a:defRPr sz="4200" b="1"/>
            </a:lvl1pPr>
            <a:lvl2pPr marL="809814" indent="0">
              <a:buNone/>
              <a:defRPr sz="3600" b="1"/>
            </a:lvl2pPr>
            <a:lvl3pPr marL="1619627" indent="0">
              <a:buNone/>
              <a:defRPr sz="3200" b="1"/>
            </a:lvl3pPr>
            <a:lvl4pPr marL="2429442" indent="0">
              <a:buNone/>
              <a:defRPr sz="2800" b="1"/>
            </a:lvl4pPr>
            <a:lvl5pPr marL="3239256" indent="0">
              <a:buNone/>
              <a:defRPr sz="2800" b="1"/>
            </a:lvl5pPr>
            <a:lvl6pPr marL="4049069" indent="0">
              <a:buNone/>
              <a:defRPr sz="2800" b="1"/>
            </a:lvl6pPr>
            <a:lvl7pPr marL="4858883" indent="0">
              <a:buNone/>
              <a:defRPr sz="2800" b="1"/>
            </a:lvl7pPr>
            <a:lvl8pPr marL="5668697" indent="0">
              <a:buNone/>
              <a:defRPr sz="2800" b="1"/>
            </a:lvl8pPr>
            <a:lvl9pPr marL="6478511"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960121" y="2754842"/>
            <a:ext cx="8484395" cy="5004965"/>
          </a:xfrm>
        </p:spPr>
        <p:txBody>
          <a:bodyPr/>
          <a:lstStyle>
            <a:lvl1pPr>
              <a:defRPr sz="4200"/>
            </a:lvl1pPr>
            <a:lvl2pPr>
              <a:defRPr sz="3600"/>
            </a:lvl2pPr>
            <a:lvl3pPr>
              <a:defRPr sz="32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754555" y="1944477"/>
            <a:ext cx="8487727" cy="810365"/>
          </a:xfrm>
        </p:spPr>
        <p:txBody>
          <a:bodyPr anchor="b"/>
          <a:lstStyle>
            <a:lvl1pPr marL="0" indent="0">
              <a:buNone/>
              <a:defRPr sz="4200" b="1"/>
            </a:lvl1pPr>
            <a:lvl2pPr marL="809814" indent="0">
              <a:buNone/>
              <a:defRPr sz="3600" b="1"/>
            </a:lvl2pPr>
            <a:lvl3pPr marL="1619627" indent="0">
              <a:buNone/>
              <a:defRPr sz="3200" b="1"/>
            </a:lvl3pPr>
            <a:lvl4pPr marL="2429442" indent="0">
              <a:buNone/>
              <a:defRPr sz="2800" b="1"/>
            </a:lvl4pPr>
            <a:lvl5pPr marL="3239256" indent="0">
              <a:buNone/>
              <a:defRPr sz="2800" b="1"/>
            </a:lvl5pPr>
            <a:lvl6pPr marL="4049069" indent="0">
              <a:buNone/>
              <a:defRPr sz="2800" b="1"/>
            </a:lvl6pPr>
            <a:lvl7pPr marL="4858883" indent="0">
              <a:buNone/>
              <a:defRPr sz="2800" b="1"/>
            </a:lvl7pPr>
            <a:lvl8pPr marL="5668697" indent="0">
              <a:buNone/>
              <a:defRPr sz="2800" b="1"/>
            </a:lvl8pPr>
            <a:lvl9pPr marL="6478511"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9754555" y="2754842"/>
            <a:ext cx="8487727" cy="5004965"/>
          </a:xfrm>
        </p:spPr>
        <p:txBody>
          <a:bodyPr/>
          <a:lstStyle>
            <a:lvl1pPr>
              <a:defRPr sz="4200"/>
            </a:lvl1pPr>
            <a:lvl2pPr>
              <a:defRPr sz="3600"/>
            </a:lvl2pPr>
            <a:lvl3pPr>
              <a:defRPr sz="32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0122" y="345864"/>
            <a:ext cx="6317457" cy="1471930"/>
          </a:xfrm>
        </p:spPr>
        <p:txBody>
          <a:bodyPr anchor="b"/>
          <a:lstStyle>
            <a:lvl1pPr algn="l">
              <a:defRPr sz="3600" b="1"/>
            </a:lvl1pPr>
          </a:lstStyle>
          <a:p>
            <a:r>
              <a:rPr lang="en-US" smtClean="0"/>
              <a:t>Click to edit Master title style</a:t>
            </a:r>
            <a:endParaRPr lang="en-US"/>
          </a:p>
        </p:txBody>
      </p:sp>
      <p:sp>
        <p:nvSpPr>
          <p:cNvPr id="3" name="Content Placeholder 2"/>
          <p:cNvSpPr>
            <a:spLocks noGrp="1"/>
          </p:cNvSpPr>
          <p:nvPr>
            <p:ph idx="1"/>
          </p:nvPr>
        </p:nvSpPr>
        <p:spPr>
          <a:xfrm>
            <a:off x="7507607" y="345864"/>
            <a:ext cx="10734675" cy="7413943"/>
          </a:xfrm>
        </p:spPr>
        <p:txBody>
          <a:bodyPr/>
          <a:lstStyle>
            <a:lvl1pPr>
              <a:defRPr sz="5700"/>
            </a:lvl1pPr>
            <a:lvl2pPr>
              <a:defRPr sz="4900"/>
            </a:lvl2pPr>
            <a:lvl3pPr>
              <a:defRPr sz="4200"/>
            </a:lvl3pPr>
            <a:lvl4pPr>
              <a:defRPr sz="3600"/>
            </a:lvl4pPr>
            <a:lvl5pPr>
              <a:defRPr sz="3600"/>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60122" y="1817794"/>
            <a:ext cx="6317457" cy="5942013"/>
          </a:xfrm>
        </p:spPr>
        <p:txBody>
          <a:bodyPr/>
          <a:lstStyle>
            <a:lvl1pPr marL="0" indent="0">
              <a:buNone/>
              <a:defRPr sz="2500"/>
            </a:lvl1pPr>
            <a:lvl2pPr marL="809814" indent="0">
              <a:buNone/>
              <a:defRPr sz="2100"/>
            </a:lvl2pPr>
            <a:lvl3pPr marL="1619627" indent="0">
              <a:buNone/>
              <a:defRPr sz="1700"/>
            </a:lvl3pPr>
            <a:lvl4pPr marL="2429442" indent="0">
              <a:buNone/>
              <a:defRPr sz="1600"/>
            </a:lvl4pPr>
            <a:lvl5pPr marL="3239256" indent="0">
              <a:buNone/>
              <a:defRPr sz="1600"/>
            </a:lvl5pPr>
            <a:lvl6pPr marL="4049069" indent="0">
              <a:buNone/>
              <a:defRPr sz="1600"/>
            </a:lvl6pPr>
            <a:lvl7pPr marL="4858883" indent="0">
              <a:buNone/>
              <a:defRPr sz="1600"/>
            </a:lvl7pPr>
            <a:lvl8pPr marL="5668697" indent="0">
              <a:buNone/>
              <a:defRPr sz="1600"/>
            </a:lvl8pPr>
            <a:lvl9pPr marL="6478511"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63805" y="6080761"/>
            <a:ext cx="11521440" cy="717868"/>
          </a:xfrm>
        </p:spPr>
        <p:txBody>
          <a:bodyPr anchor="b"/>
          <a:lstStyle>
            <a:lvl1pPr algn="l">
              <a:defRPr sz="3600" b="1"/>
            </a:lvl1pPr>
          </a:lstStyle>
          <a:p>
            <a:r>
              <a:rPr lang="en-US" smtClean="0"/>
              <a:t>Click to edit Master title style</a:t>
            </a:r>
            <a:endParaRPr lang="en-US"/>
          </a:p>
        </p:txBody>
      </p:sp>
      <p:sp>
        <p:nvSpPr>
          <p:cNvPr id="3" name="Picture Placeholder 2"/>
          <p:cNvSpPr>
            <a:spLocks noGrp="1"/>
          </p:cNvSpPr>
          <p:nvPr>
            <p:ph type="pic" idx="1"/>
          </p:nvPr>
        </p:nvSpPr>
        <p:spPr>
          <a:xfrm>
            <a:off x="3763805" y="776181"/>
            <a:ext cx="11521440" cy="5212080"/>
          </a:xfrm>
        </p:spPr>
        <p:txBody>
          <a:bodyPr/>
          <a:lstStyle>
            <a:lvl1pPr marL="0" indent="0">
              <a:buNone/>
              <a:defRPr sz="5700"/>
            </a:lvl1pPr>
            <a:lvl2pPr marL="809814" indent="0">
              <a:buNone/>
              <a:defRPr sz="4900"/>
            </a:lvl2pPr>
            <a:lvl3pPr marL="1619627" indent="0">
              <a:buNone/>
              <a:defRPr sz="4200"/>
            </a:lvl3pPr>
            <a:lvl4pPr marL="2429442" indent="0">
              <a:buNone/>
              <a:defRPr sz="3600"/>
            </a:lvl4pPr>
            <a:lvl5pPr marL="3239256" indent="0">
              <a:buNone/>
              <a:defRPr sz="3600"/>
            </a:lvl5pPr>
            <a:lvl6pPr marL="4049069" indent="0">
              <a:buNone/>
              <a:defRPr sz="3600"/>
            </a:lvl6pPr>
            <a:lvl7pPr marL="4858883" indent="0">
              <a:buNone/>
              <a:defRPr sz="3600"/>
            </a:lvl7pPr>
            <a:lvl8pPr marL="5668697" indent="0">
              <a:buNone/>
              <a:defRPr sz="3600"/>
            </a:lvl8pPr>
            <a:lvl9pPr marL="6478511" indent="0">
              <a:buNone/>
              <a:defRPr sz="3600"/>
            </a:lvl9pPr>
          </a:lstStyle>
          <a:p>
            <a:endParaRPr lang="en-US" dirty="0"/>
          </a:p>
        </p:txBody>
      </p:sp>
      <p:sp>
        <p:nvSpPr>
          <p:cNvPr id="4" name="Text Placeholder 3"/>
          <p:cNvSpPr>
            <a:spLocks noGrp="1"/>
          </p:cNvSpPr>
          <p:nvPr>
            <p:ph type="body" sz="half" idx="2"/>
          </p:nvPr>
        </p:nvSpPr>
        <p:spPr>
          <a:xfrm>
            <a:off x="3763805" y="6798627"/>
            <a:ext cx="11521440" cy="1019493"/>
          </a:xfrm>
        </p:spPr>
        <p:txBody>
          <a:bodyPr/>
          <a:lstStyle>
            <a:lvl1pPr marL="0" indent="0">
              <a:buNone/>
              <a:defRPr sz="2500"/>
            </a:lvl1pPr>
            <a:lvl2pPr marL="809814" indent="0">
              <a:buNone/>
              <a:defRPr sz="2100"/>
            </a:lvl2pPr>
            <a:lvl3pPr marL="1619627" indent="0">
              <a:buNone/>
              <a:defRPr sz="1700"/>
            </a:lvl3pPr>
            <a:lvl4pPr marL="2429442" indent="0">
              <a:buNone/>
              <a:defRPr sz="1600"/>
            </a:lvl4pPr>
            <a:lvl5pPr marL="3239256" indent="0">
              <a:buNone/>
              <a:defRPr sz="1600"/>
            </a:lvl5pPr>
            <a:lvl6pPr marL="4049069" indent="0">
              <a:buNone/>
              <a:defRPr sz="1600"/>
            </a:lvl6pPr>
            <a:lvl7pPr marL="4858883" indent="0">
              <a:buNone/>
              <a:defRPr sz="1600"/>
            </a:lvl7pPr>
            <a:lvl8pPr marL="5668697" indent="0">
              <a:buNone/>
              <a:defRPr sz="1600"/>
            </a:lvl8pPr>
            <a:lvl9pPr marL="6478511" indent="0">
              <a:buNone/>
              <a:defRPr sz="1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1CB58-B8CA-47F3-B09B-6D6060C5E261}" type="datetimeFigureOut">
              <a:rPr lang="en-US" smtClean="0"/>
              <a:pPr/>
              <a:t>10/26/2009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93D1D3-E26D-4085-A8D8-84AFF6DC941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60120" y="347875"/>
            <a:ext cx="17282160" cy="1447800"/>
          </a:xfrm>
          <a:prstGeom prst="rect">
            <a:avLst/>
          </a:prstGeom>
        </p:spPr>
        <p:txBody>
          <a:bodyPr vert="horz" lIns="161963" tIns="80981" rIns="161963" bIns="8098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960120" y="2026922"/>
            <a:ext cx="17282160" cy="5732886"/>
          </a:xfrm>
          <a:prstGeom prst="rect">
            <a:avLst/>
          </a:prstGeom>
        </p:spPr>
        <p:txBody>
          <a:bodyPr vert="horz" lIns="161963" tIns="80981" rIns="161963" bIns="8098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960120" y="8051377"/>
            <a:ext cx="4480560" cy="462492"/>
          </a:xfrm>
          <a:prstGeom prst="rect">
            <a:avLst/>
          </a:prstGeom>
        </p:spPr>
        <p:txBody>
          <a:bodyPr vert="horz" lIns="161963" tIns="80981" rIns="161963" bIns="80981" rtlCol="0" anchor="ctr"/>
          <a:lstStyle>
            <a:lvl1pPr algn="l">
              <a:defRPr sz="2100">
                <a:solidFill>
                  <a:schemeClr val="tx1">
                    <a:tint val="75000"/>
                  </a:schemeClr>
                </a:solidFill>
              </a:defRPr>
            </a:lvl1pPr>
          </a:lstStyle>
          <a:p>
            <a:fld id="{9781CB58-B8CA-47F3-B09B-6D6060C5E261}" type="datetimeFigureOut">
              <a:rPr lang="en-US" smtClean="0"/>
              <a:pPr/>
              <a:t>10/26/2009</a:t>
            </a:fld>
            <a:endParaRPr lang="en-US" dirty="0"/>
          </a:p>
        </p:txBody>
      </p:sp>
      <p:sp>
        <p:nvSpPr>
          <p:cNvPr id="5" name="Footer Placeholder 4"/>
          <p:cNvSpPr>
            <a:spLocks noGrp="1"/>
          </p:cNvSpPr>
          <p:nvPr>
            <p:ph type="ftr" sz="quarter" idx="3"/>
          </p:nvPr>
        </p:nvSpPr>
        <p:spPr>
          <a:xfrm>
            <a:off x="6560820" y="8051377"/>
            <a:ext cx="6080760" cy="462492"/>
          </a:xfrm>
          <a:prstGeom prst="rect">
            <a:avLst/>
          </a:prstGeom>
        </p:spPr>
        <p:txBody>
          <a:bodyPr vert="horz" lIns="161963" tIns="80981" rIns="161963" bIns="80981" rtlCol="0" anchor="ctr"/>
          <a:lstStyle>
            <a:lvl1pPr algn="ctr">
              <a:defRPr sz="2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3761720" y="8051377"/>
            <a:ext cx="4480560" cy="462492"/>
          </a:xfrm>
          <a:prstGeom prst="rect">
            <a:avLst/>
          </a:prstGeom>
        </p:spPr>
        <p:txBody>
          <a:bodyPr vert="horz" lIns="161963" tIns="80981" rIns="161963" bIns="80981" rtlCol="0" anchor="ctr"/>
          <a:lstStyle>
            <a:lvl1pPr algn="r">
              <a:defRPr sz="2100">
                <a:solidFill>
                  <a:schemeClr val="tx1">
                    <a:tint val="75000"/>
                  </a:schemeClr>
                </a:solidFill>
              </a:defRPr>
            </a:lvl1pPr>
          </a:lstStyle>
          <a:p>
            <a:fld id="{3993D1D3-E26D-4085-A8D8-84AFF6DC941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619627" rtl="0" eaLnBrk="1" latinLnBrk="0" hangingPunct="1">
        <a:spcBef>
          <a:spcPct val="0"/>
        </a:spcBef>
        <a:buNone/>
        <a:defRPr sz="7800" kern="1200">
          <a:solidFill>
            <a:schemeClr val="tx1"/>
          </a:solidFill>
          <a:latin typeface="+mj-lt"/>
          <a:ea typeface="+mj-ea"/>
          <a:cs typeface="+mj-cs"/>
        </a:defRPr>
      </a:lvl1pPr>
    </p:titleStyle>
    <p:bodyStyle>
      <a:lvl1pPr marL="607360" indent="-607360" algn="l" defTabSz="1619627" rtl="0" eaLnBrk="1" latinLnBrk="0" hangingPunct="1">
        <a:spcBef>
          <a:spcPct val="20000"/>
        </a:spcBef>
        <a:buFont typeface="Arial" pitchFamily="34" charset="0"/>
        <a:buChar char="•"/>
        <a:defRPr sz="5700" kern="1200">
          <a:solidFill>
            <a:schemeClr val="tx1"/>
          </a:solidFill>
          <a:latin typeface="+mn-lt"/>
          <a:ea typeface="+mn-ea"/>
          <a:cs typeface="+mn-cs"/>
        </a:defRPr>
      </a:lvl1pPr>
      <a:lvl2pPr marL="1315947" indent="-506134" algn="l" defTabSz="1619627" rtl="0" eaLnBrk="1" latinLnBrk="0" hangingPunct="1">
        <a:spcBef>
          <a:spcPct val="20000"/>
        </a:spcBef>
        <a:buFont typeface="Arial" pitchFamily="34" charset="0"/>
        <a:buChar char="–"/>
        <a:defRPr sz="4900" kern="1200">
          <a:solidFill>
            <a:schemeClr val="tx1"/>
          </a:solidFill>
          <a:latin typeface="+mn-lt"/>
          <a:ea typeface="+mn-ea"/>
          <a:cs typeface="+mn-cs"/>
        </a:defRPr>
      </a:lvl2pPr>
      <a:lvl3pPr marL="2024535" indent="-404907" algn="l" defTabSz="1619627" rtl="0" eaLnBrk="1" latinLnBrk="0" hangingPunct="1">
        <a:spcBef>
          <a:spcPct val="20000"/>
        </a:spcBef>
        <a:buFont typeface="Arial" pitchFamily="34" charset="0"/>
        <a:buChar char="•"/>
        <a:defRPr sz="4200" kern="1200">
          <a:solidFill>
            <a:schemeClr val="tx1"/>
          </a:solidFill>
          <a:latin typeface="+mn-lt"/>
          <a:ea typeface="+mn-ea"/>
          <a:cs typeface="+mn-cs"/>
        </a:defRPr>
      </a:lvl3pPr>
      <a:lvl4pPr marL="2834348"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3644162"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4453977"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6pPr>
      <a:lvl7pPr marL="5263790"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7pPr>
      <a:lvl8pPr marL="6073604"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8pPr>
      <a:lvl9pPr marL="6883418" indent="-404907" algn="l" defTabSz="1619627" rtl="0" eaLnBrk="1" latinLnBrk="0" hangingPunct="1">
        <a:spcBef>
          <a:spcPct val="20000"/>
        </a:spcBef>
        <a:buFont typeface="Arial" pitchFamily="34" charset="0"/>
        <a:buChar char="•"/>
        <a:defRPr sz="3600" kern="1200">
          <a:solidFill>
            <a:schemeClr val="tx1"/>
          </a:solidFill>
          <a:latin typeface="+mn-lt"/>
          <a:ea typeface="+mn-ea"/>
          <a:cs typeface="+mn-cs"/>
        </a:defRPr>
      </a:lvl9pPr>
    </p:bodyStyle>
    <p:otherStyle>
      <a:defPPr>
        <a:defRPr lang="en-US"/>
      </a:defPPr>
      <a:lvl1pPr marL="0" algn="l" defTabSz="1619627" rtl="0" eaLnBrk="1" latinLnBrk="0" hangingPunct="1">
        <a:defRPr sz="3200" kern="1200">
          <a:solidFill>
            <a:schemeClr val="tx1"/>
          </a:solidFill>
          <a:latin typeface="+mn-lt"/>
          <a:ea typeface="+mn-ea"/>
          <a:cs typeface="+mn-cs"/>
        </a:defRPr>
      </a:lvl1pPr>
      <a:lvl2pPr marL="809814" algn="l" defTabSz="1619627" rtl="0" eaLnBrk="1" latinLnBrk="0" hangingPunct="1">
        <a:defRPr sz="3200" kern="1200">
          <a:solidFill>
            <a:schemeClr val="tx1"/>
          </a:solidFill>
          <a:latin typeface="+mn-lt"/>
          <a:ea typeface="+mn-ea"/>
          <a:cs typeface="+mn-cs"/>
        </a:defRPr>
      </a:lvl2pPr>
      <a:lvl3pPr marL="1619627" algn="l" defTabSz="1619627" rtl="0" eaLnBrk="1" latinLnBrk="0" hangingPunct="1">
        <a:defRPr sz="3200" kern="1200">
          <a:solidFill>
            <a:schemeClr val="tx1"/>
          </a:solidFill>
          <a:latin typeface="+mn-lt"/>
          <a:ea typeface="+mn-ea"/>
          <a:cs typeface="+mn-cs"/>
        </a:defRPr>
      </a:lvl3pPr>
      <a:lvl4pPr marL="2429442" algn="l" defTabSz="1619627" rtl="0" eaLnBrk="1" latinLnBrk="0" hangingPunct="1">
        <a:defRPr sz="3200" kern="1200">
          <a:solidFill>
            <a:schemeClr val="tx1"/>
          </a:solidFill>
          <a:latin typeface="+mn-lt"/>
          <a:ea typeface="+mn-ea"/>
          <a:cs typeface="+mn-cs"/>
        </a:defRPr>
      </a:lvl4pPr>
      <a:lvl5pPr marL="3239256" algn="l" defTabSz="1619627" rtl="0" eaLnBrk="1" latinLnBrk="0" hangingPunct="1">
        <a:defRPr sz="3200" kern="1200">
          <a:solidFill>
            <a:schemeClr val="tx1"/>
          </a:solidFill>
          <a:latin typeface="+mn-lt"/>
          <a:ea typeface="+mn-ea"/>
          <a:cs typeface="+mn-cs"/>
        </a:defRPr>
      </a:lvl5pPr>
      <a:lvl6pPr marL="4049069" algn="l" defTabSz="1619627" rtl="0" eaLnBrk="1" latinLnBrk="0" hangingPunct="1">
        <a:defRPr sz="3200" kern="1200">
          <a:solidFill>
            <a:schemeClr val="tx1"/>
          </a:solidFill>
          <a:latin typeface="+mn-lt"/>
          <a:ea typeface="+mn-ea"/>
          <a:cs typeface="+mn-cs"/>
        </a:defRPr>
      </a:lvl6pPr>
      <a:lvl7pPr marL="4858883" algn="l" defTabSz="1619627" rtl="0" eaLnBrk="1" latinLnBrk="0" hangingPunct="1">
        <a:defRPr sz="3200" kern="1200">
          <a:solidFill>
            <a:schemeClr val="tx1"/>
          </a:solidFill>
          <a:latin typeface="+mn-lt"/>
          <a:ea typeface="+mn-ea"/>
          <a:cs typeface="+mn-cs"/>
        </a:defRPr>
      </a:lvl7pPr>
      <a:lvl8pPr marL="5668697" algn="l" defTabSz="1619627" rtl="0" eaLnBrk="1" latinLnBrk="0" hangingPunct="1">
        <a:defRPr sz="3200" kern="1200">
          <a:solidFill>
            <a:schemeClr val="tx1"/>
          </a:solidFill>
          <a:latin typeface="+mn-lt"/>
          <a:ea typeface="+mn-ea"/>
          <a:cs typeface="+mn-cs"/>
        </a:defRPr>
      </a:lvl8pPr>
      <a:lvl9pPr marL="6478511" algn="l" defTabSz="1619627"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5323" y="248083"/>
            <a:ext cx="14911754" cy="423029"/>
          </a:xfrm>
          <a:prstGeom prst="rect">
            <a:avLst/>
          </a:prstGeom>
        </p:spPr>
        <p:txBody>
          <a:bodyPr wrap="square" lIns="83658" tIns="41829" rIns="83658" bIns="41829">
            <a:spAutoFit/>
          </a:bodyPr>
          <a:lstStyle/>
          <a:p>
            <a:pPr algn="ctr"/>
            <a:r>
              <a:rPr lang="en-US" sz="2200" b="1" dirty="0" smtClean="0">
                <a:latin typeface="Arial" pitchFamily="34" charset="0"/>
                <a:cs typeface="Arial" pitchFamily="34" charset="0"/>
              </a:rPr>
              <a:t>Identification of Elemental Processes Controlling Genetic Variation in Soybean Seed Composition</a:t>
            </a:r>
            <a:endParaRPr lang="en-US" sz="2200" b="1" dirty="0">
              <a:latin typeface="Arial" pitchFamily="34" charset="0"/>
              <a:cs typeface="Arial" pitchFamily="34" charset="0"/>
            </a:endParaRPr>
          </a:p>
        </p:txBody>
      </p:sp>
      <p:sp>
        <p:nvSpPr>
          <p:cNvPr id="5" name="TextBox 4"/>
          <p:cNvSpPr txBox="1"/>
          <p:nvPr/>
        </p:nvSpPr>
        <p:spPr>
          <a:xfrm>
            <a:off x="4474934" y="652030"/>
            <a:ext cx="10260975" cy="607695"/>
          </a:xfrm>
          <a:prstGeom prst="rect">
            <a:avLst/>
          </a:prstGeom>
          <a:noFill/>
        </p:spPr>
        <p:txBody>
          <a:bodyPr wrap="square" lIns="83658" tIns="41829" rIns="83658" bIns="41829" rtlCol="0">
            <a:spAutoFit/>
          </a:bodyPr>
          <a:lstStyle/>
          <a:p>
            <a:pPr algn="ctr"/>
            <a:r>
              <a:rPr lang="en-US" sz="1800" dirty="0" smtClean="0"/>
              <a:t>Jos</a:t>
            </a:r>
            <a:r>
              <a:rPr lang="es-AR" sz="1800" dirty="0" smtClean="0"/>
              <a:t>é L. Rotundo, Silvia Cianzio </a:t>
            </a:r>
            <a:r>
              <a:rPr lang="en-US" sz="1800" dirty="0" smtClean="0"/>
              <a:t>&amp; Mark Westgate </a:t>
            </a:r>
          </a:p>
          <a:p>
            <a:pPr algn="ctr"/>
            <a:r>
              <a:rPr lang="en-US" sz="1600" dirty="0" smtClean="0"/>
              <a:t>Iowa State University, 1301 Agronomy Hall, Ames, IA; rotundo@iastate.edu</a:t>
            </a:r>
            <a:endParaRPr lang="en-US" sz="1600" dirty="0"/>
          </a:p>
        </p:txBody>
      </p:sp>
      <p:pic>
        <p:nvPicPr>
          <p:cNvPr id="6" name="Picture 3"/>
          <p:cNvPicPr>
            <a:picLocks noChangeAspect="1" noChangeArrowheads="1"/>
          </p:cNvPicPr>
          <p:nvPr/>
        </p:nvPicPr>
        <p:blipFill>
          <a:blip r:embed="rId2" cstate="print"/>
          <a:srcRect l="20009" r="19525"/>
          <a:stretch>
            <a:fillRect/>
          </a:stretch>
        </p:blipFill>
        <p:spPr bwMode="auto">
          <a:xfrm>
            <a:off x="0" y="-20325"/>
            <a:ext cx="2022430" cy="461372"/>
          </a:xfrm>
          <a:prstGeom prst="rect">
            <a:avLst/>
          </a:prstGeom>
          <a:noFill/>
          <a:ln w="9525">
            <a:noFill/>
            <a:miter lim="800000"/>
            <a:headEnd/>
            <a:tailEnd/>
          </a:ln>
        </p:spPr>
      </p:pic>
      <p:pic>
        <p:nvPicPr>
          <p:cNvPr id="7" name="Picture 61"/>
          <p:cNvPicPr>
            <a:picLocks noChangeAspect="1" noChangeArrowheads="1"/>
          </p:cNvPicPr>
          <p:nvPr/>
        </p:nvPicPr>
        <p:blipFill>
          <a:blip r:embed="rId3" cstate="print"/>
          <a:srcRect/>
          <a:stretch>
            <a:fillRect/>
          </a:stretch>
        </p:blipFill>
        <p:spPr bwMode="auto">
          <a:xfrm>
            <a:off x="17127417" y="1"/>
            <a:ext cx="2115177" cy="533859"/>
          </a:xfrm>
          <a:prstGeom prst="rect">
            <a:avLst/>
          </a:prstGeom>
          <a:noFill/>
          <a:ln w="9525">
            <a:noFill/>
            <a:miter lim="800000"/>
            <a:headEnd/>
            <a:tailEnd/>
          </a:ln>
        </p:spPr>
      </p:pic>
      <p:sp>
        <p:nvSpPr>
          <p:cNvPr id="12" name="TextBox 11"/>
          <p:cNvSpPr txBox="1"/>
          <p:nvPr/>
        </p:nvSpPr>
        <p:spPr>
          <a:xfrm>
            <a:off x="304800" y="1345466"/>
            <a:ext cx="5978769" cy="1931134"/>
          </a:xfrm>
          <a:prstGeom prst="rect">
            <a:avLst/>
          </a:prstGeom>
          <a:solidFill>
            <a:schemeClr val="bg1">
              <a:lumMod val="85000"/>
              <a:alpha val="71000"/>
            </a:schemeClr>
          </a:solidFill>
          <a:ln w="25400">
            <a:solidFill>
              <a:schemeClr val="tx1"/>
            </a:solidFill>
          </a:ln>
        </p:spPr>
        <p:txBody>
          <a:bodyPr wrap="square" lIns="83658" tIns="41829" rIns="83658" bIns="41829" rtlCol="0">
            <a:spAutoFit/>
          </a:bodyPr>
          <a:lstStyle/>
          <a:p>
            <a:pPr algn="just"/>
            <a:r>
              <a:rPr lang="en-US" sz="1000" b="1" dirty="0" smtClean="0">
                <a:cs typeface="Arial" pitchFamily="34" charset="0"/>
              </a:rPr>
              <a:t>Abstract:</a:t>
            </a:r>
          </a:p>
          <a:p>
            <a:pPr algn="just"/>
            <a:r>
              <a:rPr lang="en-US" sz="1000" dirty="0" smtClean="0">
                <a:cs typeface="Arial" pitchFamily="34" charset="0"/>
              </a:rPr>
              <a:t>Dissecting quantitative seed traits into more elemental processes may facilitate </a:t>
            </a:r>
            <a:r>
              <a:rPr lang="en-US" sz="1000" dirty="0" smtClean="0">
                <a:cs typeface="Arial" pitchFamily="34" charset="0"/>
              </a:rPr>
              <a:t>identifying genes </a:t>
            </a:r>
            <a:r>
              <a:rPr lang="en-US" sz="1000" dirty="0" smtClean="0">
                <a:cs typeface="Arial" pitchFamily="34" charset="0"/>
              </a:rPr>
              <a:t>governing those traits. For example, final protein concentration (SPC) is determined predominately by </a:t>
            </a:r>
            <a:r>
              <a:rPr lang="en-US" sz="1000" dirty="0" smtClean="0">
                <a:cs typeface="Arial" pitchFamily="34" charset="0"/>
              </a:rPr>
              <a:t>the relative </a:t>
            </a:r>
            <a:r>
              <a:rPr lang="en-US" sz="1000" dirty="0" smtClean="0">
                <a:cs typeface="Arial" pitchFamily="34" charset="0"/>
              </a:rPr>
              <a:t>accumulation of protein, oil and carbohydrate (mg seed</a:t>
            </a:r>
            <a:r>
              <a:rPr lang="en-US" sz="1000" baseline="30000" dirty="0" smtClean="0">
                <a:cs typeface="Arial" pitchFamily="34" charset="0"/>
              </a:rPr>
              <a:t>-1</a:t>
            </a:r>
            <a:r>
              <a:rPr lang="en-US" sz="1000" dirty="0" smtClean="0">
                <a:cs typeface="Arial" pitchFamily="34" charset="0"/>
              </a:rPr>
              <a:t>). Likewise, individual component accumulation is determined by their rate and duration of net synthesis.  As such, similar values for SPC can result from a variety of developmental and metabolic strategies. We have identified two such strategies to achieve high SPC within a population of F2 families segregating for SPC.  </a:t>
            </a:r>
            <a:r>
              <a:rPr lang="en-US" sz="1000" dirty="0" smtClean="0">
                <a:cs typeface="Arial" pitchFamily="34" charset="0"/>
              </a:rPr>
              <a:t>One set </a:t>
            </a:r>
            <a:r>
              <a:rPr lang="en-US" sz="1000" dirty="0" smtClean="0">
                <a:cs typeface="Arial" pitchFamily="34" charset="0"/>
              </a:rPr>
              <a:t>of </a:t>
            </a:r>
            <a:r>
              <a:rPr lang="en-US" sz="1000" dirty="0" smtClean="0">
                <a:cs typeface="Arial" pitchFamily="34" charset="0"/>
              </a:rPr>
              <a:t>‘high SPC’ </a:t>
            </a:r>
            <a:r>
              <a:rPr lang="en-US" sz="1000" dirty="0" smtClean="0">
                <a:cs typeface="Arial" pitchFamily="34" charset="0"/>
              </a:rPr>
              <a:t>lines increased protein accumulation per se (Strategy 1).  A second subset of </a:t>
            </a:r>
            <a:r>
              <a:rPr lang="en-US" sz="1000" dirty="0" smtClean="0">
                <a:cs typeface="Arial" pitchFamily="34" charset="0"/>
              </a:rPr>
              <a:t>‘high SPC’ </a:t>
            </a:r>
            <a:r>
              <a:rPr lang="en-US" sz="1000" dirty="0" smtClean="0">
                <a:cs typeface="Arial" pitchFamily="34" charset="0"/>
              </a:rPr>
              <a:t>lines maintained protein content fairly constant but decreased accumulation of other seed components (Strategy 2). These lines were screened with </a:t>
            </a:r>
            <a:r>
              <a:rPr lang="en-US" sz="1000" dirty="0" smtClean="0">
                <a:cs typeface="Arial" pitchFamily="34" charset="0"/>
              </a:rPr>
              <a:t>‘high protein’ SSR markers on LG A1 and I to </a:t>
            </a:r>
            <a:r>
              <a:rPr lang="en-US" sz="1000" dirty="0" smtClean="0">
                <a:cs typeface="Arial" pitchFamily="34" charset="0"/>
              </a:rPr>
              <a:t>identify genomic regions associated with these two unique strategies. The </a:t>
            </a:r>
            <a:r>
              <a:rPr lang="en-US" sz="1000" dirty="0" smtClean="0">
                <a:cs typeface="Arial" pitchFamily="34" charset="0"/>
              </a:rPr>
              <a:t>marker analysis revealed a large impact of </a:t>
            </a:r>
            <a:r>
              <a:rPr lang="en-US" sz="1000" dirty="0" smtClean="0">
                <a:cs typeface="Arial" pitchFamily="34" charset="0"/>
              </a:rPr>
              <a:t>parental alleles on the </a:t>
            </a:r>
            <a:r>
              <a:rPr lang="en-US" sz="1000" dirty="0" smtClean="0">
                <a:cs typeface="Arial" pitchFamily="34" charset="0"/>
              </a:rPr>
              <a:t>strategies used to achieve high</a:t>
            </a:r>
            <a:r>
              <a:rPr lang="en-US" sz="1000" dirty="0" smtClean="0">
                <a:cs typeface="Arial" pitchFamily="34" charset="0"/>
              </a:rPr>
              <a:t> </a:t>
            </a:r>
            <a:r>
              <a:rPr lang="en-US" sz="1000" dirty="0" smtClean="0">
                <a:cs typeface="Arial" pitchFamily="34" charset="0"/>
              </a:rPr>
              <a:t>SPC.  A conventional SSR marker analysis on seed protein concentration alone would not have revealed these genomic-trait associations.   </a:t>
            </a:r>
            <a:endParaRPr lang="en-US" sz="1000" dirty="0">
              <a:cs typeface="Arial" pitchFamily="34" charset="0"/>
            </a:endParaRPr>
          </a:p>
        </p:txBody>
      </p:sp>
      <p:sp>
        <p:nvSpPr>
          <p:cNvPr id="13" name="TextBox 12"/>
          <p:cNvSpPr txBox="1"/>
          <p:nvPr/>
        </p:nvSpPr>
        <p:spPr>
          <a:xfrm>
            <a:off x="12947301" y="1382970"/>
            <a:ext cx="5978769" cy="5778341"/>
          </a:xfrm>
          <a:prstGeom prst="rect">
            <a:avLst/>
          </a:prstGeom>
          <a:noFill/>
          <a:ln w="25400">
            <a:solidFill>
              <a:srgbClr val="FF0000"/>
            </a:solidFill>
          </a:ln>
        </p:spPr>
        <p:txBody>
          <a:bodyPr wrap="square" lIns="83658" tIns="41829" rIns="83658" bIns="41829" rtlCol="0">
            <a:spAutoFit/>
          </a:bodyPr>
          <a:lstStyle/>
          <a:p>
            <a:pPr algn="just"/>
            <a:r>
              <a:rPr lang="en-US" sz="1000" b="1" dirty="0" smtClean="0">
                <a:solidFill>
                  <a:srgbClr val="FF0000"/>
                </a:solidFill>
              </a:rPr>
              <a:t>Results</a:t>
            </a:r>
          </a:p>
          <a:p>
            <a:pPr algn="just"/>
            <a:endParaRPr lang="en-US" sz="1000" b="1" u="sng" dirty="0" smtClean="0">
              <a:solidFill>
                <a:srgbClr val="FF0000"/>
              </a:solidFill>
            </a:endParaRPr>
          </a:p>
          <a:p>
            <a:pPr algn="just">
              <a:buFont typeface="Arial" pitchFamily="34" charset="0"/>
              <a:buChar char="•"/>
            </a:pPr>
            <a:r>
              <a:rPr lang="en-US" sz="1000" dirty="0" smtClean="0"/>
              <a:t> Two strategies were detected for increasing protein concentration: greater protein synthesis per se; similar protein concentration with reduced oil and residual content. </a:t>
            </a:r>
          </a:p>
          <a:p>
            <a:pPr algn="just"/>
            <a:endParaRPr lang="en-US" sz="1000" dirty="0" smtClean="0"/>
          </a:p>
          <a:p>
            <a:pPr algn="just"/>
            <a:endParaRPr lang="en-US" sz="1000" dirty="0" smtClean="0"/>
          </a:p>
          <a:p>
            <a:pPr algn="just"/>
            <a:endParaRPr lang="en-US" sz="1000" dirty="0" smtClean="0"/>
          </a:p>
          <a:p>
            <a:pPr algn="just"/>
            <a:endParaRPr lang="en-US" sz="1000" dirty="0" smtClean="0"/>
          </a:p>
          <a:p>
            <a:pPr algn="just"/>
            <a:endParaRPr lang="en-US" sz="1000" dirty="0" smtClean="0"/>
          </a:p>
          <a:p>
            <a:pPr algn="just"/>
            <a:endParaRPr lang="en-US" sz="1000" dirty="0" smtClean="0"/>
          </a:p>
          <a:p>
            <a:pPr algn="just"/>
            <a:endParaRPr lang="en-US" sz="1000" dirty="0" smtClean="0"/>
          </a:p>
          <a:p>
            <a:pPr algn="just">
              <a:buFont typeface="Arial" pitchFamily="34" charset="0"/>
              <a:buChar char="•"/>
            </a:pPr>
            <a:endParaRPr lang="en-US" sz="1000" dirty="0" smtClean="0"/>
          </a:p>
          <a:p>
            <a:pPr algn="just">
              <a:buFont typeface="Arial" pitchFamily="34" charset="0"/>
              <a:buChar char="•"/>
            </a:pPr>
            <a:endParaRPr lang="en-US" sz="1000" dirty="0" smtClean="0"/>
          </a:p>
          <a:p>
            <a:pPr algn="just">
              <a:buFont typeface="Arial" pitchFamily="34" charset="0"/>
              <a:buChar char="•"/>
            </a:pPr>
            <a:endParaRPr lang="en-US" sz="1000" dirty="0" smtClean="0"/>
          </a:p>
          <a:p>
            <a:pPr algn="just">
              <a:buFont typeface="Arial" pitchFamily="34" charset="0"/>
              <a:buChar char="•"/>
            </a:pPr>
            <a:endParaRPr lang="en-US" sz="1000" dirty="0" smtClean="0"/>
          </a:p>
          <a:p>
            <a:pPr algn="just">
              <a:buFont typeface="Arial" pitchFamily="34" charset="0"/>
              <a:buChar char="•"/>
            </a:pPr>
            <a:endParaRPr lang="en-US" sz="1000" dirty="0" smtClean="0"/>
          </a:p>
          <a:p>
            <a:pPr algn="just"/>
            <a:endParaRPr lang="en-US" sz="1000" dirty="0" smtClean="0"/>
          </a:p>
          <a:p>
            <a:pPr algn="just">
              <a:buFont typeface="Arial" pitchFamily="34" charset="0"/>
              <a:buChar char="•"/>
            </a:pPr>
            <a:r>
              <a:rPr lang="en-US" sz="1000" dirty="0" smtClean="0"/>
              <a:t> Genomic regions on LG AI between 27.95 and 28.95 cM were strongly associated with protein and residual contents. Families receiving Evans alleles in this region utilized Strategy 1 </a:t>
            </a:r>
            <a:r>
              <a:rPr lang="en-US" sz="1000" dirty="0" smtClean="0"/>
              <a:t>(greater protein </a:t>
            </a:r>
            <a:r>
              <a:rPr lang="en-US" sz="1000" dirty="0" smtClean="0"/>
              <a:t>content) to achieve high </a:t>
            </a:r>
            <a:r>
              <a:rPr lang="en-US" sz="1000" dirty="0" smtClean="0"/>
              <a:t>SPC, </a:t>
            </a:r>
            <a:r>
              <a:rPr lang="en-US" sz="1000" dirty="0" smtClean="0"/>
              <a:t>while families receiving PI153296 allele </a:t>
            </a:r>
            <a:r>
              <a:rPr lang="en-US" sz="1000" dirty="0" smtClean="0"/>
              <a:t>in this region utilized </a:t>
            </a:r>
            <a:r>
              <a:rPr lang="en-US" sz="1000" dirty="0" smtClean="0"/>
              <a:t>Strategy 2 (lesser residual content</a:t>
            </a:r>
            <a:r>
              <a:rPr lang="en-US" sz="1000" dirty="0" smtClean="0"/>
              <a:t>).</a:t>
            </a:r>
          </a:p>
          <a:p>
            <a:pPr algn="just"/>
            <a:endParaRPr lang="en-US" sz="1000" dirty="0" smtClean="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a:p>
          <a:p>
            <a:pPr algn="just"/>
            <a:endParaRPr lang="en-US" sz="1000" dirty="0" smtClean="0"/>
          </a:p>
          <a:p>
            <a:pPr algn="just"/>
            <a:endParaRPr lang="en-US" sz="1000" dirty="0" smtClean="0"/>
          </a:p>
        </p:txBody>
      </p:sp>
      <p:sp>
        <p:nvSpPr>
          <p:cNvPr id="14" name="TextBox 13"/>
          <p:cNvSpPr txBox="1"/>
          <p:nvPr/>
        </p:nvSpPr>
        <p:spPr>
          <a:xfrm>
            <a:off x="290147" y="3460462"/>
            <a:ext cx="5978769" cy="3854738"/>
          </a:xfrm>
          <a:prstGeom prst="rect">
            <a:avLst/>
          </a:prstGeom>
          <a:noFill/>
          <a:ln w="25400">
            <a:solidFill>
              <a:schemeClr val="tx1"/>
            </a:solidFill>
          </a:ln>
        </p:spPr>
        <p:txBody>
          <a:bodyPr wrap="square" lIns="83658" tIns="41829" rIns="83658" bIns="41829" rtlCol="0">
            <a:spAutoFit/>
          </a:bodyPr>
          <a:lstStyle/>
          <a:p>
            <a:pPr algn="just">
              <a:lnSpc>
                <a:spcPct val="150000"/>
              </a:lnSpc>
            </a:pPr>
            <a:r>
              <a:rPr lang="en-US" sz="1000" b="1" dirty="0" smtClean="0">
                <a:cs typeface="Arial" pitchFamily="34" charset="0"/>
              </a:rPr>
              <a:t>Introduction:</a:t>
            </a:r>
          </a:p>
          <a:p>
            <a:pPr algn="just"/>
            <a:r>
              <a:rPr lang="en-US" sz="1000" dirty="0" smtClean="0">
                <a:cs typeface="Arial" pitchFamily="34" charset="0"/>
              </a:rPr>
              <a:t>A number of studies have identified genomic regions (quantitative trait loci: QTLs) associated with high seed protein concentration. Brummer et al. (1997) identified a number of QTLs for high protein in diverse populations, but QTL stability varied across environments. Nichols et al. (2006) recently fine mapped a region on Linkage Group I previously associated with increased protein concentration (Chung et al., 2003). Lee et al. (1996) indentified four independent markers stable across locations associated with increased seed protein concentration. No QTLs for variation in seed protein have been associated with an underlying physiological basis for the trait, or even the potential for genetic variation in the elemental processes determining that trait. A logical first step towards identifying marker-associated genes that control a complex trait is to resolve the primary physiological process conditioned by the marker(s). For example, if an increase in final protein concentration is based on increments in seed protein content, the associated gene(s) activity might determine assimilate supply to the seed. Alternatively, if protein concentration increases due to a reduction in oil and/or carbohydrate accumulation, gene activity determining this variation might be related to metabolic partitioning within the seed itself.  Despite the vast literature identifying and mapping QTLs associated with seed protein concentration, it is not clear which developmental/physiological/biochemical strategy leading to high SPC can be targeted for genetic improvement of this trait.</a:t>
            </a:r>
          </a:p>
          <a:p>
            <a:pPr algn="just"/>
            <a:endParaRPr lang="en-US" sz="1000" dirty="0" smtClean="0">
              <a:cs typeface="Arial" pitchFamily="34" charset="0"/>
            </a:endParaRPr>
          </a:p>
          <a:p>
            <a:pPr algn="just"/>
            <a:r>
              <a:rPr lang="en-US" sz="1000" i="1" u="sng" dirty="0" smtClean="0">
                <a:cs typeface="Arial" pitchFamily="34" charset="0"/>
              </a:rPr>
              <a:t>Objective:</a:t>
            </a:r>
          </a:p>
          <a:p>
            <a:pPr algn="just"/>
            <a:r>
              <a:rPr lang="en-US" sz="1000" dirty="0" smtClean="0">
                <a:cs typeface="Arial" pitchFamily="34" charset="0"/>
              </a:rPr>
              <a:t>To evaluate genotypic variation and genetic basis of different physiological strategies to produce seeds with increased protein concentration. </a:t>
            </a:r>
          </a:p>
          <a:p>
            <a:pPr algn="just"/>
            <a:r>
              <a:rPr lang="en-US" sz="1000" i="1" u="sng" dirty="0" smtClean="0">
                <a:cs typeface="Arial" pitchFamily="34" charset="0"/>
              </a:rPr>
              <a:t>Hypothesis:</a:t>
            </a:r>
          </a:p>
          <a:p>
            <a:pPr algn="just"/>
            <a:r>
              <a:rPr lang="en-US" sz="1000" dirty="0" smtClean="0">
                <a:cs typeface="Arial" pitchFamily="34" charset="0"/>
              </a:rPr>
              <a:t>Different physiological strategies exists for increasing SPC.  One is to increase protein content per se (mg protein seed</a:t>
            </a:r>
            <a:r>
              <a:rPr lang="en-US" sz="1000" baseline="30000" dirty="0" smtClean="0">
                <a:cs typeface="Arial" pitchFamily="34" charset="0"/>
              </a:rPr>
              <a:t>-1</a:t>
            </a:r>
            <a:r>
              <a:rPr lang="en-US" sz="1000" dirty="0" smtClean="0">
                <a:cs typeface="Arial" pitchFamily="34" charset="0"/>
              </a:rPr>
              <a:t>).  An alternative is to maintain protein content (mg seed</a:t>
            </a:r>
            <a:r>
              <a:rPr lang="en-US" sz="1000" baseline="30000" dirty="0" smtClean="0">
                <a:cs typeface="Arial" pitchFamily="34" charset="0"/>
              </a:rPr>
              <a:t>-1</a:t>
            </a:r>
            <a:r>
              <a:rPr lang="en-US" sz="1000" dirty="0" smtClean="0">
                <a:cs typeface="Arial" pitchFamily="34" charset="0"/>
              </a:rPr>
              <a:t>) while reducing other seed components (oil + carbohydrates). </a:t>
            </a:r>
          </a:p>
        </p:txBody>
      </p:sp>
      <p:sp>
        <p:nvSpPr>
          <p:cNvPr id="18" name="TextBox 17"/>
          <p:cNvSpPr txBox="1"/>
          <p:nvPr/>
        </p:nvSpPr>
        <p:spPr>
          <a:xfrm>
            <a:off x="6576646" y="4191000"/>
            <a:ext cx="6049108" cy="3072472"/>
          </a:xfrm>
          <a:prstGeom prst="rect">
            <a:avLst/>
          </a:prstGeom>
          <a:noFill/>
          <a:ln w="25400">
            <a:solidFill>
              <a:srgbClr val="FF0000"/>
            </a:solidFill>
          </a:ln>
        </p:spPr>
        <p:txBody>
          <a:bodyPr wrap="square" lIns="83658" tIns="41829" rIns="83658" bIns="41829" rtlCol="0">
            <a:spAutoFit/>
          </a:bodyPr>
          <a:lstStyle/>
          <a:p>
            <a:pPr algn="just"/>
            <a:r>
              <a:rPr lang="en-US" sz="1000" b="1" dirty="0" smtClean="0">
                <a:solidFill>
                  <a:srgbClr val="FF0000"/>
                </a:solidFill>
              </a:rPr>
              <a:t>Results:</a:t>
            </a:r>
          </a:p>
          <a:p>
            <a:pPr algn="just">
              <a:buFont typeface="Arial" pitchFamily="34" charset="0"/>
              <a:buChar char="•"/>
            </a:pPr>
            <a:r>
              <a:rPr lang="en-US" sz="1000" dirty="0" smtClean="0"/>
              <a:t> Substantial variation was observed among progeny lines for component concentration and content (Figure1).</a:t>
            </a:r>
          </a:p>
          <a:p>
            <a:pPr algn="just"/>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buFont typeface="Arial" pitchFamily="34" charset="0"/>
              <a:buChar char="•"/>
            </a:pPr>
            <a:endParaRPr lang="en-US" sz="1000" dirty="0" smtClean="0"/>
          </a:p>
          <a:p>
            <a:pPr algn="just">
              <a:lnSpc>
                <a:spcPct val="150000"/>
              </a:lnSpc>
            </a:pPr>
            <a:endParaRPr lang="en-US" sz="1000" dirty="0" smtClean="0"/>
          </a:p>
          <a:p>
            <a:pPr algn="just">
              <a:lnSpc>
                <a:spcPct val="150000"/>
              </a:lnSpc>
            </a:pPr>
            <a:endParaRPr lang="en-US" sz="1000" dirty="0" smtClean="0"/>
          </a:p>
        </p:txBody>
      </p:sp>
      <p:sp>
        <p:nvSpPr>
          <p:cNvPr id="51" name="TextBox 50"/>
          <p:cNvSpPr txBox="1"/>
          <p:nvPr/>
        </p:nvSpPr>
        <p:spPr>
          <a:xfrm>
            <a:off x="6576647" y="7391400"/>
            <a:ext cx="12309231" cy="1007805"/>
          </a:xfrm>
          <a:prstGeom prst="rect">
            <a:avLst/>
          </a:prstGeom>
          <a:solidFill>
            <a:schemeClr val="accent2">
              <a:lumMod val="20000"/>
              <a:lumOff val="80000"/>
            </a:schemeClr>
          </a:solidFill>
          <a:ln w="25400">
            <a:solidFill>
              <a:schemeClr val="tx1"/>
            </a:solidFill>
          </a:ln>
        </p:spPr>
        <p:txBody>
          <a:bodyPr wrap="square" lIns="83658" tIns="41829" rIns="83658" bIns="41829" rtlCol="0">
            <a:spAutoFit/>
          </a:bodyPr>
          <a:lstStyle/>
          <a:p>
            <a:pPr algn="just"/>
            <a:r>
              <a:rPr lang="en-US" sz="1000" b="1" dirty="0" smtClean="0">
                <a:solidFill>
                  <a:srgbClr val="C00000"/>
                </a:solidFill>
              </a:rPr>
              <a:t>Conclusions:</a:t>
            </a:r>
            <a:endParaRPr lang="en-US" sz="1000" dirty="0" smtClean="0">
              <a:solidFill>
                <a:srgbClr val="C00000"/>
              </a:solidFill>
            </a:endParaRPr>
          </a:p>
          <a:p>
            <a:pPr algn="just">
              <a:buFont typeface="Arial" pitchFamily="34" charset="0"/>
              <a:buChar char="•"/>
            </a:pPr>
            <a:r>
              <a:rPr lang="en-US" sz="1000" dirty="0" smtClean="0">
                <a:solidFill>
                  <a:srgbClr val="C00000"/>
                </a:solidFill>
              </a:rPr>
              <a:t> </a:t>
            </a:r>
            <a:r>
              <a:rPr lang="en-US" sz="1000" dirty="0" smtClean="0">
                <a:solidFill>
                  <a:srgbClr val="C00000"/>
                </a:solidFill>
              </a:rPr>
              <a:t>By </a:t>
            </a:r>
            <a:r>
              <a:rPr lang="en-US" sz="1000" dirty="0" smtClean="0">
                <a:solidFill>
                  <a:srgbClr val="C00000"/>
                </a:solidFill>
              </a:rPr>
              <a:t>analyzing these traits in a segregating </a:t>
            </a:r>
            <a:r>
              <a:rPr lang="en-US" sz="1000" dirty="0" smtClean="0">
                <a:solidFill>
                  <a:srgbClr val="C00000"/>
                </a:solidFill>
              </a:rPr>
              <a:t>population we </a:t>
            </a:r>
            <a:r>
              <a:rPr lang="en-US" sz="1000" dirty="0" smtClean="0">
                <a:solidFill>
                  <a:srgbClr val="C00000"/>
                </a:solidFill>
              </a:rPr>
              <a:t>observed substantial genotypic variation for the elemental processes that determine SPC.</a:t>
            </a:r>
          </a:p>
          <a:p>
            <a:pPr algn="just">
              <a:buFont typeface="Arial" pitchFamily="34" charset="0"/>
              <a:buChar char="•"/>
            </a:pPr>
            <a:r>
              <a:rPr lang="en-US" sz="1000" dirty="0" smtClean="0">
                <a:solidFill>
                  <a:srgbClr val="C00000"/>
                </a:solidFill>
              </a:rPr>
              <a:t> The </a:t>
            </a:r>
            <a:r>
              <a:rPr lang="en-US" sz="1000" dirty="0" smtClean="0">
                <a:solidFill>
                  <a:srgbClr val="C00000"/>
                </a:solidFill>
              </a:rPr>
              <a:t>parent with </a:t>
            </a:r>
            <a:r>
              <a:rPr lang="en-US" sz="1000" dirty="0" smtClean="0">
                <a:solidFill>
                  <a:srgbClr val="C00000"/>
                </a:solidFill>
              </a:rPr>
              <a:t>low </a:t>
            </a:r>
            <a:r>
              <a:rPr lang="en-US" sz="1000" dirty="0" smtClean="0">
                <a:solidFill>
                  <a:srgbClr val="C00000"/>
                </a:solidFill>
              </a:rPr>
              <a:t>seed protein content, Evans, provided alleles that contributed to greater protein content in the seed of its progeny. </a:t>
            </a:r>
            <a:r>
              <a:rPr lang="en-US" sz="1000" dirty="0" smtClean="0">
                <a:solidFill>
                  <a:srgbClr val="C00000"/>
                </a:solidFill>
              </a:rPr>
              <a:t>  These alleles may regulate assimilate </a:t>
            </a:r>
            <a:r>
              <a:rPr lang="en-US" sz="1000" dirty="0" smtClean="0">
                <a:solidFill>
                  <a:srgbClr val="C00000"/>
                </a:solidFill>
              </a:rPr>
              <a:t>supply per seed, </a:t>
            </a:r>
            <a:r>
              <a:rPr lang="en-US" sz="1000" dirty="0" smtClean="0">
                <a:solidFill>
                  <a:srgbClr val="C00000"/>
                </a:solidFill>
              </a:rPr>
              <a:t>which has been shown in related studies     to determine seed protein </a:t>
            </a:r>
            <a:r>
              <a:rPr lang="en-US" sz="1000" dirty="0" smtClean="0">
                <a:solidFill>
                  <a:srgbClr val="C00000"/>
                </a:solidFill>
              </a:rPr>
              <a:t>content.</a:t>
            </a:r>
          </a:p>
          <a:p>
            <a:pPr algn="just">
              <a:buFont typeface="Arial" pitchFamily="34" charset="0"/>
              <a:buChar char="•"/>
            </a:pPr>
            <a:r>
              <a:rPr lang="en-US" sz="1000" dirty="0" smtClean="0">
                <a:solidFill>
                  <a:srgbClr val="C00000"/>
                </a:solidFill>
              </a:rPr>
              <a:t> </a:t>
            </a:r>
            <a:r>
              <a:rPr lang="en-US" sz="1000" dirty="0" smtClean="0">
                <a:solidFill>
                  <a:srgbClr val="C00000"/>
                </a:solidFill>
              </a:rPr>
              <a:t>The </a:t>
            </a:r>
            <a:r>
              <a:rPr lang="en-US" sz="1000" dirty="0" smtClean="0">
                <a:solidFill>
                  <a:srgbClr val="C00000"/>
                </a:solidFill>
              </a:rPr>
              <a:t>markers </a:t>
            </a:r>
            <a:r>
              <a:rPr lang="en-US" sz="1000" dirty="0" smtClean="0">
                <a:solidFill>
                  <a:srgbClr val="C00000"/>
                </a:solidFill>
              </a:rPr>
              <a:t>for protein content in this genomic region </a:t>
            </a:r>
            <a:r>
              <a:rPr lang="en-US" sz="1000" dirty="0" smtClean="0">
                <a:solidFill>
                  <a:srgbClr val="C00000"/>
                </a:solidFill>
              </a:rPr>
              <a:t>probably would not </a:t>
            </a:r>
            <a:r>
              <a:rPr lang="en-US" sz="1000" dirty="0" smtClean="0">
                <a:solidFill>
                  <a:srgbClr val="C00000"/>
                </a:solidFill>
              </a:rPr>
              <a:t>be informative for high SPC in </a:t>
            </a:r>
            <a:r>
              <a:rPr lang="en-US" sz="1000" dirty="0" smtClean="0">
                <a:solidFill>
                  <a:srgbClr val="C00000"/>
                </a:solidFill>
              </a:rPr>
              <a:t>a </a:t>
            </a:r>
            <a:r>
              <a:rPr lang="en-US" sz="1000" dirty="0" smtClean="0">
                <a:solidFill>
                  <a:srgbClr val="C00000"/>
                </a:solidFill>
              </a:rPr>
              <a:t>conventional QTL analysis for protein </a:t>
            </a:r>
            <a:r>
              <a:rPr lang="en-US" sz="1000" dirty="0" smtClean="0">
                <a:solidFill>
                  <a:srgbClr val="C00000"/>
                </a:solidFill>
              </a:rPr>
              <a:t>concentration since some </a:t>
            </a:r>
            <a:r>
              <a:rPr lang="en-US" sz="1000" dirty="0" smtClean="0">
                <a:solidFill>
                  <a:srgbClr val="C00000"/>
                </a:solidFill>
              </a:rPr>
              <a:t>high SPC families </a:t>
            </a:r>
            <a:r>
              <a:rPr lang="en-US" sz="1000" dirty="0" smtClean="0">
                <a:solidFill>
                  <a:srgbClr val="C00000"/>
                </a:solidFill>
              </a:rPr>
              <a:t>have </a:t>
            </a:r>
            <a:r>
              <a:rPr lang="en-US" sz="1000" dirty="0" smtClean="0">
                <a:solidFill>
                  <a:srgbClr val="C00000"/>
                </a:solidFill>
              </a:rPr>
              <a:t>Evans alleles while others have PI153296 alleles. </a:t>
            </a:r>
            <a:r>
              <a:rPr lang="en-US" sz="1000" dirty="0" smtClean="0">
                <a:solidFill>
                  <a:srgbClr val="C00000"/>
                </a:solidFill>
              </a:rPr>
              <a:t> </a:t>
            </a:r>
            <a:r>
              <a:rPr lang="en-US" sz="1000" dirty="0" smtClean="0">
                <a:solidFill>
                  <a:srgbClr val="C00000"/>
                </a:solidFill>
              </a:rPr>
              <a:t>Dissecting SPC into </a:t>
            </a:r>
            <a:r>
              <a:rPr lang="en-US" sz="1000" dirty="0" smtClean="0">
                <a:solidFill>
                  <a:srgbClr val="C00000"/>
                </a:solidFill>
              </a:rPr>
              <a:t>its components , </a:t>
            </a:r>
            <a:r>
              <a:rPr lang="en-US" sz="1000" dirty="0" smtClean="0">
                <a:solidFill>
                  <a:srgbClr val="C00000"/>
                </a:solidFill>
              </a:rPr>
              <a:t>however, exposed this genomic region as important in determining protein </a:t>
            </a:r>
            <a:r>
              <a:rPr lang="en-US" sz="1000" dirty="0" smtClean="0">
                <a:solidFill>
                  <a:srgbClr val="C00000"/>
                </a:solidFill>
              </a:rPr>
              <a:t>accumulation</a:t>
            </a:r>
            <a:r>
              <a:rPr lang="en-US" sz="1000" dirty="0" smtClean="0">
                <a:solidFill>
                  <a:srgbClr val="C00000"/>
                </a:solidFill>
              </a:rPr>
              <a:t>.</a:t>
            </a:r>
            <a:endParaRPr lang="en-US" sz="1000" dirty="0" smtClean="0">
              <a:solidFill>
                <a:srgbClr val="C00000"/>
              </a:solidFill>
            </a:endParaRPr>
          </a:p>
        </p:txBody>
      </p:sp>
      <p:grpSp>
        <p:nvGrpSpPr>
          <p:cNvPr id="54" name="Group 53"/>
          <p:cNvGrpSpPr/>
          <p:nvPr/>
        </p:nvGrpSpPr>
        <p:grpSpPr>
          <a:xfrm>
            <a:off x="6576646" y="1371600"/>
            <a:ext cx="6049108" cy="2708434"/>
            <a:chOff x="7124700" y="1659731"/>
            <a:chExt cx="6553200" cy="3173205"/>
          </a:xfrm>
        </p:grpSpPr>
        <p:sp>
          <p:nvSpPr>
            <p:cNvPr id="10" name="TextBox 9"/>
            <p:cNvSpPr txBox="1"/>
            <p:nvPr/>
          </p:nvSpPr>
          <p:spPr>
            <a:xfrm>
              <a:off x="7157358" y="1659731"/>
              <a:ext cx="4844142" cy="3173205"/>
            </a:xfrm>
            <a:prstGeom prst="rect">
              <a:avLst/>
            </a:prstGeom>
            <a:noFill/>
            <a:ln w="25400">
              <a:noFill/>
            </a:ln>
          </p:spPr>
          <p:txBody>
            <a:bodyPr wrap="square" rtlCol="0">
              <a:spAutoFit/>
            </a:bodyPr>
            <a:lstStyle/>
            <a:p>
              <a:pPr algn="just"/>
              <a:r>
                <a:rPr lang="en-US" sz="1000" b="1" dirty="0" smtClean="0"/>
                <a:t>Materials and Methods:</a:t>
              </a:r>
            </a:p>
            <a:p>
              <a:pPr algn="just">
                <a:buFont typeface="Arial" pitchFamily="34" charset="0"/>
                <a:buChar char="•"/>
              </a:pPr>
              <a:r>
                <a:rPr lang="en-US" sz="1000" i="1" dirty="0" smtClean="0"/>
                <a:t>  Population development --</a:t>
              </a:r>
              <a:r>
                <a:rPr lang="en-US" sz="1000" dirty="0" smtClean="0"/>
                <a:t>100 F2:3 lines</a:t>
              </a:r>
            </a:p>
            <a:p>
              <a:pPr algn="just"/>
              <a:r>
                <a:rPr lang="en-US" sz="1000" dirty="0" smtClean="0"/>
                <a:t>- Low Protein Parent : Evans [SPC: 360 g kg</a:t>
              </a:r>
              <a:r>
                <a:rPr lang="en-US" sz="1000" baseline="30000" dirty="0" smtClean="0"/>
                <a:t>-1</a:t>
              </a:r>
              <a:r>
                <a:rPr lang="en-US" sz="1000" dirty="0" smtClean="0"/>
                <a:t>; Protein content 48 mg seed</a:t>
              </a:r>
              <a:r>
                <a:rPr lang="en-US" sz="1000" baseline="30000" dirty="0" smtClean="0"/>
                <a:t>-1</a:t>
              </a:r>
              <a:r>
                <a:rPr lang="en-US" sz="1000" dirty="0" smtClean="0"/>
                <a:t>]</a:t>
              </a:r>
            </a:p>
            <a:p>
              <a:pPr algn="just"/>
              <a:r>
                <a:rPr lang="en-US" sz="1000" dirty="0" smtClean="0"/>
                <a:t>- High Protein Parent: PI153296 [SPC: 450 g kg</a:t>
              </a:r>
              <a:r>
                <a:rPr lang="en-US" sz="1000" baseline="30000" dirty="0" smtClean="0"/>
                <a:t>-1</a:t>
              </a:r>
              <a:r>
                <a:rPr lang="en-US" sz="1000" dirty="0" smtClean="0"/>
                <a:t> ; Protein content 72 mg seed</a:t>
              </a:r>
              <a:r>
                <a:rPr lang="en-US" sz="1000" baseline="30000" dirty="0" smtClean="0"/>
                <a:t>-1</a:t>
              </a:r>
              <a:r>
                <a:rPr lang="en-US" sz="1000" dirty="0" smtClean="0"/>
                <a:t>]</a:t>
              </a:r>
            </a:p>
            <a:p>
              <a:pPr algn="just"/>
              <a:endParaRPr lang="en-US" sz="1000" dirty="0" smtClean="0"/>
            </a:p>
            <a:p>
              <a:pPr algn="just">
                <a:buFont typeface="Arial" pitchFamily="34" charset="0"/>
                <a:buChar char="•"/>
              </a:pPr>
              <a:r>
                <a:rPr lang="en-US" sz="1000" i="1" dirty="0" smtClean="0"/>
                <a:t> Field evaluation</a:t>
              </a:r>
            </a:p>
            <a:p>
              <a:pPr algn="just"/>
              <a:r>
                <a:rPr lang="en-US" sz="1000" dirty="0" smtClean="0"/>
                <a:t>Three environments: planting on 16 May 2007, 8 June 8 2007, and 15 July 2008; One meter row plots; Two replications in 2007,  three in 2008;</a:t>
              </a:r>
            </a:p>
            <a:p>
              <a:pPr algn="just"/>
              <a:r>
                <a:rPr lang="en-US" sz="1000" dirty="0" smtClean="0"/>
                <a:t>Seed sampling every 5-6 days to estimate rate and duration of seed filling;</a:t>
              </a:r>
            </a:p>
            <a:p>
              <a:pPr algn="just"/>
              <a:r>
                <a:rPr lang="en-US" sz="1000" dirty="0" smtClean="0"/>
                <a:t>Mature seeds analyzed by combustion for nitrogen concentration and extracted with hexane for oil determination. </a:t>
              </a:r>
            </a:p>
            <a:p>
              <a:pPr algn="just"/>
              <a:endParaRPr lang="en-US" sz="1000" dirty="0" smtClean="0"/>
            </a:p>
            <a:p>
              <a:pPr algn="just">
                <a:buFont typeface="Arial" pitchFamily="34" charset="0"/>
                <a:buChar char="•"/>
              </a:pPr>
              <a:r>
                <a:rPr lang="en-US" sz="1000" dirty="0" smtClean="0"/>
                <a:t>  </a:t>
              </a:r>
              <a:r>
                <a:rPr lang="en-US" sz="1000" i="1" dirty="0" smtClean="0"/>
                <a:t>Molecular marker analysis</a:t>
              </a:r>
            </a:p>
            <a:p>
              <a:pPr algn="just"/>
              <a:r>
                <a:rPr lang="en-US" sz="1000" dirty="0" smtClean="0"/>
                <a:t> 24 SSR markers from Linkage Group A1 and I previously associated with high seed protein concentration were assayed for polymorphic alleles in the parents. A subset of F3 families was selected for selective genotyping with 10 of the polymorphic markers (red). </a:t>
              </a:r>
            </a:p>
          </p:txBody>
        </p:sp>
        <p:pic>
          <p:nvPicPr>
            <p:cNvPr id="52" name="Picture 4"/>
            <p:cNvPicPr>
              <a:picLocks noChangeAspect="1" noChangeArrowheads="1"/>
            </p:cNvPicPr>
            <p:nvPr/>
          </p:nvPicPr>
          <p:blipFill>
            <a:blip r:embed="rId4" cstate="print"/>
            <a:srcRect/>
            <a:stretch>
              <a:fillRect/>
            </a:stretch>
          </p:blipFill>
          <p:spPr bwMode="auto">
            <a:xfrm>
              <a:off x="12153901" y="1659731"/>
              <a:ext cx="1295400" cy="3065172"/>
            </a:xfrm>
            <a:prstGeom prst="rect">
              <a:avLst/>
            </a:prstGeom>
            <a:noFill/>
            <a:ln w="9525">
              <a:noFill/>
              <a:miter lim="800000"/>
              <a:headEnd/>
              <a:tailEnd/>
            </a:ln>
          </p:spPr>
        </p:pic>
        <p:sp>
          <p:nvSpPr>
            <p:cNvPr id="53" name="Rectangle 52"/>
            <p:cNvSpPr/>
            <p:nvPr/>
          </p:nvSpPr>
          <p:spPr>
            <a:xfrm>
              <a:off x="7124700" y="1659731"/>
              <a:ext cx="6553200" cy="3124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grpSp>
      <p:pic>
        <p:nvPicPr>
          <p:cNvPr id="1026" name="Picture 2"/>
          <p:cNvPicPr>
            <a:picLocks noChangeAspect="1" noChangeArrowheads="1"/>
          </p:cNvPicPr>
          <p:nvPr/>
        </p:nvPicPr>
        <p:blipFill>
          <a:blip r:embed="rId5" cstate="print"/>
          <a:srcRect/>
          <a:stretch>
            <a:fillRect/>
          </a:stretch>
        </p:blipFill>
        <p:spPr bwMode="auto">
          <a:xfrm>
            <a:off x="7086600" y="4648200"/>
            <a:ext cx="3234626" cy="2438400"/>
          </a:xfrm>
          <a:prstGeom prst="rect">
            <a:avLst/>
          </a:prstGeom>
          <a:noFill/>
          <a:ln w="9525">
            <a:noFill/>
            <a:miter lim="800000"/>
            <a:headEnd/>
            <a:tailEnd/>
          </a:ln>
          <a:effectLst/>
        </p:spPr>
      </p:pic>
      <p:sp>
        <p:nvSpPr>
          <p:cNvPr id="55" name="Rectangle 54"/>
          <p:cNvSpPr/>
          <p:nvPr/>
        </p:nvSpPr>
        <p:spPr>
          <a:xfrm>
            <a:off x="10488804" y="4988997"/>
            <a:ext cx="2084196" cy="1561802"/>
          </a:xfrm>
          <a:prstGeom prst="rect">
            <a:avLst/>
          </a:prstGeom>
        </p:spPr>
        <p:txBody>
          <a:bodyPr wrap="square" lIns="83658" tIns="41829" rIns="83658" bIns="41829">
            <a:spAutoFit/>
          </a:bodyPr>
          <a:lstStyle/>
          <a:p>
            <a:r>
              <a:rPr lang="en-US" sz="800" b="1" dirty="0" smtClean="0">
                <a:cs typeface="Arial" pitchFamily="34" charset="0"/>
              </a:rPr>
              <a:t>Figure 1</a:t>
            </a:r>
            <a:r>
              <a:rPr lang="en-US" sz="800" dirty="0" smtClean="0">
                <a:cs typeface="Arial" pitchFamily="34" charset="0"/>
              </a:rPr>
              <a:t>. Frequency distribution for protein, oil and residual concentration and content in F2 derived families grown in three environments. (a) to (f): 2006 (Environment 1); (g) to (l): 2007 (Environment 2); (m) to (r): 2007 (Environment 3). Values included for each line are the average of two replicate samples in 2006 and three replicate samples in 2007. The gray arrow indicates values for Evans, the low protein parent. The black arrow indicates values for PI153296, the high protein parent. </a:t>
            </a:r>
            <a:endParaRPr lang="en-US" sz="800" dirty="0">
              <a:cs typeface="Arial" pitchFamily="34" charset="0"/>
            </a:endParaRPr>
          </a:p>
        </p:txBody>
      </p:sp>
      <p:pic>
        <p:nvPicPr>
          <p:cNvPr id="1027" name="Picture 3"/>
          <p:cNvPicPr>
            <a:picLocks noChangeAspect="1" noChangeArrowheads="1"/>
          </p:cNvPicPr>
          <p:nvPr/>
        </p:nvPicPr>
        <p:blipFill>
          <a:blip r:embed="rId6" cstate="print"/>
          <a:srcRect/>
          <a:stretch>
            <a:fillRect/>
          </a:stretch>
        </p:blipFill>
        <p:spPr bwMode="auto">
          <a:xfrm>
            <a:off x="13188462" y="4724400"/>
            <a:ext cx="4079631" cy="2338891"/>
          </a:xfrm>
          <a:prstGeom prst="rect">
            <a:avLst/>
          </a:prstGeom>
          <a:noFill/>
          <a:ln w="9525">
            <a:noFill/>
            <a:miter lim="800000"/>
            <a:headEnd/>
            <a:tailEnd/>
          </a:ln>
          <a:effectLst/>
        </p:spPr>
      </p:pic>
      <p:sp>
        <p:nvSpPr>
          <p:cNvPr id="56" name="Rectangle 55"/>
          <p:cNvSpPr/>
          <p:nvPr/>
        </p:nvSpPr>
        <p:spPr>
          <a:xfrm>
            <a:off x="17338431" y="5081087"/>
            <a:ext cx="1477108" cy="1684913"/>
          </a:xfrm>
          <a:prstGeom prst="rect">
            <a:avLst/>
          </a:prstGeom>
        </p:spPr>
        <p:txBody>
          <a:bodyPr wrap="square" lIns="83658" tIns="41829" rIns="83658" bIns="41829">
            <a:spAutoFit/>
          </a:bodyPr>
          <a:lstStyle/>
          <a:p>
            <a:r>
              <a:rPr lang="en-US" sz="800" b="1" dirty="0" smtClean="0">
                <a:cs typeface="Arial" pitchFamily="34" charset="0"/>
              </a:rPr>
              <a:t>Table 1. </a:t>
            </a:r>
            <a:r>
              <a:rPr lang="en-US" sz="800" dirty="0" smtClean="0">
                <a:cs typeface="Arial" pitchFamily="34" charset="0"/>
              </a:rPr>
              <a:t>Association between allelic variants for ten polymorphic SSR markers on linkage groups A1 and I and protein concentration and protein, oil and residual contents evaluated in three environments. Marker-trait association was considered significant at P&lt;0.05. R</a:t>
            </a:r>
            <a:r>
              <a:rPr lang="en-US" sz="800" baseline="30000" dirty="0" smtClean="0">
                <a:cs typeface="Arial" pitchFamily="34" charset="0"/>
              </a:rPr>
              <a:t>2</a:t>
            </a:r>
            <a:r>
              <a:rPr lang="en-US" sz="800" dirty="0" smtClean="0">
                <a:cs typeface="Arial" pitchFamily="34" charset="0"/>
              </a:rPr>
              <a:t> represents the proportion of the total variation explained solely by the marker. </a:t>
            </a:r>
            <a:endParaRPr lang="es-ES" sz="800" dirty="0">
              <a:cs typeface="Arial" pitchFamily="34" charset="0"/>
            </a:endParaRPr>
          </a:p>
        </p:txBody>
      </p:sp>
      <p:pic>
        <p:nvPicPr>
          <p:cNvPr id="2" name="Picture 4"/>
          <p:cNvPicPr>
            <a:picLocks noChangeAspect="1" noChangeArrowheads="1"/>
          </p:cNvPicPr>
          <p:nvPr/>
        </p:nvPicPr>
        <p:blipFill>
          <a:blip r:embed="rId7" cstate="print"/>
          <a:srcRect/>
          <a:stretch>
            <a:fillRect/>
          </a:stretch>
        </p:blipFill>
        <p:spPr bwMode="auto">
          <a:xfrm>
            <a:off x="13106400" y="2292100"/>
            <a:ext cx="4220308" cy="1534085"/>
          </a:xfrm>
          <a:prstGeom prst="rect">
            <a:avLst/>
          </a:prstGeom>
          <a:noFill/>
          <a:ln w="9525">
            <a:noFill/>
            <a:miter lim="800000"/>
            <a:headEnd/>
            <a:tailEnd/>
          </a:ln>
          <a:effectLst/>
        </p:spPr>
      </p:pic>
      <p:sp>
        <p:nvSpPr>
          <p:cNvPr id="57" name="Rectangle 56"/>
          <p:cNvSpPr/>
          <p:nvPr/>
        </p:nvSpPr>
        <p:spPr>
          <a:xfrm>
            <a:off x="17373600" y="2362200"/>
            <a:ext cx="1547446" cy="1315581"/>
          </a:xfrm>
          <a:prstGeom prst="rect">
            <a:avLst/>
          </a:prstGeom>
        </p:spPr>
        <p:txBody>
          <a:bodyPr wrap="square" lIns="83658" tIns="41829" rIns="83658" bIns="41829">
            <a:spAutoFit/>
          </a:bodyPr>
          <a:lstStyle/>
          <a:p>
            <a:r>
              <a:rPr lang="en-US" sz="800" b="1" dirty="0" smtClean="0">
                <a:cs typeface="Arial" pitchFamily="34" charset="0"/>
              </a:rPr>
              <a:t>Figure 2</a:t>
            </a:r>
            <a:r>
              <a:rPr lang="en-US" sz="800" dirty="0" smtClean="0">
                <a:cs typeface="Arial" pitchFamily="34" charset="0"/>
              </a:rPr>
              <a:t>. Comparison of seed protein concentration and seed protein content of F2 derived lines displaying different strategies to attain high seed protein concentration. Empty and filled circles represent selected families having &gt;40% of protein and contrasting levels of protein content. </a:t>
            </a:r>
            <a:endParaRPr lang="en-US" sz="800" dirty="0">
              <a:cs typeface="Arial" pitchFamily="34" charset="0"/>
            </a:endParaRPr>
          </a:p>
        </p:txBody>
      </p:sp>
      <p:sp>
        <p:nvSpPr>
          <p:cNvPr id="8" name="Rectangle 6"/>
          <p:cNvSpPr>
            <a:spLocks noChangeArrowheads="1"/>
          </p:cNvSpPr>
          <p:nvPr/>
        </p:nvSpPr>
        <p:spPr bwMode="auto">
          <a:xfrm>
            <a:off x="304800" y="7467600"/>
            <a:ext cx="5990493" cy="946249"/>
          </a:xfrm>
          <a:prstGeom prst="rect">
            <a:avLst/>
          </a:prstGeom>
          <a:noFill/>
          <a:ln w="22225">
            <a:noFill/>
            <a:miter lim="800000"/>
            <a:headEnd/>
            <a:tailEnd/>
          </a:ln>
          <a:effectLst/>
        </p:spPr>
        <p:txBody>
          <a:bodyPr vert="horz" wrap="square" lIns="83658" tIns="41829" rIns="83658" bIns="41829" numCol="1" anchor="ctr" anchorCtr="0" compatLnSpc="1">
            <a:prstTxWarp prst="textNoShape">
              <a:avLst/>
            </a:prstTxWarp>
            <a:spAutoFit/>
          </a:bodyPr>
          <a:lstStyle/>
          <a:p>
            <a:pPr defTabSz="836585" fontAlgn="base">
              <a:spcBef>
                <a:spcPct val="0"/>
              </a:spcBef>
              <a:spcAft>
                <a:spcPct val="0"/>
              </a:spcAft>
            </a:pPr>
            <a:r>
              <a:rPr lang="en-US" sz="700" b="1" dirty="0" smtClean="0">
                <a:latin typeface="Arial" pitchFamily="34" charset="0"/>
                <a:ea typeface="Times New Roman" pitchFamily="18" charset="0"/>
              </a:rPr>
              <a:t>References</a:t>
            </a:r>
            <a:endParaRPr lang="en-US" sz="700" dirty="0" smtClean="0">
              <a:latin typeface="Arial" pitchFamily="34" charset="0"/>
            </a:endParaRPr>
          </a:p>
          <a:p>
            <a:pPr defTabSz="836585" eaLnBrk="0" fontAlgn="base" hangingPunct="0">
              <a:spcBef>
                <a:spcPct val="0"/>
              </a:spcBef>
              <a:spcAft>
                <a:spcPct val="0"/>
              </a:spcAft>
            </a:pPr>
            <a:r>
              <a:rPr lang="en-US" sz="700" dirty="0" smtClean="0">
                <a:latin typeface="Arial" pitchFamily="34" charset="0"/>
                <a:ea typeface="Times New Roman" pitchFamily="18" charset="0"/>
              </a:rPr>
              <a:t>Brummer, E.C., G.L. Graef, J. Orf, J.R. Wilcox, and R.C. Shoemaker. 1997. Mapping QTL for seed protein and oil content in eight soybean populations. Crop Science 37:370-378.</a:t>
            </a:r>
            <a:endParaRPr lang="en-US" sz="700" dirty="0" smtClean="0">
              <a:latin typeface="Arial" pitchFamily="34" charset="0"/>
            </a:endParaRPr>
          </a:p>
          <a:p>
            <a:pPr defTabSz="836585" eaLnBrk="0" fontAlgn="base" hangingPunct="0">
              <a:spcBef>
                <a:spcPct val="0"/>
              </a:spcBef>
              <a:spcAft>
                <a:spcPct val="0"/>
              </a:spcAft>
            </a:pPr>
            <a:r>
              <a:rPr lang="en-US" sz="700" dirty="0" smtClean="0">
                <a:latin typeface="Arial" pitchFamily="34" charset="0"/>
                <a:ea typeface="Times New Roman" pitchFamily="18" charset="0"/>
              </a:rPr>
              <a:t>Chung, J., H.L. Babka, G.L. Graef, P.E. Staswick, D.J. Lee, P.B. Cregan, R.C. Shoemaker, and J.E. Specht. 2003. The seed protein, oil, and yield QTL on soybean linkage group I. Crop Science 43:1053-1067.</a:t>
            </a:r>
            <a:endParaRPr lang="en-US" sz="700" dirty="0" smtClean="0">
              <a:latin typeface="Arial" pitchFamily="34" charset="0"/>
            </a:endParaRPr>
          </a:p>
          <a:p>
            <a:pPr defTabSz="836585" eaLnBrk="0" fontAlgn="base" hangingPunct="0">
              <a:spcBef>
                <a:spcPct val="0"/>
              </a:spcBef>
              <a:spcAft>
                <a:spcPct val="0"/>
              </a:spcAft>
            </a:pPr>
            <a:r>
              <a:rPr lang="es-ES" sz="700" dirty="0" smtClean="0">
                <a:latin typeface="Arial" pitchFamily="34" charset="0"/>
                <a:ea typeface="Times New Roman" pitchFamily="18" charset="0"/>
              </a:rPr>
              <a:t>Cregan, P. B. et al. 1999.  </a:t>
            </a:r>
            <a:r>
              <a:rPr lang="en-US" sz="700" dirty="0" smtClean="0">
                <a:latin typeface="Arial" pitchFamily="34" charset="0"/>
                <a:ea typeface="Times New Roman" pitchFamily="18" charset="0"/>
              </a:rPr>
              <a:t>An integrated genetic linkage map of the soybean genome. Crop Science 39:1464-1490.</a:t>
            </a:r>
            <a:endParaRPr lang="en-US" sz="700" dirty="0" smtClean="0">
              <a:latin typeface="Arial" pitchFamily="34" charset="0"/>
            </a:endParaRPr>
          </a:p>
          <a:p>
            <a:pPr defTabSz="836585" eaLnBrk="0" fontAlgn="base" hangingPunct="0">
              <a:spcBef>
                <a:spcPct val="0"/>
              </a:spcBef>
              <a:spcAft>
                <a:spcPct val="0"/>
              </a:spcAft>
            </a:pPr>
            <a:r>
              <a:rPr lang="en-US" sz="700" dirty="0" smtClean="0">
                <a:latin typeface="Arial" pitchFamily="34" charset="0"/>
                <a:ea typeface="Times New Roman" pitchFamily="18" charset="0"/>
              </a:rPr>
              <a:t>Lee, S.H., M.A. Bailey, M.A.R. Mian, T.E. Carter, E.R. Shipe, D.A. Ashley, W.A. Parrott, R.S. Hussey, and H.R. Boerma. 1996. RFLP loci associated with soybean seed protein and oil content across populations and locations. Theoretical and Applied Genetics 93:649-657.</a:t>
            </a:r>
            <a:endParaRPr lang="en-US" sz="700" dirty="0" smtClean="0">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1345</Words>
  <Application>Microsoft Office PowerPoint</Application>
  <PresentationFormat>Custom</PresentationFormat>
  <Paragraphs>80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JLR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JLR</dc:creator>
  <cp:lastModifiedBy>westgate</cp:lastModifiedBy>
  <cp:revision>38</cp:revision>
  <dcterms:created xsi:type="dcterms:W3CDTF">2009-10-26T17:09:38Z</dcterms:created>
  <dcterms:modified xsi:type="dcterms:W3CDTF">2009-10-26T21:43:33Z</dcterms:modified>
</cp:coreProperties>
</file>