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5.xml" ContentType="application/vnd.openxmlformats-officedocument.themeOverrid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Default Extension="emf" ContentType="image/x-emf"/>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charts/chart4.xml" ContentType="application/vnd.openxmlformats-officedocument.drawingml.chart+xml"/>
  <Override PartName="/ppt/charts/chart5.xml" ContentType="application/vnd.openxmlformats-officedocument.drawingml.char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51206400" cy="32918400"/>
  <p:notesSz cx="6858000" cy="9296400"/>
  <p:defaultTextStyle>
    <a:defPPr>
      <a:defRPr lang="en-US"/>
    </a:defPPr>
    <a:lvl1pPr algn="l" defTabSz="4283075" rtl="0" fontAlgn="base">
      <a:spcBef>
        <a:spcPct val="0"/>
      </a:spcBef>
      <a:spcAft>
        <a:spcPct val="0"/>
      </a:spcAft>
      <a:defRPr sz="8400" kern="1200">
        <a:solidFill>
          <a:schemeClr val="tx1"/>
        </a:solidFill>
        <a:latin typeface="Arial" charset="0"/>
        <a:ea typeface="+mn-ea"/>
        <a:cs typeface="Arial" charset="0"/>
      </a:defRPr>
    </a:lvl1pPr>
    <a:lvl2pPr marL="2141538" indent="-1684338" algn="l" defTabSz="4283075" rtl="0" fontAlgn="base">
      <a:spcBef>
        <a:spcPct val="0"/>
      </a:spcBef>
      <a:spcAft>
        <a:spcPct val="0"/>
      </a:spcAft>
      <a:defRPr sz="8400" kern="1200">
        <a:solidFill>
          <a:schemeClr val="tx1"/>
        </a:solidFill>
        <a:latin typeface="Arial" charset="0"/>
        <a:ea typeface="+mn-ea"/>
        <a:cs typeface="Arial" charset="0"/>
      </a:defRPr>
    </a:lvl2pPr>
    <a:lvl3pPr marL="4283075" indent="-3368675" algn="l" defTabSz="4283075" rtl="0" fontAlgn="base">
      <a:spcBef>
        <a:spcPct val="0"/>
      </a:spcBef>
      <a:spcAft>
        <a:spcPct val="0"/>
      </a:spcAft>
      <a:defRPr sz="8400" kern="1200">
        <a:solidFill>
          <a:schemeClr val="tx1"/>
        </a:solidFill>
        <a:latin typeface="Arial" charset="0"/>
        <a:ea typeface="+mn-ea"/>
        <a:cs typeface="Arial" charset="0"/>
      </a:defRPr>
    </a:lvl3pPr>
    <a:lvl4pPr marL="6426200" indent="-5054600" algn="l" defTabSz="4283075" rtl="0" fontAlgn="base">
      <a:spcBef>
        <a:spcPct val="0"/>
      </a:spcBef>
      <a:spcAft>
        <a:spcPct val="0"/>
      </a:spcAft>
      <a:defRPr sz="8400" kern="1200">
        <a:solidFill>
          <a:schemeClr val="tx1"/>
        </a:solidFill>
        <a:latin typeface="Arial" charset="0"/>
        <a:ea typeface="+mn-ea"/>
        <a:cs typeface="Arial" charset="0"/>
      </a:defRPr>
    </a:lvl4pPr>
    <a:lvl5pPr marL="8567738" indent="-6738938" algn="l" defTabSz="4283075" rtl="0" fontAlgn="base">
      <a:spcBef>
        <a:spcPct val="0"/>
      </a:spcBef>
      <a:spcAft>
        <a:spcPct val="0"/>
      </a:spcAft>
      <a:defRPr sz="8400" kern="1200">
        <a:solidFill>
          <a:schemeClr val="tx1"/>
        </a:solidFill>
        <a:latin typeface="Arial" charset="0"/>
        <a:ea typeface="+mn-ea"/>
        <a:cs typeface="Arial" charset="0"/>
      </a:defRPr>
    </a:lvl5pPr>
    <a:lvl6pPr marL="2286000" algn="l" defTabSz="914400" rtl="0" eaLnBrk="1" latinLnBrk="0" hangingPunct="1">
      <a:defRPr sz="8400" kern="1200">
        <a:solidFill>
          <a:schemeClr val="tx1"/>
        </a:solidFill>
        <a:latin typeface="Arial" charset="0"/>
        <a:ea typeface="+mn-ea"/>
        <a:cs typeface="Arial" charset="0"/>
      </a:defRPr>
    </a:lvl6pPr>
    <a:lvl7pPr marL="2743200" algn="l" defTabSz="914400" rtl="0" eaLnBrk="1" latinLnBrk="0" hangingPunct="1">
      <a:defRPr sz="8400" kern="1200">
        <a:solidFill>
          <a:schemeClr val="tx1"/>
        </a:solidFill>
        <a:latin typeface="Arial" charset="0"/>
        <a:ea typeface="+mn-ea"/>
        <a:cs typeface="Arial" charset="0"/>
      </a:defRPr>
    </a:lvl7pPr>
    <a:lvl8pPr marL="3200400" algn="l" defTabSz="914400" rtl="0" eaLnBrk="1" latinLnBrk="0" hangingPunct="1">
      <a:defRPr sz="8400" kern="1200">
        <a:solidFill>
          <a:schemeClr val="tx1"/>
        </a:solidFill>
        <a:latin typeface="Arial" charset="0"/>
        <a:ea typeface="+mn-ea"/>
        <a:cs typeface="Arial" charset="0"/>
      </a:defRPr>
    </a:lvl8pPr>
    <a:lvl9pPr marL="3657600" algn="l" defTabSz="914400" rtl="0" eaLnBrk="1" latinLnBrk="0" hangingPunct="1">
      <a:defRPr sz="8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2D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0" d="100"/>
          <a:sy n="30" d="100"/>
        </p:scale>
        <p:origin x="3540" y="1098"/>
      </p:cViewPr>
      <p:guideLst>
        <p:guide orient="horz" pos="10368"/>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F:\Anthracnose%20Traffic\2007\TopTraffic%20Summary.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Pradip%20R.%20Majumdar\My%20Documents\Masters%20Projects\Anthracnose%20Traffic\2008\TopTraffic%20Summary%202008.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2" Type="http://schemas.openxmlformats.org/officeDocument/2006/relationships/oleObject" Target="file:///H:\Anthracnose%20Traffic\2007\TopTraffic%20Summary.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John.John-OfficeDesk\Documents\Masters%20Projects\Anthracnose%20Traffic\2007\TopTraffic%20Summary.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John.John-OfficeDesk\Documents\Masters%20Projects\Anthracnose%20Traffic\2008\TopTraffic%20Summary%202008.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2003402352483719"/>
          <c:y val="0.11867550563532522"/>
          <c:w val="0.82952622241664231"/>
          <c:h val="0.7489233055426896"/>
        </c:manualLayout>
      </c:layout>
      <c:scatterChart>
        <c:scatterStyle val="lineMarker"/>
        <c:ser>
          <c:idx val="0"/>
          <c:order val="0"/>
          <c:tx>
            <c:strRef>
              <c:f>traf!$A$3</c:f>
              <c:strCache>
                <c:ptCount val="1"/>
                <c:pt idx="0">
                  <c:v>Traffic</c:v>
                </c:pt>
              </c:strCache>
            </c:strRef>
          </c:tx>
          <c:spPr>
            <a:ln w="63500">
              <a:solidFill>
                <a:schemeClr val="accent6">
                  <a:lumMod val="50000"/>
                </a:schemeClr>
              </a:solidFill>
            </a:ln>
          </c:spPr>
          <c:marker>
            <c:symbol val="diamond"/>
            <c:size val="12"/>
            <c:spPr>
              <a:solidFill>
                <a:schemeClr val="accent6">
                  <a:lumMod val="50000"/>
                </a:schemeClr>
              </a:solidFill>
              <a:ln>
                <a:solidFill>
                  <a:schemeClr val="accent6">
                    <a:lumMod val="50000"/>
                  </a:schemeClr>
                </a:solidFill>
              </a:ln>
            </c:spPr>
          </c:marker>
          <c:xVal>
            <c:numRef>
              <c:f>traf!$C$1:$M$1</c:f>
              <c:numCache>
                <c:formatCode>d\-mmm</c:formatCode>
                <c:ptCount val="11"/>
                <c:pt idx="0">
                  <c:v>39245</c:v>
                </c:pt>
                <c:pt idx="1">
                  <c:v>39247</c:v>
                </c:pt>
                <c:pt idx="2">
                  <c:v>39255</c:v>
                </c:pt>
                <c:pt idx="3">
                  <c:v>39267</c:v>
                </c:pt>
                <c:pt idx="4">
                  <c:v>39275</c:v>
                </c:pt>
                <c:pt idx="5">
                  <c:v>39282</c:v>
                </c:pt>
                <c:pt idx="6">
                  <c:v>39288</c:v>
                </c:pt>
                <c:pt idx="7">
                  <c:v>39300</c:v>
                </c:pt>
                <c:pt idx="8">
                  <c:v>39308</c:v>
                </c:pt>
                <c:pt idx="9">
                  <c:v>39318</c:v>
                </c:pt>
                <c:pt idx="10">
                  <c:v>39329</c:v>
                </c:pt>
              </c:numCache>
            </c:numRef>
          </c:xVal>
          <c:yVal>
            <c:numRef>
              <c:f>traf!$C$3:$M$3</c:f>
              <c:numCache>
                <c:formatCode>0.0</c:formatCode>
                <c:ptCount val="11"/>
                <c:pt idx="0">
                  <c:v>7.3</c:v>
                </c:pt>
                <c:pt idx="1">
                  <c:v>10.8</c:v>
                </c:pt>
                <c:pt idx="2">
                  <c:v>17.2</c:v>
                </c:pt>
                <c:pt idx="3">
                  <c:v>17.600000000000001</c:v>
                </c:pt>
                <c:pt idx="4">
                  <c:v>17.3</c:v>
                </c:pt>
                <c:pt idx="5">
                  <c:v>15.3</c:v>
                </c:pt>
                <c:pt idx="6">
                  <c:v>18.899999999999999</c:v>
                </c:pt>
                <c:pt idx="7">
                  <c:v>25.4</c:v>
                </c:pt>
                <c:pt idx="8">
                  <c:v>29.3</c:v>
                </c:pt>
                <c:pt idx="9">
                  <c:v>25.4</c:v>
                </c:pt>
                <c:pt idx="10">
                  <c:v>28.3</c:v>
                </c:pt>
              </c:numCache>
            </c:numRef>
          </c:yVal>
        </c:ser>
        <c:ser>
          <c:idx val="1"/>
          <c:order val="1"/>
          <c:tx>
            <c:strRef>
              <c:f>traf!$A$4</c:f>
              <c:strCache>
                <c:ptCount val="1"/>
                <c:pt idx="0">
                  <c:v>No Traffic</c:v>
                </c:pt>
              </c:strCache>
            </c:strRef>
          </c:tx>
          <c:spPr>
            <a:ln w="63500">
              <a:solidFill>
                <a:schemeClr val="accent4">
                  <a:lumMod val="50000"/>
                </a:schemeClr>
              </a:solidFill>
            </a:ln>
          </c:spPr>
          <c:marker>
            <c:symbol val="square"/>
            <c:size val="12"/>
            <c:spPr>
              <a:solidFill>
                <a:schemeClr val="accent4">
                  <a:lumMod val="50000"/>
                </a:schemeClr>
              </a:solidFill>
              <a:ln>
                <a:solidFill>
                  <a:schemeClr val="accent4">
                    <a:lumMod val="50000"/>
                  </a:schemeClr>
                </a:solidFill>
              </a:ln>
            </c:spPr>
          </c:marker>
          <c:xVal>
            <c:numRef>
              <c:f>traf!$C$1:$M$1</c:f>
              <c:numCache>
                <c:formatCode>d\-mmm</c:formatCode>
                <c:ptCount val="11"/>
                <c:pt idx="0">
                  <c:v>39245</c:v>
                </c:pt>
                <c:pt idx="1">
                  <c:v>39247</c:v>
                </c:pt>
                <c:pt idx="2">
                  <c:v>39255</c:v>
                </c:pt>
                <c:pt idx="3">
                  <c:v>39267</c:v>
                </c:pt>
                <c:pt idx="4">
                  <c:v>39275</c:v>
                </c:pt>
                <c:pt idx="5">
                  <c:v>39282</c:v>
                </c:pt>
                <c:pt idx="6">
                  <c:v>39288</c:v>
                </c:pt>
                <c:pt idx="7">
                  <c:v>39300</c:v>
                </c:pt>
                <c:pt idx="8">
                  <c:v>39308</c:v>
                </c:pt>
                <c:pt idx="9">
                  <c:v>39318</c:v>
                </c:pt>
                <c:pt idx="10">
                  <c:v>39329</c:v>
                </c:pt>
              </c:numCache>
            </c:numRef>
          </c:xVal>
          <c:yVal>
            <c:numRef>
              <c:f>traf!$C$4:$M$4</c:f>
              <c:numCache>
                <c:formatCode>0.0</c:formatCode>
                <c:ptCount val="11"/>
                <c:pt idx="0">
                  <c:v>7.9</c:v>
                </c:pt>
                <c:pt idx="1">
                  <c:v>13.4</c:v>
                </c:pt>
                <c:pt idx="2">
                  <c:v>18.399999999999999</c:v>
                </c:pt>
                <c:pt idx="3">
                  <c:v>21.3</c:v>
                </c:pt>
                <c:pt idx="4">
                  <c:v>23.5</c:v>
                </c:pt>
                <c:pt idx="5">
                  <c:v>31.5</c:v>
                </c:pt>
                <c:pt idx="6">
                  <c:v>33.9</c:v>
                </c:pt>
                <c:pt idx="7">
                  <c:v>49.9</c:v>
                </c:pt>
                <c:pt idx="8">
                  <c:v>56.8</c:v>
                </c:pt>
                <c:pt idx="9">
                  <c:v>48.5</c:v>
                </c:pt>
                <c:pt idx="10">
                  <c:v>55.7</c:v>
                </c:pt>
              </c:numCache>
            </c:numRef>
          </c:yVal>
        </c:ser>
        <c:ser>
          <c:idx val="2"/>
          <c:order val="2"/>
          <c:tx>
            <c:strRef>
              <c:f>traf!$A$5</c:f>
              <c:strCache>
                <c:ptCount val="1"/>
              </c:strCache>
            </c:strRef>
          </c:tx>
          <c:spPr>
            <a:ln>
              <a:noFill/>
            </a:ln>
          </c:spPr>
          <c:marker>
            <c:symbol val="none"/>
          </c:marker>
          <c:errBars>
            <c:errDir val="x"/>
            <c:errBarType val="both"/>
            <c:errValType val="stdErr"/>
            <c:spPr>
              <a:ln w="12700">
                <a:solidFill>
                  <a:srgbClr val="000000">
                    <a:alpha val="0"/>
                  </a:srgbClr>
                </a:solidFill>
                <a:prstDash val="solid"/>
              </a:ln>
            </c:spPr>
          </c:errBars>
          <c:errBars>
            <c:errDir val="y"/>
            <c:errBarType val="both"/>
            <c:errValType val="cust"/>
            <c:plus>
              <c:numRef>
                <c:f>traf!$C$6:$M$6</c:f>
                <c:numCache>
                  <c:formatCode>General</c:formatCode>
                  <c:ptCount val="11"/>
                  <c:pt idx="5">
                    <c:v>5.9</c:v>
                  </c:pt>
                  <c:pt idx="6">
                    <c:v>7.2</c:v>
                  </c:pt>
                  <c:pt idx="7">
                    <c:v>2.5</c:v>
                  </c:pt>
                  <c:pt idx="8">
                    <c:v>5.8</c:v>
                  </c:pt>
                  <c:pt idx="9">
                    <c:v>3.3</c:v>
                  </c:pt>
                  <c:pt idx="10">
                    <c:v>1.7000000000000062</c:v>
                  </c:pt>
                </c:numCache>
              </c:numRef>
            </c:plus>
            <c:minus>
              <c:numRef>
                <c:f>traf!$C$6:$M$6</c:f>
                <c:numCache>
                  <c:formatCode>General</c:formatCode>
                  <c:ptCount val="11"/>
                  <c:pt idx="5">
                    <c:v>5.9</c:v>
                  </c:pt>
                  <c:pt idx="6">
                    <c:v>7.2</c:v>
                  </c:pt>
                  <c:pt idx="7">
                    <c:v>2.5</c:v>
                  </c:pt>
                  <c:pt idx="8">
                    <c:v>5.8</c:v>
                  </c:pt>
                  <c:pt idx="9">
                    <c:v>3.3</c:v>
                  </c:pt>
                  <c:pt idx="10">
                    <c:v>1.7000000000000062</c:v>
                  </c:pt>
                </c:numCache>
              </c:numRef>
            </c:minus>
            <c:spPr>
              <a:ln w="22225">
                <a:solidFill>
                  <a:srgbClr val="000000"/>
                </a:solidFill>
                <a:prstDash val="solid"/>
              </a:ln>
            </c:spPr>
          </c:errBars>
          <c:xVal>
            <c:numRef>
              <c:f>traf!$C$1:$M$1</c:f>
              <c:numCache>
                <c:formatCode>d\-mmm</c:formatCode>
                <c:ptCount val="11"/>
                <c:pt idx="0">
                  <c:v>39245</c:v>
                </c:pt>
                <c:pt idx="1">
                  <c:v>39247</c:v>
                </c:pt>
                <c:pt idx="2">
                  <c:v>39255</c:v>
                </c:pt>
                <c:pt idx="3">
                  <c:v>39267</c:v>
                </c:pt>
                <c:pt idx="4">
                  <c:v>39275</c:v>
                </c:pt>
                <c:pt idx="5">
                  <c:v>39282</c:v>
                </c:pt>
                <c:pt idx="6">
                  <c:v>39288</c:v>
                </c:pt>
                <c:pt idx="7">
                  <c:v>39300</c:v>
                </c:pt>
                <c:pt idx="8">
                  <c:v>39308</c:v>
                </c:pt>
                <c:pt idx="9">
                  <c:v>39318</c:v>
                </c:pt>
                <c:pt idx="10">
                  <c:v>39329</c:v>
                </c:pt>
              </c:numCache>
            </c:numRef>
          </c:xVal>
          <c:yVal>
            <c:numRef>
              <c:f>traf!$C$5:$M$5</c:f>
              <c:numCache>
                <c:formatCode>General</c:formatCode>
                <c:ptCount val="11"/>
                <c:pt idx="0">
                  <c:v>60</c:v>
                </c:pt>
                <c:pt idx="1">
                  <c:v>60</c:v>
                </c:pt>
                <c:pt idx="2">
                  <c:v>60</c:v>
                </c:pt>
                <c:pt idx="3">
                  <c:v>60</c:v>
                </c:pt>
                <c:pt idx="4">
                  <c:v>60</c:v>
                </c:pt>
                <c:pt idx="5">
                  <c:v>60</c:v>
                </c:pt>
                <c:pt idx="6">
                  <c:v>60</c:v>
                </c:pt>
                <c:pt idx="7">
                  <c:v>60</c:v>
                </c:pt>
                <c:pt idx="8">
                  <c:v>60</c:v>
                </c:pt>
                <c:pt idx="9">
                  <c:v>60</c:v>
                </c:pt>
                <c:pt idx="10">
                  <c:v>60</c:v>
                </c:pt>
              </c:numCache>
            </c:numRef>
          </c:yVal>
        </c:ser>
        <c:axId val="51646848"/>
        <c:axId val="51648384"/>
      </c:scatterChart>
      <c:valAx>
        <c:axId val="51646848"/>
        <c:scaling>
          <c:orientation val="minMax"/>
          <c:max val="39333"/>
          <c:min val="39240"/>
        </c:scaling>
        <c:axPos val="b"/>
        <c:numFmt formatCode="d\-mmm" sourceLinked="1"/>
        <c:tickLblPos val="nextTo"/>
        <c:txPr>
          <a:bodyPr rot="0" vert="horz"/>
          <a:lstStyle/>
          <a:p>
            <a:pPr>
              <a:defRPr/>
            </a:pPr>
            <a:endParaRPr lang="en-US"/>
          </a:p>
        </c:txPr>
        <c:crossAx val="51648384"/>
        <c:crosses val="autoZero"/>
        <c:crossBetween val="midCat"/>
        <c:majorUnit val="20"/>
      </c:valAx>
      <c:valAx>
        <c:axId val="51648384"/>
        <c:scaling>
          <c:orientation val="minMax"/>
        </c:scaling>
        <c:axPos val="l"/>
        <c:majorGridlines/>
        <c:title>
          <c:tx>
            <c:rich>
              <a:bodyPr rot="-5400000" vert="horz"/>
              <a:lstStyle/>
              <a:p>
                <a:pPr>
                  <a:defRPr/>
                </a:pPr>
                <a:r>
                  <a:rPr lang="en-US" dirty="0"/>
                  <a:t>% Disease</a:t>
                </a:r>
              </a:p>
            </c:rich>
          </c:tx>
          <c:layout>
            <c:manualLayout>
              <c:xMode val="edge"/>
              <c:yMode val="edge"/>
              <c:x val="3.2064741907261701E-3"/>
              <c:y val="0.29596743966281813"/>
            </c:manualLayout>
          </c:layout>
        </c:title>
        <c:numFmt formatCode="0" sourceLinked="0"/>
        <c:tickLblPos val="nextTo"/>
        <c:crossAx val="51646848"/>
        <c:crosses val="autoZero"/>
        <c:crossBetween val="midCat"/>
      </c:valAx>
    </c:plotArea>
    <c:legend>
      <c:legendPos val="r"/>
      <c:legendEntry>
        <c:idx val="2"/>
        <c:delete val="1"/>
      </c:legendEntry>
      <c:layout>
        <c:manualLayout>
          <c:xMode val="edge"/>
          <c:yMode val="edge"/>
          <c:x val="0"/>
          <c:y val="4.3307086614174028E-4"/>
          <c:w val="0.99903859239818282"/>
          <c:h val="0.10153022232515198"/>
        </c:manualLayout>
      </c:layout>
    </c:legend>
    <c:plotVisOnly val="1"/>
    <c:dispBlanksAs val="gap"/>
  </c:chart>
  <c:spPr>
    <a:solidFill>
      <a:schemeClr val="bg1"/>
    </a:solidFill>
  </c:spPr>
  <c:txPr>
    <a:bodyPr/>
    <a:lstStyle/>
    <a:p>
      <a:pPr>
        <a:defRPr sz="2800">
          <a:latin typeface="Times New Roman" pitchFamily="18" charset="0"/>
          <a:cs typeface="Times New Roman" pitchFamily="18"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199822591620492"/>
          <c:y val="0.11918654757707529"/>
          <c:w val="0.84178149606299968"/>
          <c:h val="0.74596897402750062"/>
        </c:manualLayout>
      </c:layout>
      <c:lineChart>
        <c:grouping val="standard"/>
        <c:ser>
          <c:idx val="0"/>
          <c:order val="0"/>
          <c:tx>
            <c:strRef>
              <c:f>Disease!$A$5</c:f>
              <c:strCache>
                <c:ptCount val="1"/>
                <c:pt idx="0">
                  <c:v>Traffic</c:v>
                </c:pt>
              </c:strCache>
            </c:strRef>
          </c:tx>
          <c:spPr>
            <a:ln w="63500">
              <a:solidFill>
                <a:srgbClr val="C00000"/>
              </a:solidFill>
            </a:ln>
          </c:spPr>
          <c:marker>
            <c:symbol val="diamond"/>
            <c:size val="12"/>
            <c:spPr>
              <a:solidFill>
                <a:srgbClr val="C00000"/>
              </a:solidFill>
              <a:ln>
                <a:solidFill>
                  <a:srgbClr val="C00000"/>
                </a:solidFill>
              </a:ln>
            </c:spPr>
          </c:marker>
          <c:cat>
            <c:numRef>
              <c:f>Disease!$C$3:$M$3</c:f>
              <c:numCache>
                <c:formatCode>d\-mmm</c:formatCode>
                <c:ptCount val="11"/>
                <c:pt idx="0">
                  <c:v>39616</c:v>
                </c:pt>
                <c:pt idx="1">
                  <c:v>39624</c:v>
                </c:pt>
                <c:pt idx="2">
                  <c:v>39631</c:v>
                </c:pt>
                <c:pt idx="3">
                  <c:v>39638</c:v>
                </c:pt>
                <c:pt idx="4">
                  <c:v>39646</c:v>
                </c:pt>
                <c:pt idx="5">
                  <c:v>39651</c:v>
                </c:pt>
                <c:pt idx="6">
                  <c:v>39659</c:v>
                </c:pt>
                <c:pt idx="7">
                  <c:v>39665</c:v>
                </c:pt>
                <c:pt idx="8">
                  <c:v>39673</c:v>
                </c:pt>
                <c:pt idx="9">
                  <c:v>39680</c:v>
                </c:pt>
                <c:pt idx="10">
                  <c:v>39698</c:v>
                </c:pt>
              </c:numCache>
            </c:numRef>
          </c:cat>
          <c:val>
            <c:numRef>
              <c:f>Disease!$C$5:$M$5</c:f>
              <c:numCache>
                <c:formatCode>General</c:formatCode>
                <c:ptCount val="11"/>
                <c:pt idx="0">
                  <c:v>1.1000000000000001</c:v>
                </c:pt>
                <c:pt idx="1">
                  <c:v>1.4</c:v>
                </c:pt>
                <c:pt idx="2">
                  <c:v>4.2</c:v>
                </c:pt>
                <c:pt idx="3">
                  <c:v>2.4</c:v>
                </c:pt>
                <c:pt idx="4">
                  <c:v>15.5</c:v>
                </c:pt>
                <c:pt idx="5">
                  <c:v>19.100000000000001</c:v>
                </c:pt>
                <c:pt idx="6">
                  <c:v>36.9</c:v>
                </c:pt>
                <c:pt idx="7">
                  <c:v>33.1</c:v>
                </c:pt>
                <c:pt idx="8">
                  <c:v>30.3</c:v>
                </c:pt>
                <c:pt idx="9">
                  <c:v>21.8</c:v>
                </c:pt>
                <c:pt idx="10">
                  <c:v>23.3</c:v>
                </c:pt>
              </c:numCache>
            </c:numRef>
          </c:val>
        </c:ser>
        <c:ser>
          <c:idx val="1"/>
          <c:order val="1"/>
          <c:tx>
            <c:strRef>
              <c:f>Disease!$A$6</c:f>
              <c:strCache>
                <c:ptCount val="1"/>
                <c:pt idx="0">
                  <c:v>No Traffic</c:v>
                </c:pt>
              </c:strCache>
            </c:strRef>
          </c:tx>
          <c:spPr>
            <a:ln w="63500">
              <a:solidFill>
                <a:schemeClr val="accent4">
                  <a:lumMod val="50000"/>
                </a:schemeClr>
              </a:solidFill>
            </a:ln>
          </c:spPr>
          <c:marker>
            <c:symbol val="square"/>
            <c:size val="12"/>
            <c:spPr>
              <a:solidFill>
                <a:schemeClr val="accent4">
                  <a:lumMod val="50000"/>
                </a:schemeClr>
              </a:solidFill>
              <a:ln>
                <a:solidFill>
                  <a:schemeClr val="accent4">
                    <a:lumMod val="50000"/>
                  </a:schemeClr>
                </a:solidFill>
              </a:ln>
            </c:spPr>
          </c:marker>
          <c:cat>
            <c:numRef>
              <c:f>Disease!$C$3:$M$3</c:f>
              <c:numCache>
                <c:formatCode>d\-mmm</c:formatCode>
                <c:ptCount val="11"/>
                <c:pt idx="0">
                  <c:v>39616</c:v>
                </c:pt>
                <c:pt idx="1">
                  <c:v>39624</c:v>
                </c:pt>
                <c:pt idx="2">
                  <c:v>39631</c:v>
                </c:pt>
                <c:pt idx="3">
                  <c:v>39638</c:v>
                </c:pt>
                <c:pt idx="4">
                  <c:v>39646</c:v>
                </c:pt>
                <c:pt idx="5">
                  <c:v>39651</c:v>
                </c:pt>
                <c:pt idx="6">
                  <c:v>39659</c:v>
                </c:pt>
                <c:pt idx="7">
                  <c:v>39665</c:v>
                </c:pt>
                <c:pt idx="8">
                  <c:v>39673</c:v>
                </c:pt>
                <c:pt idx="9">
                  <c:v>39680</c:v>
                </c:pt>
                <c:pt idx="10">
                  <c:v>39698</c:v>
                </c:pt>
              </c:numCache>
            </c:numRef>
          </c:cat>
          <c:val>
            <c:numRef>
              <c:f>Disease!$C$6:$M$6</c:f>
              <c:numCache>
                <c:formatCode>General</c:formatCode>
                <c:ptCount val="11"/>
                <c:pt idx="0">
                  <c:v>1.2</c:v>
                </c:pt>
                <c:pt idx="1">
                  <c:v>1.5</c:v>
                </c:pt>
                <c:pt idx="2">
                  <c:v>4.3</c:v>
                </c:pt>
                <c:pt idx="3">
                  <c:v>4.5999999999999996</c:v>
                </c:pt>
                <c:pt idx="4">
                  <c:v>25.7</c:v>
                </c:pt>
                <c:pt idx="5">
                  <c:v>29.3</c:v>
                </c:pt>
                <c:pt idx="6">
                  <c:v>50.7</c:v>
                </c:pt>
                <c:pt idx="7">
                  <c:v>53</c:v>
                </c:pt>
                <c:pt idx="8">
                  <c:v>54.6</c:v>
                </c:pt>
                <c:pt idx="9">
                  <c:v>41.1</c:v>
                </c:pt>
                <c:pt idx="10">
                  <c:v>46.7</c:v>
                </c:pt>
              </c:numCache>
            </c:numRef>
          </c:val>
        </c:ser>
        <c:ser>
          <c:idx val="2"/>
          <c:order val="2"/>
          <c:tx>
            <c:strRef>
              <c:f>Disease!$N$8</c:f>
              <c:strCache>
                <c:ptCount val="1"/>
              </c:strCache>
            </c:strRef>
          </c:tx>
          <c:spPr>
            <a:ln>
              <a:noFill/>
            </a:ln>
          </c:spPr>
          <c:marker>
            <c:symbol val="none"/>
          </c:marker>
          <c:errBars>
            <c:errDir val="y"/>
            <c:errBarType val="both"/>
            <c:errValType val="cust"/>
            <c:plus>
              <c:numRef>
                <c:f>Disease!$P$7:$Z$7</c:f>
                <c:numCache>
                  <c:formatCode>General</c:formatCode>
                  <c:ptCount val="11"/>
                  <c:pt idx="3">
                    <c:v>0.45</c:v>
                  </c:pt>
                  <c:pt idx="4">
                    <c:v>1.6500000000000001</c:v>
                  </c:pt>
                  <c:pt idx="5">
                    <c:v>1.6</c:v>
                  </c:pt>
                  <c:pt idx="6">
                    <c:v>5.35</c:v>
                  </c:pt>
                  <c:pt idx="7">
                    <c:v>3.3499999999999988</c:v>
                  </c:pt>
                  <c:pt idx="8">
                    <c:v>5.4</c:v>
                  </c:pt>
                  <c:pt idx="9">
                    <c:v>1.9000000000000001</c:v>
                  </c:pt>
                  <c:pt idx="10">
                    <c:v>3.65</c:v>
                  </c:pt>
                </c:numCache>
              </c:numRef>
            </c:plus>
            <c:minus>
              <c:numRef>
                <c:f>Disease!$P$7:$Z$7</c:f>
                <c:numCache>
                  <c:formatCode>General</c:formatCode>
                  <c:ptCount val="11"/>
                  <c:pt idx="3">
                    <c:v>0.45</c:v>
                  </c:pt>
                  <c:pt idx="4">
                    <c:v>1.6500000000000001</c:v>
                  </c:pt>
                  <c:pt idx="5">
                    <c:v>1.6</c:v>
                  </c:pt>
                  <c:pt idx="6">
                    <c:v>5.35</c:v>
                  </c:pt>
                  <c:pt idx="7">
                    <c:v>3.3499999999999988</c:v>
                  </c:pt>
                  <c:pt idx="8">
                    <c:v>5.4</c:v>
                  </c:pt>
                  <c:pt idx="9">
                    <c:v>1.9000000000000001</c:v>
                  </c:pt>
                  <c:pt idx="10">
                    <c:v>3.65</c:v>
                  </c:pt>
                </c:numCache>
              </c:numRef>
            </c:minus>
            <c:spPr>
              <a:ln w="22225"/>
            </c:spPr>
          </c:errBars>
          <c:val>
            <c:numRef>
              <c:f>Disease!$C$8:$M$8</c:f>
              <c:numCache>
                <c:formatCode>General</c:formatCode>
                <c:ptCount val="11"/>
                <c:pt idx="0">
                  <c:v>70</c:v>
                </c:pt>
                <c:pt idx="1">
                  <c:v>70</c:v>
                </c:pt>
                <c:pt idx="2">
                  <c:v>70</c:v>
                </c:pt>
                <c:pt idx="3">
                  <c:v>70</c:v>
                </c:pt>
                <c:pt idx="4">
                  <c:v>70</c:v>
                </c:pt>
                <c:pt idx="5">
                  <c:v>70</c:v>
                </c:pt>
                <c:pt idx="6">
                  <c:v>70</c:v>
                </c:pt>
                <c:pt idx="7">
                  <c:v>70</c:v>
                </c:pt>
                <c:pt idx="8">
                  <c:v>70</c:v>
                </c:pt>
                <c:pt idx="9">
                  <c:v>70</c:v>
                </c:pt>
                <c:pt idx="10">
                  <c:v>70</c:v>
                </c:pt>
              </c:numCache>
            </c:numRef>
          </c:val>
        </c:ser>
        <c:marker val="1"/>
        <c:axId val="51679232"/>
        <c:axId val="51680768"/>
      </c:lineChart>
      <c:dateAx>
        <c:axId val="51679232"/>
        <c:scaling>
          <c:orientation val="minMax"/>
        </c:scaling>
        <c:axPos val="b"/>
        <c:numFmt formatCode="d\-mmm" sourceLinked="1"/>
        <c:tickLblPos val="nextTo"/>
        <c:crossAx val="51680768"/>
        <c:crosses val="autoZero"/>
        <c:auto val="1"/>
        <c:lblOffset val="100"/>
        <c:majorUnit val="15"/>
        <c:majorTimeUnit val="days"/>
        <c:minorUnit val="1"/>
        <c:minorTimeUnit val="days"/>
      </c:dateAx>
      <c:valAx>
        <c:axId val="51680768"/>
        <c:scaling>
          <c:orientation val="minMax"/>
        </c:scaling>
        <c:axPos val="l"/>
        <c:majorGridlines/>
        <c:title>
          <c:tx>
            <c:rich>
              <a:bodyPr rot="-5400000" vert="horz"/>
              <a:lstStyle/>
              <a:p>
                <a:pPr>
                  <a:defRPr/>
                </a:pPr>
                <a:r>
                  <a:rPr lang="en-US" dirty="0"/>
                  <a:t>% Disease</a:t>
                </a:r>
              </a:p>
            </c:rich>
          </c:tx>
          <c:layout>
            <c:manualLayout>
              <c:xMode val="edge"/>
              <c:yMode val="edge"/>
              <c:x val="1.5432098765432176E-3"/>
              <c:y val="0.30998589728523007"/>
            </c:manualLayout>
          </c:layout>
        </c:title>
        <c:numFmt formatCode="General" sourceLinked="1"/>
        <c:tickLblPos val="nextTo"/>
        <c:crossAx val="51679232"/>
        <c:crosses val="autoZero"/>
        <c:crossBetween val="between"/>
      </c:valAx>
    </c:plotArea>
    <c:legend>
      <c:legendPos val="r"/>
      <c:legendEntry>
        <c:idx val="2"/>
        <c:delete val="1"/>
      </c:legendEntry>
      <c:layout>
        <c:manualLayout>
          <c:xMode val="edge"/>
          <c:yMode val="edge"/>
          <c:x val="7.1640298434917857E-2"/>
          <c:y val="3.0751753045794651E-5"/>
          <c:w val="0.86601399825021852"/>
          <c:h val="8.9836251811807127E-2"/>
        </c:manualLayout>
      </c:layout>
    </c:legend>
    <c:plotVisOnly val="1"/>
  </c:chart>
  <c:spPr>
    <a:solidFill>
      <a:schemeClr val="bg1"/>
    </a:solidFill>
  </c:spPr>
  <c:txPr>
    <a:bodyPr/>
    <a:lstStyle/>
    <a:p>
      <a:pPr>
        <a:defRPr sz="2800">
          <a:latin typeface="Times New Roman" pitchFamily="18" charset="0"/>
          <a:cs typeface="Times New Roman" pitchFamily="18"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959281131525226"/>
          <c:y val="0.11517821141922477"/>
          <c:w val="0.84290878285736659"/>
          <c:h val="0.75373939670585077"/>
        </c:manualLayout>
      </c:layout>
      <c:lineChart>
        <c:grouping val="standard"/>
        <c:ser>
          <c:idx val="0"/>
          <c:order val="0"/>
          <c:tx>
            <c:strRef>
              <c:f>Sheet1!$A$8</c:f>
              <c:strCache>
                <c:ptCount val="1"/>
                <c:pt idx="0">
                  <c:v>Sand</c:v>
                </c:pt>
              </c:strCache>
            </c:strRef>
          </c:tx>
          <c:spPr>
            <a:ln w="63467">
              <a:solidFill>
                <a:srgbClr val="C00000"/>
              </a:solidFill>
            </a:ln>
          </c:spPr>
          <c:marker>
            <c:symbol val="diamond"/>
            <c:size val="6"/>
            <c:spPr>
              <a:solidFill>
                <a:srgbClr val="C00000"/>
              </a:solidFill>
              <a:ln>
                <a:solidFill>
                  <a:srgbClr val="C00000"/>
                </a:solidFill>
              </a:ln>
            </c:spPr>
          </c:marker>
          <c:cat>
            <c:numRef>
              <c:f>Sheet1!$C$2:$M$2</c:f>
              <c:numCache>
                <c:formatCode>d\-mmm</c:formatCode>
                <c:ptCount val="11"/>
                <c:pt idx="0">
                  <c:v>39616</c:v>
                </c:pt>
                <c:pt idx="1">
                  <c:v>39624</c:v>
                </c:pt>
                <c:pt idx="2">
                  <c:v>39631</c:v>
                </c:pt>
                <c:pt idx="3">
                  <c:v>39638</c:v>
                </c:pt>
                <c:pt idx="4">
                  <c:v>39646</c:v>
                </c:pt>
                <c:pt idx="5">
                  <c:v>39651</c:v>
                </c:pt>
                <c:pt idx="6">
                  <c:v>39659</c:v>
                </c:pt>
                <c:pt idx="7">
                  <c:v>39665</c:v>
                </c:pt>
                <c:pt idx="8">
                  <c:v>39673</c:v>
                </c:pt>
                <c:pt idx="9">
                  <c:v>39680</c:v>
                </c:pt>
                <c:pt idx="10">
                  <c:v>39698</c:v>
                </c:pt>
              </c:numCache>
            </c:numRef>
          </c:cat>
          <c:val>
            <c:numRef>
              <c:f>Sheet1!$C$8:$M$8</c:f>
              <c:numCache>
                <c:formatCode>General</c:formatCode>
                <c:ptCount val="11"/>
                <c:pt idx="0">
                  <c:v>1</c:v>
                </c:pt>
                <c:pt idx="1">
                  <c:v>1.4</c:v>
                </c:pt>
                <c:pt idx="2">
                  <c:v>4</c:v>
                </c:pt>
                <c:pt idx="3">
                  <c:v>3.4</c:v>
                </c:pt>
                <c:pt idx="4">
                  <c:v>19.3</c:v>
                </c:pt>
                <c:pt idx="5">
                  <c:v>22.8</c:v>
                </c:pt>
                <c:pt idx="6">
                  <c:v>42.4</c:v>
                </c:pt>
                <c:pt idx="7">
                  <c:v>41.6</c:v>
                </c:pt>
                <c:pt idx="8">
                  <c:v>42.2</c:v>
                </c:pt>
                <c:pt idx="9">
                  <c:v>29.1</c:v>
                </c:pt>
                <c:pt idx="10">
                  <c:v>31.5</c:v>
                </c:pt>
              </c:numCache>
            </c:numRef>
          </c:val>
        </c:ser>
        <c:ser>
          <c:idx val="1"/>
          <c:order val="1"/>
          <c:tx>
            <c:strRef>
              <c:f>Sheet1!$A$9</c:f>
              <c:strCache>
                <c:ptCount val="1"/>
                <c:pt idx="0">
                  <c:v>No Sand</c:v>
                </c:pt>
              </c:strCache>
            </c:strRef>
          </c:tx>
          <c:spPr>
            <a:ln w="63467">
              <a:solidFill>
                <a:schemeClr val="accent4">
                  <a:lumMod val="50000"/>
                </a:schemeClr>
              </a:solidFill>
            </a:ln>
          </c:spPr>
          <c:marker>
            <c:symbol val="square"/>
            <c:size val="6"/>
            <c:spPr>
              <a:solidFill>
                <a:schemeClr val="accent4">
                  <a:lumMod val="50000"/>
                </a:schemeClr>
              </a:solidFill>
              <a:ln>
                <a:solidFill>
                  <a:schemeClr val="accent4">
                    <a:lumMod val="50000"/>
                  </a:schemeClr>
                </a:solidFill>
              </a:ln>
            </c:spPr>
          </c:marker>
          <c:cat>
            <c:numRef>
              <c:f>Sheet1!$C$2:$M$2</c:f>
              <c:numCache>
                <c:formatCode>d\-mmm</c:formatCode>
                <c:ptCount val="11"/>
                <c:pt idx="0">
                  <c:v>39616</c:v>
                </c:pt>
                <c:pt idx="1">
                  <c:v>39624</c:v>
                </c:pt>
                <c:pt idx="2">
                  <c:v>39631</c:v>
                </c:pt>
                <c:pt idx="3">
                  <c:v>39638</c:v>
                </c:pt>
                <c:pt idx="4">
                  <c:v>39646</c:v>
                </c:pt>
                <c:pt idx="5">
                  <c:v>39651</c:v>
                </c:pt>
                <c:pt idx="6">
                  <c:v>39659</c:v>
                </c:pt>
                <c:pt idx="7">
                  <c:v>39665</c:v>
                </c:pt>
                <c:pt idx="8">
                  <c:v>39673</c:v>
                </c:pt>
                <c:pt idx="9">
                  <c:v>39680</c:v>
                </c:pt>
                <c:pt idx="10">
                  <c:v>39698</c:v>
                </c:pt>
              </c:numCache>
            </c:numRef>
          </c:cat>
          <c:val>
            <c:numRef>
              <c:f>Sheet1!$C$9:$M$9</c:f>
              <c:numCache>
                <c:formatCode>General</c:formatCode>
                <c:ptCount val="11"/>
                <c:pt idx="0">
                  <c:v>1.3</c:v>
                </c:pt>
                <c:pt idx="1">
                  <c:v>1.5</c:v>
                </c:pt>
                <c:pt idx="2">
                  <c:v>4.5999999999999996</c:v>
                </c:pt>
                <c:pt idx="3">
                  <c:v>3.5</c:v>
                </c:pt>
                <c:pt idx="4">
                  <c:v>21.9</c:v>
                </c:pt>
                <c:pt idx="5">
                  <c:v>25.6</c:v>
                </c:pt>
                <c:pt idx="6">
                  <c:v>45.2</c:v>
                </c:pt>
                <c:pt idx="7">
                  <c:v>44.4</c:v>
                </c:pt>
                <c:pt idx="8">
                  <c:v>42.6</c:v>
                </c:pt>
                <c:pt idx="9">
                  <c:v>33.700000000000003</c:v>
                </c:pt>
                <c:pt idx="10">
                  <c:v>38.5</c:v>
                </c:pt>
              </c:numCache>
            </c:numRef>
          </c:val>
        </c:ser>
        <c:ser>
          <c:idx val="2"/>
          <c:order val="2"/>
          <c:tx>
            <c:strRef>
              <c:f>Sheet1!$O$5</c:f>
              <c:strCache>
                <c:ptCount val="1"/>
              </c:strCache>
            </c:strRef>
          </c:tx>
          <c:spPr>
            <a:ln>
              <a:noFill/>
            </a:ln>
          </c:spPr>
          <c:marker>
            <c:symbol val="none"/>
          </c:marker>
          <c:errBars>
            <c:errDir val="y"/>
            <c:errBarType val="both"/>
            <c:errValType val="cust"/>
            <c:plus>
              <c:numRef>
                <c:f>Sheet1!$C$16:$M$16</c:f>
                <c:numCache>
                  <c:formatCode>General</c:formatCode>
                  <c:ptCount val="11"/>
                  <c:pt idx="4">
                    <c:v>1.1000000000000001</c:v>
                  </c:pt>
                  <c:pt idx="5">
                    <c:v>0.55000000000000004</c:v>
                  </c:pt>
                  <c:pt idx="7">
                    <c:v>1</c:v>
                  </c:pt>
                  <c:pt idx="9">
                    <c:v>1.7</c:v>
                  </c:pt>
                  <c:pt idx="10">
                    <c:v>1.45</c:v>
                  </c:pt>
                </c:numCache>
              </c:numRef>
            </c:plus>
            <c:minus>
              <c:numRef>
                <c:f>Sheet1!$C$16:$M$16</c:f>
                <c:numCache>
                  <c:formatCode>General</c:formatCode>
                  <c:ptCount val="11"/>
                  <c:pt idx="4">
                    <c:v>1.1000000000000001</c:v>
                  </c:pt>
                  <c:pt idx="5">
                    <c:v>0.55000000000000004</c:v>
                  </c:pt>
                  <c:pt idx="7">
                    <c:v>1</c:v>
                  </c:pt>
                  <c:pt idx="9">
                    <c:v>1.7</c:v>
                  </c:pt>
                  <c:pt idx="10">
                    <c:v>1.45</c:v>
                  </c:pt>
                </c:numCache>
              </c:numRef>
            </c:minus>
            <c:spPr>
              <a:ln w="22225">
                <a:solidFill>
                  <a:srgbClr val="000000"/>
                </a:solidFill>
                <a:prstDash val="solid"/>
              </a:ln>
            </c:spPr>
          </c:errBars>
          <c:cat>
            <c:numRef>
              <c:f>Sheet1!$C$2:$M$2</c:f>
              <c:numCache>
                <c:formatCode>d\-mmm</c:formatCode>
                <c:ptCount val="11"/>
                <c:pt idx="0">
                  <c:v>39616</c:v>
                </c:pt>
                <c:pt idx="1">
                  <c:v>39624</c:v>
                </c:pt>
                <c:pt idx="2">
                  <c:v>39631</c:v>
                </c:pt>
                <c:pt idx="3">
                  <c:v>39638</c:v>
                </c:pt>
                <c:pt idx="4">
                  <c:v>39646</c:v>
                </c:pt>
                <c:pt idx="5">
                  <c:v>39651</c:v>
                </c:pt>
                <c:pt idx="6">
                  <c:v>39659</c:v>
                </c:pt>
                <c:pt idx="7">
                  <c:v>39665</c:v>
                </c:pt>
                <c:pt idx="8">
                  <c:v>39673</c:v>
                </c:pt>
                <c:pt idx="9">
                  <c:v>39680</c:v>
                </c:pt>
                <c:pt idx="10">
                  <c:v>39698</c:v>
                </c:pt>
              </c:numCache>
            </c:numRef>
          </c:cat>
          <c:val>
            <c:numRef>
              <c:f>Sheet1!$C$7:$M$7</c:f>
              <c:numCache>
                <c:formatCode>General</c:formatCode>
                <c:ptCount val="11"/>
                <c:pt idx="0">
                  <c:v>70</c:v>
                </c:pt>
                <c:pt idx="1">
                  <c:v>70</c:v>
                </c:pt>
                <c:pt idx="2">
                  <c:v>70</c:v>
                </c:pt>
                <c:pt idx="3">
                  <c:v>70</c:v>
                </c:pt>
                <c:pt idx="4">
                  <c:v>70</c:v>
                </c:pt>
                <c:pt idx="5">
                  <c:v>70</c:v>
                </c:pt>
                <c:pt idx="6">
                  <c:v>70</c:v>
                </c:pt>
                <c:pt idx="7">
                  <c:v>70</c:v>
                </c:pt>
                <c:pt idx="8">
                  <c:v>70</c:v>
                </c:pt>
                <c:pt idx="9">
                  <c:v>70</c:v>
                </c:pt>
                <c:pt idx="10">
                  <c:v>70</c:v>
                </c:pt>
              </c:numCache>
            </c:numRef>
          </c:val>
        </c:ser>
        <c:marker val="1"/>
        <c:axId val="51600768"/>
        <c:axId val="51602560"/>
      </c:lineChart>
      <c:dateAx>
        <c:axId val="51600768"/>
        <c:scaling>
          <c:orientation val="minMax"/>
        </c:scaling>
        <c:axPos val="b"/>
        <c:numFmt formatCode="[$-409]d\-mmm;@" sourceLinked="0"/>
        <c:tickLblPos val="nextTo"/>
        <c:crossAx val="51602560"/>
        <c:crosses val="autoZero"/>
        <c:lblOffset val="100"/>
        <c:baseTimeUnit val="days"/>
        <c:majorUnit val="15"/>
        <c:majorTimeUnit val="days"/>
        <c:minorUnit val="1"/>
        <c:minorTimeUnit val="days"/>
      </c:dateAx>
      <c:valAx>
        <c:axId val="51602560"/>
        <c:scaling>
          <c:orientation val="minMax"/>
        </c:scaling>
        <c:axPos val="l"/>
        <c:majorGridlines/>
        <c:title>
          <c:tx>
            <c:rich>
              <a:bodyPr/>
              <a:lstStyle/>
              <a:p>
                <a:pPr>
                  <a:defRPr/>
                </a:pPr>
                <a:r>
                  <a:rPr lang="en-US" dirty="0"/>
                  <a:t>% Disease</a:t>
                </a:r>
              </a:p>
            </c:rich>
          </c:tx>
          <c:layout>
            <c:manualLayout>
              <c:xMode val="edge"/>
              <c:yMode val="edge"/>
              <c:x val="1.5432087382519807E-3"/>
              <c:y val="0.32452441543666494"/>
            </c:manualLayout>
          </c:layout>
        </c:title>
        <c:numFmt formatCode="General" sourceLinked="1"/>
        <c:tickLblPos val="nextTo"/>
        <c:crossAx val="51600768"/>
        <c:crosses val="autoZero"/>
        <c:crossBetween val="between"/>
      </c:valAx>
      <c:spPr>
        <a:noFill/>
        <a:ln w="25398">
          <a:noFill/>
        </a:ln>
      </c:spPr>
    </c:plotArea>
    <c:legend>
      <c:legendPos val="r"/>
      <c:legendEntry>
        <c:idx val="2"/>
        <c:delete val="1"/>
      </c:legendEntry>
      <c:layout>
        <c:manualLayout>
          <c:xMode val="edge"/>
          <c:yMode val="edge"/>
          <c:x val="9.537086552705536E-3"/>
          <c:y val="8.8699939123579698E-4"/>
          <c:w val="0.98429007849428662"/>
          <c:h val="0.14315360036517175"/>
        </c:manualLayout>
      </c:layout>
    </c:legend>
    <c:plotVisOnly val="1"/>
    <c:dispBlanksAs val="gap"/>
  </c:chart>
  <c:spPr>
    <a:solidFill>
      <a:schemeClr val="bg1"/>
    </a:solidFill>
  </c:spPr>
  <c:txPr>
    <a:bodyPr/>
    <a:lstStyle/>
    <a:p>
      <a:pPr>
        <a:defRPr sz="2800">
          <a:latin typeface="Times New Roman" pitchFamily="18" charset="0"/>
          <a:cs typeface="Times New Roman"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1309819825153439"/>
          <c:y val="0.12685318968858625"/>
          <c:w val="0.83845252896019551"/>
          <c:h val="0.72757360681187533"/>
        </c:manualLayout>
      </c:layout>
      <c:scatterChart>
        <c:scatterStyle val="lineMarker"/>
        <c:ser>
          <c:idx val="0"/>
          <c:order val="0"/>
          <c:tx>
            <c:strRef>
              <c:f>sand!$A$2</c:f>
              <c:strCache>
                <c:ptCount val="1"/>
                <c:pt idx="0">
                  <c:v>Sand</c:v>
                </c:pt>
              </c:strCache>
            </c:strRef>
          </c:tx>
          <c:spPr>
            <a:ln w="63500">
              <a:solidFill>
                <a:srgbClr val="C00000"/>
              </a:solidFill>
            </a:ln>
          </c:spPr>
          <c:marker>
            <c:symbol val="diamond"/>
            <c:size val="12"/>
            <c:spPr>
              <a:solidFill>
                <a:srgbClr val="C00000"/>
              </a:solidFill>
              <a:ln>
                <a:solidFill>
                  <a:srgbClr val="C00000"/>
                </a:solidFill>
              </a:ln>
            </c:spPr>
          </c:marker>
          <c:xVal>
            <c:numRef>
              <c:f>sand!$C$1:$M$1</c:f>
              <c:numCache>
                <c:formatCode>d\-mmm</c:formatCode>
                <c:ptCount val="11"/>
                <c:pt idx="0">
                  <c:v>39245</c:v>
                </c:pt>
                <c:pt idx="1">
                  <c:v>39247</c:v>
                </c:pt>
                <c:pt idx="2">
                  <c:v>39255</c:v>
                </c:pt>
                <c:pt idx="3">
                  <c:v>39267</c:v>
                </c:pt>
                <c:pt idx="4">
                  <c:v>39275</c:v>
                </c:pt>
                <c:pt idx="5">
                  <c:v>39282</c:v>
                </c:pt>
                <c:pt idx="6">
                  <c:v>39288</c:v>
                </c:pt>
                <c:pt idx="7">
                  <c:v>39300</c:v>
                </c:pt>
                <c:pt idx="8">
                  <c:v>39308</c:v>
                </c:pt>
                <c:pt idx="9">
                  <c:v>39318</c:v>
                </c:pt>
                <c:pt idx="10">
                  <c:v>39329</c:v>
                </c:pt>
              </c:numCache>
            </c:numRef>
          </c:xVal>
          <c:yVal>
            <c:numRef>
              <c:f>sand!$C$2:$M$2</c:f>
              <c:numCache>
                <c:formatCode>0.0</c:formatCode>
                <c:ptCount val="11"/>
                <c:pt idx="0">
                  <c:v>11.2</c:v>
                </c:pt>
                <c:pt idx="1">
                  <c:v>15.4</c:v>
                </c:pt>
                <c:pt idx="2">
                  <c:v>19.2</c:v>
                </c:pt>
                <c:pt idx="3">
                  <c:v>22.7</c:v>
                </c:pt>
                <c:pt idx="4">
                  <c:v>24</c:v>
                </c:pt>
                <c:pt idx="5">
                  <c:v>25.1</c:v>
                </c:pt>
                <c:pt idx="6" formatCode="General">
                  <c:v>26.9</c:v>
                </c:pt>
                <c:pt idx="7" formatCode="General">
                  <c:v>35.9</c:v>
                </c:pt>
                <c:pt idx="8">
                  <c:v>40.700000000000003</c:v>
                </c:pt>
                <c:pt idx="9">
                  <c:v>32.4</c:v>
                </c:pt>
                <c:pt idx="10" formatCode="General">
                  <c:v>38</c:v>
                </c:pt>
              </c:numCache>
            </c:numRef>
          </c:yVal>
        </c:ser>
        <c:ser>
          <c:idx val="1"/>
          <c:order val="1"/>
          <c:tx>
            <c:strRef>
              <c:f>sand!$A$3</c:f>
              <c:strCache>
                <c:ptCount val="1"/>
                <c:pt idx="0">
                  <c:v>No Sand</c:v>
                </c:pt>
              </c:strCache>
            </c:strRef>
          </c:tx>
          <c:spPr>
            <a:ln w="63500">
              <a:solidFill>
                <a:schemeClr val="accent4">
                  <a:lumMod val="50000"/>
                </a:schemeClr>
              </a:solidFill>
            </a:ln>
          </c:spPr>
          <c:marker>
            <c:symbol val="square"/>
            <c:size val="12"/>
            <c:spPr>
              <a:solidFill>
                <a:schemeClr val="accent4">
                  <a:lumMod val="50000"/>
                </a:schemeClr>
              </a:solidFill>
              <a:ln>
                <a:solidFill>
                  <a:schemeClr val="accent4">
                    <a:lumMod val="50000"/>
                  </a:schemeClr>
                </a:solidFill>
              </a:ln>
            </c:spPr>
          </c:marker>
          <c:xVal>
            <c:numRef>
              <c:f>sand!$C$1:$M$1</c:f>
              <c:numCache>
                <c:formatCode>d\-mmm</c:formatCode>
                <c:ptCount val="11"/>
                <c:pt idx="0">
                  <c:v>39245</c:v>
                </c:pt>
                <c:pt idx="1">
                  <c:v>39247</c:v>
                </c:pt>
                <c:pt idx="2">
                  <c:v>39255</c:v>
                </c:pt>
                <c:pt idx="3">
                  <c:v>39267</c:v>
                </c:pt>
                <c:pt idx="4">
                  <c:v>39275</c:v>
                </c:pt>
                <c:pt idx="5">
                  <c:v>39282</c:v>
                </c:pt>
                <c:pt idx="6">
                  <c:v>39288</c:v>
                </c:pt>
                <c:pt idx="7">
                  <c:v>39300</c:v>
                </c:pt>
                <c:pt idx="8">
                  <c:v>39308</c:v>
                </c:pt>
                <c:pt idx="9">
                  <c:v>39318</c:v>
                </c:pt>
                <c:pt idx="10">
                  <c:v>39329</c:v>
                </c:pt>
              </c:numCache>
            </c:numRef>
          </c:xVal>
          <c:yVal>
            <c:numRef>
              <c:f>sand!$C$3:$M$3</c:f>
              <c:numCache>
                <c:formatCode>0.0</c:formatCode>
                <c:ptCount val="11"/>
                <c:pt idx="0">
                  <c:v>4</c:v>
                </c:pt>
                <c:pt idx="1">
                  <c:v>8.8000000000000007</c:v>
                </c:pt>
                <c:pt idx="2">
                  <c:v>16.3</c:v>
                </c:pt>
                <c:pt idx="3">
                  <c:v>16.3</c:v>
                </c:pt>
                <c:pt idx="4">
                  <c:v>16.7</c:v>
                </c:pt>
                <c:pt idx="5">
                  <c:v>21.7</c:v>
                </c:pt>
                <c:pt idx="6" formatCode="General">
                  <c:v>26</c:v>
                </c:pt>
                <c:pt idx="7" formatCode="General">
                  <c:v>39.4</c:v>
                </c:pt>
                <c:pt idx="8">
                  <c:v>45.3</c:v>
                </c:pt>
                <c:pt idx="9">
                  <c:v>41.5</c:v>
                </c:pt>
                <c:pt idx="10">
                  <c:v>46.1</c:v>
                </c:pt>
              </c:numCache>
            </c:numRef>
          </c:yVal>
        </c:ser>
        <c:ser>
          <c:idx val="2"/>
          <c:order val="2"/>
          <c:tx>
            <c:strRef>
              <c:f>sand!$A$4</c:f>
              <c:strCache>
                <c:ptCount val="1"/>
              </c:strCache>
            </c:strRef>
          </c:tx>
          <c:spPr>
            <a:ln>
              <a:noFill/>
            </a:ln>
          </c:spPr>
          <c:marker>
            <c:symbol val="none"/>
          </c:marker>
          <c:errBars>
            <c:errDir val="x"/>
            <c:errBarType val="both"/>
            <c:errValType val="stdErr"/>
            <c:spPr>
              <a:ln w="12700">
                <a:solidFill>
                  <a:srgbClr val="000000">
                    <a:alpha val="0"/>
                  </a:srgbClr>
                </a:solidFill>
                <a:prstDash val="solid"/>
              </a:ln>
            </c:spPr>
          </c:errBars>
          <c:errBars>
            <c:errDir val="y"/>
            <c:errBarType val="both"/>
            <c:errValType val="cust"/>
            <c:plus>
              <c:numRef>
                <c:f>sand!$C$6:$M$6</c:f>
                <c:numCache>
                  <c:formatCode>General</c:formatCode>
                  <c:ptCount val="11"/>
                  <c:pt idx="0">
                    <c:v>0.8</c:v>
                  </c:pt>
                  <c:pt idx="1">
                    <c:v>2.15</c:v>
                  </c:pt>
                  <c:pt idx="3">
                    <c:v>2.7</c:v>
                  </c:pt>
                  <c:pt idx="4">
                    <c:v>1.6</c:v>
                  </c:pt>
                  <c:pt idx="5">
                    <c:v>1.85</c:v>
                  </c:pt>
                  <c:pt idx="8">
                    <c:v>1.6</c:v>
                  </c:pt>
                  <c:pt idx="9">
                    <c:v>2.2999999999999998</c:v>
                  </c:pt>
                  <c:pt idx="10">
                    <c:v>1.55</c:v>
                  </c:pt>
                </c:numCache>
              </c:numRef>
            </c:plus>
            <c:minus>
              <c:numRef>
                <c:f>sand!$C$6:$M$6</c:f>
                <c:numCache>
                  <c:formatCode>General</c:formatCode>
                  <c:ptCount val="11"/>
                  <c:pt idx="0">
                    <c:v>0.8</c:v>
                  </c:pt>
                  <c:pt idx="1">
                    <c:v>2.15</c:v>
                  </c:pt>
                  <c:pt idx="3">
                    <c:v>2.7</c:v>
                  </c:pt>
                  <c:pt idx="4">
                    <c:v>1.6</c:v>
                  </c:pt>
                  <c:pt idx="5">
                    <c:v>1.85</c:v>
                  </c:pt>
                  <c:pt idx="8">
                    <c:v>1.6</c:v>
                  </c:pt>
                  <c:pt idx="9">
                    <c:v>2.2999999999999998</c:v>
                  </c:pt>
                  <c:pt idx="10">
                    <c:v>1.55</c:v>
                  </c:pt>
                </c:numCache>
              </c:numRef>
            </c:minus>
            <c:spPr>
              <a:ln w="22225">
                <a:solidFill>
                  <a:srgbClr val="000000"/>
                </a:solidFill>
                <a:prstDash val="solid"/>
              </a:ln>
            </c:spPr>
          </c:errBars>
          <c:xVal>
            <c:numRef>
              <c:f>sand!$C$1:$M$1</c:f>
              <c:numCache>
                <c:formatCode>d\-mmm</c:formatCode>
                <c:ptCount val="11"/>
                <c:pt idx="0">
                  <c:v>39245</c:v>
                </c:pt>
                <c:pt idx="1">
                  <c:v>39247</c:v>
                </c:pt>
                <c:pt idx="2">
                  <c:v>39255</c:v>
                </c:pt>
                <c:pt idx="3">
                  <c:v>39267</c:v>
                </c:pt>
                <c:pt idx="4">
                  <c:v>39275</c:v>
                </c:pt>
                <c:pt idx="5">
                  <c:v>39282</c:v>
                </c:pt>
                <c:pt idx="6">
                  <c:v>39288</c:v>
                </c:pt>
                <c:pt idx="7">
                  <c:v>39300</c:v>
                </c:pt>
                <c:pt idx="8">
                  <c:v>39308</c:v>
                </c:pt>
                <c:pt idx="9">
                  <c:v>39318</c:v>
                </c:pt>
                <c:pt idx="10">
                  <c:v>39329</c:v>
                </c:pt>
              </c:numCache>
            </c:numRef>
          </c:xVal>
          <c:yVal>
            <c:numRef>
              <c:f>sand!$C$4:$M$4</c:f>
              <c:numCache>
                <c:formatCode>General</c:formatCode>
                <c:ptCount val="11"/>
                <c:pt idx="0">
                  <c:v>60</c:v>
                </c:pt>
                <c:pt idx="1">
                  <c:v>60</c:v>
                </c:pt>
                <c:pt idx="2">
                  <c:v>60</c:v>
                </c:pt>
                <c:pt idx="3">
                  <c:v>60</c:v>
                </c:pt>
                <c:pt idx="4">
                  <c:v>60</c:v>
                </c:pt>
                <c:pt idx="5">
                  <c:v>60</c:v>
                </c:pt>
                <c:pt idx="6">
                  <c:v>60</c:v>
                </c:pt>
                <c:pt idx="7">
                  <c:v>60</c:v>
                </c:pt>
                <c:pt idx="8">
                  <c:v>60</c:v>
                </c:pt>
                <c:pt idx="9">
                  <c:v>60</c:v>
                </c:pt>
                <c:pt idx="10">
                  <c:v>60</c:v>
                </c:pt>
              </c:numCache>
            </c:numRef>
          </c:yVal>
        </c:ser>
        <c:axId val="51756416"/>
        <c:axId val="51983488"/>
      </c:scatterChart>
      <c:valAx>
        <c:axId val="51756416"/>
        <c:scaling>
          <c:orientation val="minMax"/>
          <c:max val="39334"/>
          <c:min val="39240"/>
        </c:scaling>
        <c:axPos val="b"/>
        <c:numFmt formatCode="d\-mmm" sourceLinked="1"/>
        <c:tickLblPos val="nextTo"/>
        <c:txPr>
          <a:bodyPr rot="0" vert="horz"/>
          <a:lstStyle/>
          <a:p>
            <a:pPr>
              <a:defRPr/>
            </a:pPr>
            <a:endParaRPr lang="en-US"/>
          </a:p>
        </c:txPr>
        <c:crossAx val="51983488"/>
        <c:crosses val="autoZero"/>
        <c:crossBetween val="midCat"/>
        <c:majorUnit val="20"/>
      </c:valAx>
      <c:valAx>
        <c:axId val="51983488"/>
        <c:scaling>
          <c:orientation val="minMax"/>
          <c:max val="80"/>
        </c:scaling>
        <c:axPos val="l"/>
        <c:majorGridlines/>
        <c:title>
          <c:tx>
            <c:rich>
              <a:bodyPr rot="-5400000" vert="horz"/>
              <a:lstStyle/>
              <a:p>
                <a:pPr>
                  <a:defRPr/>
                </a:pPr>
                <a:r>
                  <a:rPr lang="en-US" dirty="0"/>
                  <a:t>% Disease</a:t>
                </a:r>
              </a:p>
            </c:rich>
          </c:tx>
          <c:layout>
            <c:manualLayout>
              <c:xMode val="edge"/>
              <c:yMode val="edge"/>
              <c:x val="3.4906921357052588E-3"/>
              <c:y val="0.31598107877460463"/>
            </c:manualLayout>
          </c:layout>
        </c:title>
        <c:numFmt formatCode="0" sourceLinked="0"/>
        <c:tickLblPos val="nextTo"/>
        <c:crossAx val="51756416"/>
        <c:crosses val="autoZero"/>
        <c:crossBetween val="midCat"/>
      </c:valAx>
    </c:plotArea>
    <c:legend>
      <c:legendPos val="r"/>
      <c:legendEntry>
        <c:idx val="2"/>
        <c:delete val="1"/>
      </c:legendEntry>
      <c:layout>
        <c:manualLayout>
          <c:xMode val="edge"/>
          <c:yMode val="edge"/>
          <c:x val="1.7603285700398544E-2"/>
          <c:y val="0"/>
          <c:w val="0.96233498590453959"/>
          <c:h val="0.17009078593966692"/>
        </c:manualLayout>
      </c:layout>
    </c:legend>
    <c:plotVisOnly val="1"/>
    <c:dispBlanksAs val="gap"/>
  </c:chart>
  <c:spPr>
    <a:solidFill>
      <a:schemeClr val="bg1"/>
    </a:solidFill>
  </c:spPr>
  <c:txPr>
    <a:bodyPr/>
    <a:lstStyle/>
    <a:p>
      <a:pPr>
        <a:defRPr sz="2800">
          <a:latin typeface="Times New Roman" pitchFamily="18" charset="0"/>
          <a:cs typeface="Times New Roman" pitchFamily="18"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3780771044318982"/>
          <c:y val="0.11570390657689529"/>
          <c:w val="0.80338044389920249"/>
          <c:h val="0.73431168929970714"/>
        </c:manualLayout>
      </c:layout>
      <c:barChart>
        <c:barDir val="col"/>
        <c:grouping val="clustered"/>
        <c:ser>
          <c:idx val="0"/>
          <c:order val="0"/>
          <c:tx>
            <c:strRef>
              <c:f>ANTH!$B$21</c:f>
              <c:strCache>
                <c:ptCount val="1"/>
                <c:pt idx="0">
                  <c:v>Sand</c:v>
                </c:pt>
              </c:strCache>
            </c:strRef>
          </c:tx>
          <c:spPr>
            <a:solidFill>
              <a:srgbClr val="C00000"/>
            </a:solidFill>
          </c:spPr>
          <c:errBars>
            <c:errBarType val="both"/>
            <c:errValType val="cust"/>
            <c:plus>
              <c:numRef>
                <c:f>ANTH!$N$73</c:f>
                <c:numCache>
                  <c:formatCode>General</c:formatCode>
                  <c:ptCount val="1"/>
                  <c:pt idx="0">
                    <c:v>3.8713243625922802</c:v>
                  </c:pt>
                </c:numCache>
              </c:numRef>
            </c:plus>
            <c:minus>
              <c:numRef>
                <c:f>ANTH!$N$73</c:f>
                <c:numCache>
                  <c:formatCode>General</c:formatCode>
                  <c:ptCount val="1"/>
                  <c:pt idx="0">
                    <c:v>3.8713243625922802</c:v>
                  </c:pt>
                </c:numCache>
              </c:numRef>
            </c:minus>
            <c:spPr>
              <a:ln w="22225"/>
            </c:spPr>
          </c:errBars>
          <c:cat>
            <c:strRef>
              <c:f>ANTH!$A$21:$A$22</c:f>
              <c:strCache>
                <c:ptCount val="2"/>
                <c:pt idx="0">
                  <c:v>No Traffic</c:v>
                </c:pt>
                <c:pt idx="1">
                  <c:v>Traffic</c:v>
                </c:pt>
              </c:strCache>
            </c:strRef>
          </c:cat>
          <c:val>
            <c:numRef>
              <c:f>(ANTH!$G$21,ANTH!$G$23)</c:f>
              <c:numCache>
                <c:formatCode>0.0</c:formatCode>
                <c:ptCount val="2"/>
                <c:pt idx="0">
                  <c:v>29.2124542</c:v>
                </c:pt>
                <c:pt idx="1">
                  <c:v>18.864468899999999</c:v>
                </c:pt>
              </c:numCache>
            </c:numRef>
          </c:val>
        </c:ser>
        <c:ser>
          <c:idx val="1"/>
          <c:order val="1"/>
          <c:tx>
            <c:strRef>
              <c:f>ANTH!$B$20</c:f>
              <c:strCache>
                <c:ptCount val="1"/>
                <c:pt idx="0">
                  <c:v>No Sand</c:v>
                </c:pt>
              </c:strCache>
            </c:strRef>
          </c:tx>
          <c:spPr>
            <a:solidFill>
              <a:schemeClr val="tx2">
                <a:lumMod val="50000"/>
              </a:schemeClr>
            </a:solidFill>
          </c:spPr>
          <c:errBars>
            <c:errBarType val="both"/>
            <c:errValType val="cust"/>
            <c:plus>
              <c:numRef>
                <c:f>ANTH!$N$73</c:f>
                <c:numCache>
                  <c:formatCode>General</c:formatCode>
                  <c:ptCount val="1"/>
                  <c:pt idx="0">
                    <c:v>3.8713243625922802</c:v>
                  </c:pt>
                </c:numCache>
              </c:numRef>
            </c:plus>
            <c:minus>
              <c:numRef>
                <c:f>ANTH!$N$73</c:f>
                <c:numCache>
                  <c:formatCode>General</c:formatCode>
                  <c:ptCount val="1"/>
                  <c:pt idx="0">
                    <c:v>3.8713243625922802</c:v>
                  </c:pt>
                </c:numCache>
              </c:numRef>
            </c:minus>
            <c:spPr>
              <a:ln w="22225"/>
            </c:spPr>
          </c:errBars>
          <c:cat>
            <c:strRef>
              <c:f>ANTH!$A$21:$A$22</c:f>
              <c:strCache>
                <c:ptCount val="2"/>
                <c:pt idx="0">
                  <c:v>No Traffic</c:v>
                </c:pt>
                <c:pt idx="1">
                  <c:v>Traffic</c:v>
                </c:pt>
              </c:strCache>
            </c:strRef>
          </c:cat>
          <c:val>
            <c:numRef>
              <c:f>(ANTH!$G$20,ANTH!$G$22)</c:f>
              <c:numCache>
                <c:formatCode>0.0</c:formatCode>
                <c:ptCount val="2"/>
                <c:pt idx="0">
                  <c:v>17.765567799999989</c:v>
                </c:pt>
                <c:pt idx="1">
                  <c:v>15.6593407</c:v>
                </c:pt>
              </c:numCache>
            </c:numRef>
          </c:val>
        </c:ser>
        <c:axId val="51817088"/>
        <c:axId val="52015488"/>
      </c:barChart>
      <c:catAx>
        <c:axId val="51817088"/>
        <c:scaling>
          <c:orientation val="minMax"/>
        </c:scaling>
        <c:axPos val="b"/>
        <c:numFmt formatCode="General" sourceLinked="1"/>
        <c:tickLblPos val="nextTo"/>
        <c:crossAx val="52015488"/>
        <c:crosses val="autoZero"/>
        <c:auto val="1"/>
        <c:lblAlgn val="ctr"/>
        <c:lblOffset val="100"/>
      </c:catAx>
      <c:valAx>
        <c:axId val="52015488"/>
        <c:scaling>
          <c:orientation val="minMax"/>
          <c:max val="40"/>
        </c:scaling>
        <c:axPos val="l"/>
        <c:majorGridlines/>
        <c:title>
          <c:tx>
            <c:rich>
              <a:bodyPr rot="-5400000" vert="horz"/>
              <a:lstStyle/>
              <a:p>
                <a:pPr>
                  <a:defRPr/>
                </a:pPr>
                <a:r>
                  <a:rPr lang="en-US" dirty="0"/>
                  <a:t>% Disease</a:t>
                </a:r>
              </a:p>
            </c:rich>
          </c:tx>
          <c:layout/>
        </c:title>
        <c:numFmt formatCode="0" sourceLinked="0"/>
        <c:tickLblPos val="nextTo"/>
        <c:crossAx val="51817088"/>
        <c:crosses val="autoZero"/>
        <c:crossBetween val="between"/>
      </c:valAx>
    </c:plotArea>
    <c:legend>
      <c:legendPos val="r"/>
      <c:layout>
        <c:manualLayout>
          <c:xMode val="edge"/>
          <c:yMode val="edge"/>
          <c:x val="5.4568630310100827E-2"/>
          <c:y val="1.4616950055156144E-2"/>
          <c:w val="0.88886264216972888"/>
          <c:h val="0.10234370827716013"/>
        </c:manualLayout>
      </c:layout>
    </c:legend>
    <c:plotVisOnly val="1"/>
    <c:dispBlanksAs val="gap"/>
  </c:chart>
  <c:spPr>
    <a:solidFill>
      <a:schemeClr val="bg1"/>
    </a:solidFill>
  </c:spPr>
  <c:txPr>
    <a:bodyPr/>
    <a:lstStyle/>
    <a:p>
      <a:pPr>
        <a:defRPr sz="2800">
          <a:latin typeface="Times New Roman" pitchFamily="18" charset="0"/>
          <a:cs typeface="Times New Roman" pitchFamily="18"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3780771044318982"/>
          <c:y val="0.12556703849518819"/>
          <c:w val="0.80338044389920249"/>
          <c:h val="0.72444845435987237"/>
        </c:manualLayout>
      </c:layout>
      <c:barChart>
        <c:barDir val="col"/>
        <c:grouping val="clustered"/>
        <c:ser>
          <c:idx val="0"/>
          <c:order val="0"/>
          <c:tx>
            <c:strRef>
              <c:f>Disease!$N$42</c:f>
              <c:strCache>
                <c:ptCount val="1"/>
                <c:pt idx="0">
                  <c:v>Sand</c:v>
                </c:pt>
              </c:strCache>
            </c:strRef>
          </c:tx>
          <c:spPr>
            <a:solidFill>
              <a:srgbClr val="C00000"/>
            </a:solidFill>
          </c:spPr>
          <c:errBars>
            <c:errBarType val="both"/>
            <c:errValType val="cust"/>
            <c:plus>
              <c:numRef>
                <c:f>Disease!$Q$44</c:f>
                <c:numCache>
                  <c:formatCode>General</c:formatCode>
                  <c:ptCount val="1"/>
                  <c:pt idx="0">
                    <c:v>1.6093253685006739</c:v>
                  </c:pt>
                </c:numCache>
              </c:numRef>
            </c:plus>
            <c:minus>
              <c:numRef>
                <c:f>Disease!$Q$44</c:f>
                <c:numCache>
                  <c:formatCode>General</c:formatCode>
                  <c:ptCount val="1"/>
                  <c:pt idx="0">
                    <c:v>1.6093253685006739</c:v>
                  </c:pt>
                </c:numCache>
              </c:numRef>
            </c:minus>
            <c:spPr>
              <a:ln w="22225"/>
            </c:spPr>
          </c:errBars>
          <c:cat>
            <c:strRef>
              <c:f>Disease!$M$43:$M$44</c:f>
              <c:strCache>
                <c:ptCount val="2"/>
                <c:pt idx="0">
                  <c:v>No Traffic</c:v>
                </c:pt>
                <c:pt idx="1">
                  <c:v>Traffic</c:v>
                </c:pt>
              </c:strCache>
            </c:strRef>
          </c:cat>
          <c:val>
            <c:numRef>
              <c:f>Disease!$N$43:$N$44</c:f>
              <c:numCache>
                <c:formatCode>General</c:formatCode>
                <c:ptCount val="2"/>
                <c:pt idx="0">
                  <c:v>28.479853500000001</c:v>
                </c:pt>
                <c:pt idx="1">
                  <c:v>17.032966999999999</c:v>
                </c:pt>
              </c:numCache>
            </c:numRef>
          </c:val>
        </c:ser>
        <c:ser>
          <c:idx val="1"/>
          <c:order val="1"/>
          <c:tx>
            <c:strRef>
              <c:f>Disease!$O$42</c:f>
              <c:strCache>
                <c:ptCount val="1"/>
                <c:pt idx="0">
                  <c:v>No Sand</c:v>
                </c:pt>
              </c:strCache>
            </c:strRef>
          </c:tx>
          <c:spPr>
            <a:solidFill>
              <a:schemeClr val="tx2">
                <a:lumMod val="50000"/>
              </a:schemeClr>
            </a:solidFill>
          </c:spPr>
          <c:errBars>
            <c:errBarType val="both"/>
            <c:errValType val="cust"/>
            <c:plus>
              <c:numRef>
                <c:f>Disease!$Q$44</c:f>
                <c:numCache>
                  <c:formatCode>General</c:formatCode>
                  <c:ptCount val="1"/>
                  <c:pt idx="0">
                    <c:v>1.6093253685006739</c:v>
                  </c:pt>
                </c:numCache>
              </c:numRef>
            </c:plus>
            <c:minus>
              <c:numRef>
                <c:f>Disease!$Q$44</c:f>
                <c:numCache>
                  <c:formatCode>General</c:formatCode>
                  <c:ptCount val="1"/>
                  <c:pt idx="0">
                    <c:v>1.6093253685006739</c:v>
                  </c:pt>
                </c:numCache>
              </c:numRef>
            </c:minus>
            <c:spPr>
              <a:ln w="22225"/>
            </c:spPr>
          </c:errBars>
          <c:cat>
            <c:strRef>
              <c:f>Disease!$M$43:$M$44</c:f>
              <c:strCache>
                <c:ptCount val="2"/>
                <c:pt idx="0">
                  <c:v>No Traffic</c:v>
                </c:pt>
                <c:pt idx="1">
                  <c:v>Traffic</c:v>
                </c:pt>
              </c:strCache>
            </c:strRef>
          </c:cat>
          <c:val>
            <c:numRef>
              <c:f>Disease!$O$43:$O$44</c:f>
              <c:numCache>
                <c:formatCode>General</c:formatCode>
                <c:ptCount val="2"/>
                <c:pt idx="0">
                  <c:v>30.036629999999889</c:v>
                </c:pt>
                <c:pt idx="1">
                  <c:v>21.245421199999889</c:v>
                </c:pt>
              </c:numCache>
            </c:numRef>
          </c:val>
        </c:ser>
        <c:axId val="51996160"/>
        <c:axId val="51997696"/>
      </c:barChart>
      <c:catAx>
        <c:axId val="51996160"/>
        <c:scaling>
          <c:orientation val="minMax"/>
        </c:scaling>
        <c:axPos val="b"/>
        <c:numFmt formatCode="General" sourceLinked="1"/>
        <c:tickLblPos val="nextTo"/>
        <c:crossAx val="51997696"/>
        <c:crosses val="autoZero"/>
        <c:auto val="1"/>
        <c:lblAlgn val="ctr"/>
        <c:lblOffset val="100"/>
      </c:catAx>
      <c:valAx>
        <c:axId val="51997696"/>
        <c:scaling>
          <c:orientation val="minMax"/>
          <c:max val="40"/>
        </c:scaling>
        <c:axPos val="l"/>
        <c:majorGridlines/>
        <c:title>
          <c:tx>
            <c:rich>
              <a:bodyPr rot="-5400000" vert="horz"/>
              <a:lstStyle/>
              <a:p>
                <a:pPr>
                  <a:defRPr/>
                </a:pPr>
                <a:r>
                  <a:rPr lang="en-US" dirty="0"/>
                  <a:t>% Disease</a:t>
                </a:r>
              </a:p>
            </c:rich>
          </c:tx>
          <c:layout/>
        </c:title>
        <c:numFmt formatCode="General" sourceLinked="1"/>
        <c:tickLblPos val="nextTo"/>
        <c:crossAx val="51996160"/>
        <c:crosses val="autoZero"/>
        <c:crossBetween val="between"/>
      </c:valAx>
    </c:plotArea>
    <c:legend>
      <c:legendPos val="r"/>
      <c:layout>
        <c:manualLayout>
          <c:xMode val="edge"/>
          <c:yMode val="edge"/>
          <c:x val="4.5309371050841471E-2"/>
          <c:y val="3.1525240486378878E-2"/>
          <c:w val="0.90738116068824737"/>
          <c:h val="0.10234370827716013"/>
        </c:manualLayout>
      </c:layout>
    </c:legend>
    <c:plotVisOnly val="1"/>
    <c:dispBlanksAs val="gap"/>
  </c:chart>
  <c:spPr>
    <a:solidFill>
      <a:schemeClr val="bg1"/>
    </a:solidFill>
  </c:spPr>
  <c:txPr>
    <a:bodyPr/>
    <a:lstStyle/>
    <a:p>
      <a:pPr>
        <a:defRPr sz="2800">
          <a:latin typeface="Times New Roman" pitchFamily="18" charset="0"/>
          <a:cs typeface="Times New Roman" pitchFamily="18" charset="0"/>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17" tIns="45708" rIns="91417" bIns="4570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17" tIns="45708" rIns="91417" bIns="45708" rtlCol="0"/>
          <a:lstStyle>
            <a:lvl1pPr algn="r">
              <a:defRPr sz="1200"/>
            </a:lvl1pPr>
          </a:lstStyle>
          <a:p>
            <a:fld id="{D8328C3E-5B86-4CFE-83E3-F2FFF5429F02}" type="datetimeFigureOut">
              <a:rPr lang="en-US" smtClean="0"/>
              <a:pPr/>
              <a:t>10/26/2009</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17" tIns="45708" rIns="91417"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17" tIns="45708" rIns="91417" bIns="45708" rtlCol="0" anchor="b"/>
          <a:lstStyle>
            <a:lvl1pPr algn="r">
              <a:defRPr sz="1200"/>
            </a:lvl1pPr>
          </a:lstStyle>
          <a:p>
            <a:fld id="{0DB5256F-F480-494D-A2D0-7E4CA63C42F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17" tIns="45708" rIns="91417" bIns="45708" rtlCol="0"/>
          <a:lstStyle>
            <a:lvl1pPr algn="l" defTabSz="4283540"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17" tIns="45708" rIns="91417" bIns="45708" rtlCol="0"/>
          <a:lstStyle>
            <a:lvl1pPr algn="r" defTabSz="4283540" fontAlgn="auto">
              <a:spcBef>
                <a:spcPts val="0"/>
              </a:spcBef>
              <a:spcAft>
                <a:spcPts val="0"/>
              </a:spcAft>
              <a:defRPr sz="1200">
                <a:latin typeface="+mn-lt"/>
                <a:cs typeface="+mn-cs"/>
              </a:defRPr>
            </a:lvl1pPr>
          </a:lstStyle>
          <a:p>
            <a:pPr>
              <a:defRPr/>
            </a:pPr>
            <a:fld id="{46B75494-BE2D-4A6D-89D6-83B5C0CD4838}" type="datetimeFigureOut">
              <a:rPr lang="en-US"/>
              <a:pPr>
                <a:defRPr/>
              </a:pPr>
              <a:t>10/26/2009</a:t>
            </a:fld>
            <a:endParaRPr lang="en-US" dirty="0"/>
          </a:p>
        </p:txBody>
      </p:sp>
      <p:sp>
        <p:nvSpPr>
          <p:cNvPr id="4" name="Slide Image Placeholder 3"/>
          <p:cNvSpPr>
            <a:spLocks noGrp="1" noRot="1" noChangeAspect="1"/>
          </p:cNvSpPr>
          <p:nvPr>
            <p:ph type="sldImg" idx="2"/>
          </p:nvPr>
        </p:nvSpPr>
        <p:spPr>
          <a:xfrm>
            <a:off x="717550" y="696913"/>
            <a:ext cx="5422900" cy="3486150"/>
          </a:xfrm>
          <a:prstGeom prst="rect">
            <a:avLst/>
          </a:prstGeom>
          <a:noFill/>
          <a:ln w="12700">
            <a:solidFill>
              <a:prstClr val="black"/>
            </a:solidFill>
          </a:ln>
        </p:spPr>
        <p:txBody>
          <a:bodyPr vert="horz" lIns="91417" tIns="45708" rIns="91417" bIns="45708" rtlCol="0" anchor="ctr"/>
          <a:lstStyle/>
          <a:p>
            <a:pPr lvl="0"/>
            <a:endParaRPr lang="en-US"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17" tIns="45708" rIns="91417" bIns="4570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17" tIns="45708" rIns="91417" bIns="45708" rtlCol="0" anchor="b"/>
          <a:lstStyle>
            <a:lvl1pPr algn="l" defTabSz="4283540"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17" tIns="45708" rIns="91417" bIns="45708" rtlCol="0" anchor="b"/>
          <a:lstStyle>
            <a:lvl1pPr algn="r" defTabSz="4283540" fontAlgn="auto">
              <a:spcBef>
                <a:spcPts val="0"/>
              </a:spcBef>
              <a:spcAft>
                <a:spcPts val="0"/>
              </a:spcAft>
              <a:defRPr sz="1200">
                <a:latin typeface="+mn-lt"/>
                <a:cs typeface="+mn-cs"/>
              </a:defRPr>
            </a:lvl1pPr>
          </a:lstStyle>
          <a:p>
            <a:pPr>
              <a:defRPr/>
            </a:pPr>
            <a:fld id="{E2ADD126-803F-4751-B916-F12E9CED784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283075" rtl="0" eaLnBrk="0" fontAlgn="base" hangingPunct="0">
      <a:spcBef>
        <a:spcPct val="30000"/>
      </a:spcBef>
      <a:spcAft>
        <a:spcPct val="0"/>
      </a:spcAft>
      <a:defRPr sz="5600" kern="1200">
        <a:solidFill>
          <a:schemeClr val="tx1"/>
        </a:solidFill>
        <a:latin typeface="+mn-lt"/>
        <a:ea typeface="+mn-ea"/>
        <a:cs typeface="+mn-cs"/>
      </a:defRPr>
    </a:lvl1pPr>
    <a:lvl2pPr marL="2141538" algn="l" defTabSz="4283075" rtl="0" eaLnBrk="0" fontAlgn="base" hangingPunct="0">
      <a:spcBef>
        <a:spcPct val="30000"/>
      </a:spcBef>
      <a:spcAft>
        <a:spcPct val="0"/>
      </a:spcAft>
      <a:defRPr sz="5600" kern="1200">
        <a:solidFill>
          <a:schemeClr val="tx1"/>
        </a:solidFill>
        <a:latin typeface="+mn-lt"/>
        <a:ea typeface="+mn-ea"/>
        <a:cs typeface="+mn-cs"/>
      </a:defRPr>
    </a:lvl2pPr>
    <a:lvl3pPr marL="4283075" algn="l" defTabSz="4283075" rtl="0" eaLnBrk="0" fontAlgn="base" hangingPunct="0">
      <a:spcBef>
        <a:spcPct val="30000"/>
      </a:spcBef>
      <a:spcAft>
        <a:spcPct val="0"/>
      </a:spcAft>
      <a:defRPr sz="5600" kern="1200">
        <a:solidFill>
          <a:schemeClr val="tx1"/>
        </a:solidFill>
        <a:latin typeface="+mn-lt"/>
        <a:ea typeface="+mn-ea"/>
        <a:cs typeface="+mn-cs"/>
      </a:defRPr>
    </a:lvl3pPr>
    <a:lvl4pPr marL="6426200" algn="l" defTabSz="4283075" rtl="0" eaLnBrk="0" fontAlgn="base" hangingPunct="0">
      <a:spcBef>
        <a:spcPct val="30000"/>
      </a:spcBef>
      <a:spcAft>
        <a:spcPct val="0"/>
      </a:spcAft>
      <a:defRPr sz="5600" kern="1200">
        <a:solidFill>
          <a:schemeClr val="tx1"/>
        </a:solidFill>
        <a:latin typeface="+mn-lt"/>
        <a:ea typeface="+mn-ea"/>
        <a:cs typeface="+mn-cs"/>
      </a:defRPr>
    </a:lvl4pPr>
    <a:lvl5pPr marL="8567738" algn="l" defTabSz="4283075" rtl="0" eaLnBrk="0" fontAlgn="base" hangingPunct="0">
      <a:spcBef>
        <a:spcPct val="30000"/>
      </a:spcBef>
      <a:spcAft>
        <a:spcPct val="0"/>
      </a:spcAft>
      <a:defRPr sz="5600" kern="1200">
        <a:solidFill>
          <a:schemeClr val="tx1"/>
        </a:solidFill>
        <a:latin typeface="+mn-lt"/>
        <a:ea typeface="+mn-ea"/>
        <a:cs typeface="+mn-cs"/>
      </a:defRPr>
    </a:lvl5pPr>
    <a:lvl6pPr marL="10711510" algn="l" defTabSz="4284604" rtl="0" eaLnBrk="1" latinLnBrk="0" hangingPunct="1">
      <a:defRPr sz="5600" kern="1200">
        <a:solidFill>
          <a:schemeClr val="tx1"/>
        </a:solidFill>
        <a:latin typeface="+mn-lt"/>
        <a:ea typeface="+mn-ea"/>
        <a:cs typeface="+mn-cs"/>
      </a:defRPr>
    </a:lvl6pPr>
    <a:lvl7pPr marL="12853812" algn="l" defTabSz="4284604" rtl="0" eaLnBrk="1" latinLnBrk="0" hangingPunct="1">
      <a:defRPr sz="5600" kern="1200">
        <a:solidFill>
          <a:schemeClr val="tx1"/>
        </a:solidFill>
        <a:latin typeface="+mn-lt"/>
        <a:ea typeface="+mn-ea"/>
        <a:cs typeface="+mn-cs"/>
      </a:defRPr>
    </a:lvl7pPr>
    <a:lvl8pPr marL="14996114" algn="l" defTabSz="4284604" rtl="0" eaLnBrk="1" latinLnBrk="0" hangingPunct="1">
      <a:defRPr sz="5600" kern="1200">
        <a:solidFill>
          <a:schemeClr val="tx1"/>
        </a:solidFill>
        <a:latin typeface="+mn-lt"/>
        <a:ea typeface="+mn-ea"/>
        <a:cs typeface="+mn-cs"/>
      </a:defRPr>
    </a:lvl8pPr>
    <a:lvl9pPr marL="17138416" algn="l" defTabSz="4284604" rtl="0" eaLnBrk="1" latinLnBrk="0" hangingPunct="1">
      <a:defRPr sz="5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717550" y="696913"/>
            <a:ext cx="5422900" cy="3486150"/>
          </a:xfrm>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282011" fontAlgn="base">
              <a:spcBef>
                <a:spcPct val="0"/>
              </a:spcBef>
              <a:spcAft>
                <a:spcPct val="0"/>
              </a:spcAft>
              <a:defRPr/>
            </a:pPr>
            <a:fld id="{CD595CC3-DE6A-41FD-A169-AF8E17ADBBD5}" type="slidenum">
              <a:rPr lang="en-US" smtClean="0"/>
              <a:pPr defTabSz="4282011" fontAlgn="base">
                <a:spcBef>
                  <a:spcPct val="0"/>
                </a:spcBef>
                <a:spcAft>
                  <a:spcPct val="0"/>
                </a:spcAft>
                <a:defRPr/>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2142302" indent="0" algn="ctr">
              <a:buNone/>
              <a:defRPr>
                <a:solidFill>
                  <a:schemeClr val="tx1">
                    <a:tint val="75000"/>
                  </a:schemeClr>
                </a:solidFill>
              </a:defRPr>
            </a:lvl2pPr>
            <a:lvl3pPr marL="4284604" indent="0" algn="ctr">
              <a:buNone/>
              <a:defRPr>
                <a:solidFill>
                  <a:schemeClr val="tx1">
                    <a:tint val="75000"/>
                  </a:schemeClr>
                </a:solidFill>
              </a:defRPr>
            </a:lvl3pPr>
            <a:lvl4pPr marL="6426906" indent="0" algn="ctr">
              <a:buNone/>
              <a:defRPr>
                <a:solidFill>
                  <a:schemeClr val="tx1">
                    <a:tint val="75000"/>
                  </a:schemeClr>
                </a:solidFill>
              </a:defRPr>
            </a:lvl4pPr>
            <a:lvl5pPr marL="8569208" indent="0" algn="ctr">
              <a:buNone/>
              <a:defRPr>
                <a:solidFill>
                  <a:schemeClr val="tx1">
                    <a:tint val="75000"/>
                  </a:schemeClr>
                </a:solidFill>
              </a:defRPr>
            </a:lvl5pPr>
            <a:lvl6pPr marL="10711510" indent="0" algn="ctr">
              <a:buNone/>
              <a:defRPr>
                <a:solidFill>
                  <a:schemeClr val="tx1">
                    <a:tint val="75000"/>
                  </a:schemeClr>
                </a:solidFill>
              </a:defRPr>
            </a:lvl6pPr>
            <a:lvl7pPr marL="12853812" indent="0" algn="ctr">
              <a:buNone/>
              <a:defRPr>
                <a:solidFill>
                  <a:schemeClr val="tx1">
                    <a:tint val="75000"/>
                  </a:schemeClr>
                </a:solidFill>
              </a:defRPr>
            </a:lvl7pPr>
            <a:lvl8pPr marL="14996114" indent="0" algn="ctr">
              <a:buNone/>
              <a:defRPr>
                <a:solidFill>
                  <a:schemeClr val="tx1">
                    <a:tint val="75000"/>
                  </a:schemeClr>
                </a:solidFill>
              </a:defRPr>
            </a:lvl8pPr>
            <a:lvl9pPr marL="171384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D1D9F6-3D4E-444A-AE6F-F52C4DC762F0}" type="datetimeFigureOut">
              <a:rPr lang="en-US"/>
              <a:pPr>
                <a:defRPr/>
              </a:pPr>
              <a:t>10/26/2009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53B207-4324-44D0-9A68-4A151AA8297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C0B440-5344-4300-936E-5A3155432B40}" type="datetimeFigureOut">
              <a:rPr lang="en-US"/>
              <a:pPr>
                <a:defRPr/>
              </a:pPr>
              <a:t>10/26/2009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752A6-1BA2-42E0-AB02-446232AAC8F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65"/>
            <a:ext cx="115214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8265"/>
            <a:ext cx="337108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1E1C92-05F7-494B-89BA-7C212340E32B}" type="datetimeFigureOut">
              <a:rPr lang="en-US"/>
              <a:pPr>
                <a:defRPr/>
              </a:pPr>
              <a:t>10/26/2009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2381638-33C3-47BE-9F93-1600F58ED73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5872C1-410E-483F-8B38-CAAE55EF74A2}" type="datetimeFigureOut">
              <a:rPr lang="en-US"/>
              <a:pPr>
                <a:defRPr/>
              </a:pPr>
              <a:t>10/26/2009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7D917F6-0C23-487D-8118-D7269A6D815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4" y="21153122"/>
            <a:ext cx="43525440" cy="6537960"/>
          </a:xfrm>
        </p:spPr>
        <p:txBody>
          <a:bodyPr anchor="t"/>
          <a:lstStyle>
            <a:lvl1pPr algn="l">
              <a:defRPr sz="187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4" y="13952225"/>
            <a:ext cx="43525440" cy="7200898"/>
          </a:xfrm>
        </p:spPr>
        <p:txBody>
          <a:bodyPr anchor="b"/>
          <a:lstStyle>
            <a:lvl1pPr marL="0" indent="0">
              <a:buNone/>
              <a:defRPr sz="9400">
                <a:solidFill>
                  <a:schemeClr val="tx1">
                    <a:tint val="75000"/>
                  </a:schemeClr>
                </a:solidFill>
              </a:defRPr>
            </a:lvl1pPr>
            <a:lvl2pPr marL="2142302" indent="0">
              <a:buNone/>
              <a:defRPr sz="8400">
                <a:solidFill>
                  <a:schemeClr val="tx1">
                    <a:tint val="75000"/>
                  </a:schemeClr>
                </a:solidFill>
              </a:defRPr>
            </a:lvl2pPr>
            <a:lvl3pPr marL="4284604" indent="0">
              <a:buNone/>
              <a:defRPr sz="7500">
                <a:solidFill>
                  <a:schemeClr val="tx1">
                    <a:tint val="75000"/>
                  </a:schemeClr>
                </a:solidFill>
              </a:defRPr>
            </a:lvl3pPr>
            <a:lvl4pPr marL="6426906" indent="0">
              <a:buNone/>
              <a:defRPr sz="6600">
                <a:solidFill>
                  <a:schemeClr val="tx1">
                    <a:tint val="75000"/>
                  </a:schemeClr>
                </a:solidFill>
              </a:defRPr>
            </a:lvl4pPr>
            <a:lvl5pPr marL="8569208" indent="0">
              <a:buNone/>
              <a:defRPr sz="6600">
                <a:solidFill>
                  <a:schemeClr val="tx1">
                    <a:tint val="75000"/>
                  </a:schemeClr>
                </a:solidFill>
              </a:defRPr>
            </a:lvl5pPr>
            <a:lvl6pPr marL="10711510" indent="0">
              <a:buNone/>
              <a:defRPr sz="6600">
                <a:solidFill>
                  <a:schemeClr val="tx1">
                    <a:tint val="75000"/>
                  </a:schemeClr>
                </a:solidFill>
              </a:defRPr>
            </a:lvl6pPr>
            <a:lvl7pPr marL="12853812" indent="0">
              <a:buNone/>
              <a:defRPr sz="6600">
                <a:solidFill>
                  <a:schemeClr val="tx1">
                    <a:tint val="75000"/>
                  </a:schemeClr>
                </a:solidFill>
              </a:defRPr>
            </a:lvl7pPr>
            <a:lvl8pPr marL="14996114" indent="0">
              <a:buNone/>
              <a:defRPr sz="6600">
                <a:solidFill>
                  <a:schemeClr val="tx1">
                    <a:tint val="75000"/>
                  </a:schemeClr>
                </a:solidFill>
              </a:defRPr>
            </a:lvl8pPr>
            <a:lvl9pPr marL="17138416"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3A9261-2552-43F5-AC40-04E7EB8B8100}" type="datetimeFigureOut">
              <a:rPr lang="en-US"/>
              <a:pPr>
                <a:defRPr/>
              </a:pPr>
              <a:t>10/26/2009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4F0489-379F-4C75-8A01-9AA4CAA596A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80963"/>
            <a:ext cx="22616160" cy="2172462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7680963"/>
            <a:ext cx="22616160" cy="2172462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970221-0578-4752-B3BC-64B40C3B37E5}" type="datetimeFigureOut">
              <a:rPr lang="en-US"/>
              <a:pPr>
                <a:defRPr/>
              </a:pPr>
              <a:t>10/26/2009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D6F6A3F-67A4-4276-B970-7D3A2A41376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7368542"/>
            <a:ext cx="22625054" cy="3070858"/>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2560320" y="10439400"/>
            <a:ext cx="22625054" cy="18966182"/>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4" y="7368542"/>
            <a:ext cx="22633940" cy="3070858"/>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26012144" y="10439400"/>
            <a:ext cx="22633940" cy="18966182"/>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005D7C-037B-436C-8409-DF842567C181}" type="datetimeFigureOut">
              <a:rPr lang="en-US"/>
              <a:pPr>
                <a:defRPr/>
              </a:pPr>
              <a:t>10/26/2009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983C65C-3DD7-4B44-B224-67B22E520E2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FF293C-FBE8-4C7B-A7E4-DE6E9A13F45F}" type="datetimeFigureOut">
              <a:rPr lang="en-US"/>
              <a:pPr>
                <a:defRPr/>
              </a:pPr>
              <a:t>10/26/2009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C30C989-816B-4838-9084-44D3FD795FA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80823E-89C2-4EB5-BFC4-53C13B9A0ABA}" type="datetimeFigureOut">
              <a:rPr lang="en-US"/>
              <a:pPr>
                <a:defRPr/>
              </a:pPr>
              <a:t>10/26/2009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870B264-6C00-433F-892B-14285F39288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310640"/>
            <a:ext cx="16846554" cy="5577840"/>
          </a:xfrm>
        </p:spPr>
        <p:txBody>
          <a:bodyPr anchor="b"/>
          <a:lstStyle>
            <a:lvl1pPr algn="l">
              <a:defRPr sz="9400" b="1"/>
            </a:lvl1pPr>
          </a:lstStyle>
          <a:p>
            <a:r>
              <a:rPr lang="en-US" smtClean="0"/>
              <a:t>Click to edit Master title style</a:t>
            </a:r>
            <a:endParaRPr lang="en-US"/>
          </a:p>
        </p:txBody>
      </p:sp>
      <p:sp>
        <p:nvSpPr>
          <p:cNvPr id="3" name="Content Placeholder 2"/>
          <p:cNvSpPr>
            <a:spLocks noGrp="1"/>
          </p:cNvSpPr>
          <p:nvPr>
            <p:ph idx="1"/>
          </p:nvPr>
        </p:nvSpPr>
        <p:spPr>
          <a:xfrm>
            <a:off x="20020280" y="1310643"/>
            <a:ext cx="28625800" cy="28094942"/>
          </a:xfrm>
        </p:spPr>
        <p:txBody>
          <a:bodyPr/>
          <a:lstStyle>
            <a:lvl1pPr>
              <a:defRPr sz="15000"/>
            </a:lvl1pPr>
            <a:lvl2pPr>
              <a:defRPr sz="13100"/>
            </a:lvl2pPr>
            <a:lvl3pPr>
              <a:defRPr sz="112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6888483"/>
            <a:ext cx="16846554" cy="22517102"/>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120A3D-56A0-4FEA-9939-805F265AC81A}" type="datetimeFigureOut">
              <a:rPr lang="en-US"/>
              <a:pPr>
                <a:defRPr/>
              </a:pPr>
              <a:t>10/26/2009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A0245BA-5FE2-4CFA-9DE3-FD0A319300C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4" y="23042880"/>
            <a:ext cx="30723840" cy="2720342"/>
          </a:xfrm>
        </p:spPr>
        <p:txBody>
          <a:bodyPr anchor="b"/>
          <a:lstStyle>
            <a:lvl1pPr algn="l">
              <a:defRPr sz="9400" b="1"/>
            </a:lvl1pPr>
          </a:lstStyle>
          <a:p>
            <a:r>
              <a:rPr lang="en-US" smtClean="0"/>
              <a:t>Click to edit Master title style</a:t>
            </a:r>
            <a:endParaRPr lang="en-US"/>
          </a:p>
        </p:txBody>
      </p:sp>
      <p:sp>
        <p:nvSpPr>
          <p:cNvPr id="3" name="Picture Placeholder 2"/>
          <p:cNvSpPr>
            <a:spLocks noGrp="1"/>
          </p:cNvSpPr>
          <p:nvPr>
            <p:ph type="pic" idx="1"/>
          </p:nvPr>
        </p:nvSpPr>
        <p:spPr>
          <a:xfrm>
            <a:off x="10036814" y="2941320"/>
            <a:ext cx="30723840" cy="19751040"/>
          </a:xfrm>
        </p:spPr>
        <p:txBody>
          <a:bodyPr rtlCol="0">
            <a:normAutofit/>
          </a:bodyPr>
          <a:lstStyle>
            <a:lvl1pPr marL="0" indent="0">
              <a:buNone/>
              <a:defRPr sz="15000"/>
            </a:lvl1pPr>
            <a:lvl2pPr marL="2142302" indent="0">
              <a:buNone/>
              <a:defRPr sz="13100"/>
            </a:lvl2pPr>
            <a:lvl3pPr marL="4284604" indent="0">
              <a:buNone/>
              <a:defRPr sz="11200"/>
            </a:lvl3pPr>
            <a:lvl4pPr marL="6426906" indent="0">
              <a:buNone/>
              <a:defRPr sz="9400"/>
            </a:lvl4pPr>
            <a:lvl5pPr marL="8569208" indent="0">
              <a:buNone/>
              <a:defRPr sz="9400"/>
            </a:lvl5pPr>
            <a:lvl6pPr marL="10711510" indent="0">
              <a:buNone/>
              <a:defRPr sz="9400"/>
            </a:lvl6pPr>
            <a:lvl7pPr marL="12853812" indent="0">
              <a:buNone/>
              <a:defRPr sz="9400"/>
            </a:lvl7pPr>
            <a:lvl8pPr marL="14996114" indent="0">
              <a:buNone/>
              <a:defRPr sz="9400"/>
            </a:lvl8pPr>
            <a:lvl9pPr marL="17138416" indent="0">
              <a:buNone/>
              <a:defRPr sz="9400"/>
            </a:lvl9pPr>
          </a:lstStyle>
          <a:p>
            <a:pPr lvl="0"/>
            <a:endParaRPr lang="en-US" noProof="0" dirty="0" smtClean="0"/>
          </a:p>
        </p:txBody>
      </p:sp>
      <p:sp>
        <p:nvSpPr>
          <p:cNvPr id="4" name="Text Placeholder 3"/>
          <p:cNvSpPr>
            <a:spLocks noGrp="1"/>
          </p:cNvSpPr>
          <p:nvPr>
            <p:ph type="body" sz="half" idx="2"/>
          </p:nvPr>
        </p:nvSpPr>
        <p:spPr>
          <a:xfrm>
            <a:off x="10036814" y="25763222"/>
            <a:ext cx="30723840" cy="3863338"/>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D73576-9D57-48D1-AF55-C6E6A3DEC1F9}" type="datetimeFigureOut">
              <a:rPr lang="en-US"/>
              <a:pPr>
                <a:defRPr/>
              </a:pPr>
              <a:t>10/26/2009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DA32B0-9218-46D1-AEC7-EF96B3439A7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2D1C">
            <a:alpha val="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59579" y="1317625"/>
            <a:ext cx="46087242" cy="5486400"/>
          </a:xfrm>
          <a:prstGeom prst="rect">
            <a:avLst/>
          </a:prstGeom>
          <a:noFill/>
          <a:ln w="9525">
            <a:noFill/>
            <a:miter lim="800000"/>
            <a:headEnd/>
            <a:tailEnd/>
          </a:ln>
        </p:spPr>
        <p:txBody>
          <a:bodyPr vert="horz" wrap="square" lIns="428460" tIns="214230" rIns="428460" bIns="2142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559579" y="7680325"/>
            <a:ext cx="46087242" cy="21724938"/>
          </a:xfrm>
          <a:prstGeom prst="rect">
            <a:avLst/>
          </a:prstGeom>
          <a:noFill/>
          <a:ln w="9525">
            <a:noFill/>
            <a:miter lim="800000"/>
            <a:headEnd/>
            <a:tailEnd/>
          </a:ln>
        </p:spPr>
        <p:txBody>
          <a:bodyPr vert="horz" wrap="square" lIns="428460" tIns="214230" rIns="428460" bIns="2142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559579" y="30510163"/>
            <a:ext cx="11949642" cy="1752600"/>
          </a:xfrm>
          <a:prstGeom prst="rect">
            <a:avLst/>
          </a:prstGeom>
        </p:spPr>
        <p:txBody>
          <a:bodyPr vert="horz" lIns="428460" tIns="214230" rIns="428460" bIns="214230" rtlCol="0" anchor="ctr"/>
          <a:lstStyle>
            <a:lvl1pPr algn="l" defTabSz="4284604" fontAlgn="auto">
              <a:spcBef>
                <a:spcPts val="0"/>
              </a:spcBef>
              <a:spcAft>
                <a:spcPts val="0"/>
              </a:spcAft>
              <a:defRPr sz="5600">
                <a:solidFill>
                  <a:schemeClr val="tx1">
                    <a:tint val="75000"/>
                  </a:schemeClr>
                </a:solidFill>
                <a:latin typeface="+mn-lt"/>
                <a:cs typeface="+mn-cs"/>
              </a:defRPr>
            </a:lvl1pPr>
          </a:lstStyle>
          <a:p>
            <a:pPr>
              <a:defRPr/>
            </a:pPr>
            <a:fld id="{52AC8811-3B55-484F-AFE0-28D42EA711D6}" type="datetimeFigureOut">
              <a:rPr lang="en-US"/>
              <a:pPr>
                <a:defRPr/>
              </a:pPr>
              <a:t>10/26/2009</a:t>
            </a:fld>
            <a:endParaRPr lang="en-US" dirty="0"/>
          </a:p>
        </p:txBody>
      </p:sp>
      <p:sp>
        <p:nvSpPr>
          <p:cNvPr id="5" name="Footer Placeholder 4"/>
          <p:cNvSpPr>
            <a:spLocks noGrp="1"/>
          </p:cNvSpPr>
          <p:nvPr>
            <p:ph type="ftr" sz="quarter" idx="3"/>
          </p:nvPr>
        </p:nvSpPr>
        <p:spPr>
          <a:xfrm>
            <a:off x="17494779" y="30510163"/>
            <a:ext cx="16216842" cy="1752600"/>
          </a:xfrm>
          <a:prstGeom prst="rect">
            <a:avLst/>
          </a:prstGeom>
        </p:spPr>
        <p:txBody>
          <a:bodyPr vert="horz" lIns="428460" tIns="214230" rIns="428460" bIns="214230" rtlCol="0" anchor="ctr"/>
          <a:lstStyle>
            <a:lvl1pPr algn="ctr" defTabSz="4284604" fontAlgn="auto">
              <a:spcBef>
                <a:spcPts val="0"/>
              </a:spcBef>
              <a:spcAft>
                <a:spcPts val="0"/>
              </a:spcAft>
              <a:defRPr sz="56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36697179" y="30510163"/>
            <a:ext cx="11949642" cy="1752600"/>
          </a:xfrm>
          <a:prstGeom prst="rect">
            <a:avLst/>
          </a:prstGeom>
        </p:spPr>
        <p:txBody>
          <a:bodyPr vert="horz" lIns="428460" tIns="214230" rIns="428460" bIns="214230" rtlCol="0" anchor="ctr"/>
          <a:lstStyle>
            <a:lvl1pPr algn="r" defTabSz="4284604" fontAlgn="auto">
              <a:spcBef>
                <a:spcPts val="0"/>
              </a:spcBef>
              <a:spcAft>
                <a:spcPts val="0"/>
              </a:spcAft>
              <a:defRPr sz="5600">
                <a:solidFill>
                  <a:schemeClr val="tx1">
                    <a:tint val="75000"/>
                  </a:schemeClr>
                </a:solidFill>
                <a:latin typeface="+mn-lt"/>
                <a:cs typeface="+mn-cs"/>
              </a:defRPr>
            </a:lvl1pPr>
          </a:lstStyle>
          <a:p>
            <a:pPr>
              <a:defRPr/>
            </a:pPr>
            <a:fld id="{E7F29C35-6700-4FD0-987A-1063ED2752A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83075" rtl="0" eaLnBrk="0" fontAlgn="base" hangingPunct="0">
        <a:spcBef>
          <a:spcPct val="0"/>
        </a:spcBef>
        <a:spcAft>
          <a:spcPct val="0"/>
        </a:spcAft>
        <a:defRPr sz="20600" kern="1200">
          <a:solidFill>
            <a:schemeClr val="tx1"/>
          </a:solidFill>
          <a:latin typeface="+mj-lt"/>
          <a:ea typeface="+mj-ea"/>
          <a:cs typeface="+mj-cs"/>
        </a:defRPr>
      </a:lvl1pPr>
      <a:lvl2pPr algn="ctr" defTabSz="4283075" rtl="0" eaLnBrk="0" fontAlgn="base" hangingPunct="0">
        <a:spcBef>
          <a:spcPct val="0"/>
        </a:spcBef>
        <a:spcAft>
          <a:spcPct val="0"/>
        </a:spcAft>
        <a:defRPr sz="20600">
          <a:solidFill>
            <a:schemeClr val="tx1"/>
          </a:solidFill>
          <a:latin typeface="Calibri" pitchFamily="34" charset="0"/>
        </a:defRPr>
      </a:lvl2pPr>
      <a:lvl3pPr algn="ctr" defTabSz="4283075" rtl="0" eaLnBrk="0" fontAlgn="base" hangingPunct="0">
        <a:spcBef>
          <a:spcPct val="0"/>
        </a:spcBef>
        <a:spcAft>
          <a:spcPct val="0"/>
        </a:spcAft>
        <a:defRPr sz="20600">
          <a:solidFill>
            <a:schemeClr val="tx1"/>
          </a:solidFill>
          <a:latin typeface="Calibri" pitchFamily="34" charset="0"/>
        </a:defRPr>
      </a:lvl3pPr>
      <a:lvl4pPr algn="ctr" defTabSz="4283075" rtl="0" eaLnBrk="0" fontAlgn="base" hangingPunct="0">
        <a:spcBef>
          <a:spcPct val="0"/>
        </a:spcBef>
        <a:spcAft>
          <a:spcPct val="0"/>
        </a:spcAft>
        <a:defRPr sz="20600">
          <a:solidFill>
            <a:schemeClr val="tx1"/>
          </a:solidFill>
          <a:latin typeface="Calibri" pitchFamily="34" charset="0"/>
        </a:defRPr>
      </a:lvl4pPr>
      <a:lvl5pPr algn="ctr" defTabSz="4283075" rtl="0" eaLnBrk="0" fontAlgn="base" hangingPunct="0">
        <a:spcBef>
          <a:spcPct val="0"/>
        </a:spcBef>
        <a:spcAft>
          <a:spcPct val="0"/>
        </a:spcAft>
        <a:defRPr sz="20600">
          <a:solidFill>
            <a:schemeClr val="tx1"/>
          </a:solidFill>
          <a:latin typeface="Calibri" pitchFamily="34" charset="0"/>
        </a:defRPr>
      </a:lvl5pPr>
      <a:lvl6pPr marL="457200" algn="ctr" defTabSz="4283075" rtl="0" fontAlgn="base">
        <a:spcBef>
          <a:spcPct val="0"/>
        </a:spcBef>
        <a:spcAft>
          <a:spcPct val="0"/>
        </a:spcAft>
        <a:defRPr sz="20600">
          <a:solidFill>
            <a:schemeClr val="tx1"/>
          </a:solidFill>
          <a:latin typeface="Calibri" pitchFamily="34" charset="0"/>
        </a:defRPr>
      </a:lvl6pPr>
      <a:lvl7pPr marL="914400" algn="ctr" defTabSz="4283075" rtl="0" fontAlgn="base">
        <a:spcBef>
          <a:spcPct val="0"/>
        </a:spcBef>
        <a:spcAft>
          <a:spcPct val="0"/>
        </a:spcAft>
        <a:defRPr sz="20600">
          <a:solidFill>
            <a:schemeClr val="tx1"/>
          </a:solidFill>
          <a:latin typeface="Calibri" pitchFamily="34" charset="0"/>
        </a:defRPr>
      </a:lvl7pPr>
      <a:lvl8pPr marL="1371600" algn="ctr" defTabSz="4283075" rtl="0" fontAlgn="base">
        <a:spcBef>
          <a:spcPct val="0"/>
        </a:spcBef>
        <a:spcAft>
          <a:spcPct val="0"/>
        </a:spcAft>
        <a:defRPr sz="20600">
          <a:solidFill>
            <a:schemeClr val="tx1"/>
          </a:solidFill>
          <a:latin typeface="Calibri" pitchFamily="34" charset="0"/>
        </a:defRPr>
      </a:lvl8pPr>
      <a:lvl9pPr marL="1828800" algn="ctr" defTabSz="4283075" rtl="0" fontAlgn="base">
        <a:spcBef>
          <a:spcPct val="0"/>
        </a:spcBef>
        <a:spcAft>
          <a:spcPct val="0"/>
        </a:spcAft>
        <a:defRPr sz="20600">
          <a:solidFill>
            <a:schemeClr val="tx1"/>
          </a:solidFill>
          <a:latin typeface="Calibri" pitchFamily="34" charset="0"/>
        </a:defRPr>
      </a:lvl9pPr>
    </p:titleStyle>
    <p:bodyStyle>
      <a:lvl1pPr marL="1606550" indent="-1606550" algn="l" defTabSz="4283075" rtl="0" eaLnBrk="0" fontAlgn="base" hangingPunct="0">
        <a:spcBef>
          <a:spcPct val="20000"/>
        </a:spcBef>
        <a:spcAft>
          <a:spcPct val="0"/>
        </a:spcAft>
        <a:buFont typeface="Arial" charset="0"/>
        <a:buChar char="•"/>
        <a:defRPr sz="15000" kern="1200">
          <a:solidFill>
            <a:schemeClr val="tx1"/>
          </a:solidFill>
          <a:latin typeface="+mn-lt"/>
          <a:ea typeface="+mn-ea"/>
          <a:cs typeface="+mn-cs"/>
        </a:defRPr>
      </a:lvl1pPr>
      <a:lvl2pPr marL="3479800" indent="-1338263" algn="l" defTabSz="4283075" rtl="0" eaLnBrk="0" fontAlgn="base" hangingPunct="0">
        <a:spcBef>
          <a:spcPct val="20000"/>
        </a:spcBef>
        <a:spcAft>
          <a:spcPct val="0"/>
        </a:spcAft>
        <a:buFont typeface="Arial" charset="0"/>
        <a:buChar char="–"/>
        <a:defRPr sz="13100" kern="1200">
          <a:solidFill>
            <a:schemeClr val="tx1"/>
          </a:solidFill>
          <a:latin typeface="+mn-lt"/>
          <a:ea typeface="+mn-ea"/>
          <a:cs typeface="+mn-cs"/>
        </a:defRPr>
      </a:lvl2pPr>
      <a:lvl3pPr marL="5354638" indent="-1069975" algn="l" defTabSz="4283075" rtl="0" eaLnBrk="0" fontAlgn="base" hangingPunct="0">
        <a:spcBef>
          <a:spcPct val="20000"/>
        </a:spcBef>
        <a:spcAft>
          <a:spcPct val="0"/>
        </a:spcAft>
        <a:buFont typeface="Arial" charset="0"/>
        <a:buChar char="•"/>
        <a:defRPr sz="11200" kern="1200">
          <a:solidFill>
            <a:schemeClr val="tx1"/>
          </a:solidFill>
          <a:latin typeface="+mn-lt"/>
          <a:ea typeface="+mn-ea"/>
          <a:cs typeface="+mn-cs"/>
        </a:defRPr>
      </a:lvl3pPr>
      <a:lvl4pPr marL="7497763" indent="-1069975" algn="l" defTabSz="4283075" rtl="0" eaLnBrk="0" fontAlgn="base" hangingPunct="0">
        <a:spcBef>
          <a:spcPct val="20000"/>
        </a:spcBef>
        <a:spcAft>
          <a:spcPct val="0"/>
        </a:spcAft>
        <a:buFont typeface="Arial" charset="0"/>
        <a:buChar char="–"/>
        <a:defRPr sz="9400" kern="1200">
          <a:solidFill>
            <a:schemeClr val="tx1"/>
          </a:solidFill>
          <a:latin typeface="+mn-lt"/>
          <a:ea typeface="+mn-ea"/>
          <a:cs typeface="+mn-cs"/>
        </a:defRPr>
      </a:lvl4pPr>
      <a:lvl5pPr marL="9639300" indent="-1069975" algn="l" defTabSz="4283075" rtl="0" eaLnBrk="0" fontAlgn="base" hangingPunct="0">
        <a:spcBef>
          <a:spcPct val="20000"/>
        </a:spcBef>
        <a:spcAft>
          <a:spcPct val="0"/>
        </a:spcAft>
        <a:buFont typeface="Arial" charset="0"/>
        <a:buChar char="»"/>
        <a:defRPr sz="9400" kern="1200">
          <a:solidFill>
            <a:schemeClr val="tx1"/>
          </a:solidFill>
          <a:latin typeface="+mn-lt"/>
          <a:ea typeface="+mn-ea"/>
          <a:cs typeface="+mn-cs"/>
        </a:defRPr>
      </a:lvl5pPr>
      <a:lvl6pPr marL="11782661"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24963"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067265"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0956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en-US"/>
      </a:defPPr>
      <a:lvl1pPr marL="0" algn="l" defTabSz="4284604" rtl="0" eaLnBrk="1" latinLnBrk="0" hangingPunct="1">
        <a:defRPr sz="8400" kern="1200">
          <a:solidFill>
            <a:schemeClr val="tx1"/>
          </a:solidFill>
          <a:latin typeface="+mn-lt"/>
          <a:ea typeface="+mn-ea"/>
          <a:cs typeface="+mn-cs"/>
        </a:defRPr>
      </a:lvl1pPr>
      <a:lvl2pPr marL="2142302" algn="l" defTabSz="4284604" rtl="0" eaLnBrk="1" latinLnBrk="0" hangingPunct="1">
        <a:defRPr sz="8400" kern="1200">
          <a:solidFill>
            <a:schemeClr val="tx1"/>
          </a:solidFill>
          <a:latin typeface="+mn-lt"/>
          <a:ea typeface="+mn-ea"/>
          <a:cs typeface="+mn-cs"/>
        </a:defRPr>
      </a:lvl2pPr>
      <a:lvl3pPr marL="4284604" algn="l" defTabSz="4284604" rtl="0" eaLnBrk="1" latinLnBrk="0" hangingPunct="1">
        <a:defRPr sz="8400" kern="1200">
          <a:solidFill>
            <a:schemeClr val="tx1"/>
          </a:solidFill>
          <a:latin typeface="+mn-lt"/>
          <a:ea typeface="+mn-ea"/>
          <a:cs typeface="+mn-cs"/>
        </a:defRPr>
      </a:lvl3pPr>
      <a:lvl4pPr marL="6426906" algn="l" defTabSz="4284604" rtl="0" eaLnBrk="1" latinLnBrk="0" hangingPunct="1">
        <a:defRPr sz="8400" kern="1200">
          <a:solidFill>
            <a:schemeClr val="tx1"/>
          </a:solidFill>
          <a:latin typeface="+mn-lt"/>
          <a:ea typeface="+mn-ea"/>
          <a:cs typeface="+mn-cs"/>
        </a:defRPr>
      </a:lvl4pPr>
      <a:lvl5pPr marL="8569208" algn="l" defTabSz="4284604" rtl="0" eaLnBrk="1" latinLnBrk="0" hangingPunct="1">
        <a:defRPr sz="8400" kern="1200">
          <a:solidFill>
            <a:schemeClr val="tx1"/>
          </a:solidFill>
          <a:latin typeface="+mn-lt"/>
          <a:ea typeface="+mn-ea"/>
          <a:cs typeface="+mn-cs"/>
        </a:defRPr>
      </a:lvl5pPr>
      <a:lvl6pPr marL="10711510" algn="l" defTabSz="4284604" rtl="0" eaLnBrk="1" latinLnBrk="0" hangingPunct="1">
        <a:defRPr sz="8400" kern="1200">
          <a:solidFill>
            <a:schemeClr val="tx1"/>
          </a:solidFill>
          <a:latin typeface="+mn-lt"/>
          <a:ea typeface="+mn-ea"/>
          <a:cs typeface="+mn-cs"/>
        </a:defRPr>
      </a:lvl6pPr>
      <a:lvl7pPr marL="12853812" algn="l" defTabSz="4284604" rtl="0" eaLnBrk="1" latinLnBrk="0" hangingPunct="1">
        <a:defRPr sz="8400" kern="1200">
          <a:solidFill>
            <a:schemeClr val="tx1"/>
          </a:solidFill>
          <a:latin typeface="+mn-lt"/>
          <a:ea typeface="+mn-ea"/>
          <a:cs typeface="+mn-cs"/>
        </a:defRPr>
      </a:lvl7pPr>
      <a:lvl8pPr marL="14996114" algn="l" defTabSz="4284604" rtl="0" eaLnBrk="1" latinLnBrk="0" hangingPunct="1">
        <a:defRPr sz="8400" kern="1200">
          <a:solidFill>
            <a:schemeClr val="tx1"/>
          </a:solidFill>
          <a:latin typeface="+mn-lt"/>
          <a:ea typeface="+mn-ea"/>
          <a:cs typeface="+mn-cs"/>
        </a:defRPr>
      </a:lvl8pPr>
      <a:lvl9pPr marL="17138416" algn="l" defTabSz="4284604"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chart" Target="../charts/chart5.xml"/><Relationship Id="rId3" Type="http://schemas.openxmlformats.org/officeDocument/2006/relationships/image" Target="../media/image1.jpeg"/><Relationship Id="rId7" Type="http://schemas.openxmlformats.org/officeDocument/2006/relationships/image" Target="../media/image2.jpeg"/><Relationship Id="rId12" Type="http://schemas.openxmlformats.org/officeDocument/2006/relationships/image" Target="../media/image6.emf"/><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image" Target="../media/image5.png"/><Relationship Id="rId5" Type="http://schemas.openxmlformats.org/officeDocument/2006/relationships/chart" Target="../charts/chart2.xml"/><Relationship Id="rId15" Type="http://schemas.openxmlformats.org/officeDocument/2006/relationships/image" Target="../media/image7.png"/><Relationship Id="rId10" Type="http://schemas.openxmlformats.org/officeDocument/2006/relationships/image" Target="../media/image4.jpeg"/><Relationship Id="rId4" Type="http://schemas.openxmlformats.org/officeDocument/2006/relationships/chart" Target="../charts/chart1.xml"/><Relationship Id="rId9" Type="http://schemas.openxmlformats.org/officeDocument/2006/relationships/image" Target="../media/image3.jpeg"/><Relationship Id="rId1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2D1C"/>
        </a:solidFill>
        <a:effectLst/>
      </p:bgPr>
    </p:bg>
    <p:spTree>
      <p:nvGrpSpPr>
        <p:cNvPr id="1" name=""/>
        <p:cNvGrpSpPr/>
        <p:nvPr/>
      </p:nvGrpSpPr>
      <p:grpSpPr>
        <a:xfrm>
          <a:off x="0" y="0"/>
          <a:ext cx="0" cy="0"/>
          <a:chOff x="0" y="0"/>
          <a:chExt cx="0" cy="0"/>
        </a:xfrm>
      </p:grpSpPr>
      <p:sp>
        <p:nvSpPr>
          <p:cNvPr id="82" name="Rectangle 81"/>
          <p:cNvSpPr/>
          <p:nvPr/>
        </p:nvSpPr>
        <p:spPr>
          <a:xfrm>
            <a:off x="1066800" y="533400"/>
            <a:ext cx="49377600" cy="39624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Rectangle 55"/>
          <p:cNvSpPr/>
          <p:nvPr/>
        </p:nvSpPr>
        <p:spPr>
          <a:xfrm>
            <a:off x="36195000" y="29108400"/>
            <a:ext cx="14249400" cy="29718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Rectangle 57"/>
          <p:cNvSpPr/>
          <p:nvPr/>
        </p:nvSpPr>
        <p:spPr>
          <a:xfrm>
            <a:off x="36195000" y="25069800"/>
            <a:ext cx="14249400" cy="37338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Rectangle 39"/>
          <p:cNvSpPr/>
          <p:nvPr/>
        </p:nvSpPr>
        <p:spPr>
          <a:xfrm>
            <a:off x="36195000" y="19964400"/>
            <a:ext cx="14249400" cy="46482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Rectangle 38"/>
          <p:cNvSpPr/>
          <p:nvPr/>
        </p:nvSpPr>
        <p:spPr>
          <a:xfrm>
            <a:off x="36195000" y="14935200"/>
            <a:ext cx="14249400" cy="46482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37"/>
          <p:cNvSpPr/>
          <p:nvPr/>
        </p:nvSpPr>
        <p:spPr>
          <a:xfrm>
            <a:off x="36195000" y="4876800"/>
            <a:ext cx="14249400" cy="97536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15773400" y="4876800"/>
            <a:ext cx="19964400" cy="129540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15773400" y="18211800"/>
            <a:ext cx="19964400" cy="138684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ectangle 23"/>
          <p:cNvSpPr/>
          <p:nvPr/>
        </p:nvSpPr>
        <p:spPr>
          <a:xfrm>
            <a:off x="1066800" y="18211800"/>
            <a:ext cx="14249400" cy="138684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a:off x="1066800" y="14706600"/>
            <a:ext cx="14249400" cy="32004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1"/>
          <p:cNvSpPr/>
          <p:nvPr/>
        </p:nvSpPr>
        <p:spPr>
          <a:xfrm>
            <a:off x="1066800" y="4876800"/>
            <a:ext cx="14249400" cy="95250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5" name="Picture 74" descr="Picture1.jpg"/>
          <p:cNvPicPr>
            <a:picLocks noChangeAspect="1"/>
          </p:cNvPicPr>
          <p:nvPr/>
        </p:nvPicPr>
        <p:blipFill>
          <a:blip r:embed="rId3" cstate="print">
            <a:lum bright="-1000" contrast="-4000"/>
          </a:blip>
          <a:stretch>
            <a:fillRect/>
          </a:stretch>
        </p:blipFill>
        <p:spPr>
          <a:xfrm>
            <a:off x="43586400" y="5257800"/>
            <a:ext cx="5882640" cy="8467344"/>
          </a:xfrm>
          <a:prstGeom prst="rect">
            <a:avLst/>
          </a:prstGeom>
        </p:spPr>
      </p:pic>
      <p:sp>
        <p:nvSpPr>
          <p:cNvPr id="2050" name="TextBox 13"/>
          <p:cNvSpPr txBox="1">
            <a:spLocks noChangeArrowheads="1"/>
          </p:cNvSpPr>
          <p:nvPr/>
        </p:nvSpPr>
        <p:spPr bwMode="auto">
          <a:xfrm>
            <a:off x="7556500" y="838201"/>
            <a:ext cx="35737800" cy="2678113"/>
          </a:xfrm>
          <a:prstGeom prst="rect">
            <a:avLst/>
          </a:prstGeom>
          <a:noFill/>
          <a:ln w="9525">
            <a:noFill/>
            <a:miter lim="800000"/>
            <a:headEnd/>
            <a:tailEnd/>
          </a:ln>
        </p:spPr>
        <p:txBody>
          <a:bodyPr>
            <a:spAutoFit/>
          </a:bodyPr>
          <a:lstStyle/>
          <a:p>
            <a:pPr algn="ctr"/>
            <a:r>
              <a:rPr lang="en-US" dirty="0">
                <a:latin typeface="Times New Roman" pitchFamily="18" charset="0"/>
                <a:cs typeface="Times New Roman" pitchFamily="18" charset="0"/>
              </a:rPr>
              <a:t>Sand Topdressing and Foot Traffic Effects On Anthracnose Severity of Annual Bluegrass Putting Green Turf</a:t>
            </a:r>
          </a:p>
        </p:txBody>
      </p:sp>
      <p:sp>
        <p:nvSpPr>
          <p:cNvPr id="2051" name="TextBox 14"/>
          <p:cNvSpPr txBox="1">
            <a:spLocks noChangeArrowheads="1"/>
          </p:cNvSpPr>
          <p:nvPr/>
        </p:nvSpPr>
        <p:spPr bwMode="auto">
          <a:xfrm>
            <a:off x="10721711" y="3505200"/>
            <a:ext cx="29727789" cy="830263"/>
          </a:xfrm>
          <a:prstGeom prst="rect">
            <a:avLst/>
          </a:prstGeom>
          <a:noFill/>
          <a:ln w="9525">
            <a:noFill/>
            <a:miter lim="800000"/>
            <a:headEnd/>
            <a:tailEnd/>
          </a:ln>
        </p:spPr>
        <p:txBody>
          <a:bodyPr>
            <a:spAutoFit/>
          </a:bodyPr>
          <a:lstStyle/>
          <a:p>
            <a:pPr algn="ctr"/>
            <a:r>
              <a:rPr lang="en-US" sz="4800" b="1" dirty="0">
                <a:latin typeface="Times New Roman" pitchFamily="18" charset="0"/>
                <a:cs typeface="Times New Roman" pitchFamily="18" charset="0"/>
              </a:rPr>
              <a:t>Joseph A. Roberts</a:t>
            </a:r>
            <a:r>
              <a:rPr lang="en-US" sz="4800" dirty="0">
                <a:latin typeface="Times New Roman" pitchFamily="18" charset="0"/>
                <a:cs typeface="Times New Roman" pitchFamily="18" charset="0"/>
              </a:rPr>
              <a:t>, John C. Inguagiato, James A. Murphy, and Bruce B. Clarke</a:t>
            </a:r>
          </a:p>
        </p:txBody>
      </p:sp>
      <p:sp>
        <p:nvSpPr>
          <p:cNvPr id="2052" name="TextBox 37"/>
          <p:cNvSpPr txBox="1">
            <a:spLocks noChangeArrowheads="1"/>
          </p:cNvSpPr>
          <p:nvPr/>
        </p:nvSpPr>
        <p:spPr bwMode="auto">
          <a:xfrm>
            <a:off x="1422400" y="5137150"/>
            <a:ext cx="13589000" cy="7466146"/>
          </a:xfrm>
          <a:prstGeom prst="rect">
            <a:avLst/>
          </a:prstGeom>
          <a:noFill/>
          <a:ln w="9525">
            <a:noFill/>
            <a:miter lim="800000"/>
            <a:headEnd/>
            <a:tailEnd/>
          </a:ln>
        </p:spPr>
        <p:txBody>
          <a:bodyPr wrap="square">
            <a:spAutoFit/>
          </a:bodyPr>
          <a:lstStyle/>
          <a:p>
            <a:pPr marL="285750" indent="-285750" algn="ctr">
              <a:lnSpc>
                <a:spcPts val="3500"/>
              </a:lnSpc>
              <a:spcAft>
                <a:spcPct val="50000"/>
              </a:spcAft>
            </a:pPr>
            <a:r>
              <a:rPr lang="en-US" sz="4000" b="1" dirty="0">
                <a:latin typeface="Times New Roman" pitchFamily="18" charset="0"/>
                <a:cs typeface="Times New Roman" pitchFamily="18" charset="0"/>
              </a:rPr>
              <a:t>Introduction</a:t>
            </a:r>
          </a:p>
          <a:p>
            <a:pPr marL="285750" indent="-285750" algn="just">
              <a:lnSpc>
                <a:spcPts val="3500"/>
              </a:lnSpc>
              <a:spcAft>
                <a:spcPct val="50000"/>
              </a:spcAft>
              <a:buFontTx/>
              <a:buChar char="•"/>
            </a:pPr>
            <a:r>
              <a:rPr lang="en-US" sz="3200" dirty="0">
                <a:latin typeface="Times New Roman" pitchFamily="18" charset="0"/>
                <a:cs typeface="Times New Roman" pitchFamily="18" charset="0"/>
              </a:rPr>
              <a:t>Anthracnose (</a:t>
            </a:r>
            <a:r>
              <a:rPr lang="en-US" sz="3200" i="1" dirty="0">
                <a:latin typeface="Times New Roman" pitchFamily="18" charset="0"/>
                <a:cs typeface="Times New Roman" pitchFamily="18" charset="0"/>
              </a:rPr>
              <a:t>Colletotrichum cereale</a:t>
            </a:r>
            <a:r>
              <a:rPr lang="en-US" sz="3200" dirty="0">
                <a:latin typeface="Times New Roman" pitchFamily="18" charset="0"/>
                <a:cs typeface="Times New Roman" pitchFamily="18" charset="0"/>
              </a:rPr>
              <a:t>)</a:t>
            </a:r>
            <a:r>
              <a:rPr lang="en-US" sz="3200" i="1" dirty="0">
                <a:latin typeface="Times New Roman" pitchFamily="18" charset="0"/>
                <a:cs typeface="Times New Roman" pitchFamily="18" charset="0"/>
              </a:rPr>
              <a:t> </a:t>
            </a:r>
            <a:r>
              <a:rPr lang="en-US" sz="3200" dirty="0">
                <a:latin typeface="Times New Roman" pitchFamily="18" charset="0"/>
                <a:cs typeface="Times New Roman" pitchFamily="18" charset="0"/>
              </a:rPr>
              <a:t>is a destructive disease of weakened turf that occurs throughout the world and is particularly severe on annual bluegrass (</a:t>
            </a:r>
            <a:r>
              <a:rPr lang="en-US" sz="3200" i="1" dirty="0">
                <a:latin typeface="Times New Roman" pitchFamily="18" charset="0"/>
                <a:cs typeface="Times New Roman" pitchFamily="18" charset="0"/>
              </a:rPr>
              <a:t>Poa annua</a:t>
            </a:r>
            <a:r>
              <a:rPr lang="en-US" sz="3200" dirty="0" smtClean="0">
                <a:latin typeface="Times New Roman" pitchFamily="18" charset="0"/>
                <a:cs typeface="Times New Roman" pitchFamily="18" charset="0"/>
              </a:rPr>
              <a:t>) maintained as putting greens  </a:t>
            </a:r>
            <a:endParaRPr lang="en-US" sz="3200" dirty="0">
              <a:latin typeface="Times New Roman" pitchFamily="18" charset="0"/>
              <a:cs typeface="Times New Roman" pitchFamily="18" charset="0"/>
            </a:endParaRPr>
          </a:p>
          <a:p>
            <a:pPr marL="285750" indent="-285750" algn="just">
              <a:lnSpc>
                <a:spcPts val="3500"/>
              </a:lnSpc>
              <a:spcAft>
                <a:spcPct val="50000"/>
              </a:spcAft>
              <a:buFontTx/>
              <a:buChar char="•"/>
            </a:pPr>
            <a:r>
              <a:rPr lang="en-US" sz="3200" dirty="0" smtClean="0">
                <a:latin typeface="Times New Roman" pitchFamily="18" charset="0"/>
                <a:cs typeface="Times New Roman" pitchFamily="18" charset="0"/>
              </a:rPr>
              <a:t>Management </a:t>
            </a:r>
            <a:r>
              <a:rPr lang="en-US" sz="3200" dirty="0">
                <a:latin typeface="Times New Roman" pitchFamily="18" charset="0"/>
                <a:cs typeface="Times New Roman" pitchFamily="18" charset="0"/>
              </a:rPr>
              <a:t>practices that enhance abiotic stress may predispose turf to anthracnose.</a:t>
            </a:r>
          </a:p>
          <a:p>
            <a:pPr marL="285750" indent="-285750" algn="just">
              <a:lnSpc>
                <a:spcPts val="3500"/>
              </a:lnSpc>
              <a:spcAft>
                <a:spcPct val="50000"/>
              </a:spcAft>
              <a:buFontTx/>
              <a:buChar char="•"/>
            </a:pPr>
            <a:r>
              <a:rPr lang="en-US" sz="3200" dirty="0">
                <a:latin typeface="Times New Roman" pitchFamily="18" charset="0"/>
                <a:cs typeface="Times New Roman" pitchFamily="18" charset="0"/>
              </a:rPr>
              <a:t>Light frequent sand topdressing (i.e. </a:t>
            </a:r>
            <a:r>
              <a:rPr lang="en-US" sz="3200" dirty="0" smtClean="0">
                <a:latin typeface="Times New Roman" pitchFamily="18" charset="0"/>
                <a:cs typeface="Times New Roman" pitchFamily="18" charset="0"/>
              </a:rPr>
              <a:t>0.3-L m</a:t>
            </a:r>
            <a:r>
              <a:rPr lang="en-US" sz="3200" baseline="30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wk</a:t>
            </a:r>
            <a:r>
              <a:rPr lang="en-US" sz="3200" baseline="30000" dirty="0" smtClean="0">
                <a:latin typeface="Times New Roman" pitchFamily="18" charset="0"/>
                <a:cs typeface="Times New Roman" pitchFamily="18" charset="0"/>
              </a:rPr>
              <a:t>-1</a:t>
            </a:r>
            <a:r>
              <a:rPr lang="en-US" sz="3200" dirty="0">
                <a:latin typeface="Times New Roman" pitchFamily="18" charset="0"/>
                <a:cs typeface="Times New Roman" pitchFamily="18" charset="0"/>
              </a:rPr>
              <a:t>) can reduce anthracnose </a:t>
            </a:r>
            <a:r>
              <a:rPr lang="en-US" sz="3200" dirty="0" smtClean="0">
                <a:latin typeface="Times New Roman" pitchFamily="18" charset="0"/>
                <a:cs typeface="Times New Roman" pitchFamily="18" charset="0"/>
              </a:rPr>
              <a:t>severity</a:t>
            </a:r>
            <a:endParaRPr lang="en-US" sz="3200" dirty="0">
              <a:latin typeface="Times New Roman" pitchFamily="18" charset="0"/>
              <a:cs typeface="Times New Roman" pitchFamily="18" charset="0"/>
            </a:endParaRPr>
          </a:p>
          <a:p>
            <a:pPr marL="285750" indent="-285750" algn="just">
              <a:lnSpc>
                <a:spcPts val="3500"/>
              </a:lnSpc>
              <a:spcAft>
                <a:spcPct val="50000"/>
              </a:spcAft>
              <a:buFontTx/>
              <a:buChar char="•"/>
            </a:pPr>
            <a:r>
              <a:rPr lang="en-US" sz="3200" dirty="0">
                <a:latin typeface="Times New Roman" pitchFamily="18" charset="0"/>
                <a:cs typeface="Times New Roman" pitchFamily="18" charset="0"/>
              </a:rPr>
              <a:t>Incorporation methods (i.e. vibratory rolling </a:t>
            </a:r>
            <a:r>
              <a:rPr lang="en-US" sz="3200" dirty="0" smtClean="0">
                <a:latin typeface="Times New Roman" pitchFamily="18" charset="0"/>
                <a:cs typeface="Times New Roman" pitchFamily="18" charset="0"/>
              </a:rPr>
              <a:t>or </a:t>
            </a:r>
            <a:r>
              <a:rPr lang="en-US" sz="3200" dirty="0">
                <a:latin typeface="Times New Roman" pitchFamily="18" charset="0"/>
                <a:cs typeface="Times New Roman" pitchFamily="18" charset="0"/>
              </a:rPr>
              <a:t>soft or stiff brushing) does not enhance </a:t>
            </a:r>
            <a:r>
              <a:rPr lang="en-US" sz="3200" dirty="0" smtClean="0">
                <a:latin typeface="Times New Roman" pitchFamily="18" charset="0"/>
                <a:cs typeface="Times New Roman" pitchFamily="18" charset="0"/>
              </a:rPr>
              <a:t>anthracnose severity</a:t>
            </a:r>
            <a:endParaRPr lang="en-US" sz="3200" dirty="0">
              <a:latin typeface="Times New Roman" pitchFamily="18" charset="0"/>
              <a:cs typeface="Times New Roman" pitchFamily="18" charset="0"/>
            </a:endParaRPr>
          </a:p>
          <a:p>
            <a:pPr marL="285750" indent="-285750" algn="just">
              <a:lnSpc>
                <a:spcPts val="3500"/>
              </a:lnSpc>
              <a:spcAft>
                <a:spcPct val="50000"/>
              </a:spcAft>
              <a:buFontTx/>
              <a:buChar char="•"/>
            </a:pPr>
            <a:r>
              <a:rPr lang="en-US" sz="3200" dirty="0">
                <a:latin typeface="Times New Roman" pitchFamily="18" charset="0"/>
                <a:cs typeface="Times New Roman" pitchFamily="18" charset="0"/>
              </a:rPr>
              <a:t>Foot traffic over sand topdressing could exacerbate wounding associated with topdressing, thus increasing anthracnose </a:t>
            </a:r>
            <a:r>
              <a:rPr lang="en-US" sz="3200" dirty="0" smtClean="0">
                <a:latin typeface="Times New Roman" pitchFamily="18" charset="0"/>
                <a:cs typeface="Times New Roman" pitchFamily="18" charset="0"/>
              </a:rPr>
              <a:t>severity</a:t>
            </a:r>
            <a:endParaRPr lang="en-US" sz="3200" dirty="0">
              <a:latin typeface="Times New Roman" pitchFamily="18" charset="0"/>
              <a:cs typeface="Times New Roman" pitchFamily="18" charset="0"/>
            </a:endParaRPr>
          </a:p>
          <a:p>
            <a:pPr marL="285750" indent="-285750" algn="just">
              <a:lnSpc>
                <a:spcPts val="3500"/>
              </a:lnSpc>
              <a:spcAft>
                <a:spcPct val="50000"/>
              </a:spcAft>
              <a:buFontTx/>
              <a:buChar char="•"/>
            </a:pPr>
            <a:endParaRPr lang="en-US" sz="3200" dirty="0">
              <a:latin typeface="Times New Roman" pitchFamily="18" charset="0"/>
              <a:cs typeface="Times New Roman" pitchFamily="18" charset="0"/>
            </a:endParaRPr>
          </a:p>
        </p:txBody>
      </p:sp>
      <p:sp>
        <p:nvSpPr>
          <p:cNvPr id="2053" name="TextBox 16"/>
          <p:cNvSpPr txBox="1">
            <a:spLocks noChangeArrowheads="1"/>
          </p:cNvSpPr>
          <p:nvPr/>
        </p:nvSpPr>
        <p:spPr bwMode="auto">
          <a:xfrm>
            <a:off x="1422400" y="14478000"/>
            <a:ext cx="13512800" cy="3733800"/>
          </a:xfrm>
          <a:prstGeom prst="rect">
            <a:avLst/>
          </a:prstGeom>
          <a:noFill/>
          <a:ln w="25400">
            <a:noFill/>
            <a:miter lim="800000"/>
            <a:headEnd/>
            <a:tailEnd/>
          </a:ln>
        </p:spPr>
        <p:txBody>
          <a:bodyPr wrap="square">
            <a:spAutoFit/>
          </a:bodyPr>
          <a:lstStyle/>
          <a:p>
            <a:pPr algn="ctr">
              <a:lnSpc>
                <a:spcPts val="4500"/>
              </a:lnSpc>
            </a:pPr>
            <a:endParaRPr lang="en-US" sz="4000" b="1" dirty="0">
              <a:latin typeface="Times New Roman" pitchFamily="18" charset="0"/>
              <a:cs typeface="Times New Roman" pitchFamily="18" charset="0"/>
            </a:endParaRPr>
          </a:p>
          <a:p>
            <a:pPr algn="ctr">
              <a:lnSpc>
                <a:spcPts val="3500"/>
              </a:lnSpc>
              <a:spcAft>
                <a:spcPts val="600"/>
              </a:spcAft>
            </a:pPr>
            <a:r>
              <a:rPr lang="en-US" sz="4000" b="1" dirty="0">
                <a:latin typeface="Times New Roman" pitchFamily="18" charset="0"/>
                <a:cs typeface="Times New Roman" pitchFamily="18" charset="0"/>
              </a:rPr>
              <a:t>Objectives</a:t>
            </a:r>
          </a:p>
          <a:p>
            <a:pPr algn="just">
              <a:lnSpc>
                <a:spcPts val="4500"/>
              </a:lnSpc>
              <a:spcAft>
                <a:spcPts val="1800"/>
              </a:spcAft>
            </a:pPr>
            <a:r>
              <a:rPr lang="en-US" sz="3200" b="1" dirty="0">
                <a:latin typeface="Times New Roman" pitchFamily="18" charset="0"/>
                <a:cs typeface="Times New Roman" pitchFamily="18" charset="0"/>
              </a:rPr>
              <a:t>Evaluate the effect of foot traffic on the severity of anthracnose</a:t>
            </a:r>
          </a:p>
          <a:p>
            <a:pPr algn="just">
              <a:lnSpc>
                <a:spcPts val="4500"/>
              </a:lnSpc>
            </a:pPr>
            <a:r>
              <a:rPr lang="en-US" sz="3200" b="1" dirty="0">
                <a:latin typeface="Times New Roman" pitchFamily="18" charset="0"/>
                <a:cs typeface="Times New Roman" pitchFamily="18" charset="0"/>
              </a:rPr>
              <a:t>Determine whether the effect of light frequent topdressing on anthracnose severity is independent of foot traffic</a:t>
            </a:r>
          </a:p>
          <a:p>
            <a:pPr>
              <a:lnSpc>
                <a:spcPts val="4500"/>
              </a:lnSpc>
            </a:pPr>
            <a:endParaRPr lang="en-US" sz="5400" dirty="0">
              <a:latin typeface="Times New Roman" pitchFamily="18" charset="0"/>
              <a:cs typeface="Times New Roman" pitchFamily="18" charset="0"/>
            </a:endParaRPr>
          </a:p>
        </p:txBody>
      </p:sp>
      <p:sp>
        <p:nvSpPr>
          <p:cNvPr id="2054" name="TextBox 18"/>
          <p:cNvSpPr txBox="1">
            <a:spLocks noChangeArrowheads="1"/>
          </p:cNvSpPr>
          <p:nvPr/>
        </p:nvSpPr>
        <p:spPr bwMode="auto">
          <a:xfrm>
            <a:off x="1600200" y="19231972"/>
            <a:ext cx="9829800" cy="5609228"/>
          </a:xfrm>
          <a:prstGeom prst="rect">
            <a:avLst/>
          </a:prstGeom>
          <a:noFill/>
          <a:ln w="0">
            <a:noFill/>
            <a:miter lim="800000"/>
            <a:headEnd/>
            <a:tailEnd/>
          </a:ln>
        </p:spPr>
        <p:txBody>
          <a:bodyPr wrap="square">
            <a:spAutoFit/>
          </a:bodyPr>
          <a:lstStyle/>
          <a:p>
            <a:pPr marL="285750" indent="-285750" algn="just">
              <a:lnSpc>
                <a:spcPts val="3500"/>
              </a:lnSpc>
              <a:spcBef>
                <a:spcPct val="50000"/>
              </a:spcBef>
              <a:buFont typeface="Arial" charset="0"/>
              <a:buChar char="•"/>
            </a:pPr>
            <a:r>
              <a:rPr lang="en-US" sz="3200" dirty="0">
                <a:latin typeface="Times New Roman" pitchFamily="18" charset="0"/>
                <a:cs typeface="Times New Roman" pitchFamily="18" charset="0"/>
              </a:rPr>
              <a:t>7-yr old annual bluegrass turf maintained at a 3.2-mm mowing </a:t>
            </a:r>
            <a:r>
              <a:rPr lang="en-US" sz="3200" dirty="0" smtClean="0">
                <a:latin typeface="Times New Roman" pitchFamily="18" charset="0"/>
                <a:cs typeface="Times New Roman" pitchFamily="18" charset="0"/>
              </a:rPr>
              <a:t>height was used for this study</a:t>
            </a:r>
            <a:endParaRPr lang="en-US" sz="3200" dirty="0">
              <a:latin typeface="Times New Roman" pitchFamily="18" charset="0"/>
              <a:cs typeface="Times New Roman" pitchFamily="18" charset="0"/>
            </a:endParaRPr>
          </a:p>
          <a:p>
            <a:pPr marL="285750" lvl="1" indent="-285750" algn="just">
              <a:lnSpc>
                <a:spcPts val="3500"/>
              </a:lnSpc>
              <a:spcBef>
                <a:spcPct val="50000"/>
              </a:spcBef>
              <a:buFont typeface="Arial" charset="0"/>
              <a:buChar char="•"/>
            </a:pPr>
            <a:r>
              <a:rPr lang="en-US" sz="3200" dirty="0">
                <a:latin typeface="Times New Roman" pitchFamily="18" charset="0"/>
                <a:cs typeface="Times New Roman" pitchFamily="18" charset="0"/>
              </a:rPr>
              <a:t>Sandy loam root zone</a:t>
            </a:r>
          </a:p>
          <a:p>
            <a:pPr marL="285750" lvl="1" indent="-285750" algn="just">
              <a:lnSpc>
                <a:spcPts val="3500"/>
              </a:lnSpc>
              <a:spcBef>
                <a:spcPct val="50000"/>
              </a:spcBef>
              <a:buFont typeface="Arial" charset="0"/>
              <a:buChar char="•"/>
            </a:pPr>
            <a:r>
              <a:rPr lang="en-US" sz="3200" dirty="0">
                <a:latin typeface="Times New Roman" pitchFamily="18" charset="0"/>
                <a:cs typeface="Times New Roman" pitchFamily="18" charset="0"/>
              </a:rPr>
              <a:t>Insects and other diseases controlled</a:t>
            </a:r>
          </a:p>
          <a:p>
            <a:pPr marL="285750" lvl="1" indent="-285750" algn="just">
              <a:lnSpc>
                <a:spcPts val="3500"/>
              </a:lnSpc>
              <a:spcBef>
                <a:spcPct val="50000"/>
              </a:spcBef>
              <a:buFont typeface="Arial" charset="0"/>
              <a:buChar char="•"/>
            </a:pPr>
            <a:r>
              <a:rPr lang="en-US" sz="3200" dirty="0" smtClean="0">
                <a:latin typeface="Times New Roman" pitchFamily="18" charset="0"/>
                <a:cs typeface="Times New Roman" pitchFamily="18" charset="0"/>
              </a:rPr>
              <a:t>Trinexapac-ethyl </a:t>
            </a:r>
            <a:r>
              <a:rPr lang="en-US" sz="3200" dirty="0">
                <a:latin typeface="Times New Roman" pitchFamily="18" charset="0"/>
                <a:cs typeface="Times New Roman" pitchFamily="18" charset="0"/>
              </a:rPr>
              <a:t>(Primo MAXX) </a:t>
            </a:r>
            <a:r>
              <a:rPr lang="en-US" sz="3200" dirty="0" smtClean="0">
                <a:latin typeface="Times New Roman" pitchFamily="18" charset="0"/>
                <a:cs typeface="Times New Roman" pitchFamily="18" charset="0"/>
              </a:rPr>
              <a:t>was applied </a:t>
            </a:r>
            <a:r>
              <a:rPr lang="en-US" sz="3200" dirty="0">
                <a:latin typeface="Times New Roman" pitchFamily="18" charset="0"/>
                <a:cs typeface="Times New Roman" pitchFamily="18" charset="0"/>
              </a:rPr>
              <a:t>at 49.9 g a.i. ha</a:t>
            </a:r>
            <a:r>
              <a:rPr lang="en-US" sz="3200" baseline="30000" dirty="0">
                <a:latin typeface="Times New Roman" pitchFamily="18" charset="0"/>
                <a:cs typeface="Times New Roman" pitchFamily="18" charset="0"/>
              </a:rPr>
              <a:t>-1</a:t>
            </a:r>
            <a:r>
              <a:rPr lang="en-US" sz="3200" dirty="0">
                <a:latin typeface="Times New Roman" pitchFamily="18" charset="0"/>
                <a:cs typeface="Times New Roman" pitchFamily="18" charset="0"/>
              </a:rPr>
              <a:t> every </a:t>
            </a:r>
            <a:r>
              <a:rPr lang="en-US" sz="3200" dirty="0" smtClean="0">
                <a:latin typeface="Times New Roman" pitchFamily="18" charset="0"/>
                <a:cs typeface="Times New Roman" pitchFamily="18" charset="0"/>
              </a:rPr>
              <a:t>14-d during the growing season</a:t>
            </a:r>
            <a:endParaRPr lang="en-US" sz="3200" dirty="0">
              <a:latin typeface="Times New Roman" pitchFamily="18" charset="0"/>
              <a:cs typeface="Times New Roman" pitchFamily="18" charset="0"/>
            </a:endParaRPr>
          </a:p>
          <a:p>
            <a:pPr marL="285750" lvl="1" indent="-285750" algn="just">
              <a:lnSpc>
                <a:spcPts val="3500"/>
              </a:lnSpc>
              <a:spcBef>
                <a:spcPct val="50000"/>
              </a:spcBef>
              <a:buFont typeface="Arial" charset="0"/>
              <a:buChar char="•"/>
            </a:pPr>
            <a:r>
              <a:rPr lang="en-US" sz="3200" dirty="0">
                <a:latin typeface="Times New Roman" pitchFamily="18" charset="0"/>
                <a:cs typeface="Times New Roman" pitchFamily="18" charset="0"/>
              </a:rPr>
              <a:t>Nitrogen (NH</a:t>
            </a:r>
            <a:r>
              <a:rPr lang="en-US" sz="3200" baseline="-25000" dirty="0">
                <a:latin typeface="Times New Roman" pitchFamily="18" charset="0"/>
                <a:cs typeface="Times New Roman" pitchFamily="18" charset="0"/>
              </a:rPr>
              <a:t>4</a:t>
            </a:r>
            <a:r>
              <a:rPr lang="en-US" sz="3200" dirty="0">
                <a:latin typeface="Times New Roman" pitchFamily="18" charset="0"/>
                <a:cs typeface="Times New Roman" pitchFamily="18" charset="0"/>
              </a:rPr>
              <a:t>NO</a:t>
            </a:r>
            <a:r>
              <a:rPr lang="en-US" sz="3200" baseline="-25000" dirty="0">
                <a:latin typeface="Times New Roman" pitchFamily="18" charset="0"/>
                <a:cs typeface="Times New Roman" pitchFamily="18" charset="0"/>
              </a:rPr>
              <a:t>3</a:t>
            </a:r>
            <a:r>
              <a:rPr lang="en-US" sz="3200" dirty="0">
                <a:latin typeface="Times New Roman" pitchFamily="18" charset="0"/>
                <a:cs typeface="Times New Roman" pitchFamily="18" charset="0"/>
              </a:rPr>
              <a:t>) applied 4.9 kg ha</a:t>
            </a:r>
            <a:r>
              <a:rPr lang="en-US" sz="3200" baseline="30000" dirty="0">
                <a:latin typeface="Times New Roman" pitchFamily="18" charset="0"/>
                <a:cs typeface="Times New Roman" pitchFamily="18" charset="0"/>
              </a:rPr>
              <a:t>-1</a:t>
            </a:r>
            <a:r>
              <a:rPr lang="en-US" sz="3200" dirty="0">
                <a:latin typeface="Times New Roman" pitchFamily="18" charset="0"/>
                <a:cs typeface="Times New Roman" pitchFamily="18" charset="0"/>
              </a:rPr>
              <a:t> every 14-d</a:t>
            </a:r>
          </a:p>
          <a:p>
            <a:pPr marL="285750" lvl="1" indent="-285750" algn="just">
              <a:lnSpc>
                <a:spcPts val="3500"/>
              </a:lnSpc>
              <a:spcBef>
                <a:spcPct val="50000"/>
              </a:spcBef>
              <a:buFont typeface="Arial" charset="0"/>
              <a:buChar char="•"/>
            </a:pPr>
            <a:r>
              <a:rPr lang="en-US" sz="3200" dirty="0">
                <a:latin typeface="Times New Roman" pitchFamily="18" charset="0"/>
                <a:cs typeface="Times New Roman" pitchFamily="18" charset="0"/>
              </a:rPr>
              <a:t>Irrigation applied to obtain moderately dry conditions</a:t>
            </a:r>
          </a:p>
          <a:p>
            <a:pPr marL="285750" lvl="1" indent="-285750" algn="just">
              <a:lnSpc>
                <a:spcPts val="3500"/>
              </a:lnSpc>
              <a:spcBef>
                <a:spcPct val="50000"/>
              </a:spcBef>
            </a:pPr>
            <a:endParaRPr lang="en-US" sz="3200" dirty="0">
              <a:latin typeface="Times New Roman" pitchFamily="18" charset="0"/>
              <a:cs typeface="Times New Roman" pitchFamily="18" charset="0"/>
            </a:endParaRPr>
          </a:p>
        </p:txBody>
      </p:sp>
      <p:sp>
        <p:nvSpPr>
          <p:cNvPr id="9" name="TextBox 18"/>
          <p:cNvSpPr txBox="1">
            <a:spLocks noChangeArrowheads="1"/>
          </p:cNvSpPr>
          <p:nvPr/>
        </p:nvSpPr>
        <p:spPr bwMode="auto">
          <a:xfrm>
            <a:off x="5410200" y="25305127"/>
            <a:ext cx="11887200" cy="3170099"/>
          </a:xfrm>
          <a:prstGeom prst="rect">
            <a:avLst/>
          </a:prstGeom>
          <a:noFill/>
          <a:ln w="0">
            <a:noFill/>
            <a:miter lim="800000"/>
            <a:headEnd/>
            <a:tailEnd/>
          </a:ln>
        </p:spPr>
        <p:txBody>
          <a:bodyPr wrap="square" numCol="2">
            <a:spAutoFit/>
          </a:bodyPr>
          <a:lstStyle/>
          <a:p>
            <a:pPr marL="285750" indent="-285750" defTabSz="4284604" fontAlgn="auto">
              <a:spcBef>
                <a:spcPts val="0"/>
              </a:spcBef>
              <a:spcAft>
                <a:spcPts val="0"/>
              </a:spcAft>
              <a:defRPr/>
            </a:pPr>
            <a:r>
              <a:rPr lang="en-US" sz="3200" b="1" dirty="0">
                <a:latin typeface="Times New Roman" pitchFamily="18" charset="0"/>
                <a:cs typeface="Times New Roman" pitchFamily="18" charset="0"/>
              </a:rPr>
              <a:t>Main plots</a:t>
            </a:r>
          </a:p>
          <a:p>
            <a:pPr marL="285750" indent="-285750" defTabSz="4284604" fontAlgn="auto">
              <a:spcBef>
                <a:spcPts val="0"/>
              </a:spcBef>
              <a:spcAft>
                <a:spcPts val="0"/>
              </a:spcAft>
              <a:defRPr/>
            </a:pPr>
            <a:r>
              <a:rPr lang="en-US" sz="3200" dirty="0">
                <a:latin typeface="Times New Roman" pitchFamily="18" charset="0"/>
                <a:cs typeface="Times New Roman" pitchFamily="18" charset="0"/>
              </a:rPr>
              <a:t>No Traffic</a:t>
            </a:r>
          </a:p>
          <a:p>
            <a:pPr marL="914400" indent="-914400" defTabSz="4284604" fontAlgn="auto">
              <a:spcBef>
                <a:spcPts val="0"/>
              </a:spcBef>
              <a:spcAft>
                <a:spcPts val="0"/>
              </a:spcAft>
              <a:defRPr/>
            </a:pPr>
            <a:r>
              <a:rPr lang="en-US" sz="3200" dirty="0">
                <a:latin typeface="Times New Roman" pitchFamily="18" charset="0"/>
                <a:cs typeface="Times New Roman" pitchFamily="18" charset="0"/>
              </a:rPr>
              <a:t>Foot </a:t>
            </a:r>
            <a:r>
              <a:rPr lang="en-US" sz="3200" dirty="0" smtClean="0">
                <a:latin typeface="Times New Roman" pitchFamily="18" charset="0"/>
                <a:cs typeface="Times New Roman" pitchFamily="18" charset="0"/>
              </a:rPr>
              <a:t>Traffic </a:t>
            </a:r>
            <a:r>
              <a:rPr lang="en-US" sz="3200" dirty="0">
                <a:latin typeface="Times New Roman" pitchFamily="18" charset="0"/>
                <a:cs typeface="Times New Roman" pitchFamily="18" charset="0"/>
              </a:rPr>
              <a:t>(Golf </a:t>
            </a:r>
            <a:r>
              <a:rPr lang="en-US" sz="3200" dirty="0" smtClean="0">
                <a:latin typeface="Times New Roman" pitchFamily="18" charset="0"/>
                <a:cs typeface="Times New Roman" pitchFamily="18" charset="0"/>
              </a:rPr>
              <a:t>Shoe)</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5-d wk</a:t>
            </a:r>
            <a:r>
              <a:rPr lang="en-US" sz="3200" baseline="30000" dirty="0">
                <a:latin typeface="Times New Roman" pitchFamily="18" charset="0"/>
                <a:cs typeface="Times New Roman" pitchFamily="18" charset="0"/>
              </a:rPr>
              <a:t>-1</a:t>
            </a:r>
            <a:r>
              <a:rPr lang="en-US" sz="3200" dirty="0">
                <a:latin typeface="Times New Roman" pitchFamily="18" charset="0"/>
                <a:cs typeface="Times New Roman" pitchFamily="18" charset="0"/>
              </a:rPr>
              <a:t> at 327 footsteps m</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or 200 rounds </a:t>
            </a:r>
            <a:r>
              <a:rPr lang="en-US" sz="3200" dirty="0" smtClean="0">
                <a:latin typeface="Times New Roman" pitchFamily="18" charset="0"/>
                <a:cs typeface="Times New Roman" pitchFamily="18" charset="0"/>
              </a:rPr>
              <a:t>day</a:t>
            </a:r>
            <a:r>
              <a:rPr lang="en-US" sz="3200" baseline="30000" dirty="0" smtClean="0">
                <a:latin typeface="Times New Roman" pitchFamily="18" charset="0"/>
                <a:cs typeface="Times New Roman" pitchFamily="18" charset="0"/>
              </a:rPr>
              <a:t>-1</a:t>
            </a:r>
          </a:p>
          <a:p>
            <a:pPr marL="914400" indent="-914400" defTabSz="4284604" fontAlgn="auto">
              <a:spcBef>
                <a:spcPts val="0"/>
              </a:spcBef>
              <a:spcAft>
                <a:spcPts val="0"/>
              </a:spcAft>
              <a:defRPr/>
            </a:pPr>
            <a:endParaRPr lang="en-US" sz="3200" b="1" baseline="30000" dirty="0" smtClean="0">
              <a:latin typeface="Times New Roman" pitchFamily="18" charset="0"/>
              <a:cs typeface="Times New Roman" pitchFamily="18" charset="0"/>
            </a:endParaRPr>
          </a:p>
          <a:p>
            <a:pPr marL="914400" indent="-914400" defTabSz="4284604" fontAlgn="auto">
              <a:spcBef>
                <a:spcPts val="0"/>
              </a:spcBef>
              <a:spcAft>
                <a:spcPts val="0"/>
              </a:spcAft>
              <a:defRPr/>
            </a:pPr>
            <a:endParaRPr lang="en-US" sz="2800" b="1" baseline="30000" dirty="0" smtClean="0">
              <a:latin typeface="Times New Roman" pitchFamily="18" charset="0"/>
              <a:cs typeface="Times New Roman" pitchFamily="18" charset="0"/>
            </a:endParaRPr>
          </a:p>
          <a:p>
            <a:pPr marL="285750" indent="-285750" defTabSz="4284604" fontAlgn="auto">
              <a:spcBef>
                <a:spcPts val="0"/>
              </a:spcBef>
              <a:spcAft>
                <a:spcPts val="0"/>
              </a:spcAft>
              <a:defRPr/>
            </a:pPr>
            <a:r>
              <a:rPr lang="en-US" sz="3200" b="1" dirty="0" smtClean="0">
                <a:latin typeface="Times New Roman" pitchFamily="18" charset="0"/>
                <a:cs typeface="Times New Roman" pitchFamily="18" charset="0"/>
              </a:rPr>
              <a:t>Subplots</a:t>
            </a:r>
            <a:endParaRPr lang="en-US" sz="3200" b="1" dirty="0">
              <a:latin typeface="Times New Roman" pitchFamily="18" charset="0"/>
              <a:cs typeface="Times New Roman" pitchFamily="18" charset="0"/>
            </a:endParaRPr>
          </a:p>
          <a:p>
            <a:pPr marL="285750" indent="-285750" defTabSz="4284604" fontAlgn="auto">
              <a:spcBef>
                <a:spcPts val="0"/>
              </a:spcBef>
              <a:spcAft>
                <a:spcPts val="0"/>
              </a:spcAft>
              <a:defRPr/>
            </a:pPr>
            <a:r>
              <a:rPr lang="en-US" sz="3200" dirty="0">
                <a:latin typeface="Times New Roman" pitchFamily="18" charset="0"/>
                <a:cs typeface="Times New Roman" pitchFamily="18" charset="0"/>
              </a:rPr>
              <a:t>No topdressing</a:t>
            </a:r>
          </a:p>
          <a:p>
            <a:pPr marL="914400" indent="-914400" defTabSz="4284604" fontAlgn="auto">
              <a:spcBef>
                <a:spcPts val="0"/>
              </a:spcBef>
              <a:spcAft>
                <a:spcPts val="0"/>
              </a:spcAft>
              <a:defRPr/>
            </a:pPr>
            <a:r>
              <a:rPr lang="en-US" sz="3200" dirty="0">
                <a:latin typeface="Times New Roman" pitchFamily="18" charset="0"/>
                <a:cs typeface="Times New Roman" pitchFamily="18" charset="0"/>
              </a:rPr>
              <a:t>Topdressed weekly at</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0.3 L m</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914400" indent="-914400" defTabSz="4284604" fontAlgn="auto">
              <a:spcBef>
                <a:spcPts val="0"/>
              </a:spcBef>
              <a:spcAft>
                <a:spcPts val="0"/>
              </a:spcAft>
              <a:defRPr/>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1 ft</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/1000 ft</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a:t>
            </a:r>
          </a:p>
          <a:p>
            <a:pPr marL="285750" indent="-285750" algn="ctr" defTabSz="4284604" fontAlgn="auto">
              <a:lnSpc>
                <a:spcPts val="4500"/>
              </a:lnSpc>
              <a:spcBef>
                <a:spcPts val="0"/>
              </a:spcBef>
              <a:spcAft>
                <a:spcPts val="0"/>
              </a:spcAft>
              <a:defRPr/>
            </a:pPr>
            <a:endParaRPr lang="en-US" sz="3200" dirty="0">
              <a:latin typeface="Times New Roman" pitchFamily="18" charset="0"/>
              <a:cs typeface="Times New Roman" pitchFamily="18" charset="0"/>
            </a:endParaRPr>
          </a:p>
        </p:txBody>
      </p:sp>
      <p:graphicFrame>
        <p:nvGraphicFramePr>
          <p:cNvPr id="10" name="Chart 9"/>
          <p:cNvGraphicFramePr>
            <a:graphicFrameLocks/>
          </p:cNvGraphicFramePr>
          <p:nvPr/>
        </p:nvGraphicFramePr>
        <p:xfrm>
          <a:off x="25527000" y="5257800"/>
          <a:ext cx="10134600" cy="50984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15925800" y="18745200"/>
          <a:ext cx="10210800" cy="5105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hart 7"/>
          <p:cNvGraphicFramePr>
            <a:graphicFrameLocks/>
          </p:cNvGraphicFramePr>
          <p:nvPr/>
        </p:nvGraphicFramePr>
        <p:xfrm>
          <a:off x="15925800" y="25146000"/>
          <a:ext cx="10210800" cy="5257800"/>
        </p:xfrm>
        <a:graphic>
          <a:graphicData uri="http://schemas.openxmlformats.org/drawingml/2006/chart">
            <c:chart xmlns:c="http://schemas.openxmlformats.org/drawingml/2006/chart" xmlns:r="http://schemas.openxmlformats.org/officeDocument/2006/relationships" r:id="rId6"/>
          </a:graphicData>
        </a:graphic>
      </p:graphicFrame>
      <p:pic>
        <p:nvPicPr>
          <p:cNvPr id="2059" name="Picture 17" descr="SANDNOSAND.JPG"/>
          <p:cNvPicPr>
            <a:picLocks noChangeAspect="1"/>
          </p:cNvPicPr>
          <p:nvPr/>
        </p:nvPicPr>
        <p:blipFill>
          <a:blip r:embed="rId7" cstate="print">
            <a:lum bright="4000" contrast="5000"/>
          </a:blip>
          <a:srcRect/>
          <a:stretch>
            <a:fillRect/>
          </a:stretch>
        </p:blipFill>
        <p:spPr bwMode="auto">
          <a:xfrm>
            <a:off x="37338000" y="5257800"/>
            <a:ext cx="5807376" cy="8458200"/>
          </a:xfrm>
          <a:prstGeom prst="rect">
            <a:avLst/>
          </a:prstGeom>
          <a:noFill/>
          <a:ln w="9525">
            <a:noFill/>
            <a:miter lim="800000"/>
            <a:headEnd/>
            <a:tailEnd/>
          </a:ln>
        </p:spPr>
      </p:pic>
      <p:sp>
        <p:nvSpPr>
          <p:cNvPr id="2061" name="TextBox 36"/>
          <p:cNvSpPr txBox="1">
            <a:spLocks noChangeArrowheads="1"/>
          </p:cNvSpPr>
          <p:nvPr/>
        </p:nvSpPr>
        <p:spPr bwMode="auto">
          <a:xfrm>
            <a:off x="36576000" y="15021357"/>
            <a:ext cx="13411200" cy="4485843"/>
          </a:xfrm>
          <a:prstGeom prst="rect">
            <a:avLst/>
          </a:prstGeom>
          <a:noFill/>
          <a:ln w="9525">
            <a:noFill/>
            <a:miter lim="800000"/>
            <a:headEnd/>
            <a:tailEnd/>
          </a:ln>
        </p:spPr>
        <p:txBody>
          <a:bodyPr wrap="square">
            <a:spAutoFit/>
          </a:bodyPr>
          <a:lstStyle/>
          <a:p>
            <a:pPr marL="342900" indent="-342900" algn="ctr">
              <a:lnSpc>
                <a:spcPts val="4000"/>
              </a:lnSpc>
            </a:pPr>
            <a:r>
              <a:rPr lang="en-US" sz="4000" b="1" dirty="0">
                <a:latin typeface="Times New Roman" pitchFamily="18" charset="0"/>
                <a:cs typeface="Times New Roman" pitchFamily="18" charset="0"/>
              </a:rPr>
              <a:t>Conclusions</a:t>
            </a:r>
          </a:p>
          <a:p>
            <a:pPr marL="342900" indent="-342900" algn="just">
              <a:lnSpc>
                <a:spcPts val="3500"/>
              </a:lnSpc>
              <a:spcBef>
                <a:spcPct val="50000"/>
              </a:spcBef>
              <a:buFont typeface="Arial" charset="0"/>
              <a:buChar char="•"/>
            </a:pPr>
            <a:r>
              <a:rPr lang="en-US" sz="3200" dirty="0" smtClean="0">
                <a:latin typeface="Times New Roman" pitchFamily="18" charset="0"/>
                <a:cs typeface="Times New Roman" pitchFamily="18" charset="0"/>
              </a:rPr>
              <a:t>Foot traffic dramatically reduced </a:t>
            </a:r>
            <a:r>
              <a:rPr lang="en-US" sz="3200" dirty="0">
                <a:latin typeface="Times New Roman" pitchFamily="18" charset="0"/>
                <a:cs typeface="Times New Roman" pitchFamily="18" charset="0"/>
              </a:rPr>
              <a:t>anthracnose </a:t>
            </a:r>
            <a:r>
              <a:rPr lang="en-US" sz="3200" dirty="0" smtClean="0">
                <a:latin typeface="Times New Roman" pitchFamily="18" charset="0"/>
                <a:cs typeface="Times New Roman" pitchFamily="18" charset="0"/>
              </a:rPr>
              <a:t>severity regardless of sand topdressing in </a:t>
            </a:r>
            <a:r>
              <a:rPr lang="en-US" sz="3200" dirty="0">
                <a:latin typeface="Times New Roman" pitchFamily="18" charset="0"/>
                <a:cs typeface="Times New Roman" pitchFamily="18" charset="0"/>
              </a:rPr>
              <a:t>2007 and 2008</a:t>
            </a:r>
          </a:p>
          <a:p>
            <a:pPr marL="342900" indent="-342900" algn="just">
              <a:lnSpc>
                <a:spcPts val="3500"/>
              </a:lnSpc>
              <a:spcBef>
                <a:spcPct val="50000"/>
              </a:spcBef>
              <a:buFont typeface="Arial" charset="0"/>
              <a:buChar char="•"/>
            </a:pPr>
            <a:r>
              <a:rPr lang="en-US" sz="3200" dirty="0">
                <a:latin typeface="Times New Roman" pitchFamily="18" charset="0"/>
                <a:cs typeface="Times New Roman" pitchFamily="18" charset="0"/>
              </a:rPr>
              <a:t>Sand topdressing </a:t>
            </a:r>
            <a:r>
              <a:rPr lang="en-US" sz="3200" dirty="0" smtClean="0">
                <a:latin typeface="Times New Roman" pitchFamily="18" charset="0"/>
                <a:cs typeface="Times New Roman" pitchFamily="18" charset="0"/>
              </a:rPr>
              <a:t>subtly increased </a:t>
            </a:r>
            <a:r>
              <a:rPr lang="en-US" sz="3200" dirty="0">
                <a:latin typeface="Times New Roman" pitchFamily="18" charset="0"/>
                <a:cs typeface="Times New Roman" pitchFamily="18" charset="0"/>
              </a:rPr>
              <a:t>anthracnose </a:t>
            </a:r>
            <a:r>
              <a:rPr lang="en-US" sz="3200" dirty="0" smtClean="0">
                <a:latin typeface="Times New Roman" pitchFamily="18" charset="0"/>
                <a:cs typeface="Times New Roman" pitchFamily="18" charset="0"/>
              </a:rPr>
              <a:t>severity initially </a:t>
            </a:r>
            <a:r>
              <a:rPr lang="en-US" sz="3200" dirty="0">
                <a:latin typeface="Times New Roman" pitchFamily="18" charset="0"/>
                <a:cs typeface="Times New Roman" pitchFamily="18" charset="0"/>
              </a:rPr>
              <a:t>in 2007, but continued </a:t>
            </a:r>
            <a:r>
              <a:rPr lang="en-US" sz="3200" dirty="0" smtClean="0">
                <a:latin typeface="Times New Roman" pitchFamily="18" charset="0"/>
                <a:cs typeface="Times New Roman" pitchFamily="18" charset="0"/>
              </a:rPr>
              <a:t>weekly applications topdressing </a:t>
            </a:r>
            <a:r>
              <a:rPr lang="en-US" sz="3200" dirty="0">
                <a:latin typeface="Times New Roman" pitchFamily="18" charset="0"/>
                <a:cs typeface="Times New Roman" pitchFamily="18" charset="0"/>
              </a:rPr>
              <a:t>reduced disease by the end of 2007 and </a:t>
            </a:r>
            <a:r>
              <a:rPr lang="en-US" sz="3200" dirty="0" smtClean="0">
                <a:latin typeface="Times New Roman" pitchFamily="18" charset="0"/>
                <a:cs typeface="Times New Roman" pitchFamily="18" charset="0"/>
              </a:rPr>
              <a:t>again in </a:t>
            </a:r>
            <a:r>
              <a:rPr lang="en-US" sz="3200" dirty="0">
                <a:latin typeface="Times New Roman" pitchFamily="18" charset="0"/>
                <a:cs typeface="Times New Roman" pitchFamily="18" charset="0"/>
              </a:rPr>
              <a:t>2008</a:t>
            </a:r>
          </a:p>
          <a:p>
            <a:pPr marL="342900" indent="-342900" algn="just">
              <a:lnSpc>
                <a:spcPts val="3500"/>
              </a:lnSpc>
              <a:spcBef>
                <a:spcPct val="50000"/>
              </a:spcBef>
              <a:buFont typeface="Arial" charset="0"/>
              <a:buChar char="•"/>
            </a:pPr>
            <a:r>
              <a:rPr lang="en-US" sz="3200" dirty="0" smtClean="0">
                <a:latin typeface="Times New Roman" pitchFamily="18" charset="0"/>
                <a:cs typeface="Times New Roman" pitchFamily="18" charset="0"/>
              </a:rPr>
              <a:t>The interaction effect indicated that foot traffic effects are independent of the benefits obtained through regular sand topdressing</a:t>
            </a:r>
            <a:endParaRPr lang="en-US" sz="3200" dirty="0">
              <a:latin typeface="Times New Roman" pitchFamily="18" charset="0"/>
              <a:cs typeface="Times New Roman" pitchFamily="18" charset="0"/>
            </a:endParaRPr>
          </a:p>
        </p:txBody>
      </p:sp>
      <p:sp>
        <p:nvSpPr>
          <p:cNvPr id="2062" name="TextBox 58"/>
          <p:cNvSpPr txBox="1">
            <a:spLocks noChangeArrowheads="1"/>
          </p:cNvSpPr>
          <p:nvPr/>
        </p:nvSpPr>
        <p:spPr bwMode="auto">
          <a:xfrm>
            <a:off x="36347400" y="29909631"/>
            <a:ext cx="13944600" cy="2246769"/>
          </a:xfrm>
          <a:prstGeom prst="rect">
            <a:avLst/>
          </a:prstGeom>
          <a:noFill/>
          <a:ln w="9525">
            <a:noFill/>
            <a:miter lim="800000"/>
            <a:headEnd/>
            <a:tailEnd/>
          </a:ln>
        </p:spPr>
        <p:txBody>
          <a:bodyPr wrap="square" numCol="2">
            <a:spAutoFit/>
          </a:bodyPr>
          <a:lstStyle/>
          <a:p>
            <a:pPr marL="284163" indent="-284163">
              <a:lnSpc>
                <a:spcPts val="4200"/>
              </a:lnSpc>
              <a:buFont typeface="Arial" charset="0"/>
              <a:buChar char="•"/>
            </a:pPr>
            <a:r>
              <a:rPr lang="en-US" sz="2800" dirty="0" smtClean="0">
                <a:latin typeface="Times New Roman" pitchFamily="18" charset="0"/>
                <a:cs typeface="Times New Roman" pitchFamily="18" charset="0"/>
              </a:rPr>
              <a:t>Rutgers </a:t>
            </a:r>
            <a:r>
              <a:rPr lang="en-US" sz="2800" dirty="0">
                <a:latin typeface="Times New Roman" pitchFamily="18" charset="0"/>
                <a:cs typeface="Times New Roman" pitchFamily="18" charset="0"/>
              </a:rPr>
              <a:t>Center for Turfgrass Science</a:t>
            </a:r>
          </a:p>
          <a:p>
            <a:pPr marL="284163" indent="-284163">
              <a:lnSpc>
                <a:spcPts val="4200"/>
              </a:lnSpc>
              <a:buFont typeface="Arial" charset="0"/>
              <a:buChar char="•"/>
            </a:pPr>
            <a:r>
              <a:rPr lang="en-US" sz="2800" dirty="0">
                <a:latin typeface="Times New Roman" pitchFamily="18" charset="0"/>
                <a:cs typeface="Times New Roman" pitchFamily="18" charset="0"/>
              </a:rPr>
              <a:t>New Jersey Agricultural Experiment Station</a:t>
            </a:r>
          </a:p>
          <a:p>
            <a:pPr marL="284163" indent="-284163">
              <a:lnSpc>
                <a:spcPts val="4200"/>
              </a:lnSpc>
              <a:buFont typeface="Arial" charset="0"/>
              <a:buChar char="•"/>
            </a:pPr>
            <a:r>
              <a:rPr lang="en-US" sz="2800" dirty="0">
                <a:latin typeface="Times New Roman" pitchFamily="18" charset="0"/>
                <a:cs typeface="Times New Roman" pitchFamily="18" charset="0"/>
              </a:rPr>
              <a:t>Golf Course Superintendents Association of America</a:t>
            </a:r>
          </a:p>
          <a:p>
            <a:pPr marL="284163" indent="-284163">
              <a:lnSpc>
                <a:spcPts val="4200"/>
              </a:lnSpc>
              <a:buFont typeface="Arial" charset="0"/>
              <a:buChar char="•"/>
            </a:pPr>
            <a:r>
              <a:rPr lang="en-US" sz="2800" dirty="0" smtClean="0">
                <a:latin typeface="Times New Roman" pitchFamily="18" charset="0"/>
                <a:cs typeface="Times New Roman" pitchFamily="18" charset="0"/>
              </a:rPr>
              <a:t>Golf Course Superintendents Association of New Jersey</a:t>
            </a:r>
          </a:p>
          <a:p>
            <a:pPr marL="284163" indent="-284163">
              <a:lnSpc>
                <a:spcPts val="4200"/>
              </a:lnSpc>
              <a:buFont typeface="Arial" charset="0"/>
              <a:buChar char="•"/>
            </a:pPr>
            <a:r>
              <a:rPr lang="en-US" sz="2800" dirty="0" smtClean="0">
                <a:latin typeface="Times New Roman" pitchFamily="18" charset="0"/>
                <a:cs typeface="Times New Roman" pitchFamily="18" charset="0"/>
              </a:rPr>
              <a:t>United </a:t>
            </a:r>
            <a:r>
              <a:rPr lang="en-US" sz="2800" dirty="0">
                <a:latin typeface="Times New Roman" pitchFamily="18" charset="0"/>
                <a:cs typeface="Times New Roman" pitchFamily="18" charset="0"/>
              </a:rPr>
              <a:t>States Golf Association</a:t>
            </a:r>
          </a:p>
        </p:txBody>
      </p:sp>
      <p:sp>
        <p:nvSpPr>
          <p:cNvPr id="2063" name="TextBox 36"/>
          <p:cNvSpPr txBox="1">
            <a:spLocks noChangeArrowheads="1"/>
          </p:cNvSpPr>
          <p:nvPr/>
        </p:nvSpPr>
        <p:spPr bwMode="auto">
          <a:xfrm>
            <a:off x="36499800" y="20116800"/>
            <a:ext cx="13716000" cy="4529445"/>
          </a:xfrm>
          <a:prstGeom prst="rect">
            <a:avLst/>
          </a:prstGeom>
          <a:noFill/>
          <a:ln w="9525">
            <a:noFill/>
            <a:miter lim="800000"/>
            <a:headEnd/>
            <a:tailEnd/>
          </a:ln>
        </p:spPr>
        <p:txBody>
          <a:bodyPr wrap="square">
            <a:spAutoFit/>
          </a:bodyPr>
          <a:lstStyle/>
          <a:p>
            <a:pPr marL="342900" indent="-342900" algn="ctr">
              <a:lnSpc>
                <a:spcPts val="4000"/>
              </a:lnSpc>
              <a:defRPr/>
            </a:pPr>
            <a:r>
              <a:rPr lang="en-US" sz="4000" b="1" dirty="0" smtClean="0">
                <a:latin typeface="Times New Roman" pitchFamily="18" charset="0"/>
                <a:cs typeface="Times New Roman" pitchFamily="18" charset="0"/>
              </a:rPr>
              <a:t>Recommendations for Golf Course Managers</a:t>
            </a:r>
            <a:endParaRPr lang="en-US" sz="4000" b="1" dirty="0">
              <a:latin typeface="Times New Roman" pitchFamily="18" charset="0"/>
              <a:cs typeface="Times New Roman" pitchFamily="18" charset="0"/>
            </a:endParaRPr>
          </a:p>
          <a:p>
            <a:pPr marL="342900" indent="-342900" algn="just">
              <a:lnSpc>
                <a:spcPts val="3500"/>
              </a:lnSpc>
              <a:spcBef>
                <a:spcPct val="50000"/>
              </a:spcBef>
              <a:buFont typeface="Arial" charset="0"/>
              <a:buChar char="•"/>
              <a:defRPr/>
            </a:pPr>
            <a:r>
              <a:rPr lang="en-US" sz="3200" dirty="0">
                <a:latin typeface="Times New Roman" pitchFamily="18" charset="0"/>
                <a:cs typeface="Times New Roman" pitchFamily="18" charset="0"/>
              </a:rPr>
              <a:t>Applying sand topdressing regularly </a:t>
            </a:r>
            <a:r>
              <a:rPr lang="en-US" sz="3200" dirty="0" smtClean="0">
                <a:latin typeface="Times New Roman" pitchFamily="18" charset="0"/>
                <a:cs typeface="Times New Roman" pitchFamily="18" charset="0"/>
              </a:rPr>
              <a:t>to annual bluegrass putting green turf can </a:t>
            </a:r>
            <a:r>
              <a:rPr lang="en-US" sz="3200" dirty="0">
                <a:latin typeface="Times New Roman" pitchFamily="18" charset="0"/>
                <a:cs typeface="Times New Roman" pitchFamily="18" charset="0"/>
              </a:rPr>
              <a:t>significantly reduce anthracnose disease</a:t>
            </a:r>
          </a:p>
          <a:p>
            <a:pPr marL="1250950" lvl="1" indent="-336550" algn="just">
              <a:lnSpc>
                <a:spcPts val="3500"/>
              </a:lnSpc>
              <a:spcBef>
                <a:spcPct val="50000"/>
              </a:spcBef>
              <a:buFont typeface="Arial" charset="0"/>
              <a:buChar char="•"/>
              <a:defRPr/>
            </a:pPr>
            <a:r>
              <a:rPr lang="en-US" sz="3200" dirty="0">
                <a:latin typeface="Times New Roman" pitchFamily="18" charset="0"/>
                <a:cs typeface="Times New Roman" pitchFamily="18" charset="0"/>
              </a:rPr>
              <a:t>l</a:t>
            </a:r>
            <a:r>
              <a:rPr lang="en-US" sz="3200" dirty="0" smtClean="0">
                <a:latin typeface="Times New Roman" pitchFamily="18" charset="0"/>
                <a:cs typeface="Times New Roman" pitchFamily="18" charset="0"/>
              </a:rPr>
              <a:t>ight </a:t>
            </a:r>
            <a:r>
              <a:rPr lang="en-US" sz="3200" dirty="0">
                <a:latin typeface="Times New Roman" pitchFamily="18" charset="0"/>
                <a:cs typeface="Times New Roman" pitchFamily="18" charset="0"/>
              </a:rPr>
              <a:t>and frequent applications - 0.3 L m</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every 7 to 14 days</a:t>
            </a:r>
          </a:p>
          <a:p>
            <a:pPr marL="1203325" lvl="1" indent="-288925" algn="just">
              <a:lnSpc>
                <a:spcPts val="3500"/>
              </a:lnSpc>
              <a:spcBef>
                <a:spcPct val="50000"/>
              </a:spcBef>
              <a:buFont typeface="Arial" charset="0"/>
              <a:buChar char="•"/>
              <a:defRPr/>
            </a:pPr>
            <a:r>
              <a:rPr lang="en-US" sz="3200" dirty="0">
                <a:latin typeface="Times New Roman" pitchFamily="18" charset="0"/>
                <a:cs typeface="Times New Roman" pitchFamily="18" charset="0"/>
              </a:rPr>
              <a:t>h</a:t>
            </a:r>
            <a:r>
              <a:rPr lang="en-US" sz="3200" dirty="0" smtClean="0">
                <a:latin typeface="Times New Roman" pitchFamily="18" charset="0"/>
                <a:cs typeface="Times New Roman" pitchFamily="18" charset="0"/>
              </a:rPr>
              <a:t>eavier </a:t>
            </a:r>
            <a:r>
              <a:rPr lang="en-US" sz="3200" dirty="0">
                <a:latin typeface="Times New Roman" pitchFamily="18" charset="0"/>
                <a:cs typeface="Times New Roman" pitchFamily="18" charset="0"/>
              </a:rPr>
              <a:t>and </a:t>
            </a:r>
            <a:r>
              <a:rPr lang="en-US" sz="3200" dirty="0" smtClean="0">
                <a:latin typeface="Times New Roman" pitchFamily="18" charset="0"/>
                <a:cs typeface="Times New Roman" pitchFamily="18" charset="0"/>
              </a:rPr>
              <a:t>less frequent </a:t>
            </a:r>
            <a:r>
              <a:rPr lang="en-US" sz="3200" dirty="0">
                <a:latin typeface="Times New Roman" pitchFamily="18" charset="0"/>
                <a:cs typeface="Times New Roman" pitchFamily="18" charset="0"/>
              </a:rPr>
              <a:t>applications - 1.2 L m</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every 21 to 42 days </a:t>
            </a:r>
          </a:p>
          <a:p>
            <a:pPr marL="342900" indent="-342900" algn="just">
              <a:lnSpc>
                <a:spcPts val="3500"/>
              </a:lnSpc>
              <a:spcBef>
                <a:spcPct val="50000"/>
              </a:spcBef>
              <a:buFont typeface="Arial" charset="0"/>
              <a:buChar char="•"/>
              <a:defRPr/>
            </a:pPr>
            <a:r>
              <a:rPr lang="en-US" sz="3200" dirty="0">
                <a:latin typeface="Times New Roman" pitchFamily="18" charset="0"/>
                <a:cs typeface="Times New Roman" pitchFamily="18" charset="0"/>
              </a:rPr>
              <a:t>Methods </a:t>
            </a:r>
            <a:r>
              <a:rPr lang="en-US" sz="3200" dirty="0" smtClean="0">
                <a:latin typeface="Times New Roman" pitchFamily="18" charset="0"/>
                <a:cs typeface="Times New Roman" pitchFamily="18" charset="0"/>
              </a:rPr>
              <a:t>that incorporate </a:t>
            </a:r>
            <a:r>
              <a:rPr lang="en-US" sz="3200" dirty="0">
                <a:latin typeface="Times New Roman" pitchFamily="18" charset="0"/>
                <a:cs typeface="Times New Roman" pitchFamily="18" charset="0"/>
              </a:rPr>
              <a:t>sand </a:t>
            </a:r>
            <a:r>
              <a:rPr lang="en-US" sz="3200" dirty="0" smtClean="0">
                <a:latin typeface="Times New Roman" pitchFamily="18" charset="0"/>
                <a:cs typeface="Times New Roman" pitchFamily="18" charset="0"/>
              </a:rPr>
              <a:t>without severe bruising should </a:t>
            </a:r>
            <a:r>
              <a:rPr lang="en-US" sz="3200" dirty="0">
                <a:latin typeface="Times New Roman" pitchFamily="18" charset="0"/>
                <a:cs typeface="Times New Roman" pitchFamily="18" charset="0"/>
              </a:rPr>
              <a:t>be used</a:t>
            </a:r>
          </a:p>
          <a:p>
            <a:pPr marL="342900" indent="-342900" algn="just">
              <a:lnSpc>
                <a:spcPts val="3500"/>
              </a:lnSpc>
              <a:spcBef>
                <a:spcPct val="50000"/>
              </a:spcBef>
              <a:buFont typeface="Arial" charset="0"/>
              <a:buChar char="•"/>
              <a:defRPr/>
            </a:pPr>
            <a:r>
              <a:rPr lang="en-US" sz="3200" dirty="0">
                <a:latin typeface="Times New Roman" pitchFamily="18" charset="0"/>
                <a:cs typeface="Times New Roman" pitchFamily="18" charset="0"/>
              </a:rPr>
              <a:t>Sand </a:t>
            </a:r>
            <a:r>
              <a:rPr lang="en-US" sz="3200" dirty="0" smtClean="0">
                <a:latin typeface="Times New Roman" pitchFamily="18" charset="0"/>
                <a:cs typeface="Times New Roman" pitchFamily="18" charset="0"/>
              </a:rPr>
              <a:t>topdressing can </a:t>
            </a:r>
            <a:r>
              <a:rPr lang="en-US" sz="3200" dirty="0">
                <a:latin typeface="Times New Roman" pitchFamily="18" charset="0"/>
                <a:cs typeface="Times New Roman" pitchFamily="18" charset="0"/>
              </a:rPr>
              <a:t>be applied even under </a:t>
            </a:r>
            <a:r>
              <a:rPr lang="en-US" sz="3200" dirty="0" smtClean="0">
                <a:latin typeface="Times New Roman" pitchFamily="18" charset="0"/>
                <a:cs typeface="Times New Roman" pitchFamily="18" charset="0"/>
              </a:rPr>
              <a:t>intense </a:t>
            </a:r>
            <a:r>
              <a:rPr lang="en-US" sz="3200" dirty="0">
                <a:latin typeface="Times New Roman" pitchFamily="18" charset="0"/>
                <a:cs typeface="Times New Roman" pitchFamily="18" charset="0"/>
              </a:rPr>
              <a:t>foot traffic</a:t>
            </a:r>
          </a:p>
        </p:txBody>
      </p:sp>
      <p:graphicFrame>
        <p:nvGraphicFramePr>
          <p:cNvPr id="19" name="Chart 18"/>
          <p:cNvGraphicFramePr>
            <a:graphicFrameLocks/>
          </p:cNvGraphicFramePr>
          <p:nvPr/>
        </p:nvGraphicFramePr>
        <p:xfrm>
          <a:off x="25527000" y="11353800"/>
          <a:ext cx="10134600" cy="5410199"/>
        </p:xfrm>
        <a:graphic>
          <a:graphicData uri="http://schemas.openxmlformats.org/drawingml/2006/chart">
            <c:chart xmlns:c="http://schemas.openxmlformats.org/drawingml/2006/chart" xmlns:r="http://schemas.openxmlformats.org/officeDocument/2006/relationships" r:id="rId8"/>
          </a:graphicData>
        </a:graphic>
      </p:graphicFrame>
      <p:pic>
        <p:nvPicPr>
          <p:cNvPr id="2065" name="Content Placeholder 3" descr="golf shoe.jpg"/>
          <p:cNvPicPr>
            <a:picLocks noChangeAspect="1"/>
          </p:cNvPicPr>
          <p:nvPr/>
        </p:nvPicPr>
        <p:blipFill>
          <a:blip r:embed="rId9" cstate="print"/>
          <a:srcRect/>
          <a:stretch>
            <a:fillRect/>
          </a:stretch>
        </p:blipFill>
        <p:spPr bwMode="auto">
          <a:xfrm rot="16200000">
            <a:off x="10872741" y="19719600"/>
            <a:ext cx="4916861" cy="2278339"/>
          </a:xfrm>
          <a:prstGeom prst="rect">
            <a:avLst/>
          </a:prstGeom>
          <a:noFill/>
          <a:ln w="9525">
            <a:noFill/>
            <a:miter lim="800000"/>
            <a:headEnd/>
            <a:tailEnd/>
          </a:ln>
        </p:spPr>
      </p:pic>
      <p:pic>
        <p:nvPicPr>
          <p:cNvPr id="2066" name="Picture 4" descr="F:\field photos\DSC00166.JPG"/>
          <p:cNvPicPr>
            <a:picLocks noChangeAspect="1" noChangeArrowheads="1"/>
          </p:cNvPicPr>
          <p:nvPr/>
        </p:nvPicPr>
        <p:blipFill>
          <a:blip r:embed="rId10" cstate="print"/>
          <a:srcRect/>
          <a:stretch>
            <a:fillRect/>
          </a:stretch>
        </p:blipFill>
        <p:spPr bwMode="auto">
          <a:xfrm>
            <a:off x="1447800" y="24612600"/>
            <a:ext cx="3644900" cy="6424884"/>
          </a:xfrm>
          <a:prstGeom prst="rect">
            <a:avLst/>
          </a:prstGeom>
          <a:noFill/>
          <a:ln w="9525">
            <a:noFill/>
            <a:miter lim="800000"/>
            <a:headEnd/>
            <a:tailEnd/>
          </a:ln>
        </p:spPr>
      </p:pic>
      <p:sp>
        <p:nvSpPr>
          <p:cNvPr id="2067" name="TextBox 18"/>
          <p:cNvSpPr txBox="1">
            <a:spLocks noChangeArrowheads="1"/>
          </p:cNvSpPr>
          <p:nvPr/>
        </p:nvSpPr>
        <p:spPr bwMode="auto">
          <a:xfrm>
            <a:off x="2527300" y="18380076"/>
            <a:ext cx="11112500" cy="669925"/>
          </a:xfrm>
          <a:prstGeom prst="rect">
            <a:avLst/>
          </a:prstGeom>
          <a:noFill/>
          <a:ln w="0">
            <a:noFill/>
            <a:miter lim="800000"/>
            <a:headEnd/>
            <a:tailEnd/>
          </a:ln>
        </p:spPr>
        <p:txBody>
          <a:bodyPr>
            <a:spAutoFit/>
          </a:bodyPr>
          <a:lstStyle/>
          <a:p>
            <a:pPr marL="285750" indent="-285750" algn="ctr">
              <a:lnSpc>
                <a:spcPts val="4500"/>
              </a:lnSpc>
            </a:pPr>
            <a:r>
              <a:rPr lang="en-US" sz="4000" b="1" dirty="0">
                <a:latin typeface="Times New Roman" pitchFamily="18" charset="0"/>
                <a:cs typeface="Times New Roman" pitchFamily="18" charset="0"/>
              </a:rPr>
              <a:t>Materials and Methods</a:t>
            </a:r>
          </a:p>
        </p:txBody>
      </p:sp>
      <p:sp>
        <p:nvSpPr>
          <p:cNvPr id="29" name="TextBox 28"/>
          <p:cNvSpPr txBox="1"/>
          <p:nvPr/>
        </p:nvSpPr>
        <p:spPr>
          <a:xfrm>
            <a:off x="5105400" y="24578608"/>
            <a:ext cx="10845800" cy="1938992"/>
          </a:xfrm>
          <a:prstGeom prst="rect">
            <a:avLst/>
          </a:prstGeom>
          <a:noFill/>
        </p:spPr>
        <p:txBody>
          <a:bodyPr wrap="square" rtlCol="0">
            <a:spAutoFit/>
          </a:bodyPr>
          <a:lstStyle/>
          <a:p>
            <a:pPr marL="0" lvl="1" indent="0"/>
            <a:r>
              <a:rPr lang="en-US" sz="3600" b="1" dirty="0" smtClean="0">
                <a:latin typeface="Times New Roman" pitchFamily="18" charset="0"/>
                <a:cs typeface="Times New Roman" pitchFamily="18" charset="0"/>
              </a:rPr>
              <a:t>Split Plot Design, 2 x 2 factorial with 4 replications</a:t>
            </a:r>
          </a:p>
          <a:p>
            <a:endParaRPr lang="en-US" dirty="0"/>
          </a:p>
        </p:txBody>
      </p:sp>
      <p:pic>
        <p:nvPicPr>
          <p:cNvPr id="34" name="Picture 33" descr="RutgersSymbol.bmp"/>
          <p:cNvPicPr>
            <a:picLocks noChangeAspect="1"/>
          </p:cNvPicPr>
          <p:nvPr/>
        </p:nvPicPr>
        <p:blipFill>
          <a:blip r:embed="rId11" cstate="print"/>
          <a:stretch>
            <a:fillRect/>
          </a:stretch>
        </p:blipFill>
        <p:spPr>
          <a:xfrm>
            <a:off x="2667000" y="914400"/>
            <a:ext cx="3200400" cy="3200400"/>
          </a:xfrm>
          <a:prstGeom prst="rect">
            <a:avLst/>
          </a:prstGeom>
        </p:spPr>
      </p:pic>
      <p:pic>
        <p:nvPicPr>
          <p:cNvPr id="35" name="Picture 34" descr="RU_SIG_NJAES_CMYK.eps"/>
          <p:cNvPicPr>
            <a:picLocks noChangeAspect="1"/>
          </p:cNvPicPr>
          <p:nvPr/>
        </p:nvPicPr>
        <p:blipFill>
          <a:blip r:embed="rId12" cstate="print"/>
          <a:stretch>
            <a:fillRect/>
          </a:stretch>
        </p:blipFill>
        <p:spPr>
          <a:xfrm>
            <a:off x="43510200" y="1295400"/>
            <a:ext cx="6370127" cy="2514600"/>
          </a:xfrm>
          <a:prstGeom prst="rect">
            <a:avLst/>
          </a:prstGeom>
        </p:spPr>
      </p:pic>
      <p:graphicFrame>
        <p:nvGraphicFramePr>
          <p:cNvPr id="36" name="Content Placeholder 4"/>
          <p:cNvGraphicFramePr>
            <a:graphicFrameLocks/>
          </p:cNvGraphicFramePr>
          <p:nvPr/>
        </p:nvGraphicFramePr>
        <p:xfrm>
          <a:off x="16078200" y="11506200"/>
          <a:ext cx="9144000" cy="52578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7" name="Content Placeholder 4"/>
          <p:cNvGraphicFramePr>
            <a:graphicFrameLocks/>
          </p:cNvGraphicFramePr>
          <p:nvPr/>
        </p:nvGraphicFramePr>
        <p:xfrm>
          <a:off x="26136600" y="25069800"/>
          <a:ext cx="9220200" cy="5486400"/>
        </p:xfrm>
        <a:graphic>
          <a:graphicData uri="http://schemas.openxmlformats.org/drawingml/2006/chart">
            <c:chart xmlns:c="http://schemas.openxmlformats.org/drawingml/2006/chart" xmlns:r="http://schemas.openxmlformats.org/officeDocument/2006/relationships" r:id="rId14"/>
          </a:graphicData>
        </a:graphic>
      </p:graphicFrame>
      <p:sp>
        <p:nvSpPr>
          <p:cNvPr id="41" name="TextBox 36"/>
          <p:cNvSpPr txBox="1">
            <a:spLocks noChangeArrowheads="1"/>
          </p:cNvSpPr>
          <p:nvPr/>
        </p:nvSpPr>
        <p:spPr bwMode="auto">
          <a:xfrm>
            <a:off x="15925800" y="5224993"/>
            <a:ext cx="9372600" cy="6281207"/>
          </a:xfrm>
          <a:prstGeom prst="rect">
            <a:avLst/>
          </a:prstGeom>
          <a:noFill/>
          <a:ln w="9525">
            <a:noFill/>
            <a:miter lim="800000"/>
            <a:headEnd/>
            <a:tailEnd/>
          </a:ln>
        </p:spPr>
        <p:txBody>
          <a:bodyPr wrap="square">
            <a:spAutoFit/>
          </a:bodyPr>
          <a:lstStyle/>
          <a:p>
            <a:pPr marL="342900" indent="-342900" algn="ctr">
              <a:lnSpc>
                <a:spcPts val="4000"/>
              </a:lnSpc>
            </a:pPr>
            <a:r>
              <a:rPr lang="en-US" sz="4000" b="1" dirty="0" smtClean="0">
                <a:latin typeface="Times New Roman" pitchFamily="18" charset="0"/>
                <a:cs typeface="Times New Roman" pitchFamily="18" charset="0"/>
              </a:rPr>
              <a:t>Results - 2007</a:t>
            </a:r>
            <a:endParaRPr lang="en-US" sz="4000" b="1" dirty="0">
              <a:latin typeface="Times New Roman" pitchFamily="18" charset="0"/>
              <a:cs typeface="Times New Roman" pitchFamily="18" charset="0"/>
            </a:endParaRPr>
          </a:p>
          <a:p>
            <a:pPr marL="342900" indent="-342900" algn="just">
              <a:lnSpc>
                <a:spcPts val="3500"/>
              </a:lnSpc>
              <a:spcBef>
                <a:spcPct val="50000"/>
              </a:spcBef>
              <a:buFont typeface="Arial" charset="0"/>
              <a:buChar char="•"/>
            </a:pPr>
            <a:r>
              <a:rPr lang="en-US" sz="3200" dirty="0" smtClean="0">
                <a:latin typeface="Times New Roman" pitchFamily="18" charset="0"/>
                <a:cs typeface="Times New Roman" pitchFamily="18" charset="0"/>
              </a:rPr>
              <a:t>Foot traffic dramatically reduced anthracnose severity 15 to 28% throughout 2007 regardless of sand topdressing (Figure 5)</a:t>
            </a:r>
            <a:endParaRPr lang="en-US" sz="3200" dirty="0">
              <a:latin typeface="Times New Roman" pitchFamily="18" charset="0"/>
              <a:cs typeface="Times New Roman" pitchFamily="18" charset="0"/>
            </a:endParaRPr>
          </a:p>
          <a:p>
            <a:pPr marL="342900" indent="-342900" algn="just">
              <a:lnSpc>
                <a:spcPts val="3500"/>
              </a:lnSpc>
              <a:spcBef>
                <a:spcPct val="50000"/>
              </a:spcBef>
              <a:buFont typeface="Arial" charset="0"/>
              <a:buChar char="•"/>
            </a:pPr>
            <a:r>
              <a:rPr lang="en-US" sz="3200" dirty="0">
                <a:latin typeface="Times New Roman" pitchFamily="18" charset="0"/>
                <a:cs typeface="Times New Roman" pitchFamily="18" charset="0"/>
              </a:rPr>
              <a:t>Sand topdressing </a:t>
            </a:r>
            <a:r>
              <a:rPr lang="en-US" sz="3200" dirty="0" smtClean="0">
                <a:latin typeface="Times New Roman" pitchFamily="18" charset="0"/>
                <a:cs typeface="Times New Roman" pitchFamily="18" charset="0"/>
              </a:rPr>
              <a:t>initially subtly increased </a:t>
            </a:r>
            <a:r>
              <a:rPr lang="en-US" sz="3200" dirty="0">
                <a:latin typeface="Times New Roman" pitchFamily="18" charset="0"/>
                <a:cs typeface="Times New Roman" pitchFamily="18" charset="0"/>
              </a:rPr>
              <a:t>anthracnose </a:t>
            </a:r>
            <a:r>
              <a:rPr lang="en-US" sz="3200" dirty="0" smtClean="0">
                <a:latin typeface="Times New Roman" pitchFamily="18" charset="0"/>
                <a:cs typeface="Times New Roman" pitchFamily="18" charset="0"/>
              </a:rPr>
              <a:t>severity 7% in </a:t>
            </a:r>
            <a:r>
              <a:rPr lang="en-US" sz="3200" dirty="0">
                <a:latin typeface="Times New Roman" pitchFamily="18" charset="0"/>
                <a:cs typeface="Times New Roman" pitchFamily="18" charset="0"/>
              </a:rPr>
              <a:t>2007, but continued topdressing reduced </a:t>
            </a:r>
            <a:r>
              <a:rPr lang="en-US" sz="3200" dirty="0" smtClean="0">
                <a:latin typeface="Times New Roman" pitchFamily="18" charset="0"/>
                <a:cs typeface="Times New Roman" pitchFamily="18" charset="0"/>
              </a:rPr>
              <a:t>disease severity 5 to 9% by the end of the summer (Figure 6)</a:t>
            </a:r>
            <a:endParaRPr lang="en-US" sz="3200" dirty="0">
              <a:latin typeface="Times New Roman" pitchFamily="18" charset="0"/>
              <a:cs typeface="Times New Roman" pitchFamily="18" charset="0"/>
            </a:endParaRPr>
          </a:p>
          <a:p>
            <a:pPr marL="342900" indent="-342900" algn="just">
              <a:lnSpc>
                <a:spcPts val="3500"/>
              </a:lnSpc>
              <a:spcBef>
                <a:spcPct val="50000"/>
              </a:spcBef>
              <a:buFont typeface="Arial" charset="0"/>
              <a:buChar char="•"/>
            </a:pPr>
            <a:r>
              <a:rPr lang="en-US" sz="3200" dirty="0" smtClean="0">
                <a:latin typeface="Times New Roman" pitchFamily="18" charset="0"/>
                <a:cs typeface="Times New Roman" pitchFamily="18" charset="0"/>
              </a:rPr>
              <a:t>A treatment interaction occurred on 12 July 2007 when sand topdressing increased disease severity in plots not receiving foot traffic, but not in plots receiving intense foot traffic (Figure 7)</a:t>
            </a:r>
            <a:endParaRPr lang="en-US" sz="3200" dirty="0">
              <a:latin typeface="Times New Roman" pitchFamily="18" charset="0"/>
              <a:cs typeface="Times New Roman" pitchFamily="18" charset="0"/>
            </a:endParaRPr>
          </a:p>
        </p:txBody>
      </p:sp>
      <p:sp>
        <p:nvSpPr>
          <p:cNvPr id="42" name="TextBox 36"/>
          <p:cNvSpPr txBox="1">
            <a:spLocks noChangeArrowheads="1"/>
          </p:cNvSpPr>
          <p:nvPr/>
        </p:nvSpPr>
        <p:spPr bwMode="auto">
          <a:xfrm>
            <a:off x="26060400" y="18745200"/>
            <a:ext cx="9296400" cy="5832366"/>
          </a:xfrm>
          <a:prstGeom prst="rect">
            <a:avLst/>
          </a:prstGeom>
          <a:noFill/>
          <a:ln w="9525">
            <a:noFill/>
            <a:miter lim="800000"/>
            <a:headEnd/>
            <a:tailEnd/>
          </a:ln>
        </p:spPr>
        <p:txBody>
          <a:bodyPr wrap="square">
            <a:spAutoFit/>
          </a:bodyPr>
          <a:lstStyle/>
          <a:p>
            <a:pPr marL="342900" indent="-342900" algn="ctr">
              <a:lnSpc>
                <a:spcPts val="4000"/>
              </a:lnSpc>
            </a:pPr>
            <a:r>
              <a:rPr lang="en-US" sz="4000" b="1" dirty="0" smtClean="0">
                <a:latin typeface="Times New Roman" pitchFamily="18" charset="0"/>
                <a:cs typeface="Times New Roman" pitchFamily="18" charset="0"/>
              </a:rPr>
              <a:t>Results - 2008</a:t>
            </a:r>
            <a:endParaRPr lang="en-US" sz="4000" b="1" dirty="0">
              <a:latin typeface="Times New Roman" pitchFamily="18" charset="0"/>
              <a:cs typeface="Times New Roman" pitchFamily="18" charset="0"/>
            </a:endParaRPr>
          </a:p>
          <a:p>
            <a:pPr marL="342900" indent="-342900" algn="just">
              <a:lnSpc>
                <a:spcPts val="3500"/>
              </a:lnSpc>
              <a:spcBef>
                <a:spcPct val="50000"/>
              </a:spcBef>
              <a:buFont typeface="Arial" charset="0"/>
              <a:buChar char="•"/>
            </a:pPr>
            <a:r>
              <a:rPr lang="en-US" sz="3200" dirty="0" smtClean="0">
                <a:latin typeface="Times New Roman" pitchFamily="18" charset="0"/>
                <a:cs typeface="Times New Roman" pitchFamily="18" charset="0"/>
              </a:rPr>
              <a:t>Foot traffic dramatically reduced anthracnose severity 2 to 24% throughout 2008 regardless of sand topdressing (Figure 8)</a:t>
            </a:r>
            <a:endParaRPr lang="en-US" sz="3200" dirty="0">
              <a:latin typeface="Times New Roman" pitchFamily="18" charset="0"/>
              <a:cs typeface="Times New Roman" pitchFamily="18" charset="0"/>
            </a:endParaRPr>
          </a:p>
          <a:p>
            <a:pPr marL="342900" indent="-342900" algn="just">
              <a:lnSpc>
                <a:spcPts val="3500"/>
              </a:lnSpc>
              <a:spcBef>
                <a:spcPct val="50000"/>
              </a:spcBef>
              <a:buFont typeface="Arial" charset="0"/>
              <a:buChar char="•"/>
            </a:pPr>
            <a:r>
              <a:rPr lang="en-US" sz="3200" dirty="0" smtClean="0">
                <a:latin typeface="Times New Roman" pitchFamily="18" charset="0"/>
                <a:cs typeface="Times New Roman" pitchFamily="18" charset="0"/>
              </a:rPr>
              <a:t>Sand topdressing did not increase anthracnose disease in 2008, and reduced disease up to 9% on 5 of 11 rating dates (Figure 9)</a:t>
            </a:r>
            <a:endParaRPr lang="en-US" sz="3200" dirty="0">
              <a:latin typeface="Times New Roman" pitchFamily="18" charset="0"/>
              <a:cs typeface="Times New Roman" pitchFamily="18" charset="0"/>
            </a:endParaRPr>
          </a:p>
          <a:p>
            <a:pPr marL="342900" indent="-342900" algn="just">
              <a:lnSpc>
                <a:spcPts val="3500"/>
              </a:lnSpc>
              <a:spcBef>
                <a:spcPct val="50000"/>
              </a:spcBef>
              <a:buFont typeface="Arial" charset="0"/>
              <a:buChar char="•"/>
            </a:pPr>
            <a:r>
              <a:rPr lang="en-US" sz="3200" dirty="0" smtClean="0">
                <a:latin typeface="Times New Roman" pitchFamily="18" charset="0"/>
                <a:cs typeface="Times New Roman" pitchFamily="18" charset="0"/>
              </a:rPr>
              <a:t>A treatment interaction occurred on  22 July 2008 when topdressing reduced anthracnose severity in plots that received intense foot traffic, but not in plots that did not receive foot traffic (Figure 10) </a:t>
            </a:r>
            <a:endParaRPr lang="en-US" sz="3200" dirty="0">
              <a:latin typeface="Times New Roman" pitchFamily="18" charset="0"/>
              <a:cs typeface="Times New Roman" pitchFamily="18" charset="0"/>
            </a:endParaRPr>
          </a:p>
        </p:txBody>
      </p:sp>
      <p:sp>
        <p:nvSpPr>
          <p:cNvPr id="43" name="TextBox 18"/>
          <p:cNvSpPr txBox="1">
            <a:spLocks noChangeArrowheads="1"/>
          </p:cNvSpPr>
          <p:nvPr/>
        </p:nvSpPr>
        <p:spPr bwMode="auto">
          <a:xfrm>
            <a:off x="5257800" y="28564518"/>
            <a:ext cx="9448800" cy="3972882"/>
          </a:xfrm>
          <a:prstGeom prst="rect">
            <a:avLst/>
          </a:prstGeom>
          <a:noFill/>
          <a:ln w="0">
            <a:noFill/>
            <a:miter lim="800000"/>
            <a:headEnd/>
            <a:tailEnd/>
          </a:ln>
        </p:spPr>
        <p:txBody>
          <a:bodyPr wrap="square">
            <a:spAutoFit/>
          </a:bodyPr>
          <a:lstStyle/>
          <a:p>
            <a:pPr marL="285750" indent="-285750" algn="just">
              <a:lnSpc>
                <a:spcPts val="3500"/>
              </a:lnSpc>
              <a:spcBef>
                <a:spcPct val="50000"/>
              </a:spcBef>
              <a:buFont typeface="Arial" charset="0"/>
              <a:buChar char="•"/>
            </a:pPr>
            <a:r>
              <a:rPr lang="en-US" sz="3200" dirty="0" smtClean="0">
                <a:latin typeface="Times New Roman" pitchFamily="18" charset="0"/>
                <a:cs typeface="Times New Roman" pitchFamily="18" charset="0"/>
              </a:rPr>
              <a:t>Anthracnose severity was rated periodically using a line-intersect grid count method</a:t>
            </a:r>
          </a:p>
          <a:p>
            <a:pPr marL="285750" indent="-285750" algn="just">
              <a:lnSpc>
                <a:spcPts val="3500"/>
              </a:lnSpc>
              <a:spcBef>
                <a:spcPct val="50000"/>
              </a:spcBef>
              <a:buFont typeface="Arial" charset="0"/>
              <a:buChar char="•"/>
            </a:pPr>
            <a:r>
              <a:rPr lang="en-US" sz="3200" dirty="0" smtClean="0">
                <a:latin typeface="Times New Roman" pitchFamily="18" charset="0"/>
                <a:cs typeface="Times New Roman" pitchFamily="18" charset="0"/>
              </a:rPr>
              <a:t>All data was subjected to analysis of variance (ANOVA) using SAS 9.1.3 for windows </a:t>
            </a:r>
          </a:p>
          <a:p>
            <a:pPr marL="285750" indent="-285750" algn="just">
              <a:lnSpc>
                <a:spcPts val="3500"/>
              </a:lnSpc>
              <a:spcBef>
                <a:spcPct val="50000"/>
              </a:spcBef>
              <a:buFont typeface="Arial" charset="0"/>
              <a:buChar char="•"/>
            </a:pPr>
            <a:r>
              <a:rPr lang="en-US" sz="3200" dirty="0" smtClean="0">
                <a:latin typeface="Times New Roman" pitchFamily="18" charset="0"/>
                <a:cs typeface="Times New Roman" pitchFamily="18" charset="0"/>
              </a:rPr>
              <a:t>Treatment differences were determined using Fisher’s protected LSD at the 0.05 probability level</a:t>
            </a:r>
            <a:endParaRPr lang="en-US" sz="3200" dirty="0">
              <a:latin typeface="Times New Roman" pitchFamily="18" charset="0"/>
              <a:cs typeface="Times New Roman" pitchFamily="18" charset="0"/>
            </a:endParaRPr>
          </a:p>
          <a:p>
            <a:pPr marL="285750" lvl="1" indent="-285750" algn="just">
              <a:lnSpc>
                <a:spcPts val="3500"/>
              </a:lnSpc>
              <a:spcBef>
                <a:spcPct val="50000"/>
              </a:spcBef>
            </a:pPr>
            <a:endParaRPr lang="en-US" sz="3200" dirty="0">
              <a:latin typeface="Times New Roman" pitchFamily="18" charset="0"/>
              <a:cs typeface="Times New Roman" pitchFamily="18" charset="0"/>
            </a:endParaRPr>
          </a:p>
        </p:txBody>
      </p:sp>
      <p:sp>
        <p:nvSpPr>
          <p:cNvPr id="44" name="TextBox 43"/>
          <p:cNvSpPr txBox="1"/>
          <p:nvPr/>
        </p:nvSpPr>
        <p:spPr>
          <a:xfrm>
            <a:off x="16916400" y="16683335"/>
            <a:ext cx="82296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Figure 7. Treatment interaction means observed on 12 July 2007</a:t>
            </a:r>
            <a:endParaRPr lang="en-US" sz="2400" dirty="0">
              <a:latin typeface="Times New Roman" pitchFamily="18" charset="0"/>
              <a:cs typeface="Times New Roman" pitchFamily="18" charset="0"/>
            </a:endParaRPr>
          </a:p>
        </p:txBody>
      </p:sp>
      <p:sp>
        <p:nvSpPr>
          <p:cNvPr id="45" name="TextBox 44"/>
          <p:cNvSpPr txBox="1"/>
          <p:nvPr/>
        </p:nvSpPr>
        <p:spPr>
          <a:xfrm>
            <a:off x="26441400" y="16683335"/>
            <a:ext cx="8839200" cy="461665"/>
          </a:xfrm>
          <a:prstGeom prst="rect">
            <a:avLst/>
          </a:prstGeom>
          <a:noFill/>
        </p:spPr>
        <p:txBody>
          <a:bodyPr wrap="square" rtlCol="0">
            <a:spAutoFit/>
          </a:bodyPr>
          <a:lstStyle/>
          <a:p>
            <a:pPr marL="457200" indent="-457200"/>
            <a:r>
              <a:rPr lang="en-US" sz="2400" dirty="0" smtClean="0">
                <a:latin typeface="Times New Roman" pitchFamily="18" charset="0"/>
                <a:cs typeface="Times New Roman" pitchFamily="18" charset="0"/>
              </a:rPr>
              <a:t>Figure 6. Anthracnose severity as affected by sand topdressing in 2007</a:t>
            </a:r>
            <a:endParaRPr lang="en-US" sz="2400" dirty="0">
              <a:latin typeface="Times New Roman" pitchFamily="18" charset="0"/>
              <a:cs typeface="Times New Roman" pitchFamily="18" charset="0"/>
            </a:endParaRPr>
          </a:p>
        </p:txBody>
      </p:sp>
      <p:sp>
        <p:nvSpPr>
          <p:cNvPr id="47" name="TextBox 46"/>
          <p:cNvSpPr txBox="1"/>
          <p:nvPr/>
        </p:nvSpPr>
        <p:spPr>
          <a:xfrm>
            <a:off x="26822400" y="10358735"/>
            <a:ext cx="8839200" cy="461665"/>
          </a:xfrm>
          <a:prstGeom prst="rect">
            <a:avLst/>
          </a:prstGeom>
          <a:noFill/>
        </p:spPr>
        <p:txBody>
          <a:bodyPr wrap="square" rtlCol="0">
            <a:spAutoFit/>
          </a:bodyPr>
          <a:lstStyle/>
          <a:p>
            <a:pPr marL="457200" indent="-457200"/>
            <a:r>
              <a:rPr lang="en-US" sz="2400" dirty="0" smtClean="0">
                <a:latin typeface="Times New Roman" pitchFamily="18" charset="0"/>
                <a:cs typeface="Times New Roman" pitchFamily="18" charset="0"/>
              </a:rPr>
              <a:t>Figure 5.  Anthracnose severity as affected by foot traffic in 2007</a:t>
            </a:r>
            <a:endParaRPr lang="en-US" sz="2400" dirty="0">
              <a:latin typeface="Times New Roman" pitchFamily="18" charset="0"/>
              <a:cs typeface="Times New Roman" pitchFamily="18" charset="0"/>
            </a:endParaRPr>
          </a:p>
        </p:txBody>
      </p:sp>
      <p:sp>
        <p:nvSpPr>
          <p:cNvPr id="48" name="TextBox 47"/>
          <p:cNvSpPr txBox="1"/>
          <p:nvPr/>
        </p:nvSpPr>
        <p:spPr>
          <a:xfrm>
            <a:off x="17221200" y="24079200"/>
            <a:ext cx="8839200" cy="461665"/>
          </a:xfrm>
          <a:prstGeom prst="rect">
            <a:avLst/>
          </a:prstGeom>
          <a:noFill/>
        </p:spPr>
        <p:txBody>
          <a:bodyPr wrap="square" rtlCol="0">
            <a:spAutoFit/>
          </a:bodyPr>
          <a:lstStyle/>
          <a:p>
            <a:pPr marL="457200" indent="-457200"/>
            <a:r>
              <a:rPr lang="en-US" sz="2400" dirty="0" smtClean="0">
                <a:latin typeface="Times New Roman" pitchFamily="18" charset="0"/>
                <a:cs typeface="Times New Roman" pitchFamily="18" charset="0"/>
              </a:rPr>
              <a:t>Figure 8. Anthracnose severity as affected by foot traffic in 2008</a:t>
            </a:r>
            <a:endParaRPr lang="en-US" sz="2400" dirty="0">
              <a:latin typeface="Times New Roman" pitchFamily="18" charset="0"/>
              <a:cs typeface="Times New Roman" pitchFamily="18" charset="0"/>
            </a:endParaRPr>
          </a:p>
        </p:txBody>
      </p:sp>
      <p:sp>
        <p:nvSpPr>
          <p:cNvPr id="49" name="TextBox 48"/>
          <p:cNvSpPr txBox="1"/>
          <p:nvPr/>
        </p:nvSpPr>
        <p:spPr>
          <a:xfrm>
            <a:off x="16916400" y="30475535"/>
            <a:ext cx="89916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Figure 9.  Anthracnose severity as affected by sand  topdressing in 2008</a:t>
            </a:r>
            <a:endParaRPr lang="en-US" sz="2400" dirty="0">
              <a:latin typeface="Times New Roman" pitchFamily="18" charset="0"/>
              <a:cs typeface="Times New Roman" pitchFamily="18" charset="0"/>
            </a:endParaRPr>
          </a:p>
        </p:txBody>
      </p:sp>
      <p:sp>
        <p:nvSpPr>
          <p:cNvPr id="50" name="TextBox 49"/>
          <p:cNvSpPr txBox="1"/>
          <p:nvPr/>
        </p:nvSpPr>
        <p:spPr>
          <a:xfrm>
            <a:off x="26898600" y="30475535"/>
            <a:ext cx="82296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Figure 10. Treatment interaction means observed on 22 July 2008</a:t>
            </a:r>
            <a:endParaRPr lang="en-US" sz="2400" dirty="0">
              <a:latin typeface="Times New Roman" pitchFamily="18" charset="0"/>
              <a:cs typeface="Times New Roman" pitchFamily="18" charset="0"/>
            </a:endParaRPr>
          </a:p>
        </p:txBody>
      </p:sp>
      <p:sp>
        <p:nvSpPr>
          <p:cNvPr id="51" name="TextBox 50"/>
          <p:cNvSpPr txBox="1"/>
          <p:nvPr/>
        </p:nvSpPr>
        <p:spPr>
          <a:xfrm rot="10800000" flipV="1">
            <a:off x="1295399" y="12326036"/>
            <a:ext cx="2971799" cy="1569660"/>
          </a:xfrm>
          <a:prstGeom prst="rect">
            <a:avLst/>
          </a:prstGeom>
          <a:noFill/>
        </p:spPr>
        <p:txBody>
          <a:bodyPr wrap="square" rtlCol="0">
            <a:spAutoFit/>
          </a:bodyPr>
          <a:lstStyle/>
          <a:p>
            <a:pPr marL="473075" indent="-473075"/>
            <a:r>
              <a:rPr lang="en-US" sz="2400" dirty="0" smtClean="0">
                <a:latin typeface="Times New Roman" pitchFamily="18" charset="0"/>
                <a:cs typeface="Times New Roman" pitchFamily="18" charset="0"/>
              </a:rPr>
              <a:t>Figure 1. Anthracnose symptoms on a </a:t>
            </a:r>
            <a:r>
              <a:rPr lang="en-US" sz="2400" i="1" dirty="0" smtClean="0">
                <a:latin typeface="Times New Roman" pitchFamily="18" charset="0"/>
                <a:cs typeface="Times New Roman" pitchFamily="18" charset="0"/>
              </a:rPr>
              <a:t>Poa annua </a:t>
            </a:r>
            <a:r>
              <a:rPr lang="en-US" sz="2400" dirty="0" smtClean="0">
                <a:latin typeface="Times New Roman" pitchFamily="18" charset="0"/>
                <a:cs typeface="Times New Roman" pitchFamily="18" charset="0"/>
              </a:rPr>
              <a:t>putting green</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15" cstate="print"/>
          <a:srcRect/>
          <a:stretch>
            <a:fillRect/>
          </a:stretch>
        </p:blipFill>
        <p:spPr bwMode="auto">
          <a:xfrm>
            <a:off x="4343400" y="12115800"/>
            <a:ext cx="2895600" cy="20669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16" cstate="print"/>
          <a:srcRect/>
          <a:stretch>
            <a:fillRect/>
          </a:stretch>
        </p:blipFill>
        <p:spPr bwMode="auto">
          <a:xfrm>
            <a:off x="8610601" y="12115800"/>
            <a:ext cx="2895599" cy="2066925"/>
          </a:xfrm>
          <a:prstGeom prst="rect">
            <a:avLst/>
          </a:prstGeom>
          <a:noFill/>
          <a:ln w="9525">
            <a:noFill/>
            <a:miter lim="800000"/>
            <a:headEnd/>
            <a:tailEnd/>
          </a:ln>
          <a:effectLst/>
        </p:spPr>
      </p:pic>
      <p:sp>
        <p:nvSpPr>
          <p:cNvPr id="52" name="TextBox 51"/>
          <p:cNvSpPr txBox="1"/>
          <p:nvPr/>
        </p:nvSpPr>
        <p:spPr>
          <a:xfrm rot="10800000" flipV="1">
            <a:off x="11734800" y="12326037"/>
            <a:ext cx="3352800" cy="1569660"/>
          </a:xfrm>
          <a:prstGeom prst="rect">
            <a:avLst/>
          </a:prstGeom>
          <a:noFill/>
        </p:spPr>
        <p:txBody>
          <a:bodyPr wrap="square" rtlCol="0">
            <a:spAutoFit/>
          </a:bodyPr>
          <a:lstStyle/>
          <a:p>
            <a:pPr marL="473075" indent="-473075"/>
            <a:r>
              <a:rPr lang="en-US" sz="2400" dirty="0" smtClean="0">
                <a:latin typeface="Times New Roman" pitchFamily="18" charset="0"/>
                <a:cs typeface="Times New Roman" pitchFamily="18" charset="0"/>
              </a:rPr>
              <a:t>Figure 2. </a:t>
            </a:r>
            <a:r>
              <a:rPr lang="en-US" sz="2400" i="1" dirty="0" smtClean="0">
                <a:latin typeface="Times New Roman" pitchFamily="18" charset="0"/>
                <a:cs typeface="Times New Roman" pitchFamily="18" charset="0"/>
              </a:rPr>
              <a:t>C. cereale</a:t>
            </a:r>
            <a:r>
              <a:rPr lang="en-US" sz="2400" dirty="0" smtClean="0">
                <a:latin typeface="Times New Roman" pitchFamily="18" charset="0"/>
                <a:cs typeface="Times New Roman" pitchFamily="18" charset="0"/>
              </a:rPr>
              <a:t> acervuli and conidia from infected </a:t>
            </a:r>
            <a:r>
              <a:rPr lang="en-US" sz="2400" i="1" dirty="0" smtClean="0">
                <a:latin typeface="Times New Roman" pitchFamily="18" charset="0"/>
                <a:cs typeface="Times New Roman" pitchFamily="18" charset="0"/>
              </a:rPr>
              <a:t>Poa annua</a:t>
            </a:r>
            <a:r>
              <a:rPr lang="en-US" sz="2400" dirty="0" smtClean="0">
                <a:latin typeface="Times New Roman" pitchFamily="18" charset="0"/>
                <a:cs typeface="Times New Roman" pitchFamily="18" charset="0"/>
              </a:rPr>
              <a:t> leaf tissue</a:t>
            </a:r>
            <a:endParaRPr lang="en-US" sz="2400" dirty="0">
              <a:latin typeface="Times New Roman" pitchFamily="18" charset="0"/>
              <a:cs typeface="Times New Roman" pitchFamily="18" charset="0"/>
            </a:endParaRPr>
          </a:p>
        </p:txBody>
      </p:sp>
      <p:sp>
        <p:nvSpPr>
          <p:cNvPr id="53" name="TextBox 52"/>
          <p:cNvSpPr txBox="1"/>
          <p:nvPr/>
        </p:nvSpPr>
        <p:spPr>
          <a:xfrm rot="10800000" flipV="1">
            <a:off x="12039600" y="23317200"/>
            <a:ext cx="3124200" cy="1200329"/>
          </a:xfrm>
          <a:prstGeom prst="rect">
            <a:avLst/>
          </a:prstGeom>
          <a:noFill/>
        </p:spPr>
        <p:txBody>
          <a:bodyPr wrap="square" rtlCol="0">
            <a:spAutoFit/>
          </a:bodyPr>
          <a:lstStyle/>
          <a:p>
            <a:pPr marL="473075" indent="-473075"/>
            <a:r>
              <a:rPr lang="en-US" sz="2400" dirty="0" smtClean="0">
                <a:latin typeface="Times New Roman" pitchFamily="18" charset="0"/>
                <a:cs typeface="Times New Roman" pitchFamily="18" charset="0"/>
              </a:rPr>
              <a:t>Figure 3.  Foot Joy golf shoe equipped with soft-spikes</a:t>
            </a:r>
            <a:endParaRPr lang="en-US" sz="2400" dirty="0">
              <a:latin typeface="Times New Roman" pitchFamily="18" charset="0"/>
              <a:cs typeface="Times New Roman" pitchFamily="18" charset="0"/>
            </a:endParaRPr>
          </a:p>
        </p:txBody>
      </p:sp>
      <p:sp>
        <p:nvSpPr>
          <p:cNvPr id="54" name="TextBox 53"/>
          <p:cNvSpPr txBox="1"/>
          <p:nvPr/>
        </p:nvSpPr>
        <p:spPr>
          <a:xfrm rot="10800000" flipV="1">
            <a:off x="1371599" y="31020603"/>
            <a:ext cx="4038601" cy="830997"/>
          </a:xfrm>
          <a:prstGeom prst="rect">
            <a:avLst/>
          </a:prstGeom>
          <a:noFill/>
        </p:spPr>
        <p:txBody>
          <a:bodyPr wrap="square" rtlCol="0">
            <a:spAutoFit/>
          </a:bodyPr>
          <a:lstStyle/>
          <a:p>
            <a:pPr marL="473075" indent="-473075"/>
            <a:r>
              <a:rPr lang="en-US" sz="2400" dirty="0" smtClean="0">
                <a:latin typeface="Times New Roman" pitchFamily="18" charset="0"/>
                <a:cs typeface="Times New Roman" pitchFamily="18" charset="0"/>
              </a:rPr>
              <a:t>Figure 4.  Student (Brian Ross) performing foot traffic</a:t>
            </a:r>
            <a:endParaRPr lang="en-US" sz="2400" dirty="0">
              <a:latin typeface="Times New Roman" pitchFamily="18" charset="0"/>
              <a:cs typeface="Times New Roman" pitchFamily="18" charset="0"/>
            </a:endParaRPr>
          </a:p>
        </p:txBody>
      </p:sp>
      <p:sp>
        <p:nvSpPr>
          <p:cNvPr id="55" name="TextBox 54"/>
          <p:cNvSpPr txBox="1"/>
          <p:nvPr/>
        </p:nvSpPr>
        <p:spPr>
          <a:xfrm>
            <a:off x="39090600" y="14173200"/>
            <a:ext cx="85344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Figure 6. Anthracnose disease response to sand topdressing in 2007</a:t>
            </a:r>
            <a:endParaRPr lang="en-US" sz="2400" dirty="0">
              <a:latin typeface="Times New Roman" pitchFamily="18" charset="0"/>
              <a:cs typeface="Times New Roman" pitchFamily="18" charset="0"/>
            </a:endParaRPr>
          </a:p>
        </p:txBody>
      </p:sp>
      <p:sp>
        <p:nvSpPr>
          <p:cNvPr id="57" name="TextBox 36"/>
          <p:cNvSpPr txBox="1">
            <a:spLocks noChangeArrowheads="1"/>
          </p:cNvSpPr>
          <p:nvPr/>
        </p:nvSpPr>
        <p:spPr bwMode="auto">
          <a:xfrm>
            <a:off x="36499800" y="29265106"/>
            <a:ext cx="13716000" cy="605294"/>
          </a:xfrm>
          <a:prstGeom prst="rect">
            <a:avLst/>
          </a:prstGeom>
          <a:noFill/>
          <a:ln w="9525">
            <a:noFill/>
            <a:miter lim="800000"/>
            <a:headEnd/>
            <a:tailEnd/>
          </a:ln>
        </p:spPr>
        <p:txBody>
          <a:bodyPr wrap="square">
            <a:spAutoFit/>
          </a:bodyPr>
          <a:lstStyle/>
          <a:p>
            <a:pPr marL="342900" indent="-342900" algn="ctr">
              <a:lnSpc>
                <a:spcPts val="4000"/>
              </a:lnSpc>
              <a:defRPr/>
            </a:pPr>
            <a:r>
              <a:rPr lang="en-US" sz="4000" b="1" dirty="0" smtClean="0">
                <a:latin typeface="Times New Roman" pitchFamily="18" charset="0"/>
                <a:cs typeface="Times New Roman" pitchFamily="18" charset="0"/>
              </a:rPr>
              <a:t>Funding </a:t>
            </a:r>
            <a:endParaRPr lang="en-US" sz="4000" b="1" dirty="0">
              <a:latin typeface="Times New Roman" pitchFamily="18" charset="0"/>
              <a:cs typeface="Times New Roman" pitchFamily="18" charset="0"/>
            </a:endParaRPr>
          </a:p>
        </p:txBody>
      </p:sp>
      <p:sp>
        <p:nvSpPr>
          <p:cNvPr id="59" name="TextBox 36"/>
          <p:cNvSpPr txBox="1">
            <a:spLocks noChangeArrowheads="1"/>
          </p:cNvSpPr>
          <p:nvPr/>
        </p:nvSpPr>
        <p:spPr bwMode="auto">
          <a:xfrm>
            <a:off x="36499800" y="25298400"/>
            <a:ext cx="13716000" cy="605294"/>
          </a:xfrm>
          <a:prstGeom prst="rect">
            <a:avLst/>
          </a:prstGeom>
          <a:noFill/>
          <a:ln w="9525">
            <a:noFill/>
            <a:miter lim="800000"/>
            <a:headEnd/>
            <a:tailEnd/>
          </a:ln>
        </p:spPr>
        <p:txBody>
          <a:bodyPr wrap="square">
            <a:spAutoFit/>
          </a:bodyPr>
          <a:lstStyle/>
          <a:p>
            <a:pPr marL="342900" indent="-342900" algn="ctr">
              <a:lnSpc>
                <a:spcPts val="4000"/>
              </a:lnSpc>
              <a:defRPr/>
            </a:pPr>
            <a:r>
              <a:rPr lang="en-US" sz="4000" b="1" dirty="0" smtClean="0">
                <a:latin typeface="Times New Roman" pitchFamily="18" charset="0"/>
                <a:cs typeface="Times New Roman" pitchFamily="18" charset="0"/>
              </a:rPr>
              <a:t>References</a:t>
            </a:r>
            <a:endParaRPr lang="en-US" sz="4000" b="1" dirty="0">
              <a:latin typeface="Times New Roman" pitchFamily="18" charset="0"/>
              <a:cs typeface="Times New Roman" pitchFamily="18" charset="0"/>
            </a:endParaRPr>
          </a:p>
        </p:txBody>
      </p:sp>
      <p:sp>
        <p:nvSpPr>
          <p:cNvPr id="60" name="Trapezoid 59"/>
          <p:cNvSpPr/>
          <p:nvPr/>
        </p:nvSpPr>
        <p:spPr>
          <a:xfrm>
            <a:off x="37566600" y="5562600"/>
            <a:ext cx="5334000" cy="7848600"/>
          </a:xfrm>
          <a:prstGeom prst="trapezoid">
            <a:avLst>
              <a:gd name="adj" fmla="val 14784"/>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Trapezoid 60"/>
          <p:cNvSpPr/>
          <p:nvPr/>
        </p:nvSpPr>
        <p:spPr>
          <a:xfrm>
            <a:off x="43891200" y="5562600"/>
            <a:ext cx="5257800" cy="7848600"/>
          </a:xfrm>
          <a:prstGeom prst="trapezoid">
            <a:avLst>
              <a:gd name="adj" fmla="val 14784"/>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3" name="Straight Connector 62"/>
          <p:cNvCxnSpPr/>
          <p:nvPr/>
        </p:nvCxnSpPr>
        <p:spPr>
          <a:xfrm>
            <a:off x="38023800" y="8610600"/>
            <a:ext cx="44196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4348400" y="8610600"/>
            <a:ext cx="43434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17"/>
          <p:cNvSpPr txBox="1">
            <a:spLocks noChangeArrowheads="1"/>
          </p:cNvSpPr>
          <p:nvPr/>
        </p:nvSpPr>
        <p:spPr bwMode="auto">
          <a:xfrm>
            <a:off x="38557200" y="8711625"/>
            <a:ext cx="3352800" cy="584775"/>
          </a:xfrm>
          <a:prstGeom prst="rect">
            <a:avLst/>
          </a:prstGeom>
          <a:noFill/>
          <a:ln w="9525">
            <a:noFill/>
            <a:miter lim="800000"/>
            <a:headEnd/>
            <a:tailEnd/>
          </a:ln>
        </p:spPr>
        <p:txBody>
          <a:bodyPr>
            <a:spAutoFit/>
          </a:bodyPr>
          <a:lstStyle/>
          <a:p>
            <a:pPr algn="ctr"/>
            <a:r>
              <a:rPr lang="en-US" sz="3200" b="1" dirty="0">
                <a:solidFill>
                  <a:schemeClr val="bg1"/>
                </a:solidFill>
                <a:latin typeface="Times New Roman" pitchFamily="18" charset="0"/>
                <a:cs typeface="Times New Roman" pitchFamily="18" charset="0"/>
              </a:rPr>
              <a:t>No Sand</a:t>
            </a:r>
          </a:p>
        </p:txBody>
      </p:sp>
      <p:sp>
        <p:nvSpPr>
          <p:cNvPr id="70" name="TextBox 17"/>
          <p:cNvSpPr txBox="1">
            <a:spLocks noChangeArrowheads="1"/>
          </p:cNvSpPr>
          <p:nvPr/>
        </p:nvSpPr>
        <p:spPr bwMode="auto">
          <a:xfrm>
            <a:off x="44881800" y="8711625"/>
            <a:ext cx="3352800" cy="584775"/>
          </a:xfrm>
          <a:prstGeom prst="rect">
            <a:avLst/>
          </a:prstGeom>
          <a:noFill/>
          <a:ln w="9525">
            <a:noFill/>
            <a:miter lim="800000"/>
            <a:headEnd/>
            <a:tailEnd/>
          </a:ln>
        </p:spPr>
        <p:txBody>
          <a:bodyPr>
            <a:spAutoFit/>
          </a:bodyPr>
          <a:lstStyle/>
          <a:p>
            <a:pPr algn="ctr"/>
            <a:r>
              <a:rPr lang="en-US" sz="3200" b="1" dirty="0">
                <a:solidFill>
                  <a:schemeClr val="bg1"/>
                </a:solidFill>
                <a:latin typeface="Times New Roman" pitchFamily="18" charset="0"/>
                <a:cs typeface="Times New Roman" pitchFamily="18" charset="0"/>
              </a:rPr>
              <a:t>No Sand</a:t>
            </a:r>
          </a:p>
        </p:txBody>
      </p:sp>
      <p:sp>
        <p:nvSpPr>
          <p:cNvPr id="71" name="TextBox 17"/>
          <p:cNvSpPr txBox="1">
            <a:spLocks noChangeArrowheads="1"/>
          </p:cNvSpPr>
          <p:nvPr/>
        </p:nvSpPr>
        <p:spPr bwMode="auto">
          <a:xfrm>
            <a:off x="38557200" y="8025825"/>
            <a:ext cx="3352800" cy="584775"/>
          </a:xfrm>
          <a:prstGeom prst="rect">
            <a:avLst/>
          </a:prstGeom>
          <a:noFill/>
          <a:ln w="9525">
            <a:noFill/>
            <a:miter lim="800000"/>
            <a:headEnd/>
            <a:tailEnd/>
          </a:ln>
        </p:spPr>
        <p:txBody>
          <a:bodyPr>
            <a:spAutoFit/>
          </a:bodyPr>
          <a:lstStyle/>
          <a:p>
            <a:pPr algn="ctr"/>
            <a:r>
              <a:rPr lang="en-US" sz="3200" b="1" dirty="0" smtClean="0">
                <a:solidFill>
                  <a:schemeClr val="bg1"/>
                </a:solidFill>
                <a:latin typeface="Times New Roman" pitchFamily="18" charset="0"/>
                <a:cs typeface="Times New Roman" pitchFamily="18" charset="0"/>
              </a:rPr>
              <a:t>Sand</a:t>
            </a:r>
            <a:endParaRPr lang="en-US" sz="3200" b="1" dirty="0">
              <a:solidFill>
                <a:schemeClr val="bg1"/>
              </a:solidFill>
              <a:latin typeface="Times New Roman" pitchFamily="18" charset="0"/>
              <a:cs typeface="Times New Roman" pitchFamily="18" charset="0"/>
            </a:endParaRPr>
          </a:p>
        </p:txBody>
      </p:sp>
      <p:sp>
        <p:nvSpPr>
          <p:cNvPr id="72" name="TextBox 17"/>
          <p:cNvSpPr txBox="1">
            <a:spLocks noChangeArrowheads="1"/>
          </p:cNvSpPr>
          <p:nvPr/>
        </p:nvSpPr>
        <p:spPr bwMode="auto">
          <a:xfrm>
            <a:off x="44881800" y="8025825"/>
            <a:ext cx="3352800" cy="584775"/>
          </a:xfrm>
          <a:prstGeom prst="rect">
            <a:avLst/>
          </a:prstGeom>
          <a:noFill/>
          <a:ln w="9525">
            <a:noFill/>
            <a:miter lim="800000"/>
            <a:headEnd/>
            <a:tailEnd/>
          </a:ln>
        </p:spPr>
        <p:txBody>
          <a:bodyPr>
            <a:spAutoFit/>
          </a:bodyPr>
          <a:lstStyle/>
          <a:p>
            <a:pPr algn="ctr"/>
            <a:r>
              <a:rPr lang="en-US" sz="3200" b="1" dirty="0" smtClean="0">
                <a:solidFill>
                  <a:schemeClr val="bg1"/>
                </a:solidFill>
                <a:latin typeface="Times New Roman" pitchFamily="18" charset="0"/>
                <a:cs typeface="Times New Roman" pitchFamily="18" charset="0"/>
              </a:rPr>
              <a:t>Sand</a:t>
            </a:r>
            <a:endParaRPr lang="en-US" sz="3200" b="1" dirty="0">
              <a:solidFill>
                <a:schemeClr val="bg1"/>
              </a:solidFill>
              <a:latin typeface="Times New Roman" pitchFamily="18" charset="0"/>
              <a:cs typeface="Times New Roman" pitchFamily="18" charset="0"/>
            </a:endParaRPr>
          </a:p>
        </p:txBody>
      </p:sp>
      <p:sp>
        <p:nvSpPr>
          <p:cNvPr id="73" name="TextBox 17"/>
          <p:cNvSpPr txBox="1">
            <a:spLocks noChangeArrowheads="1"/>
          </p:cNvSpPr>
          <p:nvPr/>
        </p:nvSpPr>
        <p:spPr bwMode="auto">
          <a:xfrm>
            <a:off x="44881800" y="13716000"/>
            <a:ext cx="3352800" cy="584775"/>
          </a:xfrm>
          <a:prstGeom prst="rect">
            <a:avLst/>
          </a:prstGeom>
          <a:noFill/>
          <a:ln w="9525">
            <a:noFill/>
            <a:miter lim="800000"/>
            <a:headEnd/>
            <a:tailEnd/>
          </a:ln>
        </p:spPr>
        <p:txBody>
          <a:bodyPr>
            <a:spAutoFit/>
          </a:bodyPr>
          <a:lstStyle/>
          <a:p>
            <a:pPr algn="ctr"/>
            <a:r>
              <a:rPr lang="en-US" sz="3200" b="1" dirty="0" smtClean="0">
                <a:latin typeface="Times New Roman" pitchFamily="18" charset="0"/>
                <a:cs typeface="Times New Roman" pitchFamily="18" charset="0"/>
              </a:rPr>
              <a:t>Traffic</a:t>
            </a:r>
            <a:endParaRPr lang="en-US" sz="3200" b="1" dirty="0">
              <a:latin typeface="Times New Roman" pitchFamily="18" charset="0"/>
              <a:cs typeface="Times New Roman" pitchFamily="18" charset="0"/>
            </a:endParaRPr>
          </a:p>
        </p:txBody>
      </p:sp>
      <p:sp>
        <p:nvSpPr>
          <p:cNvPr id="74" name="TextBox 17"/>
          <p:cNvSpPr txBox="1">
            <a:spLocks noChangeArrowheads="1"/>
          </p:cNvSpPr>
          <p:nvPr/>
        </p:nvSpPr>
        <p:spPr bwMode="auto">
          <a:xfrm>
            <a:off x="38709600" y="13716000"/>
            <a:ext cx="3352800" cy="584775"/>
          </a:xfrm>
          <a:prstGeom prst="rect">
            <a:avLst/>
          </a:prstGeom>
          <a:noFill/>
          <a:ln w="9525">
            <a:noFill/>
            <a:miter lim="800000"/>
            <a:headEnd/>
            <a:tailEnd/>
          </a:ln>
        </p:spPr>
        <p:txBody>
          <a:bodyPr>
            <a:spAutoFit/>
          </a:bodyPr>
          <a:lstStyle/>
          <a:p>
            <a:pPr algn="ctr"/>
            <a:r>
              <a:rPr lang="en-US" sz="3200" b="1" dirty="0" smtClean="0">
                <a:latin typeface="Times New Roman" pitchFamily="18" charset="0"/>
                <a:cs typeface="Times New Roman" pitchFamily="18" charset="0"/>
              </a:rPr>
              <a:t>No Traffic</a:t>
            </a:r>
            <a:endParaRPr lang="en-US" sz="3200" b="1" dirty="0">
              <a:latin typeface="Times New Roman" pitchFamily="18" charset="0"/>
              <a:cs typeface="Times New Roman" pitchFamily="18" charset="0"/>
            </a:endParaRPr>
          </a:p>
        </p:txBody>
      </p:sp>
      <p:sp>
        <p:nvSpPr>
          <p:cNvPr id="64" name="TextBox 63"/>
          <p:cNvSpPr txBox="1"/>
          <p:nvPr/>
        </p:nvSpPr>
        <p:spPr>
          <a:xfrm>
            <a:off x="36423600" y="25755600"/>
            <a:ext cx="13792200" cy="4308872"/>
          </a:xfrm>
          <a:prstGeom prst="rect">
            <a:avLst/>
          </a:prstGeom>
          <a:noFill/>
        </p:spPr>
        <p:txBody>
          <a:bodyPr wrap="square" rtlCol="0">
            <a:spAutoFit/>
          </a:bodyPr>
          <a:lstStyle/>
          <a:p>
            <a:pPr marL="457200" indent="-457200">
              <a:spcAft>
                <a:spcPts val="1200"/>
              </a:spcAft>
            </a:pPr>
            <a:r>
              <a:rPr lang="en-US" sz="2000" dirty="0" smtClean="0">
                <a:latin typeface="Times New Roman" pitchFamily="18" charset="0"/>
                <a:cs typeface="Times New Roman" pitchFamily="18" charset="0"/>
              </a:rPr>
              <a:t>Hathaway, A.D., and T.A. Nikolai. 2005. A putting green traffic methodology for research applications established by in situ modeling.  Int. Turfgrass Soc. Res. J.  10:69-70. </a:t>
            </a:r>
          </a:p>
          <a:p>
            <a:pPr marL="457200" indent="-457200">
              <a:spcAft>
                <a:spcPts val="1200"/>
              </a:spcAft>
            </a:pPr>
            <a:r>
              <a:rPr lang="en-US" sz="2000" dirty="0" smtClean="0">
                <a:latin typeface="Times New Roman" pitchFamily="18" charset="0"/>
                <a:cs typeface="Times New Roman" pitchFamily="18" charset="0"/>
              </a:rPr>
              <a:t>Inguagiato, J.C.  2009a. Anthracnose severity influenced by cultural management of annual bluegrass putting green turf.  Ph.D. Dissertation.  Rutgers University, New Brunswick, NJ.</a:t>
            </a:r>
          </a:p>
          <a:p>
            <a:pPr marL="457200" indent="-457200">
              <a:spcAft>
                <a:spcPts val="1200"/>
              </a:spcAft>
            </a:pPr>
            <a:r>
              <a:rPr lang="en-US" sz="2000" dirty="0" smtClean="0">
                <a:latin typeface="Times New Roman" pitchFamily="18" charset="0"/>
                <a:cs typeface="Times New Roman" pitchFamily="18" charset="0"/>
              </a:rPr>
              <a:t>Murphy, J., F. Wong, L. Tredway, J. Crouch, J. Inguagiato, B. Clarke, T. Hsian, and F. Rossi. 2008. USGA Best management practices for anthracnose on annual bluegrass turf. Golf Course Manage. 76:93-104 </a:t>
            </a:r>
          </a:p>
          <a:p>
            <a:pPr marL="473075" indent="-473075"/>
            <a:r>
              <a:rPr lang="en-US" sz="2000" dirty="0" smtClean="0">
                <a:latin typeface="Times New Roman" pitchFamily="18" charset="0"/>
                <a:cs typeface="Times New Roman" pitchFamily="18" charset="0"/>
              </a:rPr>
              <a:t>Smiley, R.W., P.H. Dernoeden, and B.B. Clarke. 2005. Compendium of turfgrass diseases. 3rd ed. The American Pathological Society, St. Paul, MN.</a:t>
            </a:r>
          </a:p>
          <a:p>
            <a:endParaRPr lang="en-US" dirty="0">
              <a:latin typeface="Times New Roman" pitchFamily="18" charset="0"/>
              <a:cs typeface="Times New Roman" pitchFamily="18" charset="0"/>
            </a:endParaRPr>
          </a:p>
        </p:txBody>
      </p:sp>
      <p:sp>
        <p:nvSpPr>
          <p:cNvPr id="65" name="TextBox 3"/>
          <p:cNvSpPr txBox="1">
            <a:spLocks noChangeArrowheads="1"/>
          </p:cNvSpPr>
          <p:nvPr/>
        </p:nvSpPr>
        <p:spPr bwMode="auto">
          <a:xfrm>
            <a:off x="18211800" y="12192000"/>
            <a:ext cx="914400" cy="457200"/>
          </a:xfrm>
          <a:prstGeom prst="rect">
            <a:avLst/>
          </a:prstGeom>
          <a:noFill/>
          <a:ln w="9525">
            <a:noFill/>
            <a:miter lim="800000"/>
            <a:headEnd/>
            <a:tailEnd/>
          </a:ln>
        </p:spPr>
        <p:txBody>
          <a:bodyPr wrap="square">
            <a:spAutoFit/>
          </a:bodyPr>
          <a:lstStyle/>
          <a:p>
            <a:pPr algn="ctr"/>
            <a:r>
              <a:rPr lang="en-US" sz="2400" dirty="0"/>
              <a:t>b</a:t>
            </a:r>
          </a:p>
        </p:txBody>
      </p:sp>
      <p:sp>
        <p:nvSpPr>
          <p:cNvPr id="66" name="TextBox 3"/>
          <p:cNvSpPr txBox="1">
            <a:spLocks noChangeArrowheads="1"/>
          </p:cNvSpPr>
          <p:nvPr/>
        </p:nvSpPr>
        <p:spPr bwMode="auto">
          <a:xfrm>
            <a:off x="19431000" y="13482935"/>
            <a:ext cx="533400" cy="461665"/>
          </a:xfrm>
          <a:prstGeom prst="rect">
            <a:avLst/>
          </a:prstGeom>
          <a:noFill/>
          <a:ln w="9525">
            <a:noFill/>
            <a:miter lim="800000"/>
            <a:headEnd/>
            <a:tailEnd/>
          </a:ln>
        </p:spPr>
        <p:txBody>
          <a:bodyPr wrap="square">
            <a:spAutoFit/>
          </a:bodyPr>
          <a:lstStyle/>
          <a:p>
            <a:pPr algn="ctr"/>
            <a:r>
              <a:rPr lang="en-US" sz="2400" dirty="0" smtClean="0"/>
              <a:t>a</a:t>
            </a:r>
            <a:endParaRPr lang="en-US" sz="2400" dirty="0"/>
          </a:p>
        </p:txBody>
      </p:sp>
      <p:sp>
        <p:nvSpPr>
          <p:cNvPr id="67" name="TextBox 3"/>
          <p:cNvSpPr txBox="1">
            <a:spLocks noChangeArrowheads="1"/>
          </p:cNvSpPr>
          <p:nvPr/>
        </p:nvSpPr>
        <p:spPr bwMode="auto">
          <a:xfrm>
            <a:off x="22021800" y="13406735"/>
            <a:ext cx="609600" cy="461665"/>
          </a:xfrm>
          <a:prstGeom prst="rect">
            <a:avLst/>
          </a:prstGeom>
          <a:noFill/>
          <a:ln w="9525">
            <a:noFill/>
            <a:miter lim="800000"/>
            <a:headEnd/>
            <a:tailEnd/>
          </a:ln>
        </p:spPr>
        <p:txBody>
          <a:bodyPr wrap="square">
            <a:spAutoFit/>
          </a:bodyPr>
          <a:lstStyle/>
          <a:p>
            <a:pPr algn="ctr"/>
            <a:r>
              <a:rPr lang="en-US" sz="2400" dirty="0" smtClean="0"/>
              <a:t>a</a:t>
            </a:r>
            <a:endParaRPr lang="en-US" sz="2400" dirty="0"/>
          </a:p>
        </p:txBody>
      </p:sp>
      <p:sp>
        <p:nvSpPr>
          <p:cNvPr id="76" name="TextBox 3"/>
          <p:cNvSpPr txBox="1">
            <a:spLocks noChangeArrowheads="1"/>
          </p:cNvSpPr>
          <p:nvPr/>
        </p:nvSpPr>
        <p:spPr bwMode="auto">
          <a:xfrm>
            <a:off x="23088600" y="13639800"/>
            <a:ext cx="533400" cy="457200"/>
          </a:xfrm>
          <a:prstGeom prst="rect">
            <a:avLst/>
          </a:prstGeom>
          <a:noFill/>
          <a:ln w="9525">
            <a:noFill/>
            <a:miter lim="800000"/>
            <a:headEnd/>
            <a:tailEnd/>
          </a:ln>
        </p:spPr>
        <p:txBody>
          <a:bodyPr wrap="square">
            <a:spAutoFit/>
          </a:bodyPr>
          <a:lstStyle/>
          <a:p>
            <a:pPr algn="ctr"/>
            <a:r>
              <a:rPr lang="en-US" sz="2400" dirty="0" smtClean="0"/>
              <a:t>a</a:t>
            </a:r>
            <a:endParaRPr lang="en-US" sz="2400" dirty="0"/>
          </a:p>
        </p:txBody>
      </p:sp>
      <p:sp>
        <p:nvSpPr>
          <p:cNvPr id="77" name="TextBox 3"/>
          <p:cNvSpPr txBox="1">
            <a:spLocks noChangeArrowheads="1"/>
          </p:cNvSpPr>
          <p:nvPr/>
        </p:nvSpPr>
        <p:spPr bwMode="auto">
          <a:xfrm>
            <a:off x="28346400" y="26289000"/>
            <a:ext cx="762000" cy="461963"/>
          </a:xfrm>
          <a:prstGeom prst="rect">
            <a:avLst/>
          </a:prstGeom>
          <a:noFill/>
          <a:ln w="9525">
            <a:noFill/>
            <a:miter lim="800000"/>
            <a:headEnd/>
            <a:tailEnd/>
          </a:ln>
        </p:spPr>
        <p:txBody>
          <a:bodyPr wrap="square">
            <a:spAutoFit/>
          </a:bodyPr>
          <a:lstStyle/>
          <a:p>
            <a:pPr algn="ctr"/>
            <a:r>
              <a:rPr lang="en-US" sz="2400" dirty="0" smtClean="0"/>
              <a:t>c</a:t>
            </a:r>
            <a:endParaRPr lang="en-US" sz="2400" dirty="0"/>
          </a:p>
        </p:txBody>
      </p:sp>
      <p:sp>
        <p:nvSpPr>
          <p:cNvPr id="78" name="TextBox 3"/>
          <p:cNvSpPr txBox="1">
            <a:spLocks noChangeArrowheads="1"/>
          </p:cNvSpPr>
          <p:nvPr/>
        </p:nvSpPr>
        <p:spPr bwMode="auto">
          <a:xfrm>
            <a:off x="29413200" y="26136600"/>
            <a:ext cx="762000" cy="461665"/>
          </a:xfrm>
          <a:prstGeom prst="rect">
            <a:avLst/>
          </a:prstGeom>
          <a:noFill/>
          <a:ln w="9525">
            <a:noFill/>
            <a:miter lim="800000"/>
            <a:headEnd/>
            <a:tailEnd/>
          </a:ln>
        </p:spPr>
        <p:txBody>
          <a:bodyPr wrap="square">
            <a:spAutoFit/>
          </a:bodyPr>
          <a:lstStyle/>
          <a:p>
            <a:pPr algn="ctr"/>
            <a:r>
              <a:rPr lang="en-US" sz="2400" dirty="0" smtClean="0"/>
              <a:t>c</a:t>
            </a:r>
            <a:endParaRPr lang="en-US" sz="2400" dirty="0"/>
          </a:p>
        </p:txBody>
      </p:sp>
      <p:sp>
        <p:nvSpPr>
          <p:cNvPr id="79" name="TextBox 3"/>
          <p:cNvSpPr txBox="1">
            <a:spLocks noChangeArrowheads="1"/>
          </p:cNvSpPr>
          <p:nvPr/>
        </p:nvSpPr>
        <p:spPr bwMode="auto">
          <a:xfrm>
            <a:off x="32080200" y="27355800"/>
            <a:ext cx="762000" cy="461963"/>
          </a:xfrm>
          <a:prstGeom prst="rect">
            <a:avLst/>
          </a:prstGeom>
          <a:noFill/>
          <a:ln w="9525">
            <a:noFill/>
            <a:miter lim="800000"/>
            <a:headEnd/>
            <a:tailEnd/>
          </a:ln>
        </p:spPr>
        <p:txBody>
          <a:bodyPr wrap="square">
            <a:spAutoFit/>
          </a:bodyPr>
          <a:lstStyle/>
          <a:p>
            <a:pPr algn="ctr"/>
            <a:r>
              <a:rPr lang="en-US" sz="2400" dirty="0" smtClean="0"/>
              <a:t>a</a:t>
            </a:r>
            <a:endParaRPr lang="en-US" sz="2400" dirty="0"/>
          </a:p>
        </p:txBody>
      </p:sp>
      <p:sp>
        <p:nvSpPr>
          <p:cNvPr id="80" name="TextBox 3"/>
          <p:cNvSpPr txBox="1">
            <a:spLocks noChangeArrowheads="1"/>
          </p:cNvSpPr>
          <p:nvPr/>
        </p:nvSpPr>
        <p:spPr bwMode="auto">
          <a:xfrm>
            <a:off x="33070800" y="26822400"/>
            <a:ext cx="838200" cy="461963"/>
          </a:xfrm>
          <a:prstGeom prst="rect">
            <a:avLst/>
          </a:prstGeom>
          <a:noFill/>
          <a:ln w="9525">
            <a:noFill/>
            <a:miter lim="800000"/>
            <a:headEnd/>
            <a:tailEnd/>
          </a:ln>
        </p:spPr>
        <p:txBody>
          <a:bodyPr wrap="square">
            <a:spAutoFit/>
          </a:bodyPr>
          <a:lstStyle/>
          <a:p>
            <a:pPr algn="ctr"/>
            <a:r>
              <a:rPr lang="en-US" sz="2400" dirty="0" smtClean="0"/>
              <a:t>b</a:t>
            </a:r>
            <a:endParaRPr lang="en-US" sz="2400" dirty="0"/>
          </a:p>
        </p:txBody>
      </p:sp>
      <p:sp>
        <p:nvSpPr>
          <p:cNvPr id="81" name="TextBox 80"/>
          <p:cNvSpPr txBox="1"/>
          <p:nvPr/>
        </p:nvSpPr>
        <p:spPr>
          <a:xfrm>
            <a:off x="7924800" y="27736800"/>
            <a:ext cx="3581400" cy="523220"/>
          </a:xfrm>
          <a:prstGeom prst="rect">
            <a:avLst/>
          </a:prstGeom>
          <a:noFill/>
        </p:spPr>
        <p:txBody>
          <a:bodyPr wrap="square" rtlCol="0">
            <a:spAutoFit/>
          </a:bodyPr>
          <a:lstStyle/>
          <a:p>
            <a:r>
              <a:rPr lang="en-US" sz="2800" baseline="30000" dirty="0" smtClean="0">
                <a:solidFill>
                  <a:prstClr val="black"/>
                </a:solidFill>
                <a:latin typeface="Times New Roman" pitchFamily="18" charset="0"/>
                <a:cs typeface="Times New Roman" pitchFamily="18" charset="0"/>
              </a:rPr>
              <a:t>(Hathaway and Nikolai, 2005)</a:t>
            </a:r>
            <a:endParaRPr lang="en-US" dirty="0"/>
          </a:p>
        </p:txBody>
      </p:sp>
      <p:cxnSp>
        <p:nvCxnSpPr>
          <p:cNvPr id="84" name="Straight Connector 83"/>
          <p:cNvCxnSpPr/>
          <p:nvPr/>
        </p:nvCxnSpPr>
        <p:spPr>
          <a:xfrm>
            <a:off x="5486400" y="25831800"/>
            <a:ext cx="281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1353800" y="25831800"/>
            <a:ext cx="281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4214</TotalTime>
  <Words>927</Words>
  <Application>Microsoft Office PowerPoint</Application>
  <PresentationFormat>Custom</PresentationFormat>
  <Paragraphs>94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Roberts</dc:creator>
  <cp:lastModifiedBy>Joseph Roberts</cp:lastModifiedBy>
  <cp:revision>397</cp:revision>
  <dcterms:created xsi:type="dcterms:W3CDTF">2009-10-12T12:35:36Z</dcterms:created>
  <dcterms:modified xsi:type="dcterms:W3CDTF">2009-10-27T01:36:58Z</dcterms:modified>
</cp:coreProperties>
</file>