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tiff" ContentType="image/tif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43891200" cy="32918400"/>
  <p:notesSz cx="6858000" cy="9313863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25" d="100"/>
          <a:sy n="25" d="100"/>
        </p:scale>
        <p:origin x="-1302" y="-162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T.%20Scott%20Murrell\My%20Documents\Documents\ASA\Meetings\International\2009\RRC2p0%20MAX%20Space%20for%20Point%20A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T.%20Scott%20Murrell\My%20Documents\Documents\ASA\Meetings\International\2009\RRC2p0%20EOR%20Space%20for%20Point%20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1871952860683542"/>
          <c:y val="4.0072859744990877E-2"/>
          <c:w val="0.85066113224486128"/>
          <c:h val="0.85555555555555562"/>
        </c:manualLayout>
      </c:layout>
      <c:scatterChart>
        <c:scatterStyle val="lineMarker"/>
        <c:ser>
          <c:idx val="0"/>
          <c:order val="0"/>
          <c:tx>
            <c:strRef>
              <c:f>Limits!$N$3</c:f>
              <c:strCache>
                <c:ptCount val="1"/>
                <c:pt idx="0">
                  <c:v>Estimated yield</c:v>
                </c:pt>
              </c:strCache>
            </c:strRef>
          </c:tx>
          <c:spPr>
            <a:ln w="1905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Limits!$M$4:$M$24</c:f>
              <c:numCache>
                <c:formatCode>0.0</c:formatCode>
                <c:ptCount val="21"/>
                <c:pt idx="0" formatCode="General">
                  <c:v>0</c:v>
                </c:pt>
                <c:pt idx="1">
                  <c:v>10.526315789473678</c:v>
                </c:pt>
                <c:pt idx="2">
                  <c:v>21.052631578947341</c:v>
                </c:pt>
                <c:pt idx="3">
                  <c:v>31.578947368421041</c:v>
                </c:pt>
                <c:pt idx="4">
                  <c:v>42.10526315789474</c:v>
                </c:pt>
                <c:pt idx="5">
                  <c:v>52.631578947368432</c:v>
                </c:pt>
                <c:pt idx="6">
                  <c:v>63.157894736842067</c:v>
                </c:pt>
                <c:pt idx="7">
                  <c:v>73.684210526315795</c:v>
                </c:pt>
                <c:pt idx="8">
                  <c:v>84.21052631578948</c:v>
                </c:pt>
                <c:pt idx="9">
                  <c:v>94.73684210526315</c:v>
                </c:pt>
                <c:pt idx="10">
                  <c:v>105.26315789473685</c:v>
                </c:pt>
                <c:pt idx="11">
                  <c:v>115.78947368421063</c:v>
                </c:pt>
                <c:pt idx="12">
                  <c:v>126.31578947368411</c:v>
                </c:pt>
                <c:pt idx="13">
                  <c:v>136.84210526315775</c:v>
                </c:pt>
                <c:pt idx="14">
                  <c:v>147.36842105263193</c:v>
                </c:pt>
                <c:pt idx="15">
                  <c:v>157.89473684210546</c:v>
                </c:pt>
                <c:pt idx="16">
                  <c:v>168.42105263157902</c:v>
                </c:pt>
                <c:pt idx="17">
                  <c:v>178.94736842105272</c:v>
                </c:pt>
                <c:pt idx="18">
                  <c:v>189.47368421052627</c:v>
                </c:pt>
                <c:pt idx="19">
                  <c:v>200.00000000000011</c:v>
                </c:pt>
                <c:pt idx="20">
                  <c:v>220</c:v>
                </c:pt>
              </c:numCache>
            </c:numRef>
          </c:xVal>
          <c:yVal>
            <c:numRef>
              <c:f>Limits!$N$4:$N$24</c:f>
              <c:numCache>
                <c:formatCode>0.0</c:formatCode>
                <c:ptCount val="21"/>
                <c:pt idx="0">
                  <c:v>0</c:v>
                </c:pt>
                <c:pt idx="1">
                  <c:v>20.498614958448741</c:v>
                </c:pt>
                <c:pt idx="2">
                  <c:v>39.889196675900251</c:v>
                </c:pt>
                <c:pt idx="3">
                  <c:v>58.171745152354575</c:v>
                </c:pt>
                <c:pt idx="4">
                  <c:v>75.346260387811697</c:v>
                </c:pt>
                <c:pt idx="5">
                  <c:v>91.412742382271418</c:v>
                </c:pt>
                <c:pt idx="6">
                  <c:v>106.37119113573402</c:v>
                </c:pt>
                <c:pt idx="7">
                  <c:v>120.22160664819951</c:v>
                </c:pt>
                <c:pt idx="8">
                  <c:v>132.9639889196676</c:v>
                </c:pt>
                <c:pt idx="9">
                  <c:v>144.59833795013867</c:v>
                </c:pt>
                <c:pt idx="10">
                  <c:v>155.12465373961197</c:v>
                </c:pt>
                <c:pt idx="11">
                  <c:v>164.54293628808864</c:v>
                </c:pt>
                <c:pt idx="12">
                  <c:v>172.85318559556777</c:v>
                </c:pt>
                <c:pt idx="13">
                  <c:v>180.05540166204986</c:v>
                </c:pt>
                <c:pt idx="14">
                  <c:v>186.14958448753458</c:v>
                </c:pt>
                <c:pt idx="15">
                  <c:v>191.13573407202216</c:v>
                </c:pt>
                <c:pt idx="16">
                  <c:v>195.01385041551237</c:v>
                </c:pt>
                <c:pt idx="17">
                  <c:v>197.78393351800557</c:v>
                </c:pt>
                <c:pt idx="18">
                  <c:v>199.44598337950129</c:v>
                </c:pt>
                <c:pt idx="19">
                  <c:v>200</c:v>
                </c:pt>
                <c:pt idx="20">
                  <c:v>200</c:v>
                </c:pt>
              </c:numCache>
            </c:numRef>
          </c:yVal>
          <c:smooth val="1"/>
        </c:ser>
        <c:ser>
          <c:idx val="4"/>
          <c:order val="1"/>
          <c:tx>
            <c:v>Upper Limit</c:v>
          </c:tx>
          <c:spPr>
            <a:ln w="1905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Limits!$M$29:$M$30</c:f>
              <c:numCache>
                <c:formatCode>General</c:formatCode>
                <c:ptCount val="2"/>
                <c:pt idx="0">
                  <c:v>0</c:v>
                </c:pt>
                <c:pt idx="1">
                  <c:v>200</c:v>
                </c:pt>
              </c:numCache>
            </c:numRef>
          </c:xVal>
          <c:yVal>
            <c:numRef>
              <c:f>Limits!$N$29:$N$30</c:f>
              <c:numCache>
                <c:formatCode>General</c:formatCode>
                <c:ptCount val="2"/>
                <c:pt idx="0">
                  <c:v>200</c:v>
                </c:pt>
                <c:pt idx="1">
                  <c:v>200</c:v>
                </c:pt>
              </c:numCache>
            </c:numRef>
          </c:yVal>
        </c:ser>
        <c:ser>
          <c:idx val="2"/>
          <c:order val="2"/>
          <c:marker>
            <c:symbol val="circle"/>
            <c:size val="14"/>
            <c:spPr>
              <a:solidFill>
                <a:schemeClr val="accent3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c:spPr>
          </c:marker>
          <c:dLbls>
            <c:dLbl>
              <c:idx val="0"/>
              <c:delete val="1"/>
            </c:dLbl>
            <c:dLblPos val="t"/>
            <c:showSerName val="1"/>
          </c:dLbls>
          <c:xVal>
            <c:numRef>
              <c:f>Limits!$E$7</c:f>
              <c:numCache>
                <c:formatCode>General</c:formatCode>
                <c:ptCount val="1"/>
                <c:pt idx="0">
                  <c:v>200</c:v>
                </c:pt>
              </c:numCache>
            </c:numRef>
          </c:xVal>
          <c:yVal>
            <c:numRef>
              <c:f>Limits!$E$8</c:f>
              <c:numCache>
                <c:formatCode>General</c:formatCode>
                <c:ptCount val="1"/>
                <c:pt idx="0">
                  <c:v>200</c:v>
                </c:pt>
              </c:numCache>
            </c:numRef>
          </c:yVal>
        </c:ser>
        <c:axId val="124974976"/>
        <c:axId val="125278848"/>
      </c:scatterChart>
      <c:valAx>
        <c:axId val="124974976"/>
        <c:scaling>
          <c:orientation val="minMax"/>
        </c:scaling>
        <c:axPos val="b"/>
        <c:numFmt formatCode="General" sourceLinked="1"/>
        <c:majorTickMark val="none"/>
        <c:tickLblPos val="none"/>
        <c:spPr>
          <a:ln w="19050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100"/>
            </a:pPr>
            <a:endParaRPr lang="en-US"/>
          </a:p>
        </c:txPr>
        <c:crossAx val="125278848"/>
        <c:crosses val="autoZero"/>
        <c:crossBetween val="midCat"/>
      </c:valAx>
      <c:valAx>
        <c:axId val="125278848"/>
        <c:scaling>
          <c:orientation val="minMax"/>
        </c:scaling>
        <c:axPos val="l"/>
        <c:numFmt formatCode="0.0" sourceLinked="1"/>
        <c:majorTickMark val="none"/>
        <c:tickLblPos val="none"/>
        <c:spPr>
          <a:ln w="22225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100"/>
            </a:pPr>
            <a:endParaRPr lang="en-US"/>
          </a:p>
        </c:txPr>
        <c:crossAx val="124974976"/>
        <c:crosses val="autoZero"/>
        <c:crossBetween val="midCat"/>
      </c:valAx>
    </c:plotArea>
    <c:plotVisOnly val="1"/>
  </c:chart>
  <c:spPr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1871952860683549"/>
          <c:y val="4.0072859744990877E-2"/>
          <c:w val="0.85066113224486151"/>
          <c:h val="0.85555555555555562"/>
        </c:manualLayout>
      </c:layout>
      <c:scatterChart>
        <c:scatterStyle val="lineMarker"/>
        <c:ser>
          <c:idx val="0"/>
          <c:order val="0"/>
          <c:tx>
            <c:strRef>
              <c:f>Limits!$N$3</c:f>
              <c:strCache>
                <c:ptCount val="1"/>
                <c:pt idx="0">
                  <c:v>Estimated yield</c:v>
                </c:pt>
              </c:strCache>
            </c:strRef>
          </c:tx>
          <c:spPr>
            <a:ln w="1905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Limits!$M$4:$M$24</c:f>
              <c:numCache>
                <c:formatCode>0.0</c:formatCode>
                <c:ptCount val="21"/>
                <c:pt idx="0" formatCode="General">
                  <c:v>0</c:v>
                </c:pt>
                <c:pt idx="1">
                  <c:v>11.403508771929824</c:v>
                </c:pt>
                <c:pt idx="2">
                  <c:v>22.807017543859647</c:v>
                </c:pt>
                <c:pt idx="3">
                  <c:v>34.210526315789473</c:v>
                </c:pt>
                <c:pt idx="4">
                  <c:v>45.614035087719294</c:v>
                </c:pt>
                <c:pt idx="5">
                  <c:v>57.017543859649038</c:v>
                </c:pt>
                <c:pt idx="6">
                  <c:v>68.421052631578945</c:v>
                </c:pt>
                <c:pt idx="7">
                  <c:v>79.824561403508753</c:v>
                </c:pt>
                <c:pt idx="8">
                  <c:v>91.228070175438447</c:v>
                </c:pt>
                <c:pt idx="9">
                  <c:v>102.63157894736841</c:v>
                </c:pt>
                <c:pt idx="10">
                  <c:v>114.03508771929818</c:v>
                </c:pt>
                <c:pt idx="11">
                  <c:v>125.43859649122814</c:v>
                </c:pt>
                <c:pt idx="12">
                  <c:v>136.84210526315763</c:v>
                </c:pt>
                <c:pt idx="13">
                  <c:v>148.2456140350875</c:v>
                </c:pt>
                <c:pt idx="14">
                  <c:v>159.64912280701756</c:v>
                </c:pt>
                <c:pt idx="15">
                  <c:v>171.0526315789474</c:v>
                </c:pt>
                <c:pt idx="16">
                  <c:v>182.45614035087746</c:v>
                </c:pt>
                <c:pt idx="17">
                  <c:v>193.85964912280699</c:v>
                </c:pt>
                <c:pt idx="18">
                  <c:v>205.26315789473674</c:v>
                </c:pt>
                <c:pt idx="19">
                  <c:v>216.66666666666657</c:v>
                </c:pt>
                <c:pt idx="20">
                  <c:v>238.33333333333348</c:v>
                </c:pt>
              </c:numCache>
            </c:numRef>
          </c:xVal>
          <c:yVal>
            <c:numRef>
              <c:f>Limits!$N$4:$N$24</c:f>
              <c:numCache>
                <c:formatCode>0.0</c:formatCode>
                <c:ptCount val="21"/>
                <c:pt idx="0">
                  <c:v>0</c:v>
                </c:pt>
                <c:pt idx="1">
                  <c:v>20.620630523677612</c:v>
                </c:pt>
                <c:pt idx="2">
                  <c:v>40.126632370399683</c:v>
                </c:pt>
                <c:pt idx="3">
                  <c:v>58.5180055401662</c:v>
                </c:pt>
                <c:pt idx="4">
                  <c:v>75.794750032977177</c:v>
                </c:pt>
                <c:pt idx="5">
                  <c:v>91.956865848832592</c:v>
                </c:pt>
                <c:pt idx="6">
                  <c:v>107.00435298773249</c:v>
                </c:pt>
                <c:pt idx="7">
                  <c:v>120.93721144967699</c:v>
                </c:pt>
                <c:pt idx="8">
                  <c:v>133.75544123466562</c:v>
                </c:pt>
                <c:pt idx="9">
                  <c:v>145.45904234269915</c:v>
                </c:pt>
                <c:pt idx="10">
                  <c:v>156.04801477377652</c:v>
                </c:pt>
                <c:pt idx="11">
                  <c:v>165.52235852789869</c:v>
                </c:pt>
                <c:pt idx="12">
                  <c:v>173.88207360506527</c:v>
                </c:pt>
                <c:pt idx="13">
                  <c:v>181.12716000527641</c:v>
                </c:pt>
                <c:pt idx="14">
                  <c:v>187.2576177285319</c:v>
                </c:pt>
                <c:pt idx="15">
                  <c:v>192.27344677483165</c:v>
                </c:pt>
                <c:pt idx="16">
                  <c:v>196.17464714417605</c:v>
                </c:pt>
                <c:pt idx="17">
                  <c:v>198.96121883656525</c:v>
                </c:pt>
                <c:pt idx="18">
                  <c:v>200.63316185199838</c:v>
                </c:pt>
                <c:pt idx="19">
                  <c:v>201.1904761904762</c:v>
                </c:pt>
                <c:pt idx="20">
                  <c:v>201.1904761904762</c:v>
                </c:pt>
              </c:numCache>
            </c:numRef>
          </c:yVal>
          <c:smooth val="1"/>
        </c:ser>
        <c:ser>
          <c:idx val="4"/>
          <c:order val="1"/>
          <c:tx>
            <c:v>Upper Limit</c:v>
          </c:tx>
          <c:spPr>
            <a:ln w="1905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Limits!$M$29:$M$30</c:f>
              <c:numCache>
                <c:formatCode>General</c:formatCode>
                <c:ptCount val="2"/>
                <c:pt idx="0">
                  <c:v>0</c:v>
                </c:pt>
                <c:pt idx="1">
                  <c:v>200</c:v>
                </c:pt>
              </c:numCache>
            </c:numRef>
          </c:xVal>
          <c:yVal>
            <c:numRef>
              <c:f>Limits!$N$29:$N$30</c:f>
              <c:numCache>
                <c:formatCode>General</c:formatCode>
                <c:ptCount val="2"/>
                <c:pt idx="0">
                  <c:v>171.42857142857142</c:v>
                </c:pt>
                <c:pt idx="1">
                  <c:v>200</c:v>
                </c:pt>
              </c:numCache>
            </c:numRef>
          </c:yVal>
        </c:ser>
        <c:ser>
          <c:idx val="2"/>
          <c:order val="2"/>
          <c:marker>
            <c:symbol val="circle"/>
            <c:size val="14"/>
            <c:spPr>
              <a:solidFill>
                <a:schemeClr val="accent3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c:spPr>
          </c:marker>
          <c:dLbls>
            <c:dLbl>
              <c:idx val="0"/>
              <c:delete val="1"/>
            </c:dLbl>
            <c:dLblPos val="t"/>
            <c:showSerName val="1"/>
          </c:dLbls>
          <c:xVal>
            <c:numRef>
              <c:f>Limits!$E$7</c:f>
              <c:numCache>
                <c:formatCode>General</c:formatCode>
                <c:ptCount val="1"/>
                <c:pt idx="0">
                  <c:v>200</c:v>
                </c:pt>
              </c:numCache>
            </c:numRef>
          </c:xVal>
          <c:yVal>
            <c:numRef>
              <c:f>Limits!$E$8</c:f>
              <c:numCache>
                <c:formatCode>General</c:formatCode>
                <c:ptCount val="1"/>
                <c:pt idx="0">
                  <c:v>200</c:v>
                </c:pt>
              </c:numCache>
            </c:numRef>
          </c:yVal>
        </c:ser>
        <c:axId val="127020032"/>
        <c:axId val="127058688"/>
      </c:scatterChart>
      <c:valAx>
        <c:axId val="127020032"/>
        <c:scaling>
          <c:orientation val="minMax"/>
        </c:scaling>
        <c:axPos val="b"/>
        <c:numFmt formatCode="General" sourceLinked="1"/>
        <c:majorTickMark val="none"/>
        <c:tickLblPos val="none"/>
        <c:spPr>
          <a:ln w="19050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100"/>
            </a:pPr>
            <a:endParaRPr lang="en-US"/>
          </a:p>
        </c:txPr>
        <c:crossAx val="127058688"/>
        <c:crosses val="autoZero"/>
        <c:crossBetween val="midCat"/>
      </c:valAx>
      <c:valAx>
        <c:axId val="127058688"/>
        <c:scaling>
          <c:orientation val="minMax"/>
        </c:scaling>
        <c:axPos val="l"/>
        <c:numFmt formatCode="0.0" sourceLinked="1"/>
        <c:majorTickMark val="none"/>
        <c:tickLblPos val="none"/>
        <c:spPr>
          <a:ln w="22225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100"/>
            </a:pPr>
            <a:endParaRPr lang="en-US"/>
          </a:p>
        </c:txPr>
        <c:crossAx val="127020032"/>
        <c:crosses val="autoZero"/>
        <c:crossBetween val="midCat"/>
      </c:valAx>
    </c:plotArea>
    <c:plotVisOnly val="1"/>
  </c:chart>
  <c:spPr>
    <a:ln>
      <a:noFill/>
    </a:ln>
  </c:sp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0.68632</cdr:x>
      <cdr:y>0.22568</cdr:y>
    </cdr:from>
    <cdr:to>
      <cdr:x>0.68632</cdr:x>
      <cdr:y>0.89595</cdr:y>
    </cdr:to>
    <cdr:sp macro="" textlink="">
      <cdr:nvSpPr>
        <cdr:cNvPr id="3" name="Straight Connector 2"/>
        <cdr:cNvSpPr/>
      </cdr:nvSpPr>
      <cdr:spPr>
        <a:xfrm xmlns:a="http://schemas.openxmlformats.org/drawingml/2006/main" rot="5400000">
          <a:off x="3078480" y="3162300"/>
          <a:ext cx="3779520" cy="0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00B05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64668-B370-49DF-89DE-CECCE8507E9F}" type="datetimeFigureOut">
              <a:rPr lang="en-US" smtClean="0"/>
              <a:pPr/>
              <a:t>10/27/2009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1CFE-B720-4503-A9A6-054235510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64668-B370-49DF-89DE-CECCE8507E9F}" type="datetimeFigureOut">
              <a:rPr lang="en-US" smtClean="0"/>
              <a:pPr/>
              <a:t>10/27/2009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1CFE-B720-4503-A9A6-054235510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64668-B370-49DF-89DE-CECCE8507E9F}" type="datetimeFigureOut">
              <a:rPr lang="en-US" smtClean="0"/>
              <a:pPr/>
              <a:t>10/27/2009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1CFE-B720-4503-A9A6-054235510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64668-B370-49DF-89DE-CECCE8507E9F}" type="datetimeFigureOut">
              <a:rPr lang="en-US" smtClean="0"/>
              <a:pPr/>
              <a:t>10/27/2009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1CFE-B720-4503-A9A6-054235510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64668-B370-49DF-89DE-CECCE8507E9F}" type="datetimeFigureOut">
              <a:rPr lang="en-US" smtClean="0"/>
              <a:pPr/>
              <a:t>10/27/2009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1CFE-B720-4503-A9A6-054235510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64668-B370-49DF-89DE-CECCE8507E9F}" type="datetimeFigureOut">
              <a:rPr lang="en-US" smtClean="0"/>
              <a:pPr/>
              <a:t>10/27/2009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1CFE-B720-4503-A9A6-054235510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64668-B370-49DF-89DE-CECCE8507E9F}" type="datetimeFigureOut">
              <a:rPr lang="en-US" smtClean="0"/>
              <a:pPr/>
              <a:t>10/27/2009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1CFE-B720-4503-A9A6-054235510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64668-B370-49DF-89DE-CECCE8507E9F}" type="datetimeFigureOut">
              <a:rPr lang="en-US" smtClean="0"/>
              <a:pPr/>
              <a:t>10/27/2009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1CFE-B720-4503-A9A6-054235510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64668-B370-49DF-89DE-CECCE8507E9F}" type="datetimeFigureOut">
              <a:rPr lang="en-US" smtClean="0"/>
              <a:pPr/>
              <a:t>10/27/2009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1CFE-B720-4503-A9A6-054235510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64668-B370-49DF-89DE-CECCE8507E9F}" type="datetimeFigureOut">
              <a:rPr lang="en-US" smtClean="0"/>
              <a:pPr/>
              <a:t>10/27/2009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1CFE-B720-4503-A9A6-054235510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64668-B370-49DF-89DE-CECCE8507E9F}" type="datetimeFigureOut">
              <a:rPr lang="en-US" smtClean="0"/>
              <a:pPr/>
              <a:t>10/27/2009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1CFE-B720-4503-A9A6-054235510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64668-B370-49DF-89DE-CECCE8507E9F}" type="datetimeFigureOut">
              <a:rPr lang="en-US" smtClean="0"/>
              <a:pPr/>
              <a:t>10/27/2009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B1CFE-B720-4503-A9A6-054235510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1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438912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4389120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image" Target="../media/image2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391400" y="457200"/>
            <a:ext cx="29169139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/>
              <a:t>A Method for Estimating Yield Losses from Nutrient Rate Reductions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6000" dirty="0" smtClean="0"/>
              <a:t>T. Scott Murrell</a:t>
            </a:r>
            <a:br>
              <a:rPr lang="en-US" sz="6000" dirty="0" smtClean="0"/>
            </a:br>
            <a:r>
              <a:rPr lang="en-US" sz="6000" dirty="0" smtClean="0"/>
              <a:t>International Plant Nutrition Institute</a:t>
            </a:r>
            <a:endParaRPr lang="en-US" sz="6000" dirty="0"/>
          </a:p>
        </p:txBody>
      </p:sp>
      <p:pic>
        <p:nvPicPr>
          <p:cNvPr id="5" name="Picture 4" descr="IPNI_tran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471600" y="609600"/>
            <a:ext cx="3286125" cy="204122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24000" y="4267200"/>
            <a:ext cx="37733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00B050"/>
                </a:solidFill>
              </a:rPr>
              <a:t>Introduction</a:t>
            </a:r>
            <a:endParaRPr lang="en-US" sz="5400" b="1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81200" y="5334000"/>
            <a:ext cx="11353800" cy="12649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Farmers need some way of using the law of</a:t>
            </a:r>
            <a:br>
              <a:rPr lang="en-US" sz="4000" dirty="0" smtClean="0"/>
            </a:br>
            <a:r>
              <a:rPr lang="en-US" sz="4000" dirty="0" smtClean="0"/>
              <a:t>diminishing returns to estimate how much yield they can reasonably expect to lose if they reduce their nutrient rates by a given amount.</a:t>
            </a:r>
          </a:p>
          <a:p>
            <a:endParaRPr lang="en-US" sz="4000" dirty="0" smtClean="0"/>
          </a:p>
          <a:p>
            <a:r>
              <a:rPr lang="en-US" sz="4000" dirty="0" smtClean="0"/>
              <a:t>The quadratic equation is commonly used to model crop response to nutrients:</a:t>
            </a:r>
          </a:p>
          <a:p>
            <a:pPr algn="ctr"/>
            <a:r>
              <a:rPr lang="en-US" sz="4000" i="1" dirty="0" smtClean="0"/>
              <a:t>y</a:t>
            </a:r>
            <a:r>
              <a:rPr lang="en-US" sz="4000" dirty="0" smtClean="0"/>
              <a:t> = </a:t>
            </a:r>
            <a:r>
              <a:rPr lang="en-US" sz="4000" i="1" dirty="0" smtClean="0"/>
              <a:t>a</a:t>
            </a:r>
            <a:r>
              <a:rPr lang="en-US" sz="4000" dirty="0" smtClean="0"/>
              <a:t> + </a:t>
            </a:r>
            <a:r>
              <a:rPr lang="en-US" sz="4000" i="1" dirty="0" err="1" smtClean="0"/>
              <a:t>bx</a:t>
            </a:r>
            <a:r>
              <a:rPr lang="en-US" sz="4000" dirty="0" smtClean="0"/>
              <a:t> + </a:t>
            </a:r>
            <a:r>
              <a:rPr lang="en-US" sz="4000" i="1" dirty="0" smtClean="0"/>
              <a:t>cx</a:t>
            </a:r>
            <a:r>
              <a:rPr lang="en-US" sz="4000" baseline="30000" dirty="0" smtClean="0"/>
              <a:t>2</a:t>
            </a:r>
            <a:endParaRPr lang="en-US" sz="4000" dirty="0" smtClean="0"/>
          </a:p>
          <a:p>
            <a:r>
              <a:rPr lang="en-US" sz="4000" dirty="0" smtClean="0"/>
              <a:t>where </a:t>
            </a:r>
            <a:r>
              <a:rPr lang="en-US" sz="4000" i="1" dirty="0" smtClean="0"/>
              <a:t>y</a:t>
            </a:r>
            <a:r>
              <a:rPr lang="en-US" sz="4000" dirty="0" smtClean="0"/>
              <a:t> = crop yield and </a:t>
            </a:r>
            <a:r>
              <a:rPr lang="en-US" sz="4000" i="1" dirty="0" smtClean="0"/>
              <a:t>x</a:t>
            </a:r>
            <a:r>
              <a:rPr lang="en-US" sz="4000" dirty="0" smtClean="0"/>
              <a:t> = nutrient rate</a:t>
            </a:r>
            <a:r>
              <a:rPr lang="en-US" sz="4000" dirty="0" smtClean="0"/>
              <a:t>.</a:t>
            </a:r>
          </a:p>
          <a:p>
            <a:endParaRPr lang="en-US" sz="4000" dirty="0" smtClean="0"/>
          </a:p>
          <a:p>
            <a:r>
              <a:rPr lang="en-US" sz="4000" dirty="0" smtClean="0"/>
              <a:t>Equations for estimating quadratic coefficients were developed by van </a:t>
            </a:r>
            <a:r>
              <a:rPr lang="en-US" sz="4000" dirty="0" err="1" smtClean="0"/>
              <a:t>Raij</a:t>
            </a:r>
            <a:r>
              <a:rPr lang="en-US" sz="4000" dirty="0" smtClean="0"/>
              <a:t> and </a:t>
            </a:r>
            <a:r>
              <a:rPr lang="en-US" sz="4000" dirty="0" err="1" smtClean="0"/>
              <a:t>Cantarella</a:t>
            </a:r>
            <a:r>
              <a:rPr lang="en-US" sz="4000" dirty="0" smtClean="0"/>
              <a:t> (1996), and this paper expands upon their work.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200" i="1" dirty="0" smtClean="0"/>
              <a:t>(van </a:t>
            </a:r>
            <a:r>
              <a:rPr lang="en-US" sz="3200" i="1" dirty="0" err="1" smtClean="0"/>
              <a:t>Raij</a:t>
            </a:r>
            <a:r>
              <a:rPr lang="en-US" sz="3200" i="1" dirty="0" smtClean="0"/>
              <a:t>, B. and H. </a:t>
            </a:r>
            <a:r>
              <a:rPr lang="en-US" sz="3200" i="1" dirty="0" err="1" smtClean="0"/>
              <a:t>Cantarella</a:t>
            </a:r>
            <a:r>
              <a:rPr lang="en-US" sz="3200" i="1" dirty="0" smtClean="0"/>
              <a:t>. 1996. A quadratic model for fertilizer recommendations based on results of soil analyses. Comm. Soil Sci. Plant Anal. </a:t>
            </a:r>
            <a:r>
              <a:rPr lang="en-US" sz="3200" i="1" dirty="0" smtClean="0"/>
              <a:t>27:1595-1610)</a:t>
            </a:r>
            <a:endParaRPr lang="en-US" sz="3200" i="1" dirty="0" smtClean="0"/>
          </a:p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b="1" dirty="0" smtClean="0"/>
              <a:t>Objective</a:t>
            </a:r>
            <a:r>
              <a:rPr lang="en-US" sz="4000" b="1" dirty="0" smtClean="0"/>
              <a:t>:</a:t>
            </a:r>
          </a:p>
          <a:p>
            <a:r>
              <a:rPr lang="en-US" sz="4000" b="1" dirty="0" smtClean="0"/>
              <a:t>To estimate the coefficients (</a:t>
            </a:r>
            <a:r>
              <a:rPr lang="en-US" sz="4000" b="1" i="1" dirty="0" smtClean="0"/>
              <a:t>a</a:t>
            </a:r>
            <a:r>
              <a:rPr lang="en-US" sz="4000" b="1" dirty="0" smtClean="0"/>
              <a:t>, </a:t>
            </a:r>
            <a:r>
              <a:rPr lang="en-US" sz="4000" b="1" i="1" dirty="0" smtClean="0"/>
              <a:t>b</a:t>
            </a:r>
            <a:r>
              <a:rPr lang="en-US" sz="4000" b="1" dirty="0" smtClean="0"/>
              <a:t>, </a:t>
            </a:r>
            <a:r>
              <a:rPr lang="en-US" sz="4000" b="1" i="1" dirty="0" smtClean="0"/>
              <a:t>c</a:t>
            </a:r>
            <a:r>
              <a:rPr lang="en-US" sz="4000" b="1" dirty="0" smtClean="0"/>
              <a:t>) of a quadratic crop response equation using only </a:t>
            </a:r>
            <a:r>
              <a:rPr lang="en-US" sz="4000" b="1" dirty="0" smtClean="0"/>
              <a:t>two data points</a:t>
            </a:r>
            <a:endParaRPr lang="en-US" sz="4000" b="1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1524000" y="18440400"/>
            <a:ext cx="112213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00B050"/>
                </a:solidFill>
              </a:rPr>
              <a:t>Mathematical Approach: Data Needed</a:t>
            </a:r>
            <a:endParaRPr lang="en-US" sz="5400" b="1" dirty="0">
              <a:solidFill>
                <a:srgbClr val="00B05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981200" y="19583400"/>
            <a:ext cx="1143000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Two data points are needed: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Point A (</a:t>
            </a:r>
            <a:r>
              <a:rPr lang="en-US" sz="4000" i="1" dirty="0" err="1" smtClean="0"/>
              <a:t>x</a:t>
            </a:r>
            <a:r>
              <a:rPr lang="en-US" sz="4000" baseline="-25000" dirty="0" err="1" smtClean="0"/>
              <a:t>r</a:t>
            </a:r>
            <a:r>
              <a:rPr lang="en-US" sz="4000" baseline="-25000" dirty="0" smtClean="0"/>
              <a:t> </a:t>
            </a:r>
            <a:r>
              <a:rPr lang="en-US" sz="4000" dirty="0" smtClean="0"/>
              <a:t>, </a:t>
            </a:r>
            <a:r>
              <a:rPr lang="en-US" sz="4000" i="1" dirty="0" smtClean="0"/>
              <a:t>y</a:t>
            </a:r>
            <a:r>
              <a:rPr lang="en-US" sz="4000" baseline="-25000" dirty="0" smtClean="0"/>
              <a:t>r</a:t>
            </a:r>
            <a:r>
              <a:rPr lang="en-US" sz="4000" dirty="0" smtClean="0"/>
              <a:t>):</a:t>
            </a:r>
            <a:br>
              <a:rPr lang="en-US" sz="4000" dirty="0" smtClean="0"/>
            </a:br>
            <a:r>
              <a:rPr lang="en-US" sz="4000" dirty="0" smtClean="0"/>
              <a:t>a rate that is less than what the farmer usually applies (</a:t>
            </a:r>
            <a:r>
              <a:rPr lang="en-US" sz="4000" i="1" dirty="0" err="1" smtClean="0"/>
              <a:t>x</a:t>
            </a:r>
            <a:r>
              <a:rPr lang="en-US" sz="4000" baseline="-25000" dirty="0" err="1" smtClean="0"/>
              <a:t>r</a:t>
            </a:r>
            <a:r>
              <a:rPr lang="en-US" sz="4000" dirty="0" smtClean="0"/>
              <a:t>) and the associated yield (</a:t>
            </a:r>
            <a:r>
              <a:rPr lang="en-US" sz="4000" i="1" dirty="0" smtClean="0"/>
              <a:t>y</a:t>
            </a:r>
            <a:r>
              <a:rPr lang="en-US" sz="4000" baseline="-25000" dirty="0" smtClean="0"/>
              <a:t>r</a:t>
            </a:r>
            <a:r>
              <a:rPr lang="en-US" sz="4000" dirty="0" smtClean="0"/>
              <a:t>). </a:t>
            </a:r>
            <a:r>
              <a:rPr lang="en-US" sz="4000" dirty="0" smtClean="0"/>
              <a:t>Data can come from:</a:t>
            </a:r>
            <a:endParaRPr lang="en-US" sz="4000" dirty="0" smtClean="0"/>
          </a:p>
          <a:p>
            <a:pPr marL="2937510" lvl="1" indent="-742950">
              <a:buFont typeface="+mj-lt"/>
              <a:buAutoNum type="alphaLcPeriod"/>
            </a:pPr>
            <a:r>
              <a:rPr lang="en-US" sz="4000" dirty="0" smtClean="0"/>
              <a:t>omission plots</a:t>
            </a:r>
          </a:p>
          <a:p>
            <a:pPr marL="2937510" lvl="1" indent="-742950">
              <a:buFont typeface="+mj-lt"/>
              <a:buAutoNum type="alphaLcPeriod"/>
            </a:pPr>
            <a:r>
              <a:rPr lang="en-US" sz="4000" dirty="0" smtClean="0"/>
              <a:t>nutrient misapplications</a:t>
            </a:r>
          </a:p>
          <a:p>
            <a:pPr marL="2937510" lvl="1" indent="-742950">
              <a:buFont typeface="+mj-lt"/>
              <a:buAutoNum type="alphaLcPeriod"/>
            </a:pPr>
            <a:r>
              <a:rPr lang="en-US" sz="4000" dirty="0" smtClean="0"/>
              <a:t>s</a:t>
            </a:r>
            <a:r>
              <a:rPr lang="en-US" sz="4000" dirty="0" smtClean="0"/>
              <a:t>oil test calibration relationships</a:t>
            </a:r>
          </a:p>
          <a:p>
            <a:pPr marL="2937510" lvl="1" indent="-742950">
              <a:buFont typeface="+mj-lt"/>
              <a:buAutoNum type="alphaLcPeriod"/>
            </a:pPr>
            <a:r>
              <a:rPr lang="en-US" sz="4000" dirty="0" smtClean="0"/>
              <a:t>r</a:t>
            </a:r>
            <a:r>
              <a:rPr lang="en-US" sz="4000" dirty="0" smtClean="0"/>
              <a:t>egional databases of crop response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Point B (</a:t>
            </a:r>
            <a:r>
              <a:rPr lang="en-US" sz="4000" i="1" dirty="0" err="1" smtClean="0"/>
              <a:t>x</a:t>
            </a:r>
            <a:r>
              <a:rPr lang="en-US" sz="4000" baseline="-25000" dirty="0" err="1" smtClean="0"/>
              <a:t>f</a:t>
            </a:r>
            <a:r>
              <a:rPr lang="en-US" sz="4000" baseline="-25000" dirty="0" smtClean="0"/>
              <a:t> </a:t>
            </a:r>
            <a:r>
              <a:rPr lang="en-US" sz="4000" dirty="0" smtClean="0"/>
              <a:t>, </a:t>
            </a:r>
            <a:r>
              <a:rPr lang="en-US" sz="4000" i="1" dirty="0" err="1" smtClean="0"/>
              <a:t>y</a:t>
            </a:r>
            <a:r>
              <a:rPr lang="en-US" sz="4000" baseline="-25000" dirty="0" err="1" smtClean="0"/>
              <a:t>f</a:t>
            </a:r>
            <a:r>
              <a:rPr lang="en-US" sz="4000" dirty="0" smtClean="0"/>
              <a:t>):</a:t>
            </a:r>
            <a:br>
              <a:rPr lang="en-US" sz="4000" dirty="0" smtClean="0"/>
            </a:br>
            <a:r>
              <a:rPr lang="en-US" sz="4000" dirty="0" smtClean="0"/>
              <a:t>the nutrient rate the farmer usually applies (</a:t>
            </a:r>
            <a:r>
              <a:rPr lang="en-US" sz="4000" i="1" dirty="0" err="1" smtClean="0"/>
              <a:t>x</a:t>
            </a:r>
            <a:r>
              <a:rPr lang="en-US" sz="4000" baseline="-25000" dirty="0" err="1" smtClean="0"/>
              <a:t>f</a:t>
            </a:r>
            <a:r>
              <a:rPr lang="en-US" sz="4000" dirty="0" smtClean="0"/>
              <a:t>) and the associated expected yield (</a:t>
            </a:r>
            <a:r>
              <a:rPr lang="en-US" sz="4000" i="1" dirty="0" err="1" smtClean="0"/>
              <a:t>y</a:t>
            </a:r>
            <a:r>
              <a:rPr lang="en-US" sz="4000" baseline="-25000" dirty="0" err="1" smtClean="0"/>
              <a:t>f</a:t>
            </a:r>
            <a:r>
              <a:rPr lang="en-US" sz="4000" dirty="0" smtClean="0"/>
              <a:t>)</a:t>
            </a:r>
          </a:p>
        </p:txBody>
      </p:sp>
      <p:grpSp>
        <p:nvGrpSpPr>
          <p:cNvPr id="2" name="Group 139"/>
          <p:cNvGrpSpPr/>
          <p:nvPr/>
        </p:nvGrpSpPr>
        <p:grpSpPr>
          <a:xfrm>
            <a:off x="3276600" y="27813000"/>
            <a:ext cx="8479886" cy="4594086"/>
            <a:chOff x="3276600" y="23850600"/>
            <a:chExt cx="8479886" cy="4594086"/>
          </a:xfrm>
        </p:grpSpPr>
        <p:cxnSp>
          <p:nvCxnSpPr>
            <p:cNvPr id="48" name="Straight Connector 47"/>
            <p:cNvCxnSpPr/>
            <p:nvPr/>
          </p:nvCxnSpPr>
          <p:spPr>
            <a:xfrm rot="5400000">
              <a:off x="3619500" y="25336500"/>
              <a:ext cx="29718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5105400" y="26822400"/>
              <a:ext cx="4038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Oval 49"/>
            <p:cNvSpPr/>
            <p:nvPr/>
          </p:nvSpPr>
          <p:spPr>
            <a:xfrm>
              <a:off x="8458200" y="24231600"/>
              <a:ext cx="152400" cy="152400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486400" y="27736800"/>
              <a:ext cx="353988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Nutrient rate (</a:t>
              </a:r>
              <a:r>
                <a:rPr lang="en-US" sz="4000" i="1" dirty="0" smtClean="0"/>
                <a:t>x</a:t>
              </a:r>
              <a:r>
                <a:rPr lang="en-US" sz="4000" dirty="0" smtClean="0"/>
                <a:t>)</a:t>
              </a:r>
              <a:endParaRPr lang="en-US" sz="4000" dirty="0"/>
            </a:p>
          </p:txBody>
        </p:sp>
        <p:sp>
          <p:nvSpPr>
            <p:cNvPr id="52" name="TextBox 51"/>
            <p:cNvSpPr txBox="1"/>
            <p:nvPr/>
          </p:nvSpPr>
          <p:spPr>
            <a:xfrm rot="16200000">
              <a:off x="2677269" y="24754731"/>
              <a:ext cx="190654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Yield (</a:t>
              </a:r>
              <a:r>
                <a:rPr lang="en-US" sz="4000" i="1" dirty="0" smtClean="0"/>
                <a:t>y</a:t>
              </a:r>
              <a:r>
                <a:rPr lang="en-US" sz="4000" dirty="0" smtClean="0"/>
                <a:t>)</a:t>
              </a:r>
              <a:endParaRPr lang="en-US" sz="4000" dirty="0"/>
            </a:p>
          </p:txBody>
        </p:sp>
        <p:sp>
          <p:nvSpPr>
            <p:cNvPr id="54" name="Oval 53"/>
            <p:cNvSpPr/>
            <p:nvPr/>
          </p:nvSpPr>
          <p:spPr>
            <a:xfrm>
              <a:off x="5715000" y="25374600"/>
              <a:ext cx="152400" cy="152400"/>
            </a:xfrm>
            <a:prstGeom prst="ellipse">
              <a:avLst/>
            </a:prstGeom>
            <a:solidFill>
              <a:srgbClr val="C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8305800" y="26822400"/>
              <a:ext cx="51167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i="1" dirty="0" err="1" smtClean="0"/>
                <a:t>x</a:t>
              </a:r>
              <a:r>
                <a:rPr lang="en-US" sz="4000" baseline="-25000" dirty="0" err="1" smtClean="0"/>
                <a:t>f</a:t>
              </a:r>
              <a:endParaRPr lang="en-US" sz="4000" baseline="-25000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562600" y="26822400"/>
              <a:ext cx="526106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i="1" dirty="0" err="1" smtClean="0"/>
                <a:t>x</a:t>
              </a:r>
              <a:r>
                <a:rPr lang="en-US" sz="4000" baseline="-25000" dirty="0" err="1" smtClean="0"/>
                <a:t>r</a:t>
              </a:r>
              <a:endParaRPr lang="en-US" sz="4000" baseline="-25000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4191000" y="24993600"/>
              <a:ext cx="53251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i="1" dirty="0" smtClean="0"/>
                <a:t>y</a:t>
              </a:r>
              <a:r>
                <a:rPr lang="en-US" sz="4000" baseline="-25000" dirty="0" smtClean="0"/>
                <a:t>r</a:t>
              </a:r>
              <a:endParaRPr lang="en-US" sz="4000" baseline="-25000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4191000" y="23850600"/>
              <a:ext cx="51809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i="1" dirty="0" err="1" smtClean="0"/>
                <a:t>y</a:t>
              </a:r>
              <a:r>
                <a:rPr lang="en-US" sz="4000" baseline="-25000" dirty="0" err="1" smtClean="0"/>
                <a:t>f</a:t>
              </a:r>
              <a:endParaRPr lang="en-US" sz="4000" baseline="-25000" dirty="0"/>
            </a:p>
          </p:txBody>
        </p:sp>
        <p:cxnSp>
          <p:nvCxnSpPr>
            <p:cNvPr id="61" name="Straight Connector 60"/>
            <p:cNvCxnSpPr/>
            <p:nvPr/>
          </p:nvCxnSpPr>
          <p:spPr>
            <a:xfrm rot="10800000">
              <a:off x="4953000" y="24307800"/>
              <a:ext cx="1524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0800000">
              <a:off x="4953000" y="25450800"/>
              <a:ext cx="1524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8686800" y="23926800"/>
              <a:ext cx="3069686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Point B (</a:t>
              </a:r>
              <a:r>
                <a:rPr lang="en-US" sz="4000" i="1" dirty="0" err="1" smtClean="0"/>
                <a:t>x</a:t>
              </a:r>
              <a:r>
                <a:rPr lang="en-US" sz="4000" baseline="-25000" dirty="0" err="1" smtClean="0"/>
                <a:t>f</a:t>
              </a:r>
              <a:r>
                <a:rPr lang="en-US" sz="4000" baseline="-25000" dirty="0" smtClean="0"/>
                <a:t> </a:t>
              </a:r>
              <a:r>
                <a:rPr lang="en-US" sz="4000" dirty="0" smtClean="0"/>
                <a:t>, </a:t>
              </a:r>
              <a:r>
                <a:rPr lang="en-US" sz="4000" i="1" dirty="0" err="1" smtClean="0"/>
                <a:t>y</a:t>
              </a:r>
              <a:r>
                <a:rPr lang="en-US" sz="4000" baseline="-25000" dirty="0" err="1" smtClean="0"/>
                <a:t>f</a:t>
              </a:r>
              <a:r>
                <a:rPr lang="en-US" sz="4000" dirty="0" smtClean="0"/>
                <a:t>)</a:t>
              </a:r>
              <a:endParaRPr lang="en-US" sz="4000" baseline="-25000" dirty="0"/>
            </a:p>
          </p:txBody>
        </p:sp>
        <p:cxnSp>
          <p:nvCxnSpPr>
            <p:cNvPr id="64" name="Straight Connector 63"/>
            <p:cNvCxnSpPr/>
            <p:nvPr/>
          </p:nvCxnSpPr>
          <p:spPr>
            <a:xfrm rot="5400000">
              <a:off x="5715000" y="26898600"/>
              <a:ext cx="1524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8458200" y="26898600"/>
              <a:ext cx="1524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6096000" y="25069800"/>
              <a:ext cx="3111173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Point A (</a:t>
              </a:r>
              <a:r>
                <a:rPr lang="en-US" sz="4000" i="1" dirty="0" err="1" smtClean="0"/>
                <a:t>x</a:t>
              </a:r>
              <a:r>
                <a:rPr lang="en-US" sz="4000" baseline="-25000" dirty="0" err="1" smtClean="0"/>
                <a:t>r</a:t>
              </a:r>
              <a:r>
                <a:rPr lang="en-US" sz="4000" baseline="-25000" dirty="0" smtClean="0"/>
                <a:t> </a:t>
              </a:r>
              <a:r>
                <a:rPr lang="en-US" sz="4000" dirty="0" smtClean="0"/>
                <a:t>, </a:t>
              </a:r>
              <a:r>
                <a:rPr lang="en-US" sz="4000" i="1" dirty="0" smtClean="0"/>
                <a:t>y</a:t>
              </a:r>
              <a:r>
                <a:rPr lang="en-US" sz="4000" baseline="-25000" dirty="0" smtClean="0"/>
                <a:t>r</a:t>
              </a:r>
              <a:r>
                <a:rPr lang="en-US" sz="4000" dirty="0" smtClean="0"/>
                <a:t>)</a:t>
              </a:r>
              <a:endParaRPr lang="en-US" sz="4000" baseline="-25000" dirty="0"/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16154400" y="4267200"/>
            <a:ext cx="111788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00B050"/>
                </a:solidFill>
              </a:rPr>
              <a:t>Mathematical Approach: Assumptions</a:t>
            </a:r>
            <a:endParaRPr lang="en-US" sz="5400" b="1" dirty="0">
              <a:solidFill>
                <a:srgbClr val="00B05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6611600" y="5334000"/>
            <a:ext cx="11430000" cy="210211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/>
            <a:r>
              <a:rPr lang="en-US" sz="4000" b="1" dirty="0" smtClean="0"/>
              <a:t>General assumptions: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en-US" sz="4000" dirty="0" smtClean="0"/>
              <a:t>Only one nutrient is considered at a </a:t>
            </a:r>
            <a:r>
              <a:rPr lang="en-US" sz="4000" dirty="0" smtClean="0"/>
              <a:t>time</a:t>
            </a:r>
            <a:br>
              <a:rPr lang="en-US" sz="4000" dirty="0" smtClean="0"/>
            </a:br>
            <a:r>
              <a:rPr lang="en-US" sz="4000" dirty="0" smtClean="0"/>
              <a:t>(</a:t>
            </a:r>
            <a:r>
              <a:rPr lang="en-US" sz="4000" dirty="0" smtClean="0"/>
              <a:t>no interactions)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en-US" sz="4000" dirty="0" smtClean="0"/>
              <a:t>Crop response follows the law of diminishing returns: </a:t>
            </a:r>
            <a:r>
              <a:rPr lang="en-US" sz="4000" i="1" dirty="0" smtClean="0"/>
              <a:t>b</a:t>
            </a:r>
            <a:r>
              <a:rPr lang="en-US" sz="4000" dirty="0" smtClean="0"/>
              <a:t> </a:t>
            </a:r>
            <a:r>
              <a:rPr lang="en-US" sz="4000" u="sng" dirty="0" smtClean="0"/>
              <a:t>&gt;</a:t>
            </a:r>
            <a:r>
              <a:rPr lang="en-US" sz="4000" dirty="0" smtClean="0"/>
              <a:t> 0 and </a:t>
            </a:r>
            <a:r>
              <a:rPr lang="en-US" sz="4000" i="1" dirty="0" smtClean="0"/>
              <a:t>c</a:t>
            </a:r>
            <a:r>
              <a:rPr lang="en-US" sz="4000" dirty="0" smtClean="0"/>
              <a:t> </a:t>
            </a:r>
            <a:r>
              <a:rPr lang="en-US" sz="4000" u="sng" dirty="0" smtClean="0"/>
              <a:t>&lt;</a:t>
            </a:r>
            <a:r>
              <a:rPr lang="en-US" sz="4000" dirty="0" smtClean="0"/>
              <a:t> 0</a:t>
            </a:r>
            <a:br>
              <a:rPr lang="en-US" sz="4000" dirty="0" smtClean="0"/>
            </a:br>
            <a:endParaRPr lang="en-US" sz="4000" dirty="0" smtClean="0"/>
          </a:p>
          <a:p>
            <a:pPr marL="742950" indent="-742950"/>
            <a:r>
              <a:rPr lang="en-US" sz="4000" b="1" dirty="0" smtClean="0"/>
              <a:t>Assumptions about Point B</a:t>
            </a:r>
            <a:r>
              <a:rPr lang="en-US" sz="4000" b="1" dirty="0" smtClean="0"/>
              <a:t>:</a:t>
            </a:r>
            <a:br>
              <a:rPr lang="en-US" sz="4000" b="1" dirty="0" smtClean="0"/>
            </a:br>
            <a:r>
              <a:rPr lang="en-US" sz="4000" dirty="0" smtClean="0"/>
              <a:t>It </a:t>
            </a:r>
            <a:r>
              <a:rPr lang="en-US" sz="4000" dirty="0" smtClean="0"/>
              <a:t>is either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en-US" sz="4000" dirty="0" smtClean="0"/>
              <a:t>the </a:t>
            </a:r>
            <a:r>
              <a:rPr lang="en-US" sz="4000" dirty="0" smtClean="0"/>
              <a:t>economically optimum </a:t>
            </a:r>
            <a:r>
              <a:rPr lang="en-US" sz="4000" dirty="0" smtClean="0"/>
              <a:t>rate (EOR) and associated yield:</a:t>
            </a:r>
            <a:br>
              <a:rPr lang="en-US" sz="4000" dirty="0" smtClean="0"/>
            </a:br>
            <a:r>
              <a:rPr lang="en-US" sz="4000" dirty="0" smtClean="0"/>
              <a:t> (</a:t>
            </a:r>
            <a:r>
              <a:rPr lang="en-US" sz="4000" i="1" dirty="0" err="1" smtClean="0"/>
              <a:t>x</a:t>
            </a:r>
            <a:r>
              <a:rPr lang="en-US" sz="4000" baseline="-25000" dirty="0" err="1" smtClean="0"/>
              <a:t>f</a:t>
            </a:r>
            <a:r>
              <a:rPr lang="en-US" sz="4000" baseline="-25000" dirty="0" smtClean="0"/>
              <a:t> </a:t>
            </a:r>
            <a:r>
              <a:rPr lang="en-US" sz="4000" dirty="0" smtClean="0"/>
              <a:t>, </a:t>
            </a:r>
            <a:r>
              <a:rPr lang="en-US" sz="4000" i="1" dirty="0" err="1" smtClean="0"/>
              <a:t>y</a:t>
            </a:r>
            <a:r>
              <a:rPr lang="en-US" sz="4000" baseline="-25000" dirty="0" err="1" smtClean="0"/>
              <a:t>f</a:t>
            </a:r>
            <a:r>
              <a:rPr lang="en-US" sz="4000" dirty="0" smtClean="0"/>
              <a:t>) = (</a:t>
            </a:r>
            <a:r>
              <a:rPr lang="en-US" sz="4000" i="1" dirty="0" err="1" smtClean="0"/>
              <a:t>x</a:t>
            </a:r>
            <a:r>
              <a:rPr lang="en-US" sz="4000" baseline="-25000" dirty="0" err="1" smtClean="0"/>
              <a:t>EOR</a:t>
            </a:r>
            <a:r>
              <a:rPr lang="en-US" sz="4000" baseline="-25000" dirty="0" smtClean="0"/>
              <a:t> </a:t>
            </a:r>
            <a:r>
              <a:rPr lang="en-US" sz="4000" dirty="0" smtClean="0"/>
              <a:t>, </a:t>
            </a:r>
            <a:r>
              <a:rPr lang="en-US" sz="4000" i="1" dirty="0" err="1" smtClean="0"/>
              <a:t>y</a:t>
            </a:r>
            <a:r>
              <a:rPr lang="en-US" sz="4000" baseline="-25000" dirty="0" err="1" smtClean="0"/>
              <a:t>EOR</a:t>
            </a:r>
            <a:r>
              <a:rPr lang="en-US" sz="4000" dirty="0" smtClean="0"/>
              <a:t>)</a:t>
            </a:r>
            <a:br>
              <a:rPr lang="en-US" sz="4000" dirty="0" smtClean="0"/>
            </a:br>
            <a:r>
              <a:rPr lang="en-US" sz="4000" dirty="0" smtClean="0"/>
              <a:t>- or -</a:t>
            </a:r>
            <a:endParaRPr lang="en-US" sz="4000" dirty="0" smtClean="0"/>
          </a:p>
          <a:p>
            <a:pPr marL="742950" indent="-742950">
              <a:buFont typeface="Arial" pitchFamily="34" charset="0"/>
              <a:buChar char="•"/>
            </a:pPr>
            <a:r>
              <a:rPr lang="en-US" sz="4000" dirty="0" smtClean="0"/>
              <a:t>the rate just needed to maximize yield:</a:t>
            </a:r>
            <a:br>
              <a:rPr lang="en-US" sz="4000" dirty="0" smtClean="0"/>
            </a:br>
            <a:r>
              <a:rPr lang="en-US" sz="4000" dirty="0" smtClean="0"/>
              <a:t> (</a:t>
            </a:r>
            <a:r>
              <a:rPr lang="en-US" sz="4000" i="1" dirty="0" err="1" smtClean="0"/>
              <a:t>x</a:t>
            </a:r>
            <a:r>
              <a:rPr lang="en-US" sz="4000" baseline="-25000" dirty="0" err="1" smtClean="0"/>
              <a:t>f</a:t>
            </a:r>
            <a:r>
              <a:rPr lang="en-US" sz="4000" baseline="-25000" dirty="0" smtClean="0"/>
              <a:t> </a:t>
            </a:r>
            <a:r>
              <a:rPr lang="en-US" sz="4000" dirty="0" smtClean="0"/>
              <a:t>, </a:t>
            </a:r>
            <a:r>
              <a:rPr lang="en-US" sz="4000" i="1" dirty="0" err="1" smtClean="0"/>
              <a:t>y</a:t>
            </a:r>
            <a:r>
              <a:rPr lang="en-US" sz="4000" baseline="-25000" dirty="0" err="1" smtClean="0"/>
              <a:t>f</a:t>
            </a:r>
            <a:r>
              <a:rPr lang="en-US" sz="4000" dirty="0" smtClean="0"/>
              <a:t>) = (</a:t>
            </a:r>
            <a:r>
              <a:rPr lang="en-US" sz="4000" i="1" dirty="0" err="1" smtClean="0"/>
              <a:t>x</a:t>
            </a:r>
            <a:r>
              <a:rPr lang="en-US" sz="4000" baseline="-25000" dirty="0" err="1" smtClean="0"/>
              <a:t>MAX</a:t>
            </a:r>
            <a:r>
              <a:rPr lang="en-US" sz="4000" baseline="-25000" dirty="0" smtClean="0"/>
              <a:t> </a:t>
            </a:r>
            <a:r>
              <a:rPr lang="en-US" sz="4000" dirty="0" smtClean="0"/>
              <a:t>, </a:t>
            </a:r>
            <a:r>
              <a:rPr lang="en-US" sz="4000" i="1" dirty="0" err="1" smtClean="0"/>
              <a:t>y</a:t>
            </a:r>
            <a:r>
              <a:rPr lang="en-US" sz="4000" baseline="-25000" dirty="0" err="1" smtClean="0"/>
              <a:t>MAX</a:t>
            </a:r>
            <a:r>
              <a:rPr lang="en-US" sz="4000" dirty="0" smtClean="0"/>
              <a:t>)</a:t>
            </a:r>
            <a:br>
              <a:rPr lang="en-US" sz="4000" dirty="0" smtClean="0"/>
            </a:br>
            <a:endParaRPr lang="en-US" sz="4000" dirty="0" smtClean="0"/>
          </a:p>
          <a:p>
            <a:pPr marL="742950" indent="-742950"/>
            <a:r>
              <a:rPr lang="en-US" sz="4000" b="1" dirty="0" smtClean="0"/>
              <a:t>Assumptions about Point A: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en-US" sz="4000" dirty="0" smtClean="0"/>
              <a:t>If Point B is the EOR, then point A must be in the </a:t>
            </a:r>
            <a:r>
              <a:rPr lang="en-US" sz="4000" dirty="0" smtClean="0"/>
              <a:t>shaded </a:t>
            </a:r>
            <a:r>
              <a:rPr lang="en-US" sz="4000" dirty="0" smtClean="0"/>
              <a:t>2-dimensional space, where</a:t>
            </a:r>
            <a:br>
              <a:rPr lang="en-US" sz="4000" dirty="0" smtClean="0"/>
            </a:br>
            <a:r>
              <a:rPr lang="en-US" sz="4000" i="1" dirty="0" smtClean="0"/>
              <a:t>R</a:t>
            </a:r>
            <a:r>
              <a:rPr lang="en-US" sz="4000" dirty="0" smtClean="0"/>
              <a:t> = the nutrient to crop price ratio: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  <a:p>
            <a:pPr marL="742950" indent="-742950">
              <a:buFont typeface="Arial" pitchFamily="34" charset="0"/>
              <a:buChar char="•"/>
            </a:pPr>
            <a:r>
              <a:rPr lang="en-US" sz="4000" dirty="0" smtClean="0"/>
              <a:t>If Point B is the rate just needed to maximize yield, then Point A must be in the </a:t>
            </a:r>
            <a:r>
              <a:rPr lang="en-US" sz="4000" dirty="0" smtClean="0"/>
              <a:t>shaded 2-dimensional </a:t>
            </a:r>
            <a:r>
              <a:rPr lang="en-US" sz="4000" dirty="0" smtClean="0"/>
              <a:t>space:</a:t>
            </a:r>
          </a:p>
        </p:txBody>
      </p:sp>
      <p:grpSp>
        <p:nvGrpSpPr>
          <p:cNvPr id="8" name="Group 122"/>
          <p:cNvGrpSpPr/>
          <p:nvPr/>
        </p:nvGrpSpPr>
        <p:grpSpPr>
          <a:xfrm>
            <a:off x="17983200" y="25908000"/>
            <a:ext cx="10466968" cy="6194286"/>
            <a:chOff x="17935575" y="24079200"/>
            <a:chExt cx="10466968" cy="6194286"/>
          </a:xfrm>
        </p:grpSpPr>
        <p:sp>
          <p:nvSpPr>
            <p:cNvPr id="119" name="Freeform 118"/>
            <p:cNvSpPr/>
            <p:nvPr/>
          </p:nvSpPr>
          <p:spPr>
            <a:xfrm>
              <a:off x="19297650" y="25574625"/>
              <a:ext cx="4705350" cy="3848100"/>
            </a:xfrm>
            <a:custGeom>
              <a:avLst/>
              <a:gdLst>
                <a:gd name="connsiteX0" fmla="*/ 4705350 w 4705350"/>
                <a:gd name="connsiteY0" fmla="*/ 0 h 3848100"/>
                <a:gd name="connsiteX1" fmla="*/ 4486275 w 4705350"/>
                <a:gd name="connsiteY1" fmla="*/ 28575 h 3848100"/>
                <a:gd name="connsiteX2" fmla="*/ 4238625 w 4705350"/>
                <a:gd name="connsiteY2" fmla="*/ 76200 h 3848100"/>
                <a:gd name="connsiteX3" fmla="*/ 4067175 w 4705350"/>
                <a:gd name="connsiteY3" fmla="*/ 114300 h 3848100"/>
                <a:gd name="connsiteX4" fmla="*/ 3905250 w 4705350"/>
                <a:gd name="connsiteY4" fmla="*/ 161925 h 3848100"/>
                <a:gd name="connsiteX5" fmla="*/ 3724275 w 4705350"/>
                <a:gd name="connsiteY5" fmla="*/ 228600 h 3848100"/>
                <a:gd name="connsiteX6" fmla="*/ 3581400 w 4705350"/>
                <a:gd name="connsiteY6" fmla="*/ 285750 h 3848100"/>
                <a:gd name="connsiteX7" fmla="*/ 3429000 w 4705350"/>
                <a:gd name="connsiteY7" fmla="*/ 352425 h 3848100"/>
                <a:gd name="connsiteX8" fmla="*/ 3267075 w 4705350"/>
                <a:gd name="connsiteY8" fmla="*/ 428625 h 3848100"/>
                <a:gd name="connsiteX9" fmla="*/ 3095625 w 4705350"/>
                <a:gd name="connsiteY9" fmla="*/ 523875 h 3848100"/>
                <a:gd name="connsiteX10" fmla="*/ 2962275 w 4705350"/>
                <a:gd name="connsiteY10" fmla="*/ 609600 h 3848100"/>
                <a:gd name="connsiteX11" fmla="*/ 2828925 w 4705350"/>
                <a:gd name="connsiteY11" fmla="*/ 695325 h 3848100"/>
                <a:gd name="connsiteX12" fmla="*/ 2714625 w 4705350"/>
                <a:gd name="connsiteY12" fmla="*/ 771525 h 3848100"/>
                <a:gd name="connsiteX13" fmla="*/ 2571750 w 4705350"/>
                <a:gd name="connsiteY13" fmla="*/ 876300 h 3848100"/>
                <a:gd name="connsiteX14" fmla="*/ 2428875 w 4705350"/>
                <a:gd name="connsiteY14" fmla="*/ 990600 h 3848100"/>
                <a:gd name="connsiteX15" fmla="*/ 2305050 w 4705350"/>
                <a:gd name="connsiteY15" fmla="*/ 1085850 h 3848100"/>
                <a:gd name="connsiteX16" fmla="*/ 2181225 w 4705350"/>
                <a:gd name="connsiteY16" fmla="*/ 1190625 h 3848100"/>
                <a:gd name="connsiteX17" fmla="*/ 2038350 w 4705350"/>
                <a:gd name="connsiteY17" fmla="*/ 1323975 h 3848100"/>
                <a:gd name="connsiteX18" fmla="*/ 1943100 w 4705350"/>
                <a:gd name="connsiteY18" fmla="*/ 1409700 h 3848100"/>
                <a:gd name="connsiteX19" fmla="*/ 1838325 w 4705350"/>
                <a:gd name="connsiteY19" fmla="*/ 1514475 h 3848100"/>
                <a:gd name="connsiteX20" fmla="*/ 1724025 w 4705350"/>
                <a:gd name="connsiteY20" fmla="*/ 1628775 h 3848100"/>
                <a:gd name="connsiteX21" fmla="*/ 1619250 w 4705350"/>
                <a:gd name="connsiteY21" fmla="*/ 1724025 h 3848100"/>
                <a:gd name="connsiteX22" fmla="*/ 1533525 w 4705350"/>
                <a:gd name="connsiteY22" fmla="*/ 1819275 h 3848100"/>
                <a:gd name="connsiteX23" fmla="*/ 1400175 w 4705350"/>
                <a:gd name="connsiteY23" fmla="*/ 1971675 h 3848100"/>
                <a:gd name="connsiteX24" fmla="*/ 1285875 w 4705350"/>
                <a:gd name="connsiteY24" fmla="*/ 2105025 h 3848100"/>
                <a:gd name="connsiteX25" fmla="*/ 1133475 w 4705350"/>
                <a:gd name="connsiteY25" fmla="*/ 2286000 h 3848100"/>
                <a:gd name="connsiteX26" fmla="*/ 1028700 w 4705350"/>
                <a:gd name="connsiteY26" fmla="*/ 2409825 h 3848100"/>
                <a:gd name="connsiteX27" fmla="*/ 914400 w 4705350"/>
                <a:gd name="connsiteY27" fmla="*/ 2552700 h 3848100"/>
                <a:gd name="connsiteX28" fmla="*/ 800100 w 4705350"/>
                <a:gd name="connsiteY28" fmla="*/ 2705100 h 3848100"/>
                <a:gd name="connsiteX29" fmla="*/ 685800 w 4705350"/>
                <a:gd name="connsiteY29" fmla="*/ 2847975 h 3848100"/>
                <a:gd name="connsiteX30" fmla="*/ 571500 w 4705350"/>
                <a:gd name="connsiteY30" fmla="*/ 3009900 h 3848100"/>
                <a:gd name="connsiteX31" fmla="*/ 400050 w 4705350"/>
                <a:gd name="connsiteY31" fmla="*/ 3248025 h 3848100"/>
                <a:gd name="connsiteX32" fmla="*/ 257175 w 4705350"/>
                <a:gd name="connsiteY32" fmla="*/ 3457575 h 3848100"/>
                <a:gd name="connsiteX33" fmla="*/ 123825 w 4705350"/>
                <a:gd name="connsiteY33" fmla="*/ 3657600 h 3848100"/>
                <a:gd name="connsiteX34" fmla="*/ 0 w 4705350"/>
                <a:gd name="connsiteY34" fmla="*/ 3848100 h 3848100"/>
                <a:gd name="connsiteX35" fmla="*/ 0 w 4705350"/>
                <a:gd name="connsiteY35" fmla="*/ 0 h 3848100"/>
                <a:gd name="connsiteX36" fmla="*/ 4705350 w 4705350"/>
                <a:gd name="connsiteY36" fmla="*/ 0 h 384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705350" h="3848100">
                  <a:moveTo>
                    <a:pt x="4705350" y="0"/>
                  </a:moveTo>
                  <a:lnTo>
                    <a:pt x="4486275" y="28575"/>
                  </a:lnTo>
                  <a:lnTo>
                    <a:pt x="4238625" y="76200"/>
                  </a:lnTo>
                  <a:lnTo>
                    <a:pt x="4067175" y="114300"/>
                  </a:lnTo>
                  <a:lnTo>
                    <a:pt x="3905250" y="161925"/>
                  </a:lnTo>
                  <a:lnTo>
                    <a:pt x="3724275" y="228600"/>
                  </a:lnTo>
                  <a:lnTo>
                    <a:pt x="3581400" y="285750"/>
                  </a:lnTo>
                  <a:lnTo>
                    <a:pt x="3429000" y="352425"/>
                  </a:lnTo>
                  <a:lnTo>
                    <a:pt x="3267075" y="428625"/>
                  </a:lnTo>
                  <a:lnTo>
                    <a:pt x="3095625" y="523875"/>
                  </a:lnTo>
                  <a:lnTo>
                    <a:pt x="2962275" y="609600"/>
                  </a:lnTo>
                  <a:lnTo>
                    <a:pt x="2828925" y="695325"/>
                  </a:lnTo>
                  <a:lnTo>
                    <a:pt x="2714625" y="771525"/>
                  </a:lnTo>
                  <a:lnTo>
                    <a:pt x="2571750" y="876300"/>
                  </a:lnTo>
                  <a:lnTo>
                    <a:pt x="2428875" y="990600"/>
                  </a:lnTo>
                  <a:lnTo>
                    <a:pt x="2305050" y="1085850"/>
                  </a:lnTo>
                  <a:lnTo>
                    <a:pt x="2181225" y="1190625"/>
                  </a:lnTo>
                  <a:lnTo>
                    <a:pt x="2038350" y="1323975"/>
                  </a:lnTo>
                  <a:lnTo>
                    <a:pt x="1943100" y="1409700"/>
                  </a:lnTo>
                  <a:lnTo>
                    <a:pt x="1838325" y="1514475"/>
                  </a:lnTo>
                  <a:lnTo>
                    <a:pt x="1724025" y="1628775"/>
                  </a:lnTo>
                  <a:lnTo>
                    <a:pt x="1619250" y="1724025"/>
                  </a:lnTo>
                  <a:lnTo>
                    <a:pt x="1533525" y="1819275"/>
                  </a:lnTo>
                  <a:lnTo>
                    <a:pt x="1400175" y="1971675"/>
                  </a:lnTo>
                  <a:lnTo>
                    <a:pt x="1285875" y="2105025"/>
                  </a:lnTo>
                  <a:lnTo>
                    <a:pt x="1133475" y="2286000"/>
                  </a:lnTo>
                  <a:lnTo>
                    <a:pt x="1028700" y="2409825"/>
                  </a:lnTo>
                  <a:lnTo>
                    <a:pt x="914400" y="2552700"/>
                  </a:lnTo>
                  <a:lnTo>
                    <a:pt x="800100" y="2705100"/>
                  </a:lnTo>
                  <a:lnTo>
                    <a:pt x="685800" y="2847975"/>
                  </a:lnTo>
                  <a:lnTo>
                    <a:pt x="571500" y="3009900"/>
                  </a:lnTo>
                  <a:lnTo>
                    <a:pt x="400050" y="3248025"/>
                  </a:lnTo>
                  <a:lnTo>
                    <a:pt x="257175" y="3457575"/>
                  </a:lnTo>
                  <a:lnTo>
                    <a:pt x="123825" y="3657600"/>
                  </a:lnTo>
                  <a:lnTo>
                    <a:pt x="0" y="3848100"/>
                  </a:lnTo>
                  <a:lnTo>
                    <a:pt x="0" y="0"/>
                  </a:lnTo>
                  <a:lnTo>
                    <a:pt x="470535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67" name="Chart 66"/>
            <p:cNvGraphicFramePr/>
            <p:nvPr/>
          </p:nvGraphicFramePr>
          <p:xfrm>
            <a:off x="18440400" y="24384000"/>
            <a:ext cx="7239000" cy="5638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04" name="TextBox 103"/>
            <p:cNvSpPr txBox="1"/>
            <p:nvPr/>
          </p:nvSpPr>
          <p:spPr>
            <a:xfrm>
              <a:off x="18592800" y="29032200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0</a:t>
              </a:r>
              <a:endParaRPr lang="en-US" sz="4000" baseline="-25000" dirty="0"/>
            </a:p>
          </p:txBody>
        </p:sp>
        <p:cxnSp>
          <p:nvCxnSpPr>
            <p:cNvPr id="105" name="Straight Connector 104"/>
            <p:cNvCxnSpPr/>
            <p:nvPr/>
          </p:nvCxnSpPr>
          <p:spPr>
            <a:xfrm rot="10800000">
              <a:off x="19072860" y="29436060"/>
              <a:ext cx="228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10800000">
              <a:off x="19072860" y="25576530"/>
              <a:ext cx="228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5400000">
              <a:off x="19213830" y="29523690"/>
              <a:ext cx="17526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Box 107"/>
            <p:cNvSpPr txBox="1"/>
            <p:nvPr/>
          </p:nvSpPr>
          <p:spPr>
            <a:xfrm>
              <a:off x="19050000" y="29565600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0</a:t>
              </a:r>
              <a:endParaRPr lang="en-US" sz="4000" baseline="-25000" dirty="0"/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23831550" y="29565600"/>
              <a:ext cx="107433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i="1" dirty="0" err="1" smtClean="0"/>
                <a:t>x</a:t>
              </a:r>
              <a:r>
                <a:rPr lang="en-US" sz="4000" baseline="-25000" dirty="0" err="1" smtClean="0"/>
                <a:t>MAX</a:t>
              </a:r>
              <a:endParaRPr lang="en-US" sz="4000" baseline="-25000" dirty="0"/>
            </a:p>
          </p:txBody>
        </p:sp>
        <p:cxnSp>
          <p:nvCxnSpPr>
            <p:cNvPr id="110" name="Straight Connector 109"/>
            <p:cNvCxnSpPr/>
            <p:nvPr/>
          </p:nvCxnSpPr>
          <p:spPr>
            <a:xfrm rot="5400000">
              <a:off x="24140160" y="29523690"/>
              <a:ext cx="17526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110"/>
            <p:cNvSpPr txBox="1"/>
            <p:nvPr/>
          </p:nvSpPr>
          <p:spPr>
            <a:xfrm>
              <a:off x="17935575" y="25193625"/>
              <a:ext cx="108074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i="1" dirty="0" err="1" smtClean="0"/>
                <a:t>y</a:t>
              </a:r>
              <a:r>
                <a:rPr lang="en-US" sz="4000" baseline="-25000" dirty="0" err="1" smtClean="0"/>
                <a:t>MAX</a:t>
              </a:r>
              <a:endParaRPr lang="en-US" sz="4000" baseline="-25000" dirty="0"/>
            </a:p>
          </p:txBody>
        </p:sp>
        <p:cxnSp>
          <p:nvCxnSpPr>
            <p:cNvPr id="113" name="Straight Connector 112"/>
            <p:cNvCxnSpPr/>
            <p:nvPr/>
          </p:nvCxnSpPr>
          <p:spPr>
            <a:xfrm rot="5400000">
              <a:off x="22340888" y="27541537"/>
              <a:ext cx="3762375" cy="0"/>
            </a:xfrm>
            <a:prstGeom prst="line">
              <a:avLst/>
            </a:prstGeom>
            <a:ln w="28575">
              <a:solidFill>
                <a:srgbClr val="00B0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TextBox 113"/>
            <p:cNvSpPr txBox="1"/>
            <p:nvPr/>
          </p:nvSpPr>
          <p:spPr>
            <a:xfrm>
              <a:off x="24212550" y="25574625"/>
              <a:ext cx="418999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Point B (</a:t>
              </a:r>
              <a:r>
                <a:rPr lang="en-US" sz="4000" i="1" dirty="0" err="1" smtClean="0"/>
                <a:t>x</a:t>
              </a:r>
              <a:r>
                <a:rPr lang="en-US" sz="4000" baseline="-25000" dirty="0" err="1" smtClean="0"/>
                <a:t>MAX</a:t>
              </a:r>
              <a:r>
                <a:rPr lang="en-US" sz="4000" baseline="-25000" dirty="0" smtClean="0"/>
                <a:t> </a:t>
              </a:r>
              <a:r>
                <a:rPr lang="en-US" sz="4000" dirty="0" smtClean="0"/>
                <a:t>, </a:t>
              </a:r>
              <a:r>
                <a:rPr lang="en-US" sz="4000" i="1" dirty="0" err="1" smtClean="0"/>
                <a:t>y</a:t>
              </a:r>
              <a:r>
                <a:rPr lang="en-US" sz="4000" baseline="-25000" dirty="0" err="1" smtClean="0"/>
                <a:t>MAX</a:t>
              </a:r>
              <a:r>
                <a:rPr lang="en-US" sz="4000" dirty="0" smtClean="0"/>
                <a:t>)</a:t>
              </a:r>
              <a:endParaRPr lang="en-US" sz="4000" baseline="-25000" dirty="0"/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21555075" y="27870150"/>
              <a:ext cx="3216906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4000" i="1" dirty="0" smtClean="0"/>
                <a:t>y</a:t>
              </a:r>
              <a:r>
                <a:rPr lang="en-US" sz="4000" dirty="0" smtClean="0"/>
                <a:t> = 0 + </a:t>
              </a:r>
              <a:r>
                <a:rPr lang="en-US" sz="4000" i="1" dirty="0" err="1" smtClean="0"/>
                <a:t>bx</a:t>
              </a:r>
              <a:r>
                <a:rPr lang="en-US" sz="4000" dirty="0" smtClean="0"/>
                <a:t> + </a:t>
              </a:r>
              <a:r>
                <a:rPr lang="en-US" sz="4000" i="1" dirty="0" smtClean="0"/>
                <a:t>cx</a:t>
              </a:r>
              <a:r>
                <a:rPr lang="en-US" sz="4000" baseline="30000" dirty="0" smtClean="0"/>
                <a:t>2</a:t>
              </a:r>
              <a:endParaRPr lang="en-US" sz="4000" baseline="-25000" dirty="0"/>
            </a:p>
          </p:txBody>
        </p:sp>
        <p:cxnSp>
          <p:nvCxnSpPr>
            <p:cNvPr id="116" name="Straight Arrow Connector 115"/>
            <p:cNvCxnSpPr>
              <a:stCxn id="115" idx="1"/>
            </p:cNvCxnSpPr>
            <p:nvPr/>
          </p:nvCxnSpPr>
          <p:spPr>
            <a:xfrm rot="10800000" flipV="1">
              <a:off x="20212051" y="28224092"/>
              <a:ext cx="1343025" cy="800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TextBox 116"/>
            <p:cNvSpPr txBox="1"/>
            <p:nvPr/>
          </p:nvSpPr>
          <p:spPr>
            <a:xfrm>
              <a:off x="20878800" y="24079200"/>
              <a:ext cx="17956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i="1" dirty="0" smtClean="0"/>
                <a:t>y</a:t>
              </a:r>
              <a:r>
                <a:rPr lang="en-US" sz="4000" dirty="0" smtClean="0"/>
                <a:t> = </a:t>
              </a:r>
              <a:r>
                <a:rPr lang="en-US" sz="4000" i="1" dirty="0" err="1" smtClean="0"/>
                <a:t>y</a:t>
              </a:r>
              <a:r>
                <a:rPr lang="en-US" sz="4000" baseline="-25000" dirty="0" err="1" smtClean="0"/>
                <a:t>MAX</a:t>
              </a:r>
              <a:endParaRPr lang="en-US" sz="4000" i="1" baseline="-25000" dirty="0"/>
            </a:p>
          </p:txBody>
        </p:sp>
        <p:cxnSp>
          <p:nvCxnSpPr>
            <p:cNvPr id="118" name="Straight Arrow Connector 117"/>
            <p:cNvCxnSpPr/>
            <p:nvPr/>
          </p:nvCxnSpPr>
          <p:spPr>
            <a:xfrm rot="16200000" flipH="1">
              <a:off x="21084542" y="25168858"/>
              <a:ext cx="697232" cy="381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Oval 119"/>
            <p:cNvSpPr/>
            <p:nvPr/>
          </p:nvSpPr>
          <p:spPr>
            <a:xfrm>
              <a:off x="19992975" y="26860500"/>
              <a:ext cx="152400" cy="152400"/>
            </a:xfrm>
            <a:prstGeom prst="ellipse">
              <a:avLst/>
            </a:prstGeom>
            <a:solidFill>
              <a:srgbClr val="C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19497675" y="26098500"/>
              <a:ext cx="167488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Point A</a:t>
              </a:r>
              <a:endParaRPr lang="en-US" sz="4000" baseline="-25000" dirty="0"/>
            </a:p>
          </p:txBody>
        </p:sp>
      </p:grpSp>
      <p:sp>
        <p:nvSpPr>
          <p:cNvPr id="124" name="TextBox 123"/>
          <p:cNvSpPr txBox="1"/>
          <p:nvPr/>
        </p:nvSpPr>
        <p:spPr>
          <a:xfrm>
            <a:off x="30784800" y="4267200"/>
            <a:ext cx="102246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00B050"/>
                </a:solidFill>
              </a:rPr>
              <a:t>Estimates of Quadratic Coefficients</a:t>
            </a:r>
            <a:endParaRPr lang="en-US" sz="5400" b="1" dirty="0">
              <a:solidFill>
                <a:srgbClr val="00B050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1242000" y="5334000"/>
            <a:ext cx="11430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/>
            <a:r>
              <a:rPr lang="en-US" sz="4000" dirty="0" smtClean="0"/>
              <a:t>When </a:t>
            </a:r>
            <a:r>
              <a:rPr lang="en-US" sz="4000" dirty="0" smtClean="0"/>
              <a:t>Point B = (</a:t>
            </a:r>
            <a:r>
              <a:rPr lang="en-US" sz="4000" i="1" dirty="0" err="1" smtClean="0"/>
              <a:t>x</a:t>
            </a:r>
            <a:r>
              <a:rPr lang="en-US" sz="4000" baseline="-25000" dirty="0" err="1" smtClean="0"/>
              <a:t>EOR</a:t>
            </a:r>
            <a:r>
              <a:rPr lang="en-US" sz="4000" baseline="-25000" dirty="0" smtClean="0"/>
              <a:t> </a:t>
            </a:r>
            <a:r>
              <a:rPr lang="en-US" sz="4000" dirty="0" smtClean="0"/>
              <a:t>, </a:t>
            </a:r>
            <a:r>
              <a:rPr lang="en-US" sz="4000" i="1" dirty="0" err="1" smtClean="0"/>
              <a:t>y</a:t>
            </a:r>
            <a:r>
              <a:rPr lang="en-US" sz="4000" baseline="-25000" dirty="0" err="1" smtClean="0"/>
              <a:t>EOR</a:t>
            </a:r>
            <a:r>
              <a:rPr lang="en-US" sz="4000" dirty="0" smtClean="0"/>
              <a:t>):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  <a:p>
            <a:pPr marL="742950" indent="-742950"/>
            <a:r>
              <a:rPr lang="en-US" sz="4000" dirty="0" smtClean="0"/>
              <a:t>When Point B = (</a:t>
            </a:r>
            <a:r>
              <a:rPr lang="en-US" sz="4000" i="1" dirty="0" err="1" smtClean="0"/>
              <a:t>x</a:t>
            </a:r>
            <a:r>
              <a:rPr lang="en-US" sz="4000" baseline="-25000" dirty="0" err="1" smtClean="0"/>
              <a:t>MAX</a:t>
            </a:r>
            <a:r>
              <a:rPr lang="en-US" sz="4000" baseline="-25000" dirty="0" smtClean="0"/>
              <a:t> </a:t>
            </a:r>
            <a:r>
              <a:rPr lang="en-US" sz="4000" dirty="0" smtClean="0"/>
              <a:t>, </a:t>
            </a:r>
            <a:r>
              <a:rPr lang="en-US" sz="4000" i="1" dirty="0" err="1" smtClean="0"/>
              <a:t>y</a:t>
            </a:r>
            <a:r>
              <a:rPr lang="en-US" sz="4000" baseline="-25000" dirty="0" err="1" smtClean="0"/>
              <a:t>MAX</a:t>
            </a:r>
            <a:r>
              <a:rPr lang="en-US" sz="4000" dirty="0" smtClean="0"/>
              <a:t>):</a:t>
            </a:r>
            <a:endParaRPr lang="en-US" sz="4000" dirty="0" smtClean="0"/>
          </a:p>
        </p:txBody>
      </p:sp>
      <p:grpSp>
        <p:nvGrpSpPr>
          <p:cNvPr id="9" name="Group 140"/>
          <p:cNvGrpSpPr/>
          <p:nvPr/>
        </p:nvGrpSpPr>
        <p:grpSpPr>
          <a:xfrm>
            <a:off x="33147000" y="6324600"/>
            <a:ext cx="6166675" cy="2971800"/>
            <a:chOff x="32766000" y="6324600"/>
            <a:chExt cx="6166675" cy="2971800"/>
          </a:xfrm>
        </p:grpSpPr>
        <p:sp>
          <p:nvSpPr>
            <p:cNvPr id="133" name="Rectangle 132"/>
            <p:cNvSpPr/>
            <p:nvPr/>
          </p:nvSpPr>
          <p:spPr>
            <a:xfrm>
              <a:off x="32766000" y="6324600"/>
              <a:ext cx="6019800" cy="2971800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  <a:effectLst>
              <a:outerShdw blurRad="127000" dist="1270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32918400" y="6705600"/>
              <a:ext cx="88357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i="1" dirty="0" smtClean="0"/>
                <a:t>c</a:t>
              </a:r>
              <a:r>
                <a:rPr lang="en-US" sz="4000" dirty="0" smtClean="0"/>
                <a:t> = </a:t>
              </a:r>
              <a:endParaRPr lang="en-US" sz="4000" dirty="0"/>
            </a:p>
          </p:txBody>
        </p:sp>
        <p:cxnSp>
          <p:nvCxnSpPr>
            <p:cNvPr id="93" name="Straight Connector 92"/>
            <p:cNvCxnSpPr/>
            <p:nvPr/>
          </p:nvCxnSpPr>
          <p:spPr>
            <a:xfrm rot="5400000" flipH="1" flipV="1">
              <a:off x="33528000" y="6934200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33680400" y="7086600"/>
              <a:ext cx="47244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Box 94"/>
            <p:cNvSpPr txBox="1"/>
            <p:nvPr/>
          </p:nvSpPr>
          <p:spPr>
            <a:xfrm>
              <a:off x="33604200" y="6400800"/>
              <a:ext cx="4809906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(</a:t>
              </a:r>
              <a:r>
                <a:rPr lang="en-US" sz="4000" i="1" dirty="0" err="1" smtClean="0"/>
                <a:t>y</a:t>
              </a:r>
              <a:r>
                <a:rPr lang="en-US" sz="4000" baseline="-25000" dirty="0" err="1" smtClean="0"/>
                <a:t>EOR</a:t>
              </a:r>
              <a:r>
                <a:rPr lang="en-US" sz="4000" dirty="0" smtClean="0"/>
                <a:t> - </a:t>
              </a:r>
              <a:r>
                <a:rPr lang="en-US" sz="4000" i="1" dirty="0" smtClean="0"/>
                <a:t>y</a:t>
              </a:r>
              <a:r>
                <a:rPr lang="en-US" sz="4000" baseline="-25000" dirty="0" smtClean="0"/>
                <a:t>r</a:t>
              </a:r>
              <a:r>
                <a:rPr lang="en-US" sz="4000" dirty="0" smtClean="0"/>
                <a:t> – </a:t>
              </a:r>
              <a:r>
                <a:rPr lang="en-US" sz="4000" i="1" dirty="0" err="1" smtClean="0"/>
                <a:t>Rx</a:t>
              </a:r>
              <a:r>
                <a:rPr lang="en-US" sz="4000" baseline="-25000" dirty="0" err="1" smtClean="0"/>
                <a:t>EOR</a:t>
              </a:r>
              <a:r>
                <a:rPr lang="en-US" sz="4000" dirty="0" smtClean="0"/>
                <a:t> + </a:t>
              </a:r>
              <a:r>
                <a:rPr lang="en-US" sz="4000" i="1" dirty="0" err="1" smtClean="0"/>
                <a:t>Rx</a:t>
              </a:r>
              <a:r>
                <a:rPr lang="en-US" sz="4000" baseline="-25000" dirty="0" err="1" smtClean="0"/>
                <a:t>r</a:t>
              </a:r>
              <a:r>
                <a:rPr lang="en-US" sz="4000" dirty="0" smtClean="0"/>
                <a:t>)</a:t>
              </a:r>
              <a:endParaRPr lang="en-US" sz="4000" dirty="0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3680400" y="7086600"/>
              <a:ext cx="461434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(-</a:t>
              </a:r>
              <a:r>
                <a:rPr lang="en-US" sz="4000" i="1" dirty="0" smtClean="0"/>
                <a:t>x</a:t>
              </a:r>
              <a:r>
                <a:rPr lang="en-US" sz="4000" baseline="-25000" dirty="0" smtClean="0"/>
                <a:t>EOR</a:t>
              </a:r>
              <a:r>
                <a:rPr lang="en-US" sz="4000" baseline="30000" dirty="0" smtClean="0"/>
                <a:t>2</a:t>
              </a:r>
              <a:r>
                <a:rPr lang="en-US" sz="4000" dirty="0" smtClean="0"/>
                <a:t> + 2</a:t>
              </a:r>
              <a:r>
                <a:rPr lang="en-US" sz="4000" i="1" dirty="0" smtClean="0"/>
                <a:t>x</a:t>
              </a:r>
              <a:r>
                <a:rPr lang="en-US" sz="4000" baseline="-25000" dirty="0" smtClean="0"/>
                <a:t>r</a:t>
              </a:r>
              <a:r>
                <a:rPr lang="en-US" sz="4000" i="1" dirty="0" smtClean="0"/>
                <a:t>x</a:t>
              </a:r>
              <a:r>
                <a:rPr lang="en-US" sz="4000" baseline="-25000" dirty="0" smtClean="0"/>
                <a:t>EOR</a:t>
              </a:r>
              <a:r>
                <a:rPr lang="en-US" sz="4000" dirty="0" smtClean="0"/>
                <a:t> – </a:t>
              </a:r>
              <a:r>
                <a:rPr lang="en-US" sz="4000" i="1" dirty="0" smtClean="0"/>
                <a:t>x</a:t>
              </a:r>
              <a:r>
                <a:rPr lang="en-US" sz="4000" baseline="-25000" dirty="0" smtClean="0"/>
                <a:t>r</a:t>
              </a:r>
              <a:r>
                <a:rPr lang="en-US" sz="4000" baseline="30000" dirty="0" smtClean="0"/>
                <a:t>2</a:t>
              </a:r>
              <a:r>
                <a:rPr lang="en-US" sz="4000" dirty="0" smtClean="0"/>
                <a:t>)</a:t>
              </a:r>
              <a:endParaRPr lang="en-US" sz="4000" baseline="30000" dirty="0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32918400" y="7848600"/>
              <a:ext cx="2870786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i="1" dirty="0" smtClean="0"/>
                <a:t>b</a:t>
              </a:r>
              <a:r>
                <a:rPr lang="en-US" sz="4000" dirty="0" smtClean="0"/>
                <a:t> = </a:t>
              </a:r>
              <a:r>
                <a:rPr lang="en-US" sz="4000" i="1" dirty="0" smtClean="0"/>
                <a:t>R</a:t>
              </a:r>
              <a:r>
                <a:rPr lang="en-US" sz="4000" dirty="0" smtClean="0"/>
                <a:t> - 2</a:t>
              </a:r>
              <a:r>
                <a:rPr lang="en-US" sz="4000" i="1" dirty="0" smtClean="0"/>
                <a:t>cx</a:t>
              </a:r>
              <a:r>
                <a:rPr lang="en-US" sz="4000" baseline="-25000" dirty="0" smtClean="0"/>
                <a:t>EOR</a:t>
              </a:r>
              <a:endParaRPr lang="en-US" sz="4000" baseline="-25000" dirty="0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32918400" y="8534400"/>
              <a:ext cx="601427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i="1" dirty="0" smtClean="0"/>
                <a:t>a</a:t>
              </a:r>
              <a:r>
                <a:rPr lang="en-US" sz="4000" dirty="0" smtClean="0"/>
                <a:t> = </a:t>
              </a:r>
              <a:r>
                <a:rPr lang="en-US" sz="4000" i="1" dirty="0" smtClean="0"/>
                <a:t>y</a:t>
              </a:r>
              <a:r>
                <a:rPr lang="en-US" sz="4000" baseline="-25000" dirty="0" smtClean="0"/>
                <a:t>r</a:t>
              </a:r>
              <a:r>
                <a:rPr lang="en-US" sz="4000" dirty="0" smtClean="0"/>
                <a:t> – </a:t>
              </a:r>
              <a:r>
                <a:rPr lang="en-US" sz="4000" i="1" dirty="0" err="1" smtClean="0"/>
                <a:t>Rx</a:t>
              </a:r>
              <a:r>
                <a:rPr lang="en-US" sz="4000" baseline="-25000" dirty="0" err="1" smtClean="0"/>
                <a:t>r</a:t>
              </a:r>
              <a:r>
                <a:rPr lang="en-US" sz="4000" dirty="0" smtClean="0"/>
                <a:t> + </a:t>
              </a:r>
              <a:r>
                <a:rPr lang="en-US" sz="4000" i="1" dirty="0" smtClean="0"/>
                <a:t>c</a:t>
              </a:r>
              <a:r>
                <a:rPr lang="en-US" sz="4000" dirty="0" smtClean="0"/>
                <a:t>(2</a:t>
              </a:r>
              <a:r>
                <a:rPr lang="en-US" sz="4000" i="1" dirty="0" smtClean="0"/>
                <a:t>x</a:t>
              </a:r>
              <a:r>
                <a:rPr lang="en-US" sz="4000" baseline="-25000" dirty="0" smtClean="0"/>
                <a:t>EOR</a:t>
              </a:r>
              <a:r>
                <a:rPr lang="en-US" sz="4000" i="1" dirty="0" smtClean="0"/>
                <a:t>x</a:t>
              </a:r>
              <a:r>
                <a:rPr lang="en-US" sz="4000" baseline="-25000" dirty="0" smtClean="0"/>
                <a:t>r</a:t>
              </a:r>
              <a:r>
                <a:rPr lang="en-US" sz="4000" dirty="0" smtClean="0"/>
                <a:t> – </a:t>
              </a:r>
              <a:r>
                <a:rPr lang="en-US" sz="4000" i="1" dirty="0" smtClean="0"/>
                <a:t>x</a:t>
              </a:r>
              <a:r>
                <a:rPr lang="en-US" sz="4000" baseline="-25000" dirty="0" smtClean="0"/>
                <a:t>r</a:t>
              </a:r>
              <a:r>
                <a:rPr lang="en-US" sz="4000" baseline="30000" dirty="0" smtClean="0"/>
                <a:t>2</a:t>
              </a:r>
              <a:r>
                <a:rPr lang="en-US" sz="4000" dirty="0" smtClean="0"/>
                <a:t>)</a:t>
              </a:r>
              <a:endParaRPr lang="en-US" sz="4000" baseline="-25000" dirty="0"/>
            </a:p>
          </p:txBody>
        </p:sp>
      </p:grpSp>
      <p:grpSp>
        <p:nvGrpSpPr>
          <p:cNvPr id="10" name="Group 141"/>
          <p:cNvGrpSpPr/>
          <p:nvPr/>
        </p:nvGrpSpPr>
        <p:grpSpPr>
          <a:xfrm>
            <a:off x="33147000" y="11201400"/>
            <a:ext cx="6019800" cy="2971800"/>
            <a:chOff x="32766000" y="17145000"/>
            <a:chExt cx="6019800" cy="2971800"/>
          </a:xfrm>
        </p:grpSpPr>
        <p:sp>
          <p:nvSpPr>
            <p:cNvPr id="134" name="Rectangle 133"/>
            <p:cNvSpPr/>
            <p:nvPr/>
          </p:nvSpPr>
          <p:spPr>
            <a:xfrm>
              <a:off x="32766000" y="17145000"/>
              <a:ext cx="6019800" cy="2971800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  <a:effectLst>
              <a:outerShdw blurRad="127000" dist="1270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32994600" y="17449800"/>
              <a:ext cx="88357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i="1" dirty="0" smtClean="0"/>
                <a:t>c</a:t>
              </a:r>
              <a:r>
                <a:rPr lang="en-US" sz="4000" dirty="0" smtClean="0"/>
                <a:t> = </a:t>
              </a:r>
              <a:endParaRPr lang="en-US" sz="4000" dirty="0"/>
            </a:p>
          </p:txBody>
        </p:sp>
        <p:cxnSp>
          <p:nvCxnSpPr>
            <p:cNvPr id="102" name="Straight Connector 101"/>
            <p:cNvCxnSpPr/>
            <p:nvPr/>
          </p:nvCxnSpPr>
          <p:spPr>
            <a:xfrm rot="5400000" flipH="1" flipV="1">
              <a:off x="33604200" y="17678400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33680400" y="17830800"/>
              <a:ext cx="23622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TextBox 111"/>
            <p:cNvSpPr txBox="1"/>
            <p:nvPr/>
          </p:nvSpPr>
          <p:spPr>
            <a:xfrm>
              <a:off x="33680400" y="17145000"/>
              <a:ext cx="219329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(</a:t>
              </a:r>
              <a:r>
                <a:rPr lang="en-US" sz="4000" i="1" dirty="0" smtClean="0"/>
                <a:t>y</a:t>
              </a:r>
              <a:r>
                <a:rPr lang="en-US" sz="4000" baseline="-25000" dirty="0" smtClean="0"/>
                <a:t>r</a:t>
              </a:r>
              <a:r>
                <a:rPr lang="en-US" sz="4000" dirty="0" smtClean="0"/>
                <a:t> – </a:t>
              </a:r>
              <a:r>
                <a:rPr lang="en-US" sz="4000" i="1" dirty="0" err="1" smtClean="0"/>
                <a:t>y</a:t>
              </a:r>
              <a:r>
                <a:rPr lang="en-US" sz="4000" baseline="-25000" dirty="0" err="1" smtClean="0"/>
                <a:t>max</a:t>
              </a:r>
              <a:r>
                <a:rPr lang="en-US" sz="4000" dirty="0" smtClean="0"/>
                <a:t>)</a:t>
              </a:r>
              <a:endParaRPr lang="en-US" sz="4000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33680400" y="17830800"/>
              <a:ext cx="235359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(</a:t>
              </a:r>
              <a:r>
                <a:rPr lang="en-US" sz="4000" i="1" dirty="0" err="1" smtClean="0"/>
                <a:t>x</a:t>
              </a:r>
              <a:r>
                <a:rPr lang="en-US" sz="4000" baseline="-25000" dirty="0" err="1" smtClean="0"/>
                <a:t>max</a:t>
              </a:r>
              <a:r>
                <a:rPr lang="en-US" sz="4000" dirty="0" smtClean="0"/>
                <a:t> – </a:t>
              </a:r>
              <a:r>
                <a:rPr lang="en-US" sz="4000" i="1" dirty="0" err="1" smtClean="0"/>
                <a:t>x</a:t>
              </a:r>
              <a:r>
                <a:rPr lang="en-US" sz="4000" baseline="-25000" dirty="0" err="1" smtClean="0"/>
                <a:t>r</a:t>
              </a:r>
              <a:r>
                <a:rPr lang="en-US" sz="4000" dirty="0" smtClean="0"/>
                <a:t>)</a:t>
              </a:r>
              <a:r>
                <a:rPr lang="en-US" sz="4000" baseline="30000" dirty="0" smtClean="0"/>
                <a:t>2</a:t>
              </a:r>
              <a:endParaRPr lang="en-US" sz="4000" baseline="30000" dirty="0"/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32994600" y="18592800"/>
              <a:ext cx="236802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i="1" dirty="0" smtClean="0"/>
                <a:t>b</a:t>
              </a:r>
              <a:r>
                <a:rPr lang="en-US" sz="4000" dirty="0" smtClean="0"/>
                <a:t> = -2</a:t>
              </a:r>
              <a:r>
                <a:rPr lang="en-US" sz="4000" i="1" dirty="0" smtClean="0"/>
                <a:t>cx</a:t>
              </a:r>
              <a:r>
                <a:rPr lang="en-US" sz="4000" baseline="-25000" dirty="0" smtClean="0"/>
                <a:t>max</a:t>
              </a:r>
              <a:endParaRPr lang="en-US" sz="4000" baseline="-25000" dirty="0"/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32994600" y="19278600"/>
              <a:ext cx="486069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i="1" dirty="0" smtClean="0"/>
                <a:t>a</a:t>
              </a:r>
              <a:r>
                <a:rPr lang="en-US" sz="4000" dirty="0" smtClean="0"/>
                <a:t> = </a:t>
              </a:r>
              <a:r>
                <a:rPr lang="en-US" sz="4000" i="1" dirty="0" smtClean="0"/>
                <a:t>y</a:t>
              </a:r>
              <a:r>
                <a:rPr lang="en-US" sz="4000" baseline="-25000" dirty="0" smtClean="0"/>
                <a:t>r</a:t>
              </a:r>
              <a:r>
                <a:rPr lang="en-US" sz="4000" dirty="0" smtClean="0"/>
                <a:t> + </a:t>
              </a:r>
              <a:r>
                <a:rPr lang="en-US" sz="4000" i="1" dirty="0" smtClean="0"/>
                <a:t>c</a:t>
              </a:r>
              <a:r>
                <a:rPr lang="en-US" sz="4000" dirty="0" smtClean="0"/>
                <a:t>(2</a:t>
              </a:r>
              <a:r>
                <a:rPr lang="en-US" sz="4000" i="1" dirty="0" smtClean="0"/>
                <a:t>x</a:t>
              </a:r>
              <a:r>
                <a:rPr lang="en-US" sz="4000" baseline="-25000" dirty="0" smtClean="0"/>
                <a:t>r</a:t>
              </a:r>
              <a:r>
                <a:rPr lang="en-US" sz="4000" i="1" dirty="0" smtClean="0"/>
                <a:t>x</a:t>
              </a:r>
              <a:r>
                <a:rPr lang="en-US" sz="4000" baseline="-25000" dirty="0" smtClean="0"/>
                <a:t>max</a:t>
              </a:r>
              <a:r>
                <a:rPr lang="en-US" sz="4000" dirty="0" smtClean="0"/>
                <a:t> – </a:t>
              </a:r>
              <a:r>
                <a:rPr lang="en-US" sz="4000" i="1" dirty="0" smtClean="0"/>
                <a:t>x</a:t>
              </a:r>
              <a:r>
                <a:rPr lang="en-US" sz="4000" baseline="-25000" dirty="0" smtClean="0"/>
                <a:t>r</a:t>
              </a:r>
              <a:r>
                <a:rPr lang="en-US" sz="4000" baseline="30000" dirty="0" smtClean="0"/>
                <a:t>2</a:t>
              </a:r>
              <a:r>
                <a:rPr lang="en-US" sz="4000" dirty="0" smtClean="0"/>
                <a:t>)</a:t>
              </a:r>
              <a:endParaRPr lang="en-US" sz="4000" baseline="-25000" dirty="0"/>
            </a:p>
          </p:txBody>
        </p:sp>
      </p:grpSp>
      <p:sp>
        <p:nvSpPr>
          <p:cNvPr id="130" name="TextBox 129"/>
          <p:cNvSpPr txBox="1"/>
          <p:nvPr/>
        </p:nvSpPr>
        <p:spPr>
          <a:xfrm>
            <a:off x="30784800" y="14630400"/>
            <a:ext cx="26232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00B050"/>
                </a:solidFill>
              </a:rPr>
              <a:t>Example</a:t>
            </a:r>
            <a:endParaRPr lang="en-US" sz="5400" b="1" dirty="0">
              <a:solidFill>
                <a:srgbClr val="00B050"/>
              </a:solidFill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31242000" y="15697200"/>
            <a:ext cx="11353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Arial" pitchFamily="34" charset="0"/>
              <a:buChar char="•"/>
            </a:pPr>
            <a:r>
              <a:rPr lang="en-US" sz="4000" dirty="0" smtClean="0"/>
              <a:t>A farmer expects 12 500 kg ha</a:t>
            </a:r>
            <a:r>
              <a:rPr lang="en-US" sz="4000" baseline="30000" dirty="0" smtClean="0"/>
              <a:t>-1</a:t>
            </a:r>
            <a:r>
              <a:rPr lang="en-US" sz="4000" dirty="0" smtClean="0"/>
              <a:t> of maize using 200 kg ha</a:t>
            </a:r>
            <a:r>
              <a:rPr lang="en-US" sz="4000" baseline="30000" dirty="0" smtClean="0"/>
              <a:t>-1</a:t>
            </a:r>
            <a:r>
              <a:rPr lang="en-US" sz="4000" dirty="0" smtClean="0"/>
              <a:t> of nitrogen (maximum yield and rate)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en-US" sz="4000" dirty="0" smtClean="0"/>
              <a:t>In a strip trial, the farmer measured 8 000 kg ha</a:t>
            </a:r>
            <a:r>
              <a:rPr lang="en-US" sz="4000" baseline="30000" dirty="0" smtClean="0"/>
              <a:t>-1</a:t>
            </a:r>
            <a:r>
              <a:rPr lang="en-US" sz="4000" dirty="0" smtClean="0"/>
              <a:t> of grain when only 50 kg ha</a:t>
            </a:r>
            <a:r>
              <a:rPr lang="en-US" sz="4000" baseline="30000" dirty="0" smtClean="0"/>
              <a:t>-1</a:t>
            </a:r>
            <a:r>
              <a:rPr lang="en-US" sz="4000" dirty="0" smtClean="0"/>
              <a:t> of N was applied</a:t>
            </a:r>
            <a:endParaRPr lang="en-US" sz="4000" dirty="0" smtClean="0"/>
          </a:p>
          <a:p>
            <a:pPr marL="742950" indent="-742950">
              <a:buFont typeface="Arial" pitchFamily="34" charset="0"/>
              <a:buChar char="•"/>
            </a:pPr>
            <a:r>
              <a:rPr lang="en-US" sz="4000" dirty="0" smtClean="0"/>
              <a:t>What is the expected yield reduction if the normally used rate is reduced by 30 kg ha</a:t>
            </a:r>
            <a:r>
              <a:rPr lang="en-US" sz="4000" baseline="30000" dirty="0" smtClean="0"/>
              <a:t>-1</a:t>
            </a:r>
            <a:r>
              <a:rPr lang="en-US" sz="4000" dirty="0" smtClean="0"/>
              <a:t>?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en-US" sz="4000" dirty="0" smtClean="0"/>
              <a:t>Estimated quadratic coefficients:</a:t>
            </a:r>
            <a:br>
              <a:rPr lang="en-US" sz="4000" dirty="0" smtClean="0"/>
            </a:br>
            <a:r>
              <a:rPr lang="en-US" sz="4000" i="1" dirty="0" smtClean="0"/>
              <a:t>a</a:t>
            </a:r>
            <a:r>
              <a:rPr lang="en-US" sz="4000" dirty="0" smtClean="0"/>
              <a:t> = 4500; </a:t>
            </a:r>
            <a:r>
              <a:rPr lang="en-US" sz="4000" i="1" dirty="0" smtClean="0"/>
              <a:t>b</a:t>
            </a:r>
            <a:r>
              <a:rPr lang="en-US" sz="4000" dirty="0" smtClean="0"/>
              <a:t> = 80; </a:t>
            </a:r>
            <a:r>
              <a:rPr lang="en-US" sz="4000" i="1" dirty="0" smtClean="0"/>
              <a:t>c</a:t>
            </a:r>
            <a:r>
              <a:rPr lang="en-US" sz="4000" dirty="0" smtClean="0"/>
              <a:t> = -0.2</a:t>
            </a:r>
          </a:p>
        </p:txBody>
      </p:sp>
      <p:pic>
        <p:nvPicPr>
          <p:cNvPr id="129" name="Picture 128" descr="ExampleGraph.t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784800" y="21107400"/>
            <a:ext cx="11950700" cy="11188700"/>
          </a:xfrm>
          <a:prstGeom prst="rect">
            <a:avLst/>
          </a:prstGeom>
          <a:ln>
            <a:noFill/>
          </a:ln>
          <a:effectLst/>
        </p:spPr>
      </p:pic>
      <p:grpSp>
        <p:nvGrpSpPr>
          <p:cNvPr id="138" name="Group 137"/>
          <p:cNvGrpSpPr/>
          <p:nvPr/>
        </p:nvGrpSpPr>
        <p:grpSpPr>
          <a:xfrm>
            <a:off x="16611600" y="17297400"/>
            <a:ext cx="10794344" cy="5965686"/>
            <a:chOff x="16611600" y="17297400"/>
            <a:chExt cx="10794344" cy="5965686"/>
          </a:xfrm>
        </p:grpSpPr>
        <p:sp>
          <p:nvSpPr>
            <p:cNvPr id="75" name="Freeform 74"/>
            <p:cNvSpPr/>
            <p:nvPr/>
          </p:nvSpPr>
          <p:spPr>
            <a:xfrm>
              <a:off x="19301460" y="18577560"/>
              <a:ext cx="3992880" cy="3832860"/>
            </a:xfrm>
            <a:custGeom>
              <a:avLst/>
              <a:gdLst>
                <a:gd name="connsiteX0" fmla="*/ 3992880 w 3992880"/>
                <a:gd name="connsiteY0" fmla="*/ 0 h 3832860"/>
                <a:gd name="connsiteX1" fmla="*/ 3672840 w 3992880"/>
                <a:gd name="connsiteY1" fmla="*/ 76200 h 3832860"/>
                <a:gd name="connsiteX2" fmla="*/ 3474720 w 3992880"/>
                <a:gd name="connsiteY2" fmla="*/ 152400 h 3832860"/>
                <a:gd name="connsiteX3" fmla="*/ 3253740 w 3992880"/>
                <a:gd name="connsiteY3" fmla="*/ 236220 h 3832860"/>
                <a:gd name="connsiteX4" fmla="*/ 3116580 w 3992880"/>
                <a:gd name="connsiteY4" fmla="*/ 304800 h 3832860"/>
                <a:gd name="connsiteX5" fmla="*/ 2979420 w 3992880"/>
                <a:gd name="connsiteY5" fmla="*/ 381000 h 3832860"/>
                <a:gd name="connsiteX6" fmla="*/ 2796540 w 3992880"/>
                <a:gd name="connsiteY6" fmla="*/ 495300 h 3832860"/>
                <a:gd name="connsiteX7" fmla="*/ 2651760 w 3992880"/>
                <a:gd name="connsiteY7" fmla="*/ 594360 h 3832860"/>
                <a:gd name="connsiteX8" fmla="*/ 2514600 w 3992880"/>
                <a:gd name="connsiteY8" fmla="*/ 693420 h 3832860"/>
                <a:gd name="connsiteX9" fmla="*/ 2407920 w 3992880"/>
                <a:gd name="connsiteY9" fmla="*/ 777240 h 3832860"/>
                <a:gd name="connsiteX10" fmla="*/ 2308860 w 3992880"/>
                <a:gd name="connsiteY10" fmla="*/ 853440 h 3832860"/>
                <a:gd name="connsiteX11" fmla="*/ 2186940 w 3992880"/>
                <a:gd name="connsiteY11" fmla="*/ 960120 h 3832860"/>
                <a:gd name="connsiteX12" fmla="*/ 2057400 w 3992880"/>
                <a:gd name="connsiteY12" fmla="*/ 1082040 h 3832860"/>
                <a:gd name="connsiteX13" fmla="*/ 1950720 w 3992880"/>
                <a:gd name="connsiteY13" fmla="*/ 1181100 h 3832860"/>
                <a:gd name="connsiteX14" fmla="*/ 1851660 w 3992880"/>
                <a:gd name="connsiteY14" fmla="*/ 1280160 h 3832860"/>
                <a:gd name="connsiteX15" fmla="*/ 1729740 w 3992880"/>
                <a:gd name="connsiteY15" fmla="*/ 1409700 h 3832860"/>
                <a:gd name="connsiteX16" fmla="*/ 1630680 w 3992880"/>
                <a:gd name="connsiteY16" fmla="*/ 1516380 h 3832860"/>
                <a:gd name="connsiteX17" fmla="*/ 1524000 w 3992880"/>
                <a:gd name="connsiteY17" fmla="*/ 1638300 h 3832860"/>
                <a:gd name="connsiteX18" fmla="*/ 1402080 w 3992880"/>
                <a:gd name="connsiteY18" fmla="*/ 1775460 h 3832860"/>
                <a:gd name="connsiteX19" fmla="*/ 1272540 w 3992880"/>
                <a:gd name="connsiteY19" fmla="*/ 1935480 h 3832860"/>
                <a:gd name="connsiteX20" fmla="*/ 1173480 w 3992880"/>
                <a:gd name="connsiteY20" fmla="*/ 2065020 h 3832860"/>
                <a:gd name="connsiteX21" fmla="*/ 1066800 w 3992880"/>
                <a:gd name="connsiteY21" fmla="*/ 2202180 h 3832860"/>
                <a:gd name="connsiteX22" fmla="*/ 967740 w 3992880"/>
                <a:gd name="connsiteY22" fmla="*/ 2331720 h 3832860"/>
                <a:gd name="connsiteX23" fmla="*/ 861060 w 3992880"/>
                <a:gd name="connsiteY23" fmla="*/ 2484120 h 3832860"/>
                <a:gd name="connsiteX24" fmla="*/ 754380 w 3992880"/>
                <a:gd name="connsiteY24" fmla="*/ 2636520 h 3832860"/>
                <a:gd name="connsiteX25" fmla="*/ 647700 w 3992880"/>
                <a:gd name="connsiteY25" fmla="*/ 2796540 h 3832860"/>
                <a:gd name="connsiteX26" fmla="*/ 510540 w 3992880"/>
                <a:gd name="connsiteY26" fmla="*/ 3002280 h 3832860"/>
                <a:gd name="connsiteX27" fmla="*/ 358140 w 3992880"/>
                <a:gd name="connsiteY27" fmla="*/ 3246120 h 3832860"/>
                <a:gd name="connsiteX28" fmla="*/ 205740 w 3992880"/>
                <a:gd name="connsiteY28" fmla="*/ 3489960 h 3832860"/>
                <a:gd name="connsiteX29" fmla="*/ 76200 w 3992880"/>
                <a:gd name="connsiteY29" fmla="*/ 3710940 h 3832860"/>
                <a:gd name="connsiteX30" fmla="*/ 0 w 3992880"/>
                <a:gd name="connsiteY30" fmla="*/ 3832860 h 3832860"/>
                <a:gd name="connsiteX31" fmla="*/ 0 w 3992880"/>
                <a:gd name="connsiteY31" fmla="*/ 541020 h 3832860"/>
                <a:gd name="connsiteX32" fmla="*/ 3924300 w 3992880"/>
                <a:gd name="connsiteY32" fmla="*/ 15240 h 3832860"/>
                <a:gd name="connsiteX33" fmla="*/ 3924300 w 3992880"/>
                <a:gd name="connsiteY33" fmla="*/ 15240 h 3832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992880" h="3832860">
                  <a:moveTo>
                    <a:pt x="3992880" y="0"/>
                  </a:moveTo>
                  <a:lnTo>
                    <a:pt x="3672840" y="76200"/>
                  </a:lnTo>
                  <a:lnTo>
                    <a:pt x="3474720" y="152400"/>
                  </a:lnTo>
                  <a:lnTo>
                    <a:pt x="3253740" y="236220"/>
                  </a:lnTo>
                  <a:lnTo>
                    <a:pt x="3116580" y="304800"/>
                  </a:lnTo>
                  <a:lnTo>
                    <a:pt x="2979420" y="381000"/>
                  </a:lnTo>
                  <a:lnTo>
                    <a:pt x="2796540" y="495300"/>
                  </a:lnTo>
                  <a:lnTo>
                    <a:pt x="2651760" y="594360"/>
                  </a:lnTo>
                  <a:lnTo>
                    <a:pt x="2514600" y="693420"/>
                  </a:lnTo>
                  <a:lnTo>
                    <a:pt x="2407920" y="777240"/>
                  </a:lnTo>
                  <a:lnTo>
                    <a:pt x="2308860" y="853440"/>
                  </a:lnTo>
                  <a:lnTo>
                    <a:pt x="2186940" y="960120"/>
                  </a:lnTo>
                  <a:lnTo>
                    <a:pt x="2057400" y="1082040"/>
                  </a:lnTo>
                  <a:lnTo>
                    <a:pt x="1950720" y="1181100"/>
                  </a:lnTo>
                  <a:lnTo>
                    <a:pt x="1851660" y="1280160"/>
                  </a:lnTo>
                  <a:lnTo>
                    <a:pt x="1729740" y="1409700"/>
                  </a:lnTo>
                  <a:lnTo>
                    <a:pt x="1630680" y="1516380"/>
                  </a:lnTo>
                  <a:lnTo>
                    <a:pt x="1524000" y="1638300"/>
                  </a:lnTo>
                  <a:lnTo>
                    <a:pt x="1402080" y="1775460"/>
                  </a:lnTo>
                  <a:lnTo>
                    <a:pt x="1272540" y="1935480"/>
                  </a:lnTo>
                  <a:lnTo>
                    <a:pt x="1173480" y="2065020"/>
                  </a:lnTo>
                  <a:lnTo>
                    <a:pt x="1066800" y="2202180"/>
                  </a:lnTo>
                  <a:lnTo>
                    <a:pt x="967740" y="2331720"/>
                  </a:lnTo>
                  <a:lnTo>
                    <a:pt x="861060" y="2484120"/>
                  </a:lnTo>
                  <a:lnTo>
                    <a:pt x="754380" y="2636520"/>
                  </a:lnTo>
                  <a:lnTo>
                    <a:pt x="647700" y="2796540"/>
                  </a:lnTo>
                  <a:lnTo>
                    <a:pt x="510540" y="3002280"/>
                  </a:lnTo>
                  <a:lnTo>
                    <a:pt x="358140" y="3246120"/>
                  </a:lnTo>
                  <a:lnTo>
                    <a:pt x="205740" y="3489960"/>
                  </a:lnTo>
                  <a:lnTo>
                    <a:pt x="76200" y="3710940"/>
                  </a:lnTo>
                  <a:lnTo>
                    <a:pt x="0" y="3832860"/>
                  </a:lnTo>
                  <a:lnTo>
                    <a:pt x="0" y="541020"/>
                  </a:lnTo>
                  <a:lnTo>
                    <a:pt x="3924300" y="15240"/>
                  </a:lnTo>
                  <a:lnTo>
                    <a:pt x="3924300" y="15240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72" name="Chart 71"/>
            <p:cNvGraphicFramePr/>
            <p:nvPr/>
          </p:nvGraphicFramePr>
          <p:xfrm>
            <a:off x="18440400" y="17373600"/>
            <a:ext cx="7239000" cy="5638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74" name="TextBox 73"/>
            <p:cNvSpPr txBox="1"/>
            <p:nvPr/>
          </p:nvSpPr>
          <p:spPr>
            <a:xfrm>
              <a:off x="23402925" y="18459450"/>
              <a:ext cx="400301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Point B (</a:t>
              </a:r>
              <a:r>
                <a:rPr lang="en-US" sz="4000" i="1" dirty="0" err="1" smtClean="0"/>
                <a:t>x</a:t>
              </a:r>
              <a:r>
                <a:rPr lang="en-US" sz="4000" baseline="-25000" dirty="0" err="1" smtClean="0"/>
                <a:t>EOR</a:t>
              </a:r>
              <a:r>
                <a:rPr lang="en-US" sz="4000" baseline="-25000" dirty="0" smtClean="0"/>
                <a:t> </a:t>
              </a:r>
              <a:r>
                <a:rPr lang="en-US" sz="4000" dirty="0" smtClean="0"/>
                <a:t>, </a:t>
              </a:r>
              <a:r>
                <a:rPr lang="en-US" sz="4000" i="1" dirty="0" err="1" smtClean="0"/>
                <a:t>y</a:t>
              </a:r>
              <a:r>
                <a:rPr lang="en-US" sz="4000" baseline="-25000" dirty="0" err="1" smtClean="0"/>
                <a:t>EOR</a:t>
              </a:r>
              <a:r>
                <a:rPr lang="en-US" sz="4000" dirty="0" smtClean="0"/>
                <a:t>)</a:t>
              </a:r>
              <a:endParaRPr lang="en-US" sz="4000" baseline="-2500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1364575" y="21126450"/>
              <a:ext cx="3216906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4000" i="1" dirty="0" smtClean="0"/>
                <a:t>y</a:t>
              </a:r>
              <a:r>
                <a:rPr lang="en-US" sz="4000" dirty="0" smtClean="0"/>
                <a:t> = 0 + </a:t>
              </a:r>
              <a:r>
                <a:rPr lang="en-US" sz="4000" i="1" dirty="0" err="1" smtClean="0"/>
                <a:t>bx</a:t>
              </a:r>
              <a:r>
                <a:rPr lang="en-US" sz="4000" dirty="0" smtClean="0"/>
                <a:t> + </a:t>
              </a:r>
              <a:r>
                <a:rPr lang="en-US" sz="4000" i="1" dirty="0" smtClean="0"/>
                <a:t>cx</a:t>
              </a:r>
              <a:r>
                <a:rPr lang="en-US" sz="4000" baseline="30000" dirty="0" smtClean="0"/>
                <a:t>2</a:t>
              </a:r>
              <a:endParaRPr lang="en-US" sz="4000" baseline="-25000" dirty="0"/>
            </a:p>
          </p:txBody>
        </p:sp>
        <p:cxnSp>
          <p:nvCxnSpPr>
            <p:cNvPr id="78" name="Straight Arrow Connector 77"/>
            <p:cNvCxnSpPr>
              <a:stCxn id="76" idx="1"/>
            </p:cNvCxnSpPr>
            <p:nvPr/>
          </p:nvCxnSpPr>
          <p:spPr>
            <a:xfrm rot="10800000" flipV="1">
              <a:off x="20021551" y="21480392"/>
              <a:ext cx="1343025" cy="800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/>
            <p:cNvSpPr txBox="1"/>
            <p:nvPr/>
          </p:nvSpPr>
          <p:spPr>
            <a:xfrm>
              <a:off x="18592800" y="22021800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0</a:t>
              </a:r>
              <a:endParaRPr lang="en-US" sz="4000" baseline="-25000" dirty="0"/>
            </a:p>
          </p:txBody>
        </p:sp>
        <p:cxnSp>
          <p:nvCxnSpPr>
            <p:cNvPr id="81" name="Straight Connector 80"/>
            <p:cNvCxnSpPr/>
            <p:nvPr/>
          </p:nvCxnSpPr>
          <p:spPr>
            <a:xfrm rot="10800000">
              <a:off x="19072860" y="22425660"/>
              <a:ext cx="228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10800000">
              <a:off x="19072860" y="19118580"/>
              <a:ext cx="228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5400000">
              <a:off x="19213830" y="22513290"/>
              <a:ext cx="17526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19050000" y="22555200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0</a:t>
              </a:r>
              <a:endParaRPr lang="en-US" sz="4000" baseline="-25000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23012400" y="22555200"/>
              <a:ext cx="980846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i="1" dirty="0" err="1" smtClean="0"/>
                <a:t>x</a:t>
              </a:r>
              <a:r>
                <a:rPr lang="en-US" sz="4000" baseline="-25000" dirty="0" err="1" smtClean="0"/>
                <a:t>EOR</a:t>
              </a:r>
              <a:endParaRPr lang="en-US" sz="4000" baseline="-25000" dirty="0"/>
            </a:p>
          </p:txBody>
        </p:sp>
        <p:cxnSp>
          <p:nvCxnSpPr>
            <p:cNvPr id="87" name="Straight Connector 86"/>
            <p:cNvCxnSpPr/>
            <p:nvPr/>
          </p:nvCxnSpPr>
          <p:spPr>
            <a:xfrm rot="5400000">
              <a:off x="23321010" y="22513290"/>
              <a:ext cx="17526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TextBox 87"/>
            <p:cNvSpPr txBox="1"/>
            <p:nvPr/>
          </p:nvSpPr>
          <p:spPr>
            <a:xfrm>
              <a:off x="16611600" y="18745200"/>
              <a:ext cx="2450286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i="1" dirty="0" err="1" smtClean="0"/>
                <a:t>y</a:t>
              </a:r>
              <a:r>
                <a:rPr lang="en-US" sz="4000" baseline="-25000" dirty="0" err="1" smtClean="0"/>
                <a:t>EOR</a:t>
              </a:r>
              <a:r>
                <a:rPr lang="en-US" sz="4000" dirty="0" smtClean="0"/>
                <a:t> - </a:t>
              </a:r>
              <a:r>
                <a:rPr lang="en-US" sz="4000" i="1" dirty="0" err="1" smtClean="0"/>
                <a:t>Rx</a:t>
              </a:r>
              <a:r>
                <a:rPr lang="en-US" sz="4000" baseline="-25000" dirty="0" err="1" smtClean="0"/>
                <a:t>EOR</a:t>
              </a:r>
              <a:endParaRPr lang="en-US" sz="4000" baseline="-25000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19316700" y="17297400"/>
              <a:ext cx="458228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i="1" dirty="0" smtClean="0"/>
                <a:t>y</a:t>
              </a:r>
              <a:r>
                <a:rPr lang="en-US" sz="4000" dirty="0" smtClean="0"/>
                <a:t> = (</a:t>
              </a:r>
              <a:r>
                <a:rPr lang="en-US" sz="4000" i="1" dirty="0" err="1" smtClean="0"/>
                <a:t>y</a:t>
              </a:r>
              <a:r>
                <a:rPr lang="en-US" sz="4000" baseline="-25000" dirty="0" err="1" smtClean="0"/>
                <a:t>EOR</a:t>
              </a:r>
              <a:r>
                <a:rPr lang="en-US" sz="4000" dirty="0" smtClean="0"/>
                <a:t> – </a:t>
              </a:r>
              <a:r>
                <a:rPr lang="en-US" sz="4000" i="1" dirty="0" err="1" smtClean="0"/>
                <a:t>Rx</a:t>
              </a:r>
              <a:r>
                <a:rPr lang="en-US" sz="4000" baseline="-25000" dirty="0" err="1" smtClean="0"/>
                <a:t>EOR</a:t>
              </a:r>
              <a:r>
                <a:rPr lang="en-US" sz="4000" dirty="0" smtClean="0"/>
                <a:t>) + </a:t>
              </a:r>
              <a:r>
                <a:rPr lang="en-US" sz="4000" i="1" dirty="0" smtClean="0"/>
                <a:t>Rx</a:t>
              </a:r>
              <a:endParaRPr lang="en-US" sz="4000" i="1" baseline="-25000" dirty="0"/>
            </a:p>
          </p:txBody>
        </p:sp>
        <p:cxnSp>
          <p:nvCxnSpPr>
            <p:cNvPr id="91" name="Straight Arrow Connector 90"/>
            <p:cNvCxnSpPr/>
            <p:nvPr/>
          </p:nvCxnSpPr>
          <p:spPr>
            <a:xfrm rot="16200000" flipH="1">
              <a:off x="20894042" y="18425158"/>
              <a:ext cx="697232" cy="381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Oval 96"/>
            <p:cNvSpPr/>
            <p:nvPr/>
          </p:nvSpPr>
          <p:spPr>
            <a:xfrm>
              <a:off x="19926300" y="20040600"/>
              <a:ext cx="152400" cy="152400"/>
            </a:xfrm>
            <a:prstGeom prst="ellipse">
              <a:avLst/>
            </a:prstGeom>
            <a:solidFill>
              <a:srgbClr val="C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19431000" y="19278600"/>
              <a:ext cx="167488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Point A</a:t>
              </a:r>
              <a:endParaRPr lang="en-US" sz="4000" baseline="-25000" dirty="0"/>
            </a:p>
          </p:txBody>
        </p:sp>
        <p:cxnSp>
          <p:nvCxnSpPr>
            <p:cNvPr id="122" name="Straight Connector 121"/>
            <p:cNvCxnSpPr/>
            <p:nvPr/>
          </p:nvCxnSpPr>
          <p:spPr>
            <a:xfrm rot="10800000">
              <a:off x="19059525" y="18564225"/>
              <a:ext cx="228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TextBox 122"/>
            <p:cNvSpPr txBox="1"/>
            <p:nvPr/>
          </p:nvSpPr>
          <p:spPr>
            <a:xfrm>
              <a:off x="18068925" y="18011775"/>
              <a:ext cx="98725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i="1" dirty="0" err="1" smtClean="0"/>
                <a:t>y</a:t>
              </a:r>
              <a:r>
                <a:rPr lang="en-US" sz="4000" baseline="-25000" dirty="0" err="1" smtClean="0"/>
                <a:t>EOR</a:t>
              </a:r>
              <a:endParaRPr lang="en-US" sz="4000" baseline="-25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3296</TotalTime>
  <Words>271</Words>
  <Application>Microsoft Office PowerPoint</Application>
  <PresentationFormat>Custom</PresentationFormat>
  <Paragraphs>72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IPNI U.S. Northcentral Director</dc:creator>
  <cp:lastModifiedBy>IPNI U.S. Northcentral Director</cp:lastModifiedBy>
  <cp:revision>181</cp:revision>
  <dcterms:created xsi:type="dcterms:W3CDTF">2009-10-15T19:00:35Z</dcterms:created>
  <dcterms:modified xsi:type="dcterms:W3CDTF">2009-10-27T16:37:38Z</dcterms:modified>
</cp:coreProperties>
</file>