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114"/>
    <a:srgbClr val="1674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317" autoAdjust="0"/>
  </p:normalViewPr>
  <p:slideViewPr>
    <p:cSldViewPr>
      <p:cViewPr varScale="1">
        <p:scale>
          <a:sx n="19" d="100"/>
          <a:sy n="19" d="100"/>
        </p:scale>
        <p:origin x="-408" y="-114"/>
      </p:cViewPr>
      <p:guideLst>
        <p:guide orient="horz" pos="21648"/>
        <p:guide orient="horz" pos="24048"/>
        <p:guide orient="horz" pos="9216"/>
        <p:guide orient="horz" pos="21840"/>
        <p:guide orient="horz" pos="11328"/>
        <p:guide orient="horz" pos="12528"/>
        <p:guide pos="21120"/>
        <p:guide pos="32112"/>
        <p:guide pos="144"/>
        <p:guide pos="11184"/>
        <p:guide pos="27024"/>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3"/>
            <a:ext cx="22616160" cy="25345393"/>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3"/>
            <a:ext cx="22616160" cy="25345393"/>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dirty="0"/>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E5CDC-CDE5-48D7-BB23-D44B535F0E6E}" type="datetimeFigureOut">
              <a:rPr lang="en-US" smtClean="0"/>
              <a:pPr/>
              <a:t>10/29/2009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56DF-E25E-4A28-89DC-C0F05FAE87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961E5CDC-CDE5-48D7-BB23-D44B535F0E6E}" type="datetimeFigureOut">
              <a:rPr lang="en-US" smtClean="0"/>
              <a:pPr/>
              <a:t>10/29/2009</a:t>
            </a:fld>
            <a:endParaRPr lang="en-US" dirty="0"/>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C2E856DF-E25E-4A28-89DC-C0F05FAE87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agron.scijournals.org/cgi/reprint/97/4/11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8114">
            <a:alpha val="90000"/>
          </a:srgbClr>
        </a:solidFill>
        <a:effectLst/>
      </p:bgPr>
    </p:bg>
    <p:spTree>
      <p:nvGrpSpPr>
        <p:cNvPr id="1" name=""/>
        <p:cNvGrpSpPr/>
        <p:nvPr/>
      </p:nvGrpSpPr>
      <p:grpSpPr>
        <a:xfrm>
          <a:off x="0" y="0"/>
          <a:ext cx="0" cy="0"/>
          <a:chOff x="0" y="0"/>
          <a:chExt cx="0" cy="0"/>
        </a:xfrm>
      </p:grpSpPr>
      <p:sp>
        <p:nvSpPr>
          <p:cNvPr id="41" name="Rectangle 40"/>
          <p:cNvSpPr/>
          <p:nvPr/>
        </p:nvSpPr>
        <p:spPr>
          <a:xfrm>
            <a:off x="34366200" y="9906000"/>
            <a:ext cx="16611600" cy="24003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4823400" y="15163800"/>
            <a:ext cx="15697200" cy="1234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9" name="Table 68"/>
          <p:cNvGraphicFramePr>
            <a:graphicFrameLocks noGrp="1"/>
          </p:cNvGraphicFramePr>
          <p:nvPr/>
        </p:nvGraphicFramePr>
        <p:xfrm>
          <a:off x="35051998" y="21564600"/>
          <a:ext cx="15240007" cy="5537548"/>
        </p:xfrm>
        <a:graphic>
          <a:graphicData uri="http://schemas.openxmlformats.org/drawingml/2006/table">
            <a:tbl>
              <a:tblPr/>
              <a:tblGrid>
                <a:gridCol w="4588387"/>
                <a:gridCol w="1065162"/>
                <a:gridCol w="1065162"/>
                <a:gridCol w="1065162"/>
                <a:gridCol w="1065162"/>
                <a:gridCol w="1065162"/>
                <a:gridCol w="1065162"/>
                <a:gridCol w="1065162"/>
                <a:gridCol w="1065162"/>
                <a:gridCol w="1065162"/>
                <a:gridCol w="1065162"/>
              </a:tblGrid>
              <a:tr h="526093">
                <a:tc gridSpan="11">
                  <a:txBody>
                    <a:bodyPr/>
                    <a:lstStyle/>
                    <a:p>
                      <a:pPr algn="l" fontAlgn="b"/>
                      <a:r>
                        <a:rPr lang="en-US" sz="2800" b="1" i="0" u="none" strike="noStrike" dirty="0">
                          <a:solidFill>
                            <a:srgbClr val="000000"/>
                          </a:solidFill>
                          <a:latin typeface="Arial" pitchFamily="34" charset="0"/>
                          <a:cs typeface="Arial" pitchFamily="34" charset="0"/>
                        </a:rPr>
                        <a:t>Table 4: </a:t>
                      </a:r>
                      <a:r>
                        <a:rPr lang="en-US" sz="2800" b="1" i="0" u="none" strike="noStrike" dirty="0" smtClean="0">
                          <a:solidFill>
                            <a:srgbClr val="000000"/>
                          </a:solidFill>
                          <a:latin typeface="Arial" pitchFamily="34" charset="0"/>
                          <a:cs typeface="Arial" pitchFamily="34" charset="0"/>
                        </a:rPr>
                        <a:t>Percent green </a:t>
                      </a:r>
                      <a:r>
                        <a:rPr lang="en-US" sz="2800" b="1" i="0" u="none" strike="noStrike" dirty="0">
                          <a:solidFill>
                            <a:srgbClr val="000000"/>
                          </a:solidFill>
                          <a:latin typeface="Arial" pitchFamily="34" charset="0"/>
                          <a:cs typeface="Arial" pitchFamily="34" charset="0"/>
                        </a:rPr>
                        <a:t>cover for trinexapac-ethyl (TE) </a:t>
                      </a:r>
                      <a:r>
                        <a:rPr lang="en-US" sz="2800" b="1" i="0" u="none" strike="noStrike" dirty="0" smtClean="0">
                          <a:solidFill>
                            <a:srgbClr val="000000"/>
                          </a:solidFill>
                          <a:latin typeface="Arial" pitchFamily="34" charset="0"/>
                          <a:cs typeface="Arial" pitchFamily="34" charset="0"/>
                        </a:rPr>
                        <a:t>treated, overseeded plots</a:t>
                      </a:r>
                      <a:endParaRPr lang="en-US" sz="28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6093">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10">
                  <a:txBody>
                    <a:bodyPr/>
                    <a:lstStyle/>
                    <a:p>
                      <a:pPr algn="ctr" fontAlgn="b"/>
                      <a:r>
                        <a:rPr lang="en-US" sz="2800" b="1" i="0" u="none" strike="noStrike" dirty="0">
                          <a:solidFill>
                            <a:srgbClr val="000000"/>
                          </a:solidFill>
                          <a:latin typeface="Arial" pitchFamily="34" charset="0"/>
                          <a:cs typeface="Arial" pitchFamily="34" charset="0"/>
                        </a:rPr>
                        <a:t>Number of Simulated Games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6093">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b"/>
                      <a:r>
                        <a:rPr lang="en-US" sz="2800" b="1" i="0" u="none" strike="noStrike" dirty="0">
                          <a:solidFill>
                            <a:srgbClr val="000000"/>
                          </a:solidFill>
                          <a:latin typeface="Arial" pitchFamily="34" charset="0"/>
                          <a:cs typeface="Arial" pitchFamily="34" charset="0"/>
                        </a:rPr>
                        <a:t>5</a:t>
                      </a:r>
                      <a:endParaRPr lang="en-US" sz="2800" b="0" i="0" u="none" strike="noStrike" dirty="0">
                        <a:solidFill>
                          <a:srgbClr val="000000"/>
                        </a:solidFill>
                        <a:latin typeface="Arial" pitchFamily="34" charset="0"/>
                        <a:cs typeface="Arial"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555321">
                <a:tc>
                  <a:txBody>
                    <a:bodyPr/>
                    <a:lstStyle/>
                    <a:p>
                      <a:pPr marL="0" indent="57150" algn="l" fontAlgn="b"/>
                      <a:r>
                        <a:rPr lang="en-US" sz="2800" b="1" i="0" u="none" strike="noStrike" dirty="0">
                          <a:solidFill>
                            <a:srgbClr val="000000"/>
                          </a:solidFill>
                          <a:latin typeface="Arial" pitchFamily="34" charset="0"/>
                          <a:cs typeface="Arial" pitchFamily="34" charset="0"/>
                        </a:rPr>
                        <a:t>PGR</a:t>
                      </a:r>
                      <a:r>
                        <a:rPr lang="en-US" sz="2800" b="1" i="0" u="none" strike="noStrike" baseline="30000" dirty="0">
                          <a:solidFill>
                            <a:srgbClr val="000000"/>
                          </a:solidFill>
                          <a:latin typeface="Arial" pitchFamily="34" charset="0"/>
                          <a:cs typeface="Arial" pitchFamily="34" charset="0"/>
                        </a:rPr>
                        <a: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10">
                  <a:txBody>
                    <a:bodyPr/>
                    <a:lstStyle/>
                    <a:p>
                      <a:pPr algn="ctr" fontAlgn="b"/>
                      <a:r>
                        <a:rPr lang="en-US" sz="2800" b="1" i="0" u="none" strike="noStrike" dirty="0">
                          <a:solidFill>
                            <a:srgbClr val="000000"/>
                          </a:solidFill>
                          <a:latin typeface="Arial" pitchFamily="34" charset="0"/>
                          <a:cs typeface="Arial" pitchFamily="34" charset="0"/>
                        </a:rPr>
                        <a:t>Turfgrass Cover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6093">
                <a:tc>
                  <a:txBody>
                    <a:bodyPr/>
                    <a:lstStyle/>
                    <a:p>
                      <a:pPr marL="0" indent="57150" algn="l" fontAlgn="b"/>
                      <a:r>
                        <a:rPr lang="en-US" sz="2800" b="1" i="0" u="none" strike="noStrike" dirty="0" smtClean="0">
                          <a:solidFill>
                            <a:srgbClr val="000000"/>
                          </a:solidFill>
                          <a:latin typeface="Arial" pitchFamily="34" charset="0"/>
                          <a:cs typeface="Arial" pitchFamily="34" charset="0"/>
                        </a:rPr>
                        <a:t>A - No </a:t>
                      </a:r>
                      <a:r>
                        <a:rPr lang="en-US" sz="2800" b="1" i="0" u="none" strike="noStrike" dirty="0">
                          <a:solidFill>
                            <a:srgbClr val="000000"/>
                          </a:solidFill>
                          <a:latin typeface="Arial" pitchFamily="34" charset="0"/>
                          <a:cs typeface="Arial" pitchFamily="34" charset="0"/>
                        </a:rPr>
                        <a:t>TE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r>
                        <a:rPr lang="en-US" sz="2800" b="1" i="0" u="none" strike="noStrike" baseline="30000" dirty="0">
                          <a:solidFill>
                            <a:srgbClr val="000000"/>
                          </a:solidFill>
                          <a:latin typeface="Arial" pitchFamily="34" charset="0"/>
                          <a:cs typeface="Arial" pitchFamily="34" charset="0"/>
                        </a:rPr>
                        <a:t>¶</a:t>
                      </a:r>
                    </a:p>
                  </a:txBody>
                  <a:tcPr marL="0" marR="0" marT="0" marB="0" anchor="b">
                    <a:lnL>
                      <a:noFill/>
                    </a:lnL>
                    <a:lnR w="6350" cap="flat" cmpd="sng" algn="ctr">
                      <a:solidFill>
                        <a:srgbClr val="00B05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84.6</a:t>
                      </a:r>
                    </a:p>
                  </a:txBody>
                  <a:tcPr marL="0" marR="0" marT="0" marB="0" anchor="b">
                    <a:lnL w="6350" cap="flat" cmpd="sng" algn="ctr">
                      <a:solidFill>
                        <a:srgbClr val="00B05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65.1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51.4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36.0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26093">
                <a:tc>
                  <a:txBody>
                    <a:bodyPr/>
                    <a:lstStyle/>
                    <a:p>
                      <a:pPr marL="0" indent="57150" algn="l" fontAlgn="b"/>
                      <a:r>
                        <a:rPr lang="en-US" sz="2800" b="1" i="0" u="none" strike="noStrike" dirty="0" smtClean="0">
                          <a:solidFill>
                            <a:srgbClr val="000000"/>
                          </a:solidFill>
                          <a:latin typeface="Arial" pitchFamily="34" charset="0"/>
                          <a:cs typeface="Arial" pitchFamily="34" charset="0"/>
                        </a:rPr>
                        <a:t>B - 3 TE</a:t>
                      </a:r>
                      <a:r>
                        <a:rPr lang="en-US" sz="2800" b="1" i="0" u="none" strike="noStrike" baseline="0" dirty="0" smtClean="0">
                          <a:solidFill>
                            <a:srgbClr val="000000"/>
                          </a:solidFill>
                          <a:latin typeface="Arial" pitchFamily="34" charset="0"/>
                          <a:cs typeface="Arial" pitchFamily="34" charset="0"/>
                        </a:rPr>
                        <a:t> applications</a:t>
                      </a:r>
                      <a:endParaRPr lang="en-US" sz="28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92.6</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B050"/>
                      </a:solidFill>
                      <a:prstDash val="solid"/>
                      <a:round/>
                      <a:headEnd type="none" w="med" len="med"/>
                      <a:tailEnd type="none" w="med" len="med"/>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87.7</a:t>
                      </a:r>
                    </a:p>
                  </a:txBody>
                  <a:tcPr marL="0" marR="0" marT="0" marB="0" anchor="b">
                    <a:lnL w="6350" cap="flat" cmpd="sng" algn="ctr">
                      <a:solidFill>
                        <a:srgbClr val="00B050"/>
                      </a:solidFill>
                      <a:prstDash val="solid"/>
                      <a:round/>
                      <a:headEnd type="none" w="med" len="med"/>
                      <a:tailEnd type="none" w="med" len="med"/>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75.9</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63.1</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50.4</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548014">
                <a:tc>
                  <a:txBody>
                    <a:bodyPr/>
                    <a:lstStyle/>
                    <a:p>
                      <a:pPr marL="0" indent="57150" algn="l" fontAlgn="b"/>
                      <a:r>
                        <a:rPr lang="en-US" sz="2800" b="1" i="0" u="none" strike="noStrike" dirty="0" smtClean="0">
                          <a:solidFill>
                            <a:srgbClr val="000000"/>
                          </a:solidFill>
                          <a:latin typeface="Arial" pitchFamily="34" charset="0"/>
                          <a:cs typeface="Arial" pitchFamily="34" charset="0"/>
                        </a:rPr>
                        <a:t>C</a:t>
                      </a:r>
                      <a:r>
                        <a:rPr lang="en-US" sz="2800" b="1" i="0" u="none" strike="noStrike" baseline="0" dirty="0" smtClean="0">
                          <a:solidFill>
                            <a:srgbClr val="000000"/>
                          </a:solidFill>
                          <a:latin typeface="Arial" pitchFamily="34" charset="0"/>
                          <a:cs typeface="Arial" pitchFamily="34" charset="0"/>
                        </a:rPr>
                        <a:t> - </a:t>
                      </a:r>
                      <a:r>
                        <a:rPr lang="en-US" sz="2800" b="1" i="0" u="none" strike="noStrike" dirty="0" smtClean="0">
                          <a:solidFill>
                            <a:srgbClr val="000000"/>
                          </a:solidFill>
                          <a:latin typeface="Arial" pitchFamily="34" charset="0"/>
                          <a:cs typeface="Arial" pitchFamily="34" charset="0"/>
                        </a:rPr>
                        <a:t>5 TE applications</a:t>
                      </a:r>
                      <a:endParaRPr lang="en-US" sz="28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91.1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B05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80.3</a:t>
                      </a:r>
                    </a:p>
                  </a:txBody>
                  <a:tcPr marL="0" marR="0" marT="0" marB="0" anchor="b">
                    <a:lnL w="6350" cap="flat" cmpd="sng" algn="ctr">
                      <a:solidFill>
                        <a:srgbClr val="00B05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75.2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65.2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52.4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50937">
                <a:tc gridSpan="11">
                  <a:txBody>
                    <a:bodyPr/>
                    <a:lstStyle/>
                    <a:p>
                      <a:pPr marL="285750" indent="-228600" algn="l" fontAlgn="b"/>
                      <a:r>
                        <a:rPr lang="en-US" sz="2400" b="1" i="0" u="none" strike="noStrike" dirty="0">
                          <a:solidFill>
                            <a:srgbClr val="000000"/>
                          </a:solidFill>
                          <a:latin typeface="Arial" pitchFamily="34" charset="0"/>
                          <a:cs typeface="Arial" pitchFamily="34" charset="0"/>
                        </a:rPr>
                        <a:t>† </a:t>
                      </a:r>
                      <a:r>
                        <a:rPr lang="en-US" sz="2400" b="1" i="0" u="none" strike="noStrike" dirty="0" smtClean="0">
                          <a:solidFill>
                            <a:srgbClr val="000000"/>
                          </a:solidFill>
                          <a:latin typeface="Arial" pitchFamily="34" charset="0"/>
                          <a:cs typeface="Arial" pitchFamily="34" charset="0"/>
                        </a:rPr>
                        <a:t>A = No</a:t>
                      </a:r>
                      <a:r>
                        <a:rPr lang="en-US" sz="2400" b="1" i="0" u="none" strike="noStrike" baseline="0" dirty="0" smtClean="0">
                          <a:solidFill>
                            <a:srgbClr val="000000"/>
                          </a:solidFill>
                          <a:latin typeface="Arial" pitchFamily="34" charset="0"/>
                          <a:cs typeface="Arial" pitchFamily="34" charset="0"/>
                        </a:rPr>
                        <a:t> TE, B</a:t>
                      </a:r>
                      <a:r>
                        <a:rPr lang="en-US" sz="2400" b="1" i="0" u="none" strike="noStrike" dirty="0" smtClean="0">
                          <a:solidFill>
                            <a:srgbClr val="000000"/>
                          </a:solidFill>
                          <a:latin typeface="Arial" pitchFamily="34" charset="0"/>
                          <a:cs typeface="Arial" pitchFamily="34" charset="0"/>
                        </a:rPr>
                        <a:t> = TE applied until 14 days before traffic, </a:t>
                      </a:r>
                      <a:r>
                        <a:rPr lang="en-US" sz="2400" b="1" i="0" u="none" strike="noStrike" dirty="0">
                          <a:solidFill>
                            <a:srgbClr val="000000"/>
                          </a:solidFill>
                          <a:latin typeface="Arial" pitchFamily="34" charset="0"/>
                          <a:cs typeface="Arial" pitchFamily="34" charset="0"/>
                        </a:rPr>
                        <a:t>and </a:t>
                      </a:r>
                      <a:r>
                        <a:rPr lang="en-US" sz="2400" b="1" i="0" u="none" strike="noStrike" dirty="0" smtClean="0">
                          <a:solidFill>
                            <a:srgbClr val="000000"/>
                          </a:solidFill>
                          <a:latin typeface="Arial" pitchFamily="34" charset="0"/>
                          <a:cs typeface="Arial" pitchFamily="34" charset="0"/>
                        </a:rPr>
                        <a:t>C = TE applied until overseeding</a:t>
                      </a:r>
                      <a:endParaRPr lang="en-US" sz="24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937">
                <a:tc gridSpan="11">
                  <a:txBody>
                    <a:bodyPr/>
                    <a:lstStyle/>
                    <a:p>
                      <a:pPr marL="285750" indent="-228600" algn="l" fontAlgn="b"/>
                      <a:r>
                        <a:rPr lang="en-US" sz="2400" b="1" i="0" u="none" strike="noStrike" dirty="0">
                          <a:solidFill>
                            <a:srgbClr val="000000"/>
                          </a:solidFill>
                          <a:latin typeface="Arial" pitchFamily="34" charset="0"/>
                          <a:cs typeface="Arial" pitchFamily="34" charset="0"/>
                        </a:rPr>
                        <a:t>‡ </a:t>
                      </a:r>
                      <a:r>
                        <a:rPr lang="en-US" sz="2400" b="1" i="0" u="none" strike="noStrike" dirty="0" smtClean="0">
                          <a:solidFill>
                            <a:srgbClr val="000000"/>
                          </a:solidFill>
                          <a:latin typeface="Arial" pitchFamily="34" charset="0"/>
                          <a:cs typeface="Arial" pitchFamily="34" charset="0"/>
                        </a:rPr>
                        <a:t>Overseeding occurred after 7 simulated games on 22 September 2009 </a:t>
                      </a:r>
                      <a:endParaRPr lang="en-US" sz="24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1874">
                <a:tc gridSpan="11">
                  <a:txBody>
                    <a:bodyPr/>
                    <a:lstStyle/>
                    <a:p>
                      <a:pPr marL="285750" indent="-228600" algn="l" fontAlgn="b"/>
                      <a:r>
                        <a:rPr lang="en-US" sz="2400" b="1" i="0" u="none" strike="noStrike" dirty="0">
                          <a:solidFill>
                            <a:srgbClr val="000000"/>
                          </a:solidFill>
                          <a:latin typeface="Arial" pitchFamily="34" charset="0"/>
                          <a:cs typeface="Arial" pitchFamily="34" charset="0"/>
                        </a:rPr>
                        <a:t>¶ </a:t>
                      </a:r>
                      <a:r>
                        <a:rPr lang="en-US" sz="2400" b="1" i="0" u="none" strike="noStrike" dirty="0" smtClean="0">
                          <a:solidFill>
                            <a:srgbClr val="000000"/>
                          </a:solidFill>
                          <a:latin typeface="Arial" pitchFamily="34" charset="0"/>
                          <a:cs typeface="Arial" pitchFamily="34" charset="0"/>
                        </a:rPr>
                        <a:t>Percent green </a:t>
                      </a:r>
                      <a:r>
                        <a:rPr lang="en-US" sz="2400" b="1" i="0" u="none" strike="noStrike" dirty="0">
                          <a:solidFill>
                            <a:srgbClr val="000000"/>
                          </a:solidFill>
                          <a:latin typeface="Arial" pitchFamily="34" charset="0"/>
                          <a:cs typeface="Arial" pitchFamily="34" charset="0"/>
                        </a:rPr>
                        <a:t>cover values followed with any of the same letters are not significantly different according to Fishers Protected LSD(0.05)</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0" name="Rectangle 39"/>
          <p:cNvSpPr/>
          <p:nvPr/>
        </p:nvSpPr>
        <p:spPr>
          <a:xfrm>
            <a:off x="17297400" y="9906000"/>
            <a:ext cx="16611600" cy="28270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noChangeArrowheads="1"/>
          </p:cNvPicPr>
          <p:nvPr/>
        </p:nvPicPr>
        <p:blipFill>
          <a:blip r:embed="rId2"/>
          <a:srcRect l="11721" t="22222" r="19518"/>
          <a:stretch>
            <a:fillRect/>
          </a:stretch>
        </p:blipFill>
        <p:spPr bwMode="auto">
          <a:xfrm>
            <a:off x="17830800" y="30784800"/>
            <a:ext cx="7620000" cy="6934200"/>
          </a:xfrm>
          <a:prstGeom prst="rect">
            <a:avLst/>
          </a:prstGeom>
          <a:noFill/>
          <a:ln w="9525">
            <a:solidFill>
              <a:schemeClr val="tx1"/>
            </a:solidFill>
            <a:miter lim="800000"/>
            <a:headEnd/>
            <a:tailEnd/>
          </a:ln>
        </p:spPr>
      </p:pic>
      <p:pic>
        <p:nvPicPr>
          <p:cNvPr id="1026" name="Picture 2" descr="C:\Documents and Settings\Turfgrass\Desktop\ASA patriot\008 - primo 2 - no over - outline.JPG"/>
          <p:cNvPicPr>
            <a:picLocks noChangeAspect="1" noChangeArrowheads="1"/>
          </p:cNvPicPr>
          <p:nvPr/>
        </p:nvPicPr>
        <p:blipFill>
          <a:blip r:embed="rId3"/>
          <a:srcRect l="11622" t="10271" r="14418"/>
          <a:stretch>
            <a:fillRect/>
          </a:stretch>
        </p:blipFill>
        <p:spPr bwMode="auto">
          <a:xfrm>
            <a:off x="25908000" y="30784800"/>
            <a:ext cx="7543800" cy="6934200"/>
          </a:xfrm>
          <a:prstGeom prst="rect">
            <a:avLst/>
          </a:prstGeom>
          <a:noFill/>
          <a:ln>
            <a:solidFill>
              <a:schemeClr val="tx1"/>
            </a:solidFill>
          </a:ln>
        </p:spPr>
      </p:pic>
      <p:sp>
        <p:nvSpPr>
          <p:cNvPr id="39" name="Rectangle 38"/>
          <p:cNvSpPr/>
          <p:nvPr/>
        </p:nvSpPr>
        <p:spPr>
          <a:xfrm>
            <a:off x="228600" y="3962400"/>
            <a:ext cx="50749200" cy="5486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46"/>
          <p:cNvSpPr txBox="1">
            <a:spLocks noChangeArrowheads="1"/>
          </p:cNvSpPr>
          <p:nvPr/>
        </p:nvSpPr>
        <p:spPr bwMode="auto">
          <a:xfrm>
            <a:off x="4953000" y="228600"/>
            <a:ext cx="41376600" cy="3262642"/>
          </a:xfrm>
          <a:prstGeom prst="rect">
            <a:avLst/>
          </a:prstGeom>
          <a:solidFill>
            <a:schemeClr val="bg2">
              <a:lumMod val="90000"/>
            </a:schemeClr>
          </a:solidFill>
          <a:ln w="9525" cap="sq">
            <a:solidFill>
              <a:schemeClr val="tx1"/>
            </a:solidFill>
            <a:miter lim="800000"/>
            <a:headEnd/>
            <a:tailEnd/>
          </a:ln>
          <a:effectLst/>
        </p:spPr>
        <p:txBody>
          <a:bodyPr wrap="square" lIns="61170" tIns="30584" rIns="61170" bIns="30584">
            <a:spAutoFit/>
          </a:bodyPr>
          <a:lstStyle/>
          <a:p>
            <a:pPr algn="ctr"/>
            <a:r>
              <a:rPr lang="en-US" sz="9600" b="1" dirty="0" smtClean="0"/>
              <a:t>Effects of trinexapac-ethyl on the traffic tolerance of four bermudagrass cultivars</a:t>
            </a:r>
          </a:p>
          <a:p>
            <a:pPr algn="ctr"/>
            <a:r>
              <a:rPr lang="en-US" sz="7200" dirty="0" smtClean="0"/>
              <a:t>W. D. Haselbauer</a:t>
            </a:r>
            <a:r>
              <a:rPr lang="en-US" sz="7200" baseline="30000" dirty="0" smtClean="0"/>
              <a:t>*</a:t>
            </a:r>
            <a:r>
              <a:rPr lang="en-US" sz="7200" dirty="0" smtClean="0"/>
              <a:t>, J. C. Sorochan, J.T. Brosnan, B. J. Horvath, T. J. Samples</a:t>
            </a:r>
          </a:p>
          <a:p>
            <a:pPr algn="ctr" defTabSz="612775"/>
            <a:r>
              <a:rPr lang="en-US" sz="4000" b="1" i="1" dirty="0" smtClean="0">
                <a:effectLst/>
                <a:latin typeface="Arial" charset="0"/>
              </a:rPr>
              <a:t> Department of Plant Sciences University of Tennessee</a:t>
            </a:r>
          </a:p>
        </p:txBody>
      </p:sp>
      <p:sp>
        <p:nvSpPr>
          <p:cNvPr id="11" name="Rectangle 10"/>
          <p:cNvSpPr/>
          <p:nvPr/>
        </p:nvSpPr>
        <p:spPr>
          <a:xfrm>
            <a:off x="228600" y="9906000"/>
            <a:ext cx="16611600" cy="28270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85800" y="4495800"/>
            <a:ext cx="49834800" cy="4524315"/>
          </a:xfrm>
          <a:prstGeom prst="rect">
            <a:avLst/>
          </a:prstGeom>
          <a:noFill/>
          <a:ln>
            <a:solidFill>
              <a:schemeClr val="tx1"/>
            </a:solidFill>
          </a:ln>
        </p:spPr>
        <p:txBody>
          <a:bodyPr wrap="square" lIns="274320" rIns="274320" rtlCol="0">
            <a:spAutoFit/>
          </a:bodyPr>
          <a:lstStyle/>
          <a:p>
            <a:pPr algn="just"/>
            <a:r>
              <a:rPr lang="en-US" sz="4800" b="1" u="sng" dirty="0" smtClean="0">
                <a:latin typeface="Arial" pitchFamily="34" charset="0"/>
                <a:cs typeface="Arial" pitchFamily="34" charset="0"/>
              </a:rPr>
              <a:t>Abstract</a:t>
            </a:r>
          </a:p>
          <a:p>
            <a:pPr indent="457200" algn="just"/>
            <a:r>
              <a:rPr lang="en-US" sz="3000" b="1" dirty="0" smtClean="0">
                <a:latin typeface="Arial" pitchFamily="34" charset="0"/>
                <a:cs typeface="Arial" pitchFamily="34" charset="0"/>
              </a:rPr>
              <a:t>Bermudagrass [</a:t>
            </a:r>
            <a:r>
              <a:rPr lang="en-US" sz="3000" b="1" i="1" dirty="0" smtClean="0">
                <a:latin typeface="Arial" pitchFamily="34" charset="0"/>
                <a:cs typeface="Arial" pitchFamily="34" charset="0"/>
              </a:rPr>
              <a:t>Cynodon dactylon</a:t>
            </a:r>
            <a:r>
              <a:rPr lang="en-US" sz="3000" b="1" dirty="0" smtClean="0">
                <a:latin typeface="Arial" pitchFamily="34" charset="0"/>
                <a:cs typeface="Arial" pitchFamily="34" charset="0"/>
              </a:rPr>
              <a:t> (L.) Pers.] is the most commonly used warm season turfgrass on athletic fields in the southern United States.   Trinexapac-ethyl (TE) data describing the effects of TE on bermudagrass athletic fields is limited.  A two year study was initiated at the University of Tennessee (Knoxville, TN) in 2008 evaluating the effects of TE applications on the traffic tolerance of four bermudagrass cultivars.  The experiment was a 4 x 3 x 2 factorial with 3 replications including bermudagrass cultivars ‘Tifway’, ‘Riviera’, ‘Patriot’, and ‘Celebration’,  TE treatments (no TE, TE at 6.49 g </a:t>
            </a:r>
            <a:r>
              <a:rPr lang="en-US" sz="3000" b="1" dirty="0" smtClean="0">
                <a:latin typeface="Arial" pitchFamily="34" charset="0"/>
                <a:cs typeface="Arial" pitchFamily="34" charset="0"/>
              </a:rPr>
              <a:t>a.i</a:t>
            </a:r>
            <a:r>
              <a:rPr lang="en-US" sz="3000" b="1" dirty="0" smtClean="0">
                <a:latin typeface="Arial" pitchFamily="34" charset="0"/>
                <a:cs typeface="Arial" pitchFamily="34" charset="0"/>
              </a:rPr>
              <a:t>. ha</a:t>
            </a:r>
            <a:r>
              <a:rPr lang="en-US" sz="3000" b="1" baseline="30000" dirty="0" smtClean="0">
                <a:latin typeface="Arial" pitchFamily="34" charset="0"/>
                <a:cs typeface="Arial" pitchFamily="34" charset="0"/>
              </a:rPr>
              <a:t>-1</a:t>
            </a:r>
            <a:r>
              <a:rPr lang="en-US" sz="3000" b="1" dirty="0" smtClean="0">
                <a:latin typeface="Arial" pitchFamily="34" charset="0"/>
                <a:cs typeface="Arial" pitchFamily="34" charset="0"/>
              </a:rPr>
              <a:t> applied until 14 days prior to trafficking, and TE at 6.49 g </a:t>
            </a:r>
            <a:r>
              <a:rPr lang="en-US" sz="3000" b="1" dirty="0" smtClean="0">
                <a:latin typeface="Arial" pitchFamily="34" charset="0"/>
                <a:cs typeface="Arial" pitchFamily="34" charset="0"/>
              </a:rPr>
              <a:t>a.i</a:t>
            </a:r>
            <a:r>
              <a:rPr lang="en-US" sz="3000" b="1" dirty="0" smtClean="0">
                <a:latin typeface="Arial" pitchFamily="34" charset="0"/>
                <a:cs typeface="Arial" pitchFamily="34" charset="0"/>
              </a:rPr>
              <a:t>. ha</a:t>
            </a:r>
            <a:r>
              <a:rPr lang="en-US" sz="3000" b="1" baseline="30000" dirty="0" smtClean="0">
                <a:latin typeface="Arial" pitchFamily="34" charset="0"/>
                <a:cs typeface="Arial" pitchFamily="34" charset="0"/>
              </a:rPr>
              <a:t>-1</a:t>
            </a:r>
            <a:r>
              <a:rPr lang="en-US" sz="3000" b="1" dirty="0" smtClean="0">
                <a:latin typeface="Arial" pitchFamily="34" charset="0"/>
                <a:cs typeface="Arial" pitchFamily="34" charset="0"/>
              </a:rPr>
              <a:t> applied until overseeding), and overseeding (no overseeding and overseeding at 67 g m</a:t>
            </a:r>
            <a:r>
              <a:rPr lang="en-US" sz="3000" b="1" baseline="30000" dirty="0" smtClean="0">
                <a:latin typeface="Arial" pitchFamily="34" charset="0"/>
                <a:cs typeface="Arial" pitchFamily="34" charset="0"/>
              </a:rPr>
              <a:t>-2</a:t>
            </a:r>
            <a:r>
              <a:rPr lang="en-US" sz="3000" b="1" dirty="0" smtClean="0">
                <a:latin typeface="Arial" pitchFamily="34" charset="0"/>
                <a:cs typeface="Arial" pitchFamily="34" charset="0"/>
              </a:rPr>
              <a:t>).  TE treatments were applied sequentially, on 14 day intervals, beginning on 18 July.  30 games of simulated traffic were applied with a CADY traffic simulator beginning 10 September.   Digital image analysis was performed to quantify turfgrass color and percent cover.  ‘Tifway’ and ‘Celebration’ maintained greater percent cover over both ‘Riviera’ and ‘Patriot’ under simulated traffic.  For instance, after 18 games of simulated traffic ‘Tifway’ and ‘Celebration’ yielded 62% and 58.5% cover, respectively while ‘Patriot’ and ‘Riviera’ measured 24.18% and 49.5%, respectively.  TE applications applied until two weeks prior to trafficking yielded increased percent cover on all rating dates from initial traffic until 5 November  (17 games and initial bermudagrass dormancy) compared to applications of TE applied until overseeding.  No differences were detected between plots not receiving TE and those treated with TE until two weeks prior to trafficking on the same rating dates for 9 out of the 13 dates. These data suggest that applications of TE on bermudagrass athletic fields should be ceased at least two weeks prior to the onset of traffic stress.</a:t>
            </a:r>
            <a:endParaRPr lang="en-US" sz="3000" b="1" u="sng" dirty="0" smtClean="0">
              <a:latin typeface="Arial" pitchFamily="34" charset="0"/>
              <a:cs typeface="Arial" pitchFamily="34" charset="0"/>
            </a:endParaRPr>
          </a:p>
        </p:txBody>
      </p:sp>
      <p:sp>
        <p:nvSpPr>
          <p:cNvPr id="15" name="TextBox 14"/>
          <p:cNvSpPr txBox="1"/>
          <p:nvPr/>
        </p:nvSpPr>
        <p:spPr>
          <a:xfrm>
            <a:off x="685800" y="19735800"/>
            <a:ext cx="15697200" cy="4555093"/>
          </a:xfrm>
          <a:prstGeom prst="rect">
            <a:avLst/>
          </a:prstGeom>
          <a:solidFill>
            <a:schemeClr val="bg1"/>
          </a:solidFill>
          <a:ln>
            <a:solidFill>
              <a:schemeClr val="tx1"/>
            </a:solidFill>
          </a:ln>
        </p:spPr>
        <p:txBody>
          <a:bodyPr wrap="square" lIns="274320" rIns="274320" rtlCol="0">
            <a:spAutoFit/>
          </a:bodyPr>
          <a:lstStyle/>
          <a:p>
            <a:pPr algn="just"/>
            <a:r>
              <a:rPr lang="en-US" sz="4800" b="1" u="sng" dirty="0" smtClean="0">
                <a:latin typeface="Arial" pitchFamily="34" charset="0"/>
                <a:cs typeface="Arial" pitchFamily="34" charset="0"/>
              </a:rPr>
              <a:t>Objectives</a:t>
            </a:r>
          </a:p>
          <a:p>
            <a:pPr marL="514350" lvl="0" indent="-514350" algn="just"/>
            <a:endParaRPr lang="en-US" sz="1200" b="1" dirty="0" smtClean="0">
              <a:latin typeface="Arial" pitchFamily="34" charset="0"/>
              <a:cs typeface="Arial" pitchFamily="34" charset="0"/>
            </a:endParaRPr>
          </a:p>
          <a:p>
            <a:pPr marL="514350" indent="-514350" algn="just">
              <a:buFont typeface="Arial" pitchFamily="34" charset="0"/>
              <a:buChar char="•"/>
            </a:pPr>
            <a:r>
              <a:rPr lang="en-US" sz="3000" b="1" dirty="0" smtClean="0">
                <a:latin typeface="Arial" pitchFamily="34" charset="0"/>
                <a:cs typeface="Arial" pitchFamily="34" charset="0"/>
              </a:rPr>
              <a:t>Determine how different cultivars of common (‘Riviera’ and ‘Celebration’) and hybrid (‘Tifway’ and ‘Patriot’) bermudagrass respond to simulated athletic field traffic.</a:t>
            </a:r>
          </a:p>
          <a:p>
            <a:pPr marL="514350" indent="-514350" algn="just">
              <a:buFont typeface="Arial" pitchFamily="34" charset="0"/>
              <a:buChar char="•"/>
            </a:pPr>
            <a:endParaRPr lang="en-US" sz="1000" b="1" dirty="0" smtClean="0">
              <a:latin typeface="Arial" pitchFamily="34" charset="0"/>
              <a:cs typeface="Arial" pitchFamily="34" charset="0"/>
            </a:endParaRPr>
          </a:p>
          <a:p>
            <a:pPr marL="514350" lvl="0" indent="-514350" algn="just">
              <a:buFont typeface="Arial" pitchFamily="34" charset="0"/>
              <a:buChar char="•"/>
            </a:pPr>
            <a:r>
              <a:rPr lang="en-US" sz="3000" b="1" dirty="0" smtClean="0">
                <a:latin typeface="Arial" pitchFamily="34" charset="0"/>
                <a:cs typeface="Arial" pitchFamily="34" charset="0"/>
              </a:rPr>
              <a:t>Determine how cultivars of common and hybrid bermudagrass respond to simulated athletic field traffic when treated with trinexapac-ethyl.</a:t>
            </a:r>
          </a:p>
          <a:p>
            <a:pPr marL="514350" lvl="0" indent="-514350" algn="just">
              <a:buFont typeface="Arial" pitchFamily="34" charset="0"/>
              <a:buChar char="•"/>
            </a:pPr>
            <a:endParaRPr lang="en-US" sz="1000" b="1" dirty="0" smtClean="0">
              <a:latin typeface="Arial" pitchFamily="34" charset="0"/>
              <a:cs typeface="Arial" pitchFamily="34" charset="0"/>
            </a:endParaRPr>
          </a:p>
          <a:p>
            <a:pPr marL="514350" lvl="0" indent="-514350" algn="just">
              <a:buFont typeface="Arial" pitchFamily="34" charset="0"/>
              <a:buChar char="•"/>
            </a:pPr>
            <a:r>
              <a:rPr lang="en-US" sz="3000" b="1" dirty="0" smtClean="0">
                <a:latin typeface="Arial" pitchFamily="34" charset="0"/>
                <a:cs typeface="Arial" pitchFamily="34" charset="0"/>
              </a:rPr>
              <a:t>Determine how cultivars of common and hybrid bermudagrass respond to simulated athletic field traffic when overseeded with perennial ryegrass.</a:t>
            </a:r>
          </a:p>
        </p:txBody>
      </p:sp>
      <p:sp>
        <p:nvSpPr>
          <p:cNvPr id="17" name="TextBox 16"/>
          <p:cNvSpPr txBox="1"/>
          <p:nvPr/>
        </p:nvSpPr>
        <p:spPr>
          <a:xfrm>
            <a:off x="685800" y="24765001"/>
            <a:ext cx="15697200" cy="12954000"/>
          </a:xfrm>
          <a:prstGeom prst="rect">
            <a:avLst/>
          </a:prstGeom>
          <a:noFill/>
          <a:ln>
            <a:solidFill>
              <a:schemeClr val="tx1"/>
            </a:solidFill>
          </a:ln>
        </p:spPr>
        <p:txBody>
          <a:bodyPr wrap="square" lIns="274320" rIns="274320" rtlCol="0">
            <a:spAutoFit/>
          </a:bodyPr>
          <a:lstStyle/>
          <a:p>
            <a:pPr algn="just"/>
            <a:r>
              <a:rPr lang="en-US" sz="4800" b="1" u="sng" dirty="0" smtClean="0">
                <a:latin typeface="Arial" pitchFamily="34" charset="0"/>
                <a:cs typeface="Arial" pitchFamily="34" charset="0"/>
              </a:rPr>
              <a:t>Materials and Methods</a:t>
            </a:r>
          </a:p>
          <a:p>
            <a:pPr marL="514350" lvl="0" indent="-514350" algn="just"/>
            <a:endParaRPr lang="en-US" sz="1200" b="1" dirty="0" smtClean="0">
              <a:latin typeface="Arial" pitchFamily="34" charset="0"/>
              <a:cs typeface="Arial" pitchFamily="34" charset="0"/>
            </a:endParaRPr>
          </a:p>
          <a:p>
            <a:pPr marL="514350" indent="-514350" algn="just"/>
            <a:r>
              <a:rPr lang="en-US" sz="3000" b="1" u="sng" dirty="0" smtClean="0">
                <a:latin typeface="Arial" pitchFamily="34" charset="0"/>
                <a:cs typeface="Arial" pitchFamily="34" charset="0"/>
              </a:rPr>
              <a:t>Experimental Design</a:t>
            </a:r>
            <a:endParaRPr lang="en-US" sz="3000" b="1" dirty="0" smtClean="0">
              <a:latin typeface="Arial" pitchFamily="34" charset="0"/>
              <a:cs typeface="Arial" pitchFamily="34" charset="0"/>
            </a:endParaRPr>
          </a:p>
          <a:p>
            <a:pPr marL="514350" lvl="0" indent="-514350" algn="just">
              <a:buFont typeface="Arial" pitchFamily="34" charset="0"/>
              <a:buChar char="•"/>
            </a:pPr>
            <a:r>
              <a:rPr lang="en-US" sz="3000" b="1" dirty="0" smtClean="0">
                <a:latin typeface="Arial" pitchFamily="34" charset="0"/>
                <a:cs typeface="Arial" pitchFamily="34" charset="0"/>
              </a:rPr>
              <a:t>Three factor randomized complete block design with three replications</a:t>
            </a:r>
          </a:p>
          <a:p>
            <a:pPr marL="971550" indent="-457200" algn="just">
              <a:buFont typeface="Arial" pitchFamily="34" charset="0"/>
              <a:buChar char="•"/>
            </a:pPr>
            <a:r>
              <a:rPr lang="en-US" sz="3000" b="1" dirty="0" smtClean="0">
                <a:latin typeface="Arial" pitchFamily="34" charset="0"/>
                <a:cs typeface="Arial" pitchFamily="34" charset="0"/>
              </a:rPr>
              <a:t>Four bermudagrass cultivars – ‘Tifway’, ‘Riviera’, ‘Patriot’ and ‘Celebration’</a:t>
            </a:r>
          </a:p>
          <a:p>
            <a:pPr marL="914400" indent="-400050" algn="just">
              <a:buFont typeface="Arial" pitchFamily="34" charset="0"/>
              <a:buChar char="•"/>
            </a:pPr>
            <a:r>
              <a:rPr lang="en-US" sz="3000" b="1" dirty="0" smtClean="0">
                <a:latin typeface="Arial" pitchFamily="34" charset="0"/>
                <a:cs typeface="Arial" pitchFamily="34" charset="0"/>
              </a:rPr>
              <a:t>TE applications – No TE, TE at 6.49 g a.i. ha</a:t>
            </a:r>
            <a:r>
              <a:rPr lang="en-US" sz="3000" b="1" baseline="30000" dirty="0" smtClean="0">
                <a:latin typeface="Arial" pitchFamily="34" charset="0"/>
                <a:cs typeface="Arial" pitchFamily="34" charset="0"/>
              </a:rPr>
              <a:t>-1</a:t>
            </a:r>
            <a:r>
              <a:rPr lang="en-US" sz="3000" b="1" dirty="0" smtClean="0">
                <a:latin typeface="Arial" pitchFamily="34" charset="0"/>
                <a:cs typeface="Arial" pitchFamily="34" charset="0"/>
              </a:rPr>
              <a:t> applied until 14 days prior to trafficking, and TE at 6.49 g a.i. ha</a:t>
            </a:r>
            <a:r>
              <a:rPr lang="en-US" sz="3000" b="1" baseline="30000" dirty="0" smtClean="0">
                <a:latin typeface="Arial" pitchFamily="34" charset="0"/>
                <a:cs typeface="Arial" pitchFamily="34" charset="0"/>
              </a:rPr>
              <a:t>-1</a:t>
            </a:r>
            <a:r>
              <a:rPr lang="en-US" sz="3000" b="1" dirty="0" smtClean="0">
                <a:latin typeface="Arial" pitchFamily="34" charset="0"/>
                <a:cs typeface="Arial" pitchFamily="34" charset="0"/>
              </a:rPr>
              <a:t> applied until 14 days after trafficking </a:t>
            </a:r>
            <a:r>
              <a:rPr lang="en-US" sz="3000" b="1" dirty="0" smtClean="0">
                <a:latin typeface="Arial" pitchFamily="34" charset="0"/>
                <a:cs typeface="Arial" pitchFamily="34" charset="0"/>
              </a:rPr>
              <a:t>(</a:t>
            </a:r>
            <a:r>
              <a:rPr lang="en-US" sz="3000" b="1" dirty="0" smtClean="0">
                <a:latin typeface="Arial" pitchFamily="34" charset="0"/>
                <a:cs typeface="Arial" pitchFamily="34" charset="0"/>
              </a:rPr>
              <a:t>overseeding)</a:t>
            </a:r>
            <a:endParaRPr lang="en-US" sz="3000" b="1" dirty="0" smtClean="0">
              <a:latin typeface="Arial" pitchFamily="34" charset="0"/>
              <a:cs typeface="Arial" pitchFamily="34" charset="0"/>
            </a:endParaRPr>
          </a:p>
          <a:p>
            <a:pPr marL="914400" indent="-400050" algn="just">
              <a:buFont typeface="Arial" pitchFamily="34" charset="0"/>
              <a:buChar char="•"/>
            </a:pPr>
            <a:r>
              <a:rPr lang="en-US" sz="3000" b="1" dirty="0" smtClean="0">
                <a:latin typeface="Arial" pitchFamily="34" charset="0"/>
                <a:cs typeface="Arial" pitchFamily="34" charset="0"/>
              </a:rPr>
              <a:t>Perennial ryegrass overseeding – No overseeding and overseeding at 67 g m</a:t>
            </a:r>
            <a:r>
              <a:rPr lang="en-US" sz="3000" b="1" baseline="30000" dirty="0" smtClean="0">
                <a:latin typeface="Arial" pitchFamily="34" charset="0"/>
                <a:cs typeface="Arial" pitchFamily="34" charset="0"/>
              </a:rPr>
              <a:t>-2</a:t>
            </a:r>
          </a:p>
          <a:p>
            <a:pPr marL="571500" lvl="0" indent="-571500" algn="just">
              <a:buFont typeface="Arial" pitchFamily="34" charset="0"/>
              <a:buChar char="•"/>
            </a:pPr>
            <a:r>
              <a:rPr lang="en-US" sz="3000" b="1" dirty="0" smtClean="0">
                <a:latin typeface="Arial" pitchFamily="34" charset="0"/>
                <a:cs typeface="Arial" pitchFamily="34" charset="0"/>
              </a:rPr>
              <a:t>Plots were 1.5 m by 3 m</a:t>
            </a:r>
            <a:endParaRPr lang="en-US" sz="3000" b="1" baseline="30000" dirty="0" smtClean="0">
              <a:latin typeface="Arial" pitchFamily="34" charset="0"/>
              <a:cs typeface="Arial" pitchFamily="34" charset="0"/>
            </a:endParaRPr>
          </a:p>
          <a:p>
            <a:pPr marL="514350" indent="-514350" algn="just">
              <a:buFont typeface="Arial" pitchFamily="34" charset="0"/>
              <a:buChar char="•"/>
            </a:pPr>
            <a:endParaRPr lang="en-US" sz="3000" b="1" baseline="30000" dirty="0" smtClean="0">
              <a:latin typeface="Arial" pitchFamily="34" charset="0"/>
              <a:cs typeface="Arial" pitchFamily="34" charset="0"/>
            </a:endParaRPr>
          </a:p>
          <a:p>
            <a:pPr marL="514350" indent="-514350" algn="just"/>
            <a:r>
              <a:rPr lang="en-US" sz="3000" b="1" u="sng" dirty="0" smtClean="0">
                <a:latin typeface="Arial" pitchFamily="34" charset="0"/>
                <a:cs typeface="Arial" pitchFamily="34" charset="0"/>
              </a:rPr>
              <a:t>Experiment Implementation</a:t>
            </a:r>
          </a:p>
          <a:p>
            <a:pPr marL="514350" indent="-514350" algn="just">
              <a:buFont typeface="Arial" pitchFamily="34" charset="0"/>
              <a:buChar char="•"/>
            </a:pPr>
            <a:r>
              <a:rPr lang="en-US" sz="3000" b="1" dirty="0" smtClean="0">
                <a:latin typeface="Arial" pitchFamily="34" charset="0"/>
                <a:cs typeface="Arial" pitchFamily="34" charset="0"/>
              </a:rPr>
              <a:t>TE Applications began 18 July 2008 and were applied on 14 day intervals.  Application two was stopped 15 August  2008 (3 total apps) and application three was stopped 26 September 2008 (5 total apps)</a:t>
            </a:r>
          </a:p>
          <a:p>
            <a:pPr marL="514350" indent="-514350" algn="just">
              <a:buFont typeface="Arial" pitchFamily="34" charset="0"/>
              <a:buChar char="•"/>
            </a:pPr>
            <a:r>
              <a:rPr lang="en-US" sz="3000" b="1" dirty="0" smtClean="0">
                <a:latin typeface="Arial" pitchFamily="34" charset="0"/>
                <a:cs typeface="Arial" pitchFamily="34" charset="0"/>
              </a:rPr>
              <a:t>Overseeding occurred on 22 September 2008 (7 simulated games)</a:t>
            </a:r>
          </a:p>
          <a:p>
            <a:pPr marL="514350" lvl="0" indent="-514350" algn="just">
              <a:buFont typeface="Arial" pitchFamily="34" charset="0"/>
              <a:buChar char="•"/>
            </a:pPr>
            <a:r>
              <a:rPr lang="en-US" sz="3000" b="1" dirty="0" smtClean="0">
                <a:latin typeface="Arial" pitchFamily="34" charset="0"/>
                <a:cs typeface="Arial" pitchFamily="34" charset="0"/>
              </a:rPr>
              <a:t>Traffic was applied with the Cady traffic simulator (CTS) (Figure 3) (Henderson at al. 2005) three times a week from 8 September until 21 November 2008 (30 simulated games) and was stopped for one week after overseeding.</a:t>
            </a:r>
          </a:p>
          <a:p>
            <a:pPr marL="514350" lvl="0" indent="-514350" algn="just">
              <a:buFont typeface="Arial" pitchFamily="34" charset="0"/>
              <a:buChar char="•"/>
            </a:pPr>
            <a:r>
              <a:rPr lang="en-US" sz="3000" b="1" dirty="0" smtClean="0">
                <a:latin typeface="Arial" pitchFamily="34" charset="0"/>
                <a:cs typeface="Arial" pitchFamily="34" charset="0"/>
              </a:rPr>
              <a:t>Two passes with the CTS = one simulated game </a:t>
            </a:r>
          </a:p>
          <a:p>
            <a:pPr marL="514350" lvl="0" indent="-514350" algn="just">
              <a:buFont typeface="Arial" pitchFamily="34" charset="0"/>
              <a:buChar char="•"/>
            </a:pPr>
            <a:endParaRPr lang="en-US" sz="3000" b="1" dirty="0" smtClean="0">
              <a:latin typeface="Arial" pitchFamily="34" charset="0"/>
              <a:cs typeface="Arial" pitchFamily="34" charset="0"/>
            </a:endParaRPr>
          </a:p>
          <a:p>
            <a:pPr marL="514350" indent="-514350" algn="just"/>
            <a:r>
              <a:rPr lang="en-US" sz="3000" b="1" u="sng" dirty="0" smtClean="0">
                <a:latin typeface="Arial" pitchFamily="34" charset="0"/>
                <a:cs typeface="Arial" pitchFamily="34" charset="0"/>
              </a:rPr>
              <a:t>Data Collection and Analysis</a:t>
            </a:r>
          </a:p>
          <a:p>
            <a:pPr marL="514350" indent="-514350" algn="just">
              <a:buFont typeface="Arial" pitchFamily="34" charset="0"/>
              <a:buChar char="•"/>
            </a:pPr>
            <a:r>
              <a:rPr lang="en-US" sz="3000" b="1" dirty="0" smtClean="0">
                <a:latin typeface="Arial" pitchFamily="34" charset="0"/>
                <a:cs typeface="Arial" pitchFamily="34" charset="0"/>
              </a:rPr>
              <a:t>Digital image </a:t>
            </a:r>
            <a:r>
              <a:rPr lang="en-US" sz="3000" b="1" dirty="0" smtClean="0">
                <a:latin typeface="Arial" pitchFamily="34" charset="0"/>
                <a:cs typeface="Arial" pitchFamily="34" charset="0"/>
              </a:rPr>
              <a:t>analysis (DIA) </a:t>
            </a:r>
            <a:r>
              <a:rPr lang="en-US" sz="3000" b="1" dirty="0" smtClean="0">
                <a:latin typeface="Arial" pitchFamily="34" charset="0"/>
                <a:cs typeface="Arial" pitchFamily="34" charset="0"/>
              </a:rPr>
              <a:t>using a light box (Figure 4) and SigmaScan Pro</a:t>
            </a:r>
            <a:r>
              <a:rPr lang="en-US" sz="3000" b="1" baseline="30000" dirty="0" smtClean="0">
                <a:latin typeface="Arial" pitchFamily="34" charset="0"/>
                <a:cs typeface="Arial" pitchFamily="34" charset="0"/>
              </a:rPr>
              <a:t>©</a:t>
            </a:r>
            <a:r>
              <a:rPr lang="en-US" sz="3000" b="1" dirty="0" smtClean="0">
                <a:latin typeface="Arial" pitchFamily="34" charset="0"/>
                <a:cs typeface="Arial" pitchFamily="34" charset="0"/>
              </a:rPr>
              <a:t> to determine turfgrass percent green cover (Karcher et al. 2007) was performed after every traffic event</a:t>
            </a:r>
          </a:p>
          <a:p>
            <a:pPr marL="514350" lvl="0" indent="-514350" algn="just">
              <a:buFont typeface="Arial" pitchFamily="34" charset="0"/>
              <a:buChar char="•"/>
            </a:pPr>
            <a:r>
              <a:rPr lang="en-US" sz="3000" b="1" dirty="0" smtClean="0">
                <a:latin typeface="Arial" pitchFamily="34" charset="0"/>
                <a:cs typeface="Arial" pitchFamily="34" charset="0"/>
              </a:rPr>
              <a:t>Statistical analysis was performed with MMAOV in the SAS system for percent green </a:t>
            </a:r>
            <a:r>
              <a:rPr lang="en-US" sz="3000" b="1" dirty="0" smtClean="0">
                <a:latin typeface="Arial" pitchFamily="34" charset="0"/>
                <a:cs typeface="Arial" pitchFamily="34" charset="0"/>
              </a:rPr>
              <a:t>cover </a:t>
            </a:r>
            <a:r>
              <a:rPr lang="en-US" sz="3000" b="1" dirty="0" smtClean="0">
                <a:latin typeface="Arial" pitchFamily="34" charset="0"/>
                <a:cs typeface="Arial" pitchFamily="34" charset="0"/>
              </a:rPr>
              <a:t>but no overseeding interaction was found and that factor was removed to separate means from either overseeded or non-overseeded plots</a:t>
            </a:r>
          </a:p>
        </p:txBody>
      </p:sp>
      <p:sp>
        <p:nvSpPr>
          <p:cNvPr id="20" name="TextBox 19"/>
          <p:cNvSpPr txBox="1"/>
          <p:nvPr/>
        </p:nvSpPr>
        <p:spPr>
          <a:xfrm>
            <a:off x="685800" y="10363200"/>
            <a:ext cx="15697200" cy="8915400"/>
          </a:xfrm>
          <a:prstGeom prst="rect">
            <a:avLst/>
          </a:prstGeom>
          <a:noFill/>
          <a:ln>
            <a:solidFill>
              <a:schemeClr val="tx1"/>
            </a:solidFill>
          </a:ln>
        </p:spPr>
        <p:txBody>
          <a:bodyPr wrap="square" lIns="274320" rIns="274320" rtlCol="0">
            <a:spAutoFit/>
          </a:bodyPr>
          <a:lstStyle/>
          <a:p>
            <a:pPr algn="just"/>
            <a:r>
              <a:rPr lang="en-US" sz="4800" b="1" u="sng" dirty="0" smtClean="0">
                <a:latin typeface="Arial" pitchFamily="34" charset="0"/>
                <a:cs typeface="Arial" pitchFamily="34" charset="0"/>
              </a:rPr>
              <a:t>Introduction</a:t>
            </a:r>
          </a:p>
          <a:p>
            <a:pPr indent="457200" algn="just"/>
            <a:endParaRPr lang="en-US" sz="1200" b="1" dirty="0" smtClean="0">
              <a:latin typeface="Arial" pitchFamily="34" charset="0"/>
              <a:cs typeface="Arial" pitchFamily="34" charset="0"/>
            </a:endParaRPr>
          </a:p>
          <a:p>
            <a:pPr indent="457200" algn="just"/>
            <a:r>
              <a:rPr lang="en-US" sz="3000" b="1" dirty="0" smtClean="0">
                <a:latin typeface="Arial" pitchFamily="34" charset="0"/>
                <a:cs typeface="Arial" pitchFamily="34" charset="0"/>
              </a:rPr>
              <a:t>Maintaining a turfgrass cover is important in keeping a safe and playable athletic field.  In the transition zone the most commonly used warm season grass on athletic fields is bermudagrass [</a:t>
            </a:r>
            <a:r>
              <a:rPr lang="en-US" sz="3000" b="1" i="1" dirty="0" smtClean="0">
                <a:latin typeface="Arial" pitchFamily="34" charset="0"/>
                <a:cs typeface="Arial" pitchFamily="34" charset="0"/>
              </a:rPr>
              <a:t>Cynodon dactylon</a:t>
            </a:r>
            <a:r>
              <a:rPr lang="en-US" sz="3000" b="1" dirty="0" smtClean="0">
                <a:latin typeface="Arial" pitchFamily="34" charset="0"/>
                <a:cs typeface="Arial" pitchFamily="34" charset="0"/>
              </a:rPr>
              <a:t> (L.) Pers. and </a:t>
            </a:r>
            <a:r>
              <a:rPr lang="en-US" sz="3000" b="1" i="1" dirty="0" smtClean="0">
                <a:latin typeface="Arial" pitchFamily="34" charset="0"/>
                <a:cs typeface="Arial" pitchFamily="34" charset="0"/>
              </a:rPr>
              <a:t>C. dactylon</a:t>
            </a:r>
            <a:r>
              <a:rPr lang="en-US" sz="3000" b="1" dirty="0" smtClean="0">
                <a:latin typeface="Arial" pitchFamily="34" charset="0"/>
                <a:cs typeface="Arial" pitchFamily="34" charset="0"/>
              </a:rPr>
              <a:t> x </a:t>
            </a:r>
            <a:r>
              <a:rPr lang="en-US" sz="3000" b="1" i="1" dirty="0" smtClean="0">
                <a:latin typeface="Arial" pitchFamily="34" charset="0"/>
                <a:cs typeface="Arial" pitchFamily="34" charset="0"/>
              </a:rPr>
              <a:t>C. </a:t>
            </a:r>
            <a:r>
              <a:rPr lang="en-US" sz="3000" b="1" i="1" dirty="0" smtClean="0">
                <a:latin typeface="Arial" pitchFamily="34" charset="0"/>
                <a:cs typeface="Arial" pitchFamily="34" charset="0"/>
              </a:rPr>
              <a:t>traansvalensis</a:t>
            </a:r>
            <a:r>
              <a:rPr lang="en-US" sz="3000" b="1" i="1" dirty="0" smtClean="0">
                <a:latin typeface="Arial" pitchFamily="34" charset="0"/>
                <a:cs typeface="Arial" pitchFamily="34" charset="0"/>
              </a:rPr>
              <a:t> </a:t>
            </a:r>
            <a:r>
              <a:rPr lang="en-US" sz="3000" b="1" dirty="0" smtClean="0">
                <a:latin typeface="Arial" pitchFamily="34" charset="0"/>
                <a:cs typeface="Arial" pitchFamily="34" charset="0"/>
              </a:rPr>
              <a:t>Burtt</a:t>
            </a:r>
            <a:r>
              <a:rPr lang="en-US" sz="3000" b="1" dirty="0" smtClean="0">
                <a:latin typeface="Arial" pitchFamily="34" charset="0"/>
                <a:cs typeface="Arial" pitchFamily="34" charset="0"/>
              </a:rPr>
              <a:t> Davy] due to its recuperative potential and ability to tolerate high temperature extremes during the summer </a:t>
            </a:r>
            <a:r>
              <a:rPr lang="en-US" sz="3000" b="1" dirty="0" smtClean="0">
                <a:latin typeface="Arial" pitchFamily="34" charset="0"/>
                <a:cs typeface="Arial" pitchFamily="34" charset="0"/>
              </a:rPr>
              <a:t>(</a:t>
            </a:r>
            <a:r>
              <a:rPr lang="en-US" sz="3000" b="1" dirty="0" smtClean="0">
                <a:latin typeface="Arial" pitchFamily="34" charset="0"/>
                <a:cs typeface="Arial" pitchFamily="34" charset="0"/>
              </a:rPr>
              <a:t>Puhalla</a:t>
            </a:r>
            <a:r>
              <a:rPr lang="en-US" sz="3000" b="1" dirty="0" smtClean="0">
                <a:latin typeface="Arial" pitchFamily="34" charset="0"/>
                <a:cs typeface="Arial" pitchFamily="34" charset="0"/>
              </a:rPr>
              <a:t>, 1999). </a:t>
            </a:r>
            <a:endParaRPr lang="en-US" sz="3000" b="1" dirty="0" smtClean="0">
              <a:latin typeface="Arial" pitchFamily="34" charset="0"/>
              <a:cs typeface="Arial" pitchFamily="34" charset="0"/>
            </a:endParaRPr>
          </a:p>
          <a:p>
            <a:pPr indent="457200" algn="just"/>
            <a:endParaRPr lang="en-US" sz="3000" b="1" dirty="0" smtClean="0">
              <a:latin typeface="Arial" pitchFamily="34" charset="0"/>
              <a:cs typeface="Arial" pitchFamily="34" charset="0"/>
            </a:endParaRPr>
          </a:p>
          <a:p>
            <a:pPr indent="457200" algn="just"/>
            <a:r>
              <a:rPr lang="en-US" sz="3000" b="1" dirty="0" smtClean="0">
                <a:latin typeface="Arial" pitchFamily="34" charset="0"/>
                <a:cs typeface="Arial" pitchFamily="34" charset="0"/>
              </a:rPr>
              <a:t>Trinexapac-ethyl (TE), a group A or type II plant growth regulator (PGR) is widely used in the turfgrass industry.  Found to increase </a:t>
            </a:r>
            <a:r>
              <a:rPr lang="en-US" sz="3000" b="1" dirty="0" smtClean="0">
                <a:latin typeface="Arial" pitchFamily="34" charset="0"/>
                <a:cs typeface="Arial" pitchFamily="34" charset="0"/>
              </a:rPr>
              <a:t>stolon</a:t>
            </a:r>
            <a:r>
              <a:rPr lang="en-US" sz="3000" b="1" dirty="0" smtClean="0">
                <a:latin typeface="Arial" pitchFamily="34" charset="0"/>
                <a:cs typeface="Arial" pitchFamily="34" charset="0"/>
              </a:rPr>
              <a:t> numbers (Johnson, 1994), reduce vertical vegetative growth and increase sod strength of bermudagrass (Fagerness, 2002), TE is believed to be an effective maintenance strategy to maintain turfgrass cover on athletic fields.  Currently, data showing the effects of TE on bermudagrass athletic fields is limited.    </a:t>
            </a:r>
          </a:p>
          <a:p>
            <a:pPr indent="457200" algn="just"/>
            <a:endParaRPr lang="en-US" sz="3000" b="1" dirty="0" smtClean="0">
              <a:latin typeface="Arial" pitchFamily="34" charset="0"/>
              <a:cs typeface="Arial" pitchFamily="34" charset="0"/>
            </a:endParaRPr>
          </a:p>
          <a:p>
            <a:pPr indent="457200" algn="just"/>
            <a:r>
              <a:rPr lang="en-US" sz="3000" b="1" dirty="0" smtClean="0">
                <a:latin typeface="Arial" pitchFamily="34" charset="0"/>
                <a:cs typeface="Arial" pitchFamily="34" charset="0"/>
              </a:rPr>
              <a:t>In 2008, a study was conducted at the East Tennessee Research and Education Center at the University of Tennessee (Knoxville, TN) to evaluate the performance of four bermudagrass cultivars as effected by overseeding and different TE application timings.  </a:t>
            </a:r>
          </a:p>
        </p:txBody>
      </p:sp>
      <p:sp>
        <p:nvSpPr>
          <p:cNvPr id="22" name="TextBox 21"/>
          <p:cNvSpPr txBox="1"/>
          <p:nvPr/>
        </p:nvSpPr>
        <p:spPr>
          <a:xfrm>
            <a:off x="17754600" y="10363200"/>
            <a:ext cx="15773400" cy="830997"/>
          </a:xfrm>
          <a:prstGeom prst="rect">
            <a:avLst/>
          </a:prstGeom>
          <a:noFill/>
        </p:spPr>
        <p:txBody>
          <a:bodyPr wrap="square" lIns="457200" rtlCol="0">
            <a:spAutoFit/>
          </a:bodyPr>
          <a:lstStyle/>
          <a:p>
            <a:r>
              <a:rPr lang="en-US" sz="4800" b="1" u="sng" dirty="0" smtClean="0">
                <a:latin typeface="Arial" pitchFamily="34" charset="0"/>
                <a:cs typeface="Arial" pitchFamily="34" charset="0"/>
              </a:rPr>
              <a:t>Results for Non-Overseeded Plots</a:t>
            </a:r>
            <a:endParaRPr lang="en-US" sz="4800" b="1" u="sng" dirty="0">
              <a:latin typeface="Arial" pitchFamily="34" charset="0"/>
              <a:cs typeface="Arial" pitchFamily="34" charset="0"/>
            </a:endParaRPr>
          </a:p>
        </p:txBody>
      </p:sp>
      <p:sp>
        <p:nvSpPr>
          <p:cNvPr id="23" name="TextBox 22"/>
          <p:cNvSpPr txBox="1"/>
          <p:nvPr/>
        </p:nvSpPr>
        <p:spPr>
          <a:xfrm>
            <a:off x="34899600" y="15163800"/>
            <a:ext cx="15621000" cy="830997"/>
          </a:xfrm>
          <a:prstGeom prst="rect">
            <a:avLst/>
          </a:prstGeom>
          <a:noFill/>
        </p:spPr>
        <p:txBody>
          <a:bodyPr wrap="square" lIns="457200" rtlCol="0">
            <a:spAutoFit/>
          </a:bodyPr>
          <a:lstStyle/>
          <a:p>
            <a:r>
              <a:rPr lang="en-US" sz="4800" b="1" u="sng" dirty="0" smtClean="0">
                <a:latin typeface="Arial" pitchFamily="34" charset="0"/>
                <a:cs typeface="Arial" pitchFamily="34" charset="0"/>
              </a:rPr>
              <a:t>Results for Overseeded Plots</a:t>
            </a:r>
            <a:endParaRPr lang="en-US" sz="4800" b="1" u="sng" dirty="0">
              <a:latin typeface="Arial" pitchFamily="34" charset="0"/>
              <a:cs typeface="Arial" pitchFamily="34" charset="0"/>
            </a:endParaRPr>
          </a:p>
        </p:txBody>
      </p:sp>
      <p:sp>
        <p:nvSpPr>
          <p:cNvPr id="24" name="Rectangle 23"/>
          <p:cNvSpPr/>
          <p:nvPr/>
        </p:nvSpPr>
        <p:spPr>
          <a:xfrm>
            <a:off x="17754600" y="10363200"/>
            <a:ext cx="15697200" cy="1203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7754600" y="22859047"/>
            <a:ext cx="15697200" cy="6401753"/>
          </a:xfrm>
          <a:prstGeom prst="rect">
            <a:avLst/>
          </a:prstGeom>
          <a:solidFill>
            <a:schemeClr val="bg1"/>
          </a:solidFill>
          <a:ln>
            <a:solidFill>
              <a:schemeClr val="tx1"/>
            </a:solidFill>
          </a:ln>
        </p:spPr>
        <p:txBody>
          <a:bodyPr wrap="square" lIns="274320" rIns="274320" rtlCol="0">
            <a:spAutoFit/>
          </a:bodyPr>
          <a:lstStyle/>
          <a:p>
            <a:pPr algn="just"/>
            <a:r>
              <a:rPr lang="en-US" sz="4800" b="1" u="sng" dirty="0" smtClean="0">
                <a:latin typeface="Arial" pitchFamily="34" charset="0"/>
                <a:cs typeface="Arial" pitchFamily="34" charset="0"/>
              </a:rPr>
              <a:t>Conclusions for Non-Overseeded Plots</a:t>
            </a:r>
          </a:p>
          <a:p>
            <a:pPr marL="514350" lvl="0" indent="-514350" algn="just"/>
            <a:endParaRPr lang="en-US" sz="1200" b="1" dirty="0" smtClean="0">
              <a:latin typeface="Arial" pitchFamily="34" charset="0"/>
              <a:cs typeface="Arial" pitchFamily="34" charset="0"/>
            </a:endParaRPr>
          </a:p>
          <a:p>
            <a:pPr marL="514350" indent="-514350" algn="just">
              <a:buFont typeface="Arial" pitchFamily="34" charset="0"/>
              <a:buChar char="•"/>
            </a:pPr>
            <a:r>
              <a:rPr lang="en-US" sz="3000" b="1" dirty="0" smtClean="0">
                <a:latin typeface="Arial" pitchFamily="34" charset="0"/>
                <a:cs typeface="Arial" pitchFamily="34" charset="0"/>
              </a:rPr>
              <a:t>‘Tifway’ and ‘Celebration’ after five games and ‘Tifway’, ‘Celebration’, and ‘Riviera’ after 10, 15 , 20, and 25 games maintained greater percent green cover than ‘Patriot’  (Table 1).</a:t>
            </a:r>
          </a:p>
          <a:p>
            <a:pPr marL="514350" indent="-514350" algn="just">
              <a:buFont typeface="Arial" pitchFamily="34" charset="0"/>
              <a:buChar char="•"/>
            </a:pPr>
            <a:endParaRPr lang="en-US" sz="1000" b="1" dirty="0" smtClean="0">
              <a:latin typeface="Arial" pitchFamily="34" charset="0"/>
              <a:cs typeface="Arial" pitchFamily="34" charset="0"/>
            </a:endParaRPr>
          </a:p>
          <a:p>
            <a:pPr marL="514350" indent="-514350" algn="just">
              <a:buFont typeface="Arial" pitchFamily="34" charset="0"/>
              <a:buChar char="•"/>
            </a:pPr>
            <a:r>
              <a:rPr lang="en-US" sz="3000" b="1" dirty="0" smtClean="0">
                <a:latin typeface="Arial" pitchFamily="34" charset="0"/>
                <a:cs typeface="Arial" pitchFamily="34" charset="0"/>
              </a:rPr>
              <a:t>After 25 games ‘Tifway’ had the greatest percent green cover followed by ‘Celebration’ and ‘Riviera’ which had greater percent </a:t>
            </a:r>
            <a:r>
              <a:rPr lang="en-US" sz="3000" b="1" dirty="0" smtClean="0">
                <a:latin typeface="Arial" pitchFamily="34" charset="0"/>
                <a:cs typeface="Arial" pitchFamily="34" charset="0"/>
              </a:rPr>
              <a:t>green cover </a:t>
            </a:r>
            <a:r>
              <a:rPr lang="en-US" sz="3000" b="1" dirty="0" smtClean="0">
                <a:latin typeface="Arial" pitchFamily="34" charset="0"/>
                <a:cs typeface="Arial" pitchFamily="34" charset="0"/>
              </a:rPr>
              <a:t>than ‘Patriot’ (32.2, 19.7, 16.4, and 5.0%, respectively) (Table 1)</a:t>
            </a:r>
          </a:p>
          <a:p>
            <a:pPr marL="514350" indent="-514350" algn="just">
              <a:buFont typeface="Arial" pitchFamily="34" charset="0"/>
              <a:buChar char="•"/>
            </a:pPr>
            <a:endParaRPr lang="en-US" sz="1000" b="1" dirty="0" smtClean="0">
              <a:latin typeface="Arial" pitchFamily="34" charset="0"/>
              <a:cs typeface="Arial" pitchFamily="34" charset="0"/>
            </a:endParaRPr>
          </a:p>
          <a:p>
            <a:pPr marL="514350" indent="-514350" algn="just">
              <a:buFont typeface="Arial" pitchFamily="34" charset="0"/>
              <a:buChar char="•"/>
            </a:pPr>
            <a:r>
              <a:rPr lang="en-US" sz="3000" b="1" dirty="0" smtClean="0">
                <a:latin typeface="Arial" pitchFamily="34" charset="0"/>
                <a:cs typeface="Arial" pitchFamily="34" charset="0"/>
              </a:rPr>
              <a:t>TE applications applied until 14 days before trafficking yielded higher percent green cover values than TE applied until 14 days after traffic and no TE applications after 15 games. However, after 25 games no differences between TE applications occurred (Table 2).</a:t>
            </a:r>
          </a:p>
          <a:p>
            <a:pPr marL="514350" lvl="0" indent="-514350" algn="just">
              <a:buFont typeface="Arial" pitchFamily="34" charset="0"/>
              <a:buChar char="•"/>
            </a:pPr>
            <a:endParaRPr lang="en-US" sz="3000" b="1" dirty="0" smtClean="0">
              <a:latin typeface="Arial" pitchFamily="34" charset="0"/>
              <a:cs typeface="Arial" pitchFamily="34" charset="0"/>
            </a:endParaRPr>
          </a:p>
        </p:txBody>
      </p:sp>
      <p:sp>
        <p:nvSpPr>
          <p:cNvPr id="26" name="TextBox 25"/>
          <p:cNvSpPr txBox="1"/>
          <p:nvPr/>
        </p:nvSpPr>
        <p:spPr>
          <a:xfrm>
            <a:off x="34823400" y="27973377"/>
            <a:ext cx="15697200" cy="5478423"/>
          </a:xfrm>
          <a:prstGeom prst="rect">
            <a:avLst/>
          </a:prstGeom>
          <a:solidFill>
            <a:schemeClr val="bg1"/>
          </a:solidFill>
          <a:ln>
            <a:solidFill>
              <a:schemeClr val="tx1"/>
            </a:solidFill>
          </a:ln>
        </p:spPr>
        <p:txBody>
          <a:bodyPr wrap="square" lIns="274320" rIns="274320" rtlCol="0">
            <a:spAutoFit/>
          </a:bodyPr>
          <a:lstStyle/>
          <a:p>
            <a:pPr algn="just"/>
            <a:r>
              <a:rPr lang="en-US" sz="4800" b="1" u="sng" dirty="0" smtClean="0">
                <a:latin typeface="Arial" pitchFamily="34" charset="0"/>
                <a:cs typeface="Arial" pitchFamily="34" charset="0"/>
              </a:rPr>
              <a:t>Conclusions for Overseeded Plots</a:t>
            </a:r>
          </a:p>
          <a:p>
            <a:pPr marL="514350" lvl="0" indent="-514350" algn="just"/>
            <a:endParaRPr lang="en-US" sz="1200" b="1" dirty="0" smtClean="0">
              <a:latin typeface="Arial" pitchFamily="34" charset="0"/>
              <a:cs typeface="Arial" pitchFamily="34" charset="0"/>
            </a:endParaRPr>
          </a:p>
          <a:p>
            <a:pPr marL="514350" indent="-514350" algn="just">
              <a:buFont typeface="Arial" pitchFamily="34" charset="0"/>
              <a:buChar char="•"/>
            </a:pPr>
            <a:r>
              <a:rPr lang="en-US" sz="3000" b="1" dirty="0" smtClean="0">
                <a:latin typeface="Arial" pitchFamily="34" charset="0"/>
                <a:cs typeface="Arial" pitchFamily="34" charset="0"/>
              </a:rPr>
              <a:t>‘Tifway’ and ‘Celebration’ after five games and ‘Tifway’, ‘Celebration’, and ‘Riviera’ after 10, 15, 20, and 25 games maintained greater percent green cover then ‘Patriot’. (Table 3). </a:t>
            </a:r>
          </a:p>
          <a:p>
            <a:pPr marL="514350" indent="-514350" algn="just">
              <a:buFont typeface="Arial" pitchFamily="34" charset="0"/>
              <a:buChar char="•"/>
            </a:pPr>
            <a:endParaRPr lang="en-US" sz="1000" b="1" dirty="0" smtClean="0">
              <a:latin typeface="Arial" pitchFamily="34" charset="0"/>
              <a:cs typeface="Arial" pitchFamily="34" charset="0"/>
            </a:endParaRPr>
          </a:p>
          <a:p>
            <a:pPr marL="514350" indent="-514350" algn="just">
              <a:buFont typeface="Arial" pitchFamily="34" charset="0"/>
              <a:buChar char="•"/>
            </a:pPr>
            <a:r>
              <a:rPr lang="en-US" sz="3000" b="1" dirty="0" smtClean="0">
                <a:latin typeface="Arial" pitchFamily="34" charset="0"/>
                <a:cs typeface="Arial" pitchFamily="34" charset="0"/>
              </a:rPr>
              <a:t>After 25 games ‘Tifway’ and ‘Celebration’ had the greatest percent green cover followed by ‘Riviera’ then ‘Patriot’ (61.5, 56.5, 45.0, and 22.1%, respectively) (Table 3)</a:t>
            </a:r>
          </a:p>
          <a:p>
            <a:pPr marL="514350" indent="-514350" algn="just">
              <a:buFont typeface="Arial" pitchFamily="34" charset="0"/>
              <a:buChar char="•"/>
            </a:pPr>
            <a:endParaRPr lang="en-US" sz="1000" b="1" dirty="0" smtClean="0">
              <a:latin typeface="Arial" pitchFamily="34" charset="0"/>
              <a:cs typeface="Arial" pitchFamily="34" charset="0"/>
            </a:endParaRPr>
          </a:p>
          <a:p>
            <a:pPr marL="514350" lvl="0" indent="-514350" algn="just">
              <a:buFont typeface="Arial" pitchFamily="34" charset="0"/>
              <a:buChar char="•"/>
            </a:pPr>
            <a:r>
              <a:rPr lang="en-US" sz="3000" b="1" dirty="0" smtClean="0">
                <a:latin typeface="Arial" pitchFamily="34" charset="0"/>
                <a:cs typeface="Arial" pitchFamily="34" charset="0"/>
              </a:rPr>
              <a:t>After 15 games (11 days after overseeding) overseeded plots that received either TE treatments maintained a higher percent green cover through the traffic season than plots not receiving TE (Table 4).  </a:t>
            </a:r>
          </a:p>
        </p:txBody>
      </p:sp>
      <p:sp>
        <p:nvSpPr>
          <p:cNvPr id="29" name="TextBox 28"/>
          <p:cNvSpPr txBox="1"/>
          <p:nvPr/>
        </p:nvSpPr>
        <p:spPr>
          <a:xfrm>
            <a:off x="34366200" y="34366200"/>
            <a:ext cx="16611600" cy="3810000"/>
          </a:xfrm>
          <a:prstGeom prst="rect">
            <a:avLst/>
          </a:prstGeom>
          <a:solidFill>
            <a:schemeClr val="bg2">
              <a:lumMod val="90000"/>
            </a:schemeClr>
          </a:solidFill>
          <a:ln w="25400">
            <a:solidFill>
              <a:schemeClr val="tx1"/>
            </a:solidFill>
          </a:ln>
        </p:spPr>
        <p:txBody>
          <a:bodyPr wrap="square" lIns="274320" rIns="274320" rtlCol="0">
            <a:noAutofit/>
          </a:bodyPr>
          <a:lstStyle/>
          <a:p>
            <a:pPr algn="just"/>
            <a:r>
              <a:rPr lang="en-US" sz="2800" b="1" u="sng" dirty="0" smtClean="0">
                <a:latin typeface="Arial" pitchFamily="34" charset="0"/>
                <a:cs typeface="Arial" pitchFamily="34" charset="0"/>
              </a:rPr>
              <a:t>Literature Cited</a:t>
            </a:r>
            <a:endParaRPr lang="en-US" sz="2400" b="1" dirty="0" smtClean="0">
              <a:latin typeface="Arial" pitchFamily="34" charset="0"/>
              <a:cs typeface="Arial" pitchFamily="34" charset="0"/>
            </a:endParaRPr>
          </a:p>
          <a:p>
            <a:pPr marL="228600" indent="-228600" algn="just">
              <a:buFont typeface="Arial" pitchFamily="34" charset="0"/>
              <a:buChar char="•"/>
            </a:pPr>
            <a:r>
              <a:rPr lang="en-US" sz="2200" b="1" dirty="0" smtClean="0">
                <a:latin typeface="Arial" pitchFamily="34" charset="0"/>
                <a:cs typeface="Arial" pitchFamily="34" charset="0"/>
              </a:rPr>
              <a:t>Puhalla</a:t>
            </a:r>
            <a:r>
              <a:rPr lang="en-US" sz="2200" b="1" dirty="0" smtClean="0">
                <a:latin typeface="Arial" pitchFamily="34" charset="0"/>
                <a:cs typeface="Arial" pitchFamily="34" charset="0"/>
              </a:rPr>
              <a:t>, J., </a:t>
            </a:r>
            <a:r>
              <a:rPr lang="en-US" sz="2200" b="1" dirty="0" smtClean="0">
                <a:latin typeface="Arial" pitchFamily="34" charset="0"/>
                <a:cs typeface="Arial" pitchFamily="34" charset="0"/>
              </a:rPr>
              <a:t>J. </a:t>
            </a:r>
            <a:r>
              <a:rPr lang="en-US" sz="2200" b="1" dirty="0" smtClean="0">
                <a:latin typeface="Arial" pitchFamily="34" charset="0"/>
                <a:cs typeface="Arial" pitchFamily="34" charset="0"/>
              </a:rPr>
              <a:t>Krans</a:t>
            </a:r>
            <a:r>
              <a:rPr lang="en-US" sz="2200" b="1" dirty="0" smtClean="0">
                <a:latin typeface="Arial" pitchFamily="34" charset="0"/>
                <a:cs typeface="Arial" pitchFamily="34" charset="0"/>
              </a:rPr>
              <a:t>, M. </a:t>
            </a:r>
            <a:r>
              <a:rPr lang="en-US" sz="2200" b="1" dirty="0" smtClean="0">
                <a:latin typeface="Arial" pitchFamily="34" charset="0"/>
                <a:cs typeface="Arial" pitchFamily="34" charset="0"/>
              </a:rPr>
              <a:t>Goatley</a:t>
            </a:r>
            <a:r>
              <a:rPr lang="en-US" sz="2200" b="1" dirty="0" smtClean="0">
                <a:latin typeface="Arial" pitchFamily="34" charset="0"/>
                <a:cs typeface="Arial" pitchFamily="34" charset="0"/>
              </a:rPr>
              <a:t>. 1999. Sports Fields: A manual for design construction and maintenance. </a:t>
            </a:r>
            <a:r>
              <a:rPr lang="en-US" sz="2200" b="1" dirty="0" smtClean="0">
                <a:latin typeface="Arial" pitchFamily="34" charset="0"/>
                <a:cs typeface="Arial" pitchFamily="34" charset="0"/>
              </a:rPr>
              <a:t>John Wiley and Sons, N.J.</a:t>
            </a:r>
          </a:p>
          <a:p>
            <a:pPr marL="228600" indent="-228600" algn="just">
              <a:buFont typeface="Arial" pitchFamily="34" charset="0"/>
              <a:buChar char="•"/>
            </a:pPr>
            <a:r>
              <a:rPr lang="en-US" sz="2200" b="1" dirty="0" smtClean="0">
                <a:latin typeface="Arial" pitchFamily="34" charset="0"/>
                <a:cs typeface="Arial" pitchFamily="34" charset="0"/>
              </a:rPr>
              <a:t>Johnson, B.J. 1994. Influence of plant-growth regulators and mowing on 2 bermudagrasses. Agronomy Journal 86(5): 805-810</a:t>
            </a:r>
          </a:p>
          <a:p>
            <a:pPr marL="228600" indent="-228600" algn="just">
              <a:buFont typeface="Arial" pitchFamily="34" charset="0"/>
              <a:buChar char="•"/>
            </a:pPr>
            <a:r>
              <a:rPr lang="en-US" sz="2200" b="1" dirty="0" smtClean="0">
                <a:latin typeface="Arial" pitchFamily="34" charset="0"/>
                <a:cs typeface="Arial" pitchFamily="34" charset="0"/>
              </a:rPr>
              <a:t>Henderson, J. J., J.L. Lanovaz,  J.N. Rogers III, J.C. Sorochan, and J.T. Vanini,. 2005. A new apparatus to stimulate athletic field     traffic: The cady traffic simulator. </a:t>
            </a:r>
            <a:r>
              <a:rPr lang="en-US" sz="2200" b="1" dirty="0" smtClean="0">
                <a:latin typeface="Arial" pitchFamily="34" charset="0"/>
                <a:cs typeface="Arial" pitchFamily="34" charset="0"/>
                <a:hlinkClick r:id="rId4"/>
              </a:rPr>
              <a:t> </a:t>
            </a:r>
            <a:r>
              <a:rPr lang="en-US" sz="2200" b="1" i="1" dirty="0" smtClean="0">
                <a:latin typeface="Arial" pitchFamily="34" charset="0"/>
                <a:cs typeface="Arial" pitchFamily="34" charset="0"/>
              </a:rPr>
              <a:t>Agronomy Journal</a:t>
            </a:r>
            <a:r>
              <a:rPr lang="en-US" sz="2200" b="1" dirty="0" smtClean="0">
                <a:latin typeface="Arial" pitchFamily="34" charset="0"/>
                <a:cs typeface="Arial" pitchFamily="34" charset="0"/>
              </a:rPr>
              <a:t>.  97(4): p. 1153-57.</a:t>
            </a:r>
          </a:p>
          <a:p>
            <a:pPr marL="228600" indent="-228600" algn="just">
              <a:buFont typeface="Arial" pitchFamily="34" charset="0"/>
              <a:buChar char="•"/>
            </a:pPr>
            <a:r>
              <a:rPr lang="en-US" sz="2200" b="1" dirty="0" smtClean="0">
                <a:latin typeface="Arial" pitchFamily="34" charset="0"/>
                <a:cs typeface="Arial" pitchFamily="34" charset="0"/>
              </a:rPr>
              <a:t>Fagerness, M.J., F.H. Yelverton, D.P. Livingston and T.W. Rufty. 2002. Temperature and trinexapac-ethyl effects on bermudagrass growth, dormancy , and freezing tolerance. Crop Science 42:853-858 </a:t>
            </a:r>
          </a:p>
          <a:p>
            <a:pPr marL="228600" indent="-228600" algn="just">
              <a:buFont typeface="Arial" pitchFamily="34" charset="0"/>
              <a:buChar char="•"/>
            </a:pPr>
            <a:r>
              <a:rPr lang="en-US" sz="2200" b="1" dirty="0" smtClean="0">
                <a:latin typeface="Arial" pitchFamily="34" charset="0"/>
                <a:cs typeface="Arial" pitchFamily="34" charset="0"/>
              </a:rPr>
              <a:t>Karcher, D.E. and M.D. Richardson. 2003.  Quantifying turfgrass color using digital image analysis. </a:t>
            </a:r>
            <a:r>
              <a:rPr lang="en-US" sz="2200" b="1" i="1" dirty="0" smtClean="0">
                <a:latin typeface="Arial" pitchFamily="34" charset="0"/>
                <a:cs typeface="Arial" pitchFamily="34" charset="0"/>
              </a:rPr>
              <a:t>Crop Science</a:t>
            </a:r>
            <a:r>
              <a:rPr lang="en-US" sz="2200" b="1" dirty="0" smtClean="0">
                <a:latin typeface="Arial" pitchFamily="34" charset="0"/>
                <a:cs typeface="Arial" pitchFamily="34" charset="0"/>
              </a:rPr>
              <a:t>. 43(3): p. 943-951. </a:t>
            </a:r>
          </a:p>
        </p:txBody>
      </p:sp>
      <p:pic>
        <p:nvPicPr>
          <p:cNvPr id="2" name="Picture 2" descr="C:\Documents and Settings\Turfgrass\My Documents\Random Turf\Turf Logo Final Banner.jpg"/>
          <p:cNvPicPr>
            <a:picLocks noChangeAspect="1" noChangeArrowheads="1"/>
          </p:cNvPicPr>
          <p:nvPr/>
        </p:nvPicPr>
        <p:blipFill>
          <a:blip r:embed="rId5" cstate="print"/>
          <a:srcRect/>
          <a:stretch>
            <a:fillRect/>
          </a:stretch>
        </p:blipFill>
        <p:spPr bwMode="auto">
          <a:xfrm>
            <a:off x="228600" y="704850"/>
            <a:ext cx="4495800" cy="2247900"/>
          </a:xfrm>
          <a:prstGeom prst="rect">
            <a:avLst/>
          </a:prstGeom>
          <a:solidFill>
            <a:schemeClr val="bg2">
              <a:lumMod val="90000"/>
            </a:schemeClr>
          </a:solidFill>
          <a:ln>
            <a:solidFill>
              <a:schemeClr val="tx1"/>
            </a:solidFill>
          </a:ln>
        </p:spPr>
      </p:pic>
      <p:pic>
        <p:nvPicPr>
          <p:cNvPr id="1027" name="Picture 3" descr="C:\Documents and Settings\Turfgrass\My Documents\Masters\Pictures\2008\2008-10-31\IMG_2093.jpg"/>
          <p:cNvPicPr>
            <a:picLocks noChangeAspect="1" noChangeArrowheads="1"/>
          </p:cNvPicPr>
          <p:nvPr/>
        </p:nvPicPr>
        <p:blipFill>
          <a:blip r:embed="rId6">
            <a:lum bright="-19000" contrast="21000"/>
          </a:blip>
          <a:srcRect t="18666" b="17333"/>
          <a:stretch>
            <a:fillRect/>
          </a:stretch>
        </p:blipFill>
        <p:spPr bwMode="auto">
          <a:xfrm>
            <a:off x="34899600" y="10972800"/>
            <a:ext cx="7620000" cy="3657600"/>
          </a:xfrm>
          <a:prstGeom prst="rect">
            <a:avLst/>
          </a:prstGeom>
          <a:noFill/>
          <a:ln>
            <a:solidFill>
              <a:schemeClr val="tx1"/>
            </a:solidFill>
          </a:ln>
        </p:spPr>
      </p:pic>
      <p:sp>
        <p:nvSpPr>
          <p:cNvPr id="28" name="TextBox 27"/>
          <p:cNvSpPr txBox="1"/>
          <p:nvPr/>
        </p:nvSpPr>
        <p:spPr>
          <a:xfrm>
            <a:off x="17754600" y="29718000"/>
            <a:ext cx="7696200" cy="1015663"/>
          </a:xfrm>
          <a:prstGeom prst="rect">
            <a:avLst/>
          </a:prstGeom>
          <a:noFill/>
        </p:spPr>
        <p:txBody>
          <a:bodyPr wrap="square" rtlCol="0">
            <a:spAutoFit/>
          </a:bodyPr>
          <a:lstStyle/>
          <a:p>
            <a:r>
              <a:rPr lang="en-US" sz="3000" b="1" dirty="0" smtClean="0">
                <a:latin typeface="Arial" pitchFamily="34" charset="0"/>
                <a:cs typeface="Arial" pitchFamily="34" charset="0"/>
              </a:rPr>
              <a:t>Figure 1. TE applied until 14 days before simulated athletic field traffic (13 games)</a:t>
            </a:r>
            <a:r>
              <a:rPr lang="en-US" sz="30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30" name="TextBox 29"/>
          <p:cNvSpPr txBox="1"/>
          <p:nvPr/>
        </p:nvSpPr>
        <p:spPr>
          <a:xfrm>
            <a:off x="25908000" y="29718000"/>
            <a:ext cx="7620000" cy="1015663"/>
          </a:xfrm>
          <a:prstGeom prst="rect">
            <a:avLst/>
          </a:prstGeom>
          <a:noFill/>
        </p:spPr>
        <p:txBody>
          <a:bodyPr wrap="square" rtlCol="0">
            <a:spAutoFit/>
          </a:bodyPr>
          <a:lstStyle/>
          <a:p>
            <a:r>
              <a:rPr lang="en-US" sz="3000" b="1" dirty="0" smtClean="0">
                <a:latin typeface="Arial" pitchFamily="34" charset="0"/>
                <a:cs typeface="Arial" pitchFamily="34" charset="0"/>
              </a:rPr>
              <a:t>Figure 2. TE applied until 14 days after simulated athletic field traffic (13 games)</a:t>
            </a:r>
            <a:endParaRPr lang="en-US" sz="3000" dirty="0">
              <a:latin typeface="Arial" pitchFamily="34" charset="0"/>
              <a:cs typeface="Arial" pitchFamily="34" charset="0"/>
            </a:endParaRPr>
          </a:p>
        </p:txBody>
      </p:sp>
      <p:sp>
        <p:nvSpPr>
          <p:cNvPr id="31" name="TextBox 30"/>
          <p:cNvSpPr txBox="1"/>
          <p:nvPr/>
        </p:nvSpPr>
        <p:spPr>
          <a:xfrm>
            <a:off x="34823400" y="10363200"/>
            <a:ext cx="7696200" cy="553998"/>
          </a:xfrm>
          <a:prstGeom prst="rect">
            <a:avLst/>
          </a:prstGeom>
          <a:noFill/>
        </p:spPr>
        <p:txBody>
          <a:bodyPr wrap="square" rtlCol="0">
            <a:spAutoFit/>
          </a:bodyPr>
          <a:lstStyle/>
          <a:p>
            <a:r>
              <a:rPr lang="en-US" sz="3000" b="1" dirty="0" smtClean="0">
                <a:latin typeface="Arial" pitchFamily="34" charset="0"/>
                <a:cs typeface="Arial" pitchFamily="34" charset="0"/>
              </a:rPr>
              <a:t>Figure 3. Cady Traffic Simulator</a:t>
            </a:r>
            <a:r>
              <a:rPr lang="en-US" sz="30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32" name="TextBox 31"/>
          <p:cNvSpPr txBox="1"/>
          <p:nvPr/>
        </p:nvSpPr>
        <p:spPr>
          <a:xfrm>
            <a:off x="42900600" y="10363200"/>
            <a:ext cx="7620000" cy="553998"/>
          </a:xfrm>
          <a:prstGeom prst="rect">
            <a:avLst/>
          </a:prstGeom>
          <a:noFill/>
        </p:spPr>
        <p:txBody>
          <a:bodyPr wrap="square" rtlCol="0">
            <a:spAutoFit/>
          </a:bodyPr>
          <a:lstStyle/>
          <a:p>
            <a:r>
              <a:rPr lang="en-US" sz="3000" b="1" dirty="0" smtClean="0">
                <a:latin typeface="Arial" pitchFamily="34" charset="0"/>
                <a:cs typeface="Arial" pitchFamily="34" charset="0"/>
              </a:rPr>
              <a:t>Figure 4. Light </a:t>
            </a:r>
            <a:r>
              <a:rPr lang="en-US" sz="3000" b="1" dirty="0" smtClean="0">
                <a:latin typeface="Arial" pitchFamily="34" charset="0"/>
                <a:cs typeface="Arial" pitchFamily="34" charset="0"/>
              </a:rPr>
              <a:t>Box for DIA</a:t>
            </a:r>
            <a:endParaRPr lang="en-US" sz="3000" dirty="0">
              <a:latin typeface="Arial" pitchFamily="34" charset="0"/>
              <a:cs typeface="Arial" pitchFamily="34" charset="0"/>
            </a:endParaRPr>
          </a:p>
        </p:txBody>
      </p:sp>
      <p:sp>
        <p:nvSpPr>
          <p:cNvPr id="33" name="TextBox 32"/>
          <p:cNvSpPr txBox="1"/>
          <p:nvPr/>
        </p:nvSpPr>
        <p:spPr>
          <a:xfrm>
            <a:off x="17830800" y="36022002"/>
            <a:ext cx="7620000" cy="553998"/>
          </a:xfrm>
          <a:prstGeom prst="rect">
            <a:avLst/>
          </a:prstGeom>
          <a:noFill/>
        </p:spPr>
        <p:txBody>
          <a:bodyPr wrap="square" rtlCol="0">
            <a:spAutoFit/>
          </a:bodyPr>
          <a:lstStyle/>
          <a:p>
            <a:pPr algn="ctr"/>
            <a:r>
              <a:rPr lang="en-US" sz="3000" dirty="0" smtClean="0">
                <a:solidFill>
                  <a:schemeClr val="bg1"/>
                </a:solidFill>
                <a:latin typeface="Arial" pitchFamily="34" charset="0"/>
                <a:cs typeface="Arial" pitchFamily="34" charset="0"/>
              </a:rPr>
              <a:t>~74% cover</a:t>
            </a:r>
            <a:endParaRPr lang="en-US" sz="3000" dirty="0">
              <a:solidFill>
                <a:schemeClr val="bg1"/>
              </a:solidFill>
              <a:latin typeface="Arial" pitchFamily="34" charset="0"/>
              <a:cs typeface="Arial" pitchFamily="34" charset="0"/>
            </a:endParaRPr>
          </a:p>
        </p:txBody>
      </p:sp>
      <p:sp>
        <p:nvSpPr>
          <p:cNvPr id="34" name="TextBox 33"/>
          <p:cNvSpPr txBox="1"/>
          <p:nvPr/>
        </p:nvSpPr>
        <p:spPr>
          <a:xfrm>
            <a:off x="25908000" y="36042600"/>
            <a:ext cx="7543800" cy="553998"/>
          </a:xfrm>
          <a:prstGeom prst="rect">
            <a:avLst/>
          </a:prstGeom>
          <a:noFill/>
        </p:spPr>
        <p:txBody>
          <a:bodyPr wrap="square" rtlCol="0">
            <a:spAutoFit/>
          </a:bodyPr>
          <a:lstStyle/>
          <a:p>
            <a:pPr algn="ctr"/>
            <a:r>
              <a:rPr lang="en-US" sz="3000" dirty="0" smtClean="0">
                <a:solidFill>
                  <a:schemeClr val="bg1"/>
                </a:solidFill>
                <a:latin typeface="Arial" pitchFamily="34" charset="0"/>
                <a:cs typeface="Arial" pitchFamily="34" charset="0"/>
              </a:rPr>
              <a:t>~45% cover</a:t>
            </a:r>
            <a:endParaRPr lang="en-US" sz="3000" dirty="0">
              <a:solidFill>
                <a:schemeClr val="bg1"/>
              </a:solidFill>
              <a:latin typeface="Arial" pitchFamily="34" charset="0"/>
              <a:cs typeface="Arial" pitchFamily="34" charset="0"/>
            </a:endParaRPr>
          </a:p>
        </p:txBody>
      </p:sp>
      <p:pic>
        <p:nvPicPr>
          <p:cNvPr id="35" name="Picture 87" descr="plant_sciences_logo"/>
          <p:cNvPicPr>
            <a:picLocks noChangeAspect="1" noChangeArrowheads="1"/>
          </p:cNvPicPr>
          <p:nvPr/>
        </p:nvPicPr>
        <p:blipFill>
          <a:blip r:embed="rId7"/>
          <a:srcRect/>
          <a:stretch>
            <a:fillRect/>
          </a:stretch>
        </p:blipFill>
        <p:spPr bwMode="auto">
          <a:xfrm>
            <a:off x="46558200" y="723900"/>
            <a:ext cx="4419600" cy="2209800"/>
          </a:xfrm>
          <a:prstGeom prst="rect">
            <a:avLst/>
          </a:prstGeom>
          <a:solidFill>
            <a:schemeClr val="bg1"/>
          </a:solidFill>
          <a:ln w="9525">
            <a:solidFill>
              <a:schemeClr val="tx1"/>
            </a:solidFill>
            <a:miter lim="800000"/>
            <a:headEnd/>
            <a:tailEnd/>
          </a:ln>
        </p:spPr>
      </p:pic>
      <p:graphicFrame>
        <p:nvGraphicFramePr>
          <p:cNvPr id="64" name="Table 63"/>
          <p:cNvGraphicFramePr>
            <a:graphicFrameLocks noGrp="1"/>
          </p:cNvGraphicFramePr>
          <p:nvPr/>
        </p:nvGraphicFramePr>
        <p:xfrm>
          <a:off x="17983204" y="11201401"/>
          <a:ext cx="15239996" cy="5181602"/>
        </p:xfrm>
        <a:graphic>
          <a:graphicData uri="http://schemas.openxmlformats.org/drawingml/2006/table">
            <a:tbl>
              <a:tblPr/>
              <a:tblGrid>
                <a:gridCol w="4588386"/>
                <a:gridCol w="1065161"/>
                <a:gridCol w="1065161"/>
                <a:gridCol w="1065161"/>
                <a:gridCol w="1065161"/>
                <a:gridCol w="1065161"/>
                <a:gridCol w="1065161"/>
                <a:gridCol w="1065161"/>
                <a:gridCol w="1065161"/>
                <a:gridCol w="1065161"/>
                <a:gridCol w="1065161"/>
              </a:tblGrid>
              <a:tr h="539018">
                <a:tc gridSpan="11">
                  <a:txBody>
                    <a:bodyPr/>
                    <a:lstStyle/>
                    <a:p>
                      <a:pPr algn="l" fontAlgn="b"/>
                      <a:r>
                        <a:rPr lang="en-US" sz="2800" b="1" i="0" u="none" strike="noStrike" dirty="0">
                          <a:solidFill>
                            <a:srgbClr val="000000"/>
                          </a:solidFill>
                          <a:latin typeface="Arial" pitchFamily="34" charset="0"/>
                          <a:cs typeface="Arial" pitchFamily="34" charset="0"/>
                        </a:rPr>
                        <a:t>Table 1: </a:t>
                      </a:r>
                      <a:r>
                        <a:rPr lang="en-US" sz="2800" b="1" i="0" u="none" strike="noStrike" dirty="0" smtClean="0">
                          <a:solidFill>
                            <a:srgbClr val="000000"/>
                          </a:solidFill>
                          <a:latin typeface="Arial" pitchFamily="34" charset="0"/>
                          <a:cs typeface="Arial" pitchFamily="34" charset="0"/>
                        </a:rPr>
                        <a:t>Percent green </a:t>
                      </a:r>
                      <a:r>
                        <a:rPr lang="en-US" sz="2800" b="1" i="0" u="none" strike="noStrike" dirty="0">
                          <a:solidFill>
                            <a:srgbClr val="000000"/>
                          </a:solidFill>
                          <a:latin typeface="Arial" pitchFamily="34" charset="0"/>
                          <a:cs typeface="Arial" pitchFamily="34" charset="0"/>
                        </a:rPr>
                        <a:t>cover for </a:t>
                      </a:r>
                      <a:r>
                        <a:rPr lang="en-US" sz="2800" b="1" i="0" u="none" strike="noStrike" dirty="0" smtClean="0">
                          <a:solidFill>
                            <a:srgbClr val="000000"/>
                          </a:solidFill>
                          <a:latin typeface="Arial" pitchFamily="34" charset="0"/>
                          <a:cs typeface="Arial" pitchFamily="34" charset="0"/>
                        </a:rPr>
                        <a:t>trafficked bermudagrass cultivars</a:t>
                      </a:r>
                      <a:endParaRPr lang="en-US" sz="28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9018">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10">
                  <a:txBody>
                    <a:bodyPr/>
                    <a:lstStyle/>
                    <a:p>
                      <a:pPr algn="ctr" fontAlgn="b"/>
                      <a:r>
                        <a:rPr lang="en-US" sz="2800" b="1" i="0" u="none" strike="noStrike" dirty="0">
                          <a:solidFill>
                            <a:srgbClr val="000000"/>
                          </a:solidFill>
                          <a:latin typeface="Arial" pitchFamily="34" charset="0"/>
                          <a:cs typeface="Arial" pitchFamily="34" charset="0"/>
                        </a:rPr>
                        <a:t>Number of Simulated Games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9018">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b"/>
                      <a:r>
                        <a:rPr lang="en-US" sz="2800" b="1" i="0" u="none" strike="noStrike" dirty="0">
                          <a:solidFill>
                            <a:srgbClr val="000000"/>
                          </a:solidFill>
                          <a:latin typeface="Arial" pitchFamily="34" charset="0"/>
                          <a:cs typeface="Arial" pitchFamily="34" charset="0"/>
                        </a:rPr>
                        <a:t>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539018">
                <a:tc>
                  <a:txBody>
                    <a:bodyPr/>
                    <a:lstStyle/>
                    <a:p>
                      <a:pPr marL="0" indent="57150" algn="l" fontAlgn="b"/>
                      <a:r>
                        <a:rPr lang="en-US" sz="2800" b="1" i="0" u="none" strike="noStrike" dirty="0">
                          <a:solidFill>
                            <a:srgbClr val="000000"/>
                          </a:solidFill>
                          <a:latin typeface="Arial" pitchFamily="34" charset="0"/>
                          <a:cs typeface="Arial" pitchFamily="34" charset="0"/>
                        </a:rPr>
                        <a:t>Cultivar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10">
                  <a:txBody>
                    <a:bodyPr/>
                    <a:lstStyle/>
                    <a:p>
                      <a:pPr algn="ctr" fontAlgn="b"/>
                      <a:r>
                        <a:rPr lang="en-US" sz="2800" b="1" i="0" u="none" strike="noStrike" dirty="0">
                          <a:solidFill>
                            <a:srgbClr val="000000"/>
                          </a:solidFill>
                          <a:latin typeface="Arial" pitchFamily="34" charset="0"/>
                          <a:cs typeface="Arial" pitchFamily="34" charset="0"/>
                        </a:rPr>
                        <a:t>Turfgrass Cover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9018">
                <a:tc>
                  <a:txBody>
                    <a:bodyPr/>
                    <a:lstStyle/>
                    <a:p>
                      <a:pPr marL="0" indent="57150" algn="l" fontAlgn="b"/>
                      <a:r>
                        <a:rPr lang="en-US" sz="2800" b="1" i="0" u="none" strike="noStrike" dirty="0">
                          <a:solidFill>
                            <a:srgbClr val="000000"/>
                          </a:solidFill>
                          <a:latin typeface="Arial" pitchFamily="34" charset="0"/>
                          <a:cs typeface="Arial" pitchFamily="34" charset="0"/>
                        </a:rPr>
                        <a:t>Tifway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r>
                        <a:rPr lang="en-US" sz="2800" b="1" i="0" u="none" strike="noStrike" baseline="30000" dirty="0">
                          <a:solidFill>
                            <a:srgbClr val="000000"/>
                          </a:solidFill>
                          <a:latin typeface="Arial" pitchFamily="34" charset="0"/>
                          <a:cs typeface="Arial"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83.8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66.5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50.4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32.2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9018">
                <a:tc>
                  <a:txBody>
                    <a:bodyPr/>
                    <a:lstStyle/>
                    <a:p>
                      <a:pPr marL="0" indent="57150" algn="l" fontAlgn="b"/>
                      <a:r>
                        <a:rPr lang="en-US" sz="2800" b="1" i="0" u="none" strike="noStrike" dirty="0">
                          <a:solidFill>
                            <a:srgbClr val="000000"/>
                          </a:solidFill>
                          <a:latin typeface="Arial" pitchFamily="34" charset="0"/>
                          <a:cs typeface="Arial" pitchFamily="34" charset="0"/>
                        </a:rPr>
                        <a:t>Riviera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90.6</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82.1</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56.7</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36.6</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16.4</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539018">
                <a:tc>
                  <a:txBody>
                    <a:bodyPr/>
                    <a:lstStyle/>
                    <a:p>
                      <a:pPr marL="57150" indent="0" algn="l" fontAlgn="b"/>
                      <a:r>
                        <a:rPr lang="en-US" sz="2800" b="1" i="0" u="none" strike="noStrike" dirty="0">
                          <a:solidFill>
                            <a:srgbClr val="000000"/>
                          </a:solidFill>
                          <a:latin typeface="Arial" pitchFamily="34" charset="0"/>
                          <a:cs typeface="Arial" pitchFamily="34" charset="0"/>
                        </a:rPr>
                        <a:t>Patriot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88.5</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70.0</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26.2</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c</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13.9</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c</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5.0</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539018">
                <a:tc>
                  <a:txBody>
                    <a:bodyPr/>
                    <a:lstStyle/>
                    <a:p>
                      <a:pPr marL="0" indent="57150" algn="l" fontAlgn="b"/>
                      <a:r>
                        <a:rPr lang="en-US" sz="2800" b="1" i="0" u="none" strike="noStrike" dirty="0">
                          <a:solidFill>
                            <a:srgbClr val="000000"/>
                          </a:solidFill>
                          <a:latin typeface="Arial" pitchFamily="34" charset="0"/>
                          <a:cs typeface="Arial" pitchFamily="34" charset="0"/>
                        </a:rPr>
                        <a:t>Celebration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93.7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84.8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63.8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42.3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19.7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69458">
                <a:tc gridSpan="11">
                  <a:txBody>
                    <a:bodyPr/>
                    <a:lstStyle/>
                    <a:p>
                      <a:pPr marL="342900" indent="-285750" algn="l" fontAlgn="b"/>
                      <a:r>
                        <a:rPr lang="en-US" sz="2400" b="1" i="0" u="none" strike="noStrike" dirty="0">
                          <a:solidFill>
                            <a:srgbClr val="000000"/>
                          </a:solidFill>
                          <a:latin typeface="Arial" pitchFamily="34" charset="0"/>
                          <a:cs typeface="Arial" pitchFamily="34" charset="0"/>
                        </a:rPr>
                        <a:t>† </a:t>
                      </a:r>
                      <a:r>
                        <a:rPr lang="en-US" sz="2400" b="1" i="0" u="none" strike="noStrike" dirty="0" smtClean="0">
                          <a:solidFill>
                            <a:srgbClr val="000000"/>
                          </a:solidFill>
                          <a:latin typeface="Arial" pitchFamily="34" charset="0"/>
                          <a:cs typeface="Arial" pitchFamily="34" charset="0"/>
                        </a:rPr>
                        <a:t>Percent green </a:t>
                      </a:r>
                      <a:r>
                        <a:rPr lang="en-US" sz="2400" b="1" i="0" u="none" strike="noStrike" dirty="0">
                          <a:solidFill>
                            <a:srgbClr val="000000"/>
                          </a:solidFill>
                          <a:latin typeface="Arial" pitchFamily="34" charset="0"/>
                          <a:cs typeface="Arial" pitchFamily="34" charset="0"/>
                        </a:rPr>
                        <a:t>cover values followed with any of the same letters are not significantly different according to Fishers Protected LSD(0.05)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5" name="Table 64"/>
          <p:cNvGraphicFramePr>
            <a:graphicFrameLocks noGrp="1"/>
          </p:cNvGraphicFramePr>
          <p:nvPr/>
        </p:nvGraphicFramePr>
        <p:xfrm>
          <a:off x="17983200" y="16840200"/>
          <a:ext cx="15239997" cy="5105401"/>
        </p:xfrm>
        <a:graphic>
          <a:graphicData uri="http://schemas.openxmlformats.org/drawingml/2006/table">
            <a:tbl>
              <a:tblPr/>
              <a:tblGrid>
                <a:gridCol w="4588387"/>
                <a:gridCol w="1065161"/>
                <a:gridCol w="1065161"/>
                <a:gridCol w="1065161"/>
                <a:gridCol w="1065161"/>
                <a:gridCol w="1065161"/>
                <a:gridCol w="1065161"/>
                <a:gridCol w="1065161"/>
                <a:gridCol w="1065161"/>
                <a:gridCol w="1065161"/>
                <a:gridCol w="1065161"/>
              </a:tblGrid>
              <a:tr h="553770">
                <a:tc gridSpan="11">
                  <a:txBody>
                    <a:bodyPr/>
                    <a:lstStyle/>
                    <a:p>
                      <a:pPr algn="l" fontAlgn="b"/>
                      <a:r>
                        <a:rPr lang="en-US" sz="2800" b="1" i="0" u="none" strike="noStrike" dirty="0">
                          <a:solidFill>
                            <a:srgbClr val="000000"/>
                          </a:solidFill>
                          <a:latin typeface="Arial" pitchFamily="34" charset="0"/>
                          <a:cs typeface="Arial" pitchFamily="34" charset="0"/>
                        </a:rPr>
                        <a:t>Table 2: </a:t>
                      </a:r>
                      <a:r>
                        <a:rPr lang="en-US" sz="2800" b="1" i="0" u="none" strike="noStrike" dirty="0" smtClean="0">
                          <a:solidFill>
                            <a:srgbClr val="000000"/>
                          </a:solidFill>
                          <a:latin typeface="Arial" pitchFamily="34" charset="0"/>
                          <a:cs typeface="Arial" pitchFamily="34" charset="0"/>
                        </a:rPr>
                        <a:t>Percent green </a:t>
                      </a:r>
                      <a:r>
                        <a:rPr lang="en-US" sz="2800" b="1" i="0" u="none" strike="noStrike" dirty="0">
                          <a:solidFill>
                            <a:srgbClr val="000000"/>
                          </a:solidFill>
                          <a:latin typeface="Arial" pitchFamily="34" charset="0"/>
                          <a:cs typeface="Arial" pitchFamily="34" charset="0"/>
                        </a:rPr>
                        <a:t>cover for trinexapac-ethyl (TE) </a:t>
                      </a:r>
                      <a:r>
                        <a:rPr lang="en-US" sz="2800" b="1" i="0" u="none" strike="noStrike" dirty="0" smtClean="0">
                          <a:solidFill>
                            <a:srgbClr val="000000"/>
                          </a:solidFill>
                          <a:latin typeface="Arial" pitchFamily="34" charset="0"/>
                          <a:cs typeface="Arial" pitchFamily="34" charset="0"/>
                        </a:rPr>
                        <a:t>treated, non-overseeded plots</a:t>
                      </a:r>
                      <a:endParaRPr lang="en-US" sz="28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7400">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10">
                  <a:txBody>
                    <a:bodyPr/>
                    <a:lstStyle/>
                    <a:p>
                      <a:pPr algn="ctr" fontAlgn="b"/>
                      <a:r>
                        <a:rPr lang="en-US" sz="2800" b="1" i="0" u="none" strike="noStrike" dirty="0">
                          <a:solidFill>
                            <a:srgbClr val="000000"/>
                          </a:solidFill>
                          <a:latin typeface="Arial" pitchFamily="34" charset="0"/>
                          <a:cs typeface="Arial" pitchFamily="34" charset="0"/>
                        </a:rPr>
                        <a:t>Number of Simulated Games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7400">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b"/>
                      <a:r>
                        <a:rPr lang="en-US" sz="2800" b="1" i="0" u="none" strike="noStrike" dirty="0">
                          <a:solidFill>
                            <a:srgbClr val="000000"/>
                          </a:solidFill>
                          <a:latin typeface="Arial" pitchFamily="34" charset="0"/>
                          <a:cs typeface="Arial" pitchFamily="34" charset="0"/>
                        </a:rPr>
                        <a:t>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527400">
                <a:tc>
                  <a:txBody>
                    <a:bodyPr/>
                    <a:lstStyle/>
                    <a:p>
                      <a:pPr marL="0" indent="57150" algn="l" fontAlgn="b"/>
                      <a:r>
                        <a:rPr lang="en-US" sz="2800" b="1" i="0" u="none" strike="noStrike" dirty="0">
                          <a:solidFill>
                            <a:srgbClr val="000000"/>
                          </a:solidFill>
                          <a:latin typeface="Arial" pitchFamily="34" charset="0"/>
                          <a:cs typeface="Arial" pitchFamily="34" charset="0"/>
                        </a:rPr>
                        <a:t>PGR</a:t>
                      </a:r>
                      <a:r>
                        <a:rPr lang="en-US" sz="2800" b="1" i="0" u="none" strike="noStrike" baseline="30000" dirty="0">
                          <a:solidFill>
                            <a:srgbClr val="000000"/>
                          </a:solidFill>
                          <a:latin typeface="Arial" pitchFamily="34" charset="0"/>
                          <a:cs typeface="Arial" pitchFamily="34" charset="0"/>
                        </a:rPr>
                        <a: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10">
                  <a:txBody>
                    <a:bodyPr/>
                    <a:lstStyle/>
                    <a:p>
                      <a:pPr algn="ctr" fontAlgn="b"/>
                      <a:r>
                        <a:rPr lang="en-US" sz="2800" b="1" i="0" u="none" strike="noStrike" dirty="0">
                          <a:solidFill>
                            <a:srgbClr val="000000"/>
                          </a:solidFill>
                          <a:latin typeface="Arial" pitchFamily="34" charset="0"/>
                          <a:cs typeface="Arial" pitchFamily="34" charset="0"/>
                        </a:rPr>
                        <a:t>Turfgrass Cover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7400">
                <a:tc>
                  <a:txBody>
                    <a:bodyPr/>
                    <a:lstStyle/>
                    <a:p>
                      <a:pPr marL="0" indent="57150" algn="l" fontAlgn="b"/>
                      <a:r>
                        <a:rPr lang="en-US" sz="2800" b="1" i="0" u="none" strike="noStrike" dirty="0" smtClean="0">
                          <a:solidFill>
                            <a:srgbClr val="000000"/>
                          </a:solidFill>
                          <a:latin typeface="Arial" pitchFamily="34" charset="0"/>
                          <a:cs typeface="Arial" pitchFamily="34" charset="0"/>
                        </a:rPr>
                        <a:t>A - No TE</a:t>
                      </a:r>
                      <a:endParaRPr lang="en-US" sz="28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ab</a:t>
                      </a:r>
                      <a:r>
                        <a:rPr lang="en-US" sz="2800" b="1" i="0" u="none" strike="noStrike" baseline="30000" dirty="0">
                          <a:solidFill>
                            <a:srgbClr val="000000"/>
                          </a:solidFill>
                          <a:latin typeface="Arial" pitchFamily="34" charset="0"/>
                          <a:cs typeface="Arial"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81.8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46.8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31.4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16.7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27400">
                <a:tc>
                  <a:txBody>
                    <a:bodyPr/>
                    <a:lstStyle/>
                    <a:p>
                      <a:pPr marL="0" indent="57150" algn="l" fontAlgn="b"/>
                      <a:r>
                        <a:rPr lang="en-US" sz="2800" b="1" i="0" u="none" strike="noStrike" dirty="0" smtClean="0">
                          <a:solidFill>
                            <a:srgbClr val="000000"/>
                          </a:solidFill>
                          <a:latin typeface="Arial" pitchFamily="34" charset="0"/>
                          <a:cs typeface="Arial" pitchFamily="34" charset="0"/>
                        </a:rPr>
                        <a:t>B - 3 TE</a:t>
                      </a:r>
                      <a:r>
                        <a:rPr lang="en-US" sz="2800" b="1" i="0" u="none" strike="noStrike" baseline="0" dirty="0" smtClean="0">
                          <a:solidFill>
                            <a:srgbClr val="000000"/>
                          </a:solidFill>
                          <a:latin typeface="Arial" pitchFamily="34" charset="0"/>
                          <a:cs typeface="Arial" pitchFamily="34" charset="0"/>
                        </a:rPr>
                        <a:t> applications</a:t>
                      </a:r>
                      <a:endParaRPr lang="en-US" sz="28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93.2</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86.7</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61.4</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41.6</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21.7</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527400">
                <a:tc>
                  <a:txBody>
                    <a:bodyPr/>
                    <a:lstStyle/>
                    <a:p>
                      <a:pPr marL="0" indent="57150" algn="l" fontAlgn="b"/>
                      <a:r>
                        <a:rPr lang="en-US" sz="2800" b="1" i="0" u="none" strike="noStrike" dirty="0" smtClean="0">
                          <a:solidFill>
                            <a:srgbClr val="000000"/>
                          </a:solidFill>
                          <a:latin typeface="Arial" pitchFamily="34" charset="0"/>
                          <a:cs typeface="Arial" pitchFamily="34" charset="0"/>
                        </a:rPr>
                        <a:t>C</a:t>
                      </a:r>
                      <a:r>
                        <a:rPr lang="en-US" sz="2800" b="1" i="0" u="none" strike="noStrike" baseline="0" dirty="0" smtClean="0">
                          <a:solidFill>
                            <a:srgbClr val="000000"/>
                          </a:solidFill>
                          <a:latin typeface="Arial" pitchFamily="34" charset="0"/>
                          <a:cs typeface="Arial" pitchFamily="34" charset="0"/>
                        </a:rPr>
                        <a:t> - </a:t>
                      </a:r>
                      <a:r>
                        <a:rPr lang="en-US" sz="2800" b="1" i="0" u="none" strike="noStrike" dirty="0" smtClean="0">
                          <a:solidFill>
                            <a:srgbClr val="000000"/>
                          </a:solidFill>
                          <a:latin typeface="Arial" pitchFamily="34" charset="0"/>
                          <a:cs typeface="Arial" pitchFamily="34" charset="0"/>
                        </a:rPr>
                        <a:t>5 TE applications</a:t>
                      </a:r>
                      <a:endParaRPr lang="en-US" sz="28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72.1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51.7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34.5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16.5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05608">
                <a:tc gridSpan="11">
                  <a:txBody>
                    <a:bodyPr/>
                    <a:lstStyle/>
                    <a:p>
                      <a:pPr marL="285750" indent="-228600" algn="l" fontAlgn="b"/>
                      <a:r>
                        <a:rPr lang="en-US" sz="2400" b="1" i="0" u="none" strike="noStrike" dirty="0" smtClean="0">
                          <a:solidFill>
                            <a:srgbClr val="000000"/>
                          </a:solidFill>
                          <a:latin typeface="Arial" pitchFamily="34" charset="0"/>
                          <a:cs typeface="Arial" pitchFamily="34" charset="0"/>
                        </a:rPr>
                        <a:t>† A = No</a:t>
                      </a:r>
                      <a:r>
                        <a:rPr lang="en-US" sz="2400" b="1" i="0" u="none" strike="noStrike" baseline="0" dirty="0" smtClean="0">
                          <a:solidFill>
                            <a:srgbClr val="000000"/>
                          </a:solidFill>
                          <a:latin typeface="Arial" pitchFamily="34" charset="0"/>
                          <a:cs typeface="Arial" pitchFamily="34" charset="0"/>
                        </a:rPr>
                        <a:t> TE, B</a:t>
                      </a:r>
                      <a:r>
                        <a:rPr lang="en-US" sz="2400" b="1" i="0" u="none" strike="noStrike" dirty="0" smtClean="0">
                          <a:solidFill>
                            <a:srgbClr val="000000"/>
                          </a:solidFill>
                          <a:latin typeface="Arial" pitchFamily="34" charset="0"/>
                          <a:cs typeface="Arial" pitchFamily="34" charset="0"/>
                        </a:rPr>
                        <a:t> = TE applied until 14 days before traffic, and C = TE applied until 14 days  after traffic</a:t>
                      </a:r>
                      <a:endParaRPr lang="en-US" sz="24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1623">
                <a:tc gridSpan="11">
                  <a:txBody>
                    <a:bodyPr/>
                    <a:lstStyle/>
                    <a:p>
                      <a:pPr marL="342900" indent="-285750" algn="l" fontAlgn="b"/>
                      <a:r>
                        <a:rPr lang="en-US" sz="2400" b="1" i="0" u="none" strike="noStrike" dirty="0">
                          <a:solidFill>
                            <a:srgbClr val="000000"/>
                          </a:solidFill>
                          <a:latin typeface="Arial" pitchFamily="34" charset="0"/>
                          <a:cs typeface="Arial" pitchFamily="34" charset="0"/>
                        </a:rPr>
                        <a:t>‡ </a:t>
                      </a:r>
                      <a:r>
                        <a:rPr lang="en-US" sz="2400" b="1" i="0" u="none" strike="noStrike" dirty="0" smtClean="0">
                          <a:solidFill>
                            <a:srgbClr val="000000"/>
                          </a:solidFill>
                          <a:latin typeface="Arial" pitchFamily="34" charset="0"/>
                          <a:cs typeface="Arial" pitchFamily="34" charset="0"/>
                        </a:rPr>
                        <a:t>Percent green </a:t>
                      </a:r>
                      <a:r>
                        <a:rPr lang="en-US" sz="2400" b="1" i="0" u="none" strike="noStrike" dirty="0">
                          <a:solidFill>
                            <a:srgbClr val="000000"/>
                          </a:solidFill>
                          <a:latin typeface="Arial" pitchFamily="34" charset="0"/>
                          <a:cs typeface="Arial" pitchFamily="34" charset="0"/>
                        </a:rPr>
                        <a:t>cover values followed with any of the same letters are not significantly different according to Fishers Protected LSD(0.05)</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6" name="Table 65"/>
          <p:cNvGraphicFramePr>
            <a:graphicFrameLocks noGrp="1"/>
          </p:cNvGraphicFramePr>
          <p:nvPr/>
        </p:nvGraphicFramePr>
        <p:xfrm>
          <a:off x="35051998" y="16078203"/>
          <a:ext cx="15240007" cy="5067958"/>
        </p:xfrm>
        <a:graphic>
          <a:graphicData uri="http://schemas.openxmlformats.org/drawingml/2006/table">
            <a:tbl>
              <a:tblPr/>
              <a:tblGrid>
                <a:gridCol w="4588387"/>
                <a:gridCol w="1065162"/>
                <a:gridCol w="1065162"/>
                <a:gridCol w="1065162"/>
                <a:gridCol w="1065162"/>
                <a:gridCol w="1065162"/>
                <a:gridCol w="1065162"/>
                <a:gridCol w="1065162"/>
                <a:gridCol w="1065162"/>
                <a:gridCol w="1065162"/>
                <a:gridCol w="1065162"/>
              </a:tblGrid>
              <a:tr h="471405">
                <a:tc gridSpan="11">
                  <a:txBody>
                    <a:bodyPr/>
                    <a:lstStyle/>
                    <a:p>
                      <a:pPr algn="l" fontAlgn="b"/>
                      <a:r>
                        <a:rPr lang="en-US" sz="2800" b="1" i="0" u="none" strike="noStrike" dirty="0">
                          <a:solidFill>
                            <a:srgbClr val="000000"/>
                          </a:solidFill>
                          <a:latin typeface="Arial" pitchFamily="34" charset="0"/>
                          <a:cs typeface="Arial" pitchFamily="34" charset="0"/>
                        </a:rPr>
                        <a:t>Table 3: </a:t>
                      </a:r>
                      <a:r>
                        <a:rPr lang="en-US" sz="2800" b="1" i="0" u="none" strike="noStrike" dirty="0" smtClean="0">
                          <a:solidFill>
                            <a:srgbClr val="000000"/>
                          </a:solidFill>
                          <a:latin typeface="Arial" pitchFamily="34" charset="0"/>
                          <a:cs typeface="Arial" pitchFamily="34" charset="0"/>
                        </a:rPr>
                        <a:t>Percent green </a:t>
                      </a:r>
                      <a:r>
                        <a:rPr lang="en-US" sz="2800" b="1" i="0" u="none" strike="noStrike" dirty="0">
                          <a:solidFill>
                            <a:srgbClr val="000000"/>
                          </a:solidFill>
                          <a:latin typeface="Arial" pitchFamily="34" charset="0"/>
                          <a:cs typeface="Arial" pitchFamily="34" charset="0"/>
                        </a:rPr>
                        <a:t>cover for </a:t>
                      </a:r>
                      <a:r>
                        <a:rPr lang="en-US" sz="2800" b="1" i="0" u="none" strike="noStrike" dirty="0" smtClean="0">
                          <a:solidFill>
                            <a:srgbClr val="000000"/>
                          </a:solidFill>
                          <a:latin typeface="Arial" pitchFamily="34" charset="0"/>
                          <a:cs typeface="Arial" pitchFamily="34" charset="0"/>
                        </a:rPr>
                        <a:t>trafficked bermudagrass cultivars</a:t>
                      </a:r>
                      <a:endParaRPr lang="en-US" sz="28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405">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10">
                  <a:txBody>
                    <a:bodyPr/>
                    <a:lstStyle/>
                    <a:p>
                      <a:pPr algn="ctr" fontAlgn="b"/>
                      <a:r>
                        <a:rPr lang="en-US" sz="2800" b="1" i="0" u="none" strike="noStrike" dirty="0">
                          <a:solidFill>
                            <a:srgbClr val="000000"/>
                          </a:solidFill>
                          <a:latin typeface="Arial" pitchFamily="34" charset="0"/>
                          <a:cs typeface="Arial" pitchFamily="34" charset="0"/>
                        </a:rPr>
                        <a:t>Number of Simulated Games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405">
                <a:tc>
                  <a:txBody>
                    <a:bodyPr/>
                    <a:lstStyle/>
                    <a:p>
                      <a:pPr algn="l" fontAlgn="b"/>
                      <a:r>
                        <a:rPr lang="en-US" sz="28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b"/>
                      <a:r>
                        <a:rPr lang="en-US" sz="2800" b="1" i="0" u="none" strike="noStrike" dirty="0">
                          <a:solidFill>
                            <a:srgbClr val="000000"/>
                          </a:solidFill>
                          <a:latin typeface="Arial" pitchFamily="34" charset="0"/>
                          <a:cs typeface="Arial" pitchFamily="34" charset="0"/>
                        </a:rPr>
                        <a:t>5</a:t>
                      </a:r>
                      <a:endParaRPr lang="en-US" sz="2800" b="0" i="0" u="none" strike="noStrike" dirty="0">
                        <a:solidFill>
                          <a:srgbClr val="000000"/>
                        </a:solidFill>
                        <a:latin typeface="Arial" pitchFamily="34" charset="0"/>
                        <a:cs typeface="Arial"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latin typeface="Arial" pitchFamily="34" charset="0"/>
                          <a:cs typeface="Arial" pitchFamily="34" charset="0"/>
                        </a:rPr>
                        <a:t>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490782">
                <a:tc>
                  <a:txBody>
                    <a:bodyPr/>
                    <a:lstStyle/>
                    <a:p>
                      <a:pPr marL="0" indent="57150" algn="l" fontAlgn="b"/>
                      <a:r>
                        <a:rPr lang="en-US" sz="2800" b="1" i="0" u="none" strike="noStrike" dirty="0">
                          <a:solidFill>
                            <a:srgbClr val="000000"/>
                          </a:solidFill>
                          <a:latin typeface="Arial" pitchFamily="34" charset="0"/>
                          <a:cs typeface="Arial" pitchFamily="34" charset="0"/>
                        </a:rPr>
                        <a:t>Cultivar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10">
                  <a:txBody>
                    <a:bodyPr/>
                    <a:lstStyle/>
                    <a:p>
                      <a:pPr algn="ctr" fontAlgn="b"/>
                      <a:r>
                        <a:rPr lang="en-US" sz="2800" b="1" i="0" u="none" strike="noStrike" dirty="0">
                          <a:solidFill>
                            <a:srgbClr val="000000"/>
                          </a:solidFill>
                          <a:latin typeface="Arial" pitchFamily="34" charset="0"/>
                          <a:cs typeface="Arial" pitchFamily="34" charset="0"/>
                        </a:rPr>
                        <a:t>Turfgrass Cover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405">
                <a:tc>
                  <a:txBody>
                    <a:bodyPr/>
                    <a:lstStyle/>
                    <a:p>
                      <a:pPr marL="0" indent="57150" algn="l" fontAlgn="b"/>
                      <a:r>
                        <a:rPr lang="en-US" sz="2800" b="1" i="0" u="none" strike="noStrike" dirty="0">
                          <a:solidFill>
                            <a:srgbClr val="000000"/>
                          </a:solidFill>
                          <a:latin typeface="Arial" pitchFamily="34" charset="0"/>
                          <a:cs typeface="Arial" pitchFamily="34" charset="0"/>
                        </a:rPr>
                        <a:t>Tifway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92.9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smtClean="0">
                          <a:solidFill>
                            <a:srgbClr val="000000"/>
                          </a:solidFill>
                          <a:latin typeface="Arial" pitchFamily="34" charset="0"/>
                          <a:cs typeface="Arial" pitchFamily="34" charset="0"/>
                        </a:rPr>
                        <a:t>ab</a:t>
                      </a:r>
                      <a:r>
                        <a:rPr lang="en-US" sz="2800" baseline="30000" dirty="0" smtClean="0">
                          <a:latin typeface="Arial" pitchFamily="34" charset="0"/>
                          <a:cs typeface="Arial" pitchFamily="34" charset="0"/>
                        </a:rPr>
                        <a:t>‡</a:t>
                      </a:r>
                      <a:endParaRPr lang="en-US" sz="2800" b="1" i="0" u="none" strike="noStrike" baseline="30000" dirty="0">
                        <a:solidFill>
                          <a:srgbClr val="000000"/>
                        </a:solidFill>
                        <a:latin typeface="Arial" pitchFamily="34" charset="0"/>
                        <a:cs typeface="Arial" pitchFamily="34" charset="0"/>
                      </a:endParaRPr>
                    </a:p>
                  </a:txBody>
                  <a:tcPr marL="0" marR="0" marT="0" marB="0" anchor="b">
                    <a:lnL>
                      <a:noFill/>
                    </a:lnL>
                    <a:lnR w="6350" cap="flat" cmpd="sng" algn="ctr">
                      <a:solidFill>
                        <a:srgbClr val="00B05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87.5</a:t>
                      </a:r>
                    </a:p>
                  </a:txBody>
                  <a:tcPr marL="0" marR="0" marT="0" marB="0" anchor="b">
                    <a:lnL w="6350" cap="flat" cmpd="sng" algn="ctr">
                      <a:solidFill>
                        <a:srgbClr val="00B05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81.4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73.1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1" i="0" u="none" strike="noStrike" dirty="0">
                          <a:solidFill>
                            <a:srgbClr val="000000"/>
                          </a:solidFill>
                          <a:latin typeface="Arial" pitchFamily="34" charset="0"/>
                          <a:cs typeface="Arial" pitchFamily="34" charset="0"/>
                        </a:rPr>
                        <a:t>61.5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71405">
                <a:tc>
                  <a:txBody>
                    <a:bodyPr/>
                    <a:lstStyle/>
                    <a:p>
                      <a:pPr marL="0" indent="57150" algn="l" fontAlgn="b"/>
                      <a:r>
                        <a:rPr lang="en-US" sz="2800" b="1" i="0" u="none" strike="noStrike" dirty="0">
                          <a:solidFill>
                            <a:srgbClr val="000000"/>
                          </a:solidFill>
                          <a:latin typeface="Arial" pitchFamily="34" charset="0"/>
                          <a:cs typeface="Arial" pitchFamily="34" charset="0"/>
                        </a:rPr>
                        <a:t>Riviera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90.7</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bc</a:t>
                      </a:r>
                    </a:p>
                  </a:txBody>
                  <a:tcPr marL="0" marR="0" marT="0" marB="0" anchor="b">
                    <a:lnL>
                      <a:noFill/>
                    </a:lnL>
                    <a:lnR w="6350" cap="flat" cmpd="sng" algn="ctr">
                      <a:solidFill>
                        <a:srgbClr val="00B050"/>
                      </a:solidFill>
                      <a:prstDash val="solid"/>
                      <a:round/>
                      <a:headEnd type="none" w="med" len="med"/>
                      <a:tailEnd type="none" w="med" len="med"/>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85.5</a:t>
                      </a:r>
                    </a:p>
                  </a:txBody>
                  <a:tcPr marL="0" marR="0" marT="0" marB="0" anchor="b">
                    <a:lnL w="6350" cap="flat" cmpd="sng" algn="ctr">
                      <a:solidFill>
                        <a:srgbClr val="00B050"/>
                      </a:solidFill>
                      <a:prstDash val="solid"/>
                      <a:round/>
                      <a:headEnd type="none" w="med" len="med"/>
                      <a:tailEnd type="none" w="med" len="med"/>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76.8</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62.1</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45.0</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471405">
                <a:tc>
                  <a:txBody>
                    <a:bodyPr/>
                    <a:lstStyle/>
                    <a:p>
                      <a:pPr marL="0" indent="57150" algn="l" fontAlgn="b"/>
                      <a:r>
                        <a:rPr lang="en-US" sz="2800" b="1" i="0" u="none" strike="noStrike" dirty="0">
                          <a:solidFill>
                            <a:srgbClr val="000000"/>
                          </a:solidFill>
                          <a:latin typeface="Arial" pitchFamily="34" charset="0"/>
                          <a:cs typeface="Arial" pitchFamily="34" charset="0"/>
                        </a:rPr>
                        <a:t>Patriot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89.4</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c</a:t>
                      </a:r>
                    </a:p>
                  </a:txBody>
                  <a:tcPr marL="0" marR="0" marT="0" marB="0" anchor="b">
                    <a:lnL>
                      <a:noFill/>
                    </a:lnL>
                    <a:lnR w="6350" cap="flat" cmpd="sng" algn="ctr">
                      <a:solidFill>
                        <a:srgbClr val="00B050"/>
                      </a:solidFill>
                      <a:prstDash val="solid"/>
                      <a:round/>
                      <a:headEnd type="none" w="med" len="med"/>
                      <a:tailEnd type="none" w="med" len="med"/>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76.1</a:t>
                      </a:r>
                    </a:p>
                  </a:txBody>
                  <a:tcPr marL="0" marR="0" marT="0" marB="0" anchor="b">
                    <a:lnL w="6350" cap="flat" cmpd="sng" algn="ctr">
                      <a:solidFill>
                        <a:srgbClr val="00B050"/>
                      </a:solidFill>
                      <a:prstDash val="solid"/>
                      <a:round/>
                      <a:headEnd type="none" w="med" len="med"/>
                      <a:tailEnd type="none" w="med" len="med"/>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45.9</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32.5</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b</a:t>
                      </a:r>
                    </a:p>
                  </a:txBody>
                  <a:tcPr marL="0" marR="0" marT="0" marB="0" anchor="b">
                    <a:lnL>
                      <a:noFill/>
                    </a:lnL>
                    <a:lnR>
                      <a:noFill/>
                    </a:lnR>
                    <a:lnT>
                      <a:noFill/>
                    </a:lnT>
                    <a:lnB>
                      <a:noFill/>
                    </a:lnB>
                  </a:tcPr>
                </a:tc>
                <a:tc>
                  <a:txBody>
                    <a:bodyPr/>
                    <a:lstStyle/>
                    <a:p>
                      <a:pPr algn="r" fontAlgn="b"/>
                      <a:r>
                        <a:rPr lang="en-US" sz="2800" b="1" i="0" u="none" strike="noStrike" dirty="0">
                          <a:solidFill>
                            <a:srgbClr val="000000"/>
                          </a:solidFill>
                          <a:latin typeface="Arial" pitchFamily="34" charset="0"/>
                          <a:cs typeface="Arial" pitchFamily="34" charset="0"/>
                        </a:rPr>
                        <a:t>22.1</a:t>
                      </a:r>
                    </a:p>
                  </a:txBody>
                  <a:tcPr marL="0" marR="0" marT="0" marB="0" anchor="b">
                    <a:lnL>
                      <a:noFill/>
                    </a:lnL>
                    <a:lnR>
                      <a:noFill/>
                    </a:lnR>
                    <a:lnT>
                      <a:noFill/>
                    </a:lnT>
                    <a:lnB>
                      <a:noFill/>
                    </a:lnB>
                  </a:tcPr>
                </a:tc>
                <a:tc>
                  <a:txBody>
                    <a:bodyPr/>
                    <a:lstStyle/>
                    <a:p>
                      <a:pPr algn="l" fontAlgn="b"/>
                      <a:r>
                        <a:rPr lang="en-US" sz="2800" b="1" i="0" u="none" strike="noStrike" dirty="0">
                          <a:solidFill>
                            <a:srgbClr val="000000"/>
                          </a:solidFill>
                          <a:latin typeface="Arial" pitchFamily="34" charset="0"/>
                          <a:cs typeface="Arial" pitchFamily="34" charset="0"/>
                        </a:rPr>
                        <a:t>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490785">
                <a:tc>
                  <a:txBody>
                    <a:bodyPr/>
                    <a:lstStyle/>
                    <a:p>
                      <a:pPr marL="0" indent="57150" algn="l" fontAlgn="b"/>
                      <a:r>
                        <a:rPr lang="en-US" sz="2800" b="1" i="0" u="none" strike="noStrike" dirty="0">
                          <a:solidFill>
                            <a:srgbClr val="000000"/>
                          </a:solidFill>
                          <a:latin typeface="Arial" pitchFamily="34" charset="0"/>
                          <a:cs typeface="Arial" pitchFamily="34" charset="0"/>
                        </a:rPr>
                        <a:t>Celebration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94.1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B05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87.7</a:t>
                      </a:r>
                    </a:p>
                  </a:txBody>
                  <a:tcPr marL="0" marR="0" marT="0" marB="0" anchor="b">
                    <a:lnL w="6350" cap="flat" cmpd="sng" algn="ctr">
                      <a:solidFill>
                        <a:srgbClr val="00B05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84.0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71.9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a:solidFill>
                            <a:srgbClr val="000000"/>
                          </a:solidFill>
                          <a:latin typeface="Arial" pitchFamily="34" charset="0"/>
                          <a:cs typeface="Arial" pitchFamily="34" charset="0"/>
                        </a:rPr>
                        <a:t>56.5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a:solidFill>
                            <a:srgbClr val="000000"/>
                          </a:solidFill>
                          <a:latin typeface="Arial" pitchFamily="34" charset="0"/>
                          <a:cs typeface="Arial" pitchFamily="34" charset="0"/>
                        </a:rPr>
                        <a:t>a</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61257">
                <a:tc gridSpan="11">
                  <a:txBody>
                    <a:bodyPr/>
                    <a:lstStyle/>
                    <a:p>
                      <a:pPr marL="285750" indent="-228600" algn="l" fontAlgn="b"/>
                      <a:r>
                        <a:rPr lang="en-US" sz="2400" b="1" i="0" u="none" strike="noStrike" dirty="0" smtClean="0">
                          <a:solidFill>
                            <a:srgbClr val="000000"/>
                          </a:solidFill>
                          <a:latin typeface="Arial" pitchFamily="34" charset="0"/>
                          <a:cs typeface="Arial" pitchFamily="34" charset="0"/>
                        </a:rPr>
                        <a:t>†</a:t>
                      </a:r>
                      <a:r>
                        <a:rPr lang="en-US" sz="2400" b="1" i="0" u="none" strike="noStrike" baseline="0" dirty="0" smtClean="0">
                          <a:solidFill>
                            <a:srgbClr val="000000"/>
                          </a:solidFill>
                          <a:latin typeface="Arial" pitchFamily="34" charset="0"/>
                          <a:cs typeface="Arial" pitchFamily="34" charset="0"/>
                        </a:rPr>
                        <a:t> </a:t>
                      </a:r>
                      <a:r>
                        <a:rPr lang="en-US" sz="2400" b="1" i="0" u="none" strike="noStrike" dirty="0" smtClean="0">
                          <a:solidFill>
                            <a:srgbClr val="000000"/>
                          </a:solidFill>
                          <a:latin typeface="Arial" pitchFamily="34" charset="0"/>
                          <a:cs typeface="Arial" pitchFamily="34" charset="0"/>
                        </a:rPr>
                        <a:t>Overseeding occurred between 5 and 10 </a:t>
                      </a:r>
                      <a:r>
                        <a:rPr lang="en-US" sz="2400" b="1" i="0" u="none" strike="noStrike" dirty="0" smtClean="0">
                          <a:solidFill>
                            <a:srgbClr val="000000"/>
                          </a:solidFill>
                          <a:latin typeface="Arial" pitchFamily="34" charset="0"/>
                          <a:cs typeface="Arial" pitchFamily="34" charset="0"/>
                        </a:rPr>
                        <a:t>simulated </a:t>
                      </a:r>
                      <a:r>
                        <a:rPr lang="en-US" sz="2400" b="1" i="0" u="none" strike="noStrike" dirty="0" smtClean="0">
                          <a:solidFill>
                            <a:srgbClr val="000000"/>
                          </a:solidFill>
                          <a:latin typeface="Arial" pitchFamily="34" charset="0"/>
                          <a:cs typeface="Arial" pitchFamily="34" charset="0"/>
                        </a:rPr>
                        <a:t>athletic field traffic games on 22 September 2009</a:t>
                      </a:r>
                      <a:endParaRPr lang="en-US" sz="24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6704">
                <a:tc gridSpan="11">
                  <a:txBody>
                    <a:bodyPr/>
                    <a:lstStyle/>
                    <a:p>
                      <a:pPr marL="285750" indent="-228600" algn="l" fontAlgn="b"/>
                      <a:r>
                        <a:rPr lang="en-US" sz="2400" b="1" i="0" u="none" strike="noStrike" dirty="0" smtClean="0">
                          <a:solidFill>
                            <a:srgbClr val="000000"/>
                          </a:solidFill>
                          <a:latin typeface="Arial" pitchFamily="34" charset="0"/>
                          <a:cs typeface="Arial" pitchFamily="34" charset="0"/>
                        </a:rPr>
                        <a:t>‡ Percent green cover values followed with any of the same letters are not significantly different according to Fishers Protected LSD(0.05)</a:t>
                      </a:r>
                      <a:endParaRPr lang="en-US" sz="24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7" name="TextBox 4"/>
          <p:cNvSpPr txBox="1"/>
          <p:nvPr/>
        </p:nvSpPr>
        <p:spPr>
          <a:xfrm>
            <a:off x="2209800" y="5467350"/>
            <a:ext cx="254942"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a:t>
            </a:r>
          </a:p>
        </p:txBody>
      </p:sp>
      <p:sp>
        <p:nvSpPr>
          <p:cNvPr id="70" name="TextBox 5"/>
          <p:cNvSpPr txBox="1"/>
          <p:nvPr/>
        </p:nvSpPr>
        <p:spPr>
          <a:xfrm>
            <a:off x="2209800" y="10848975"/>
            <a:ext cx="254942" cy="26456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ea typeface="+mn-ea"/>
                <a:cs typeface="+mn-cs"/>
              </a:rPr>
              <a:t>‡</a:t>
            </a:r>
            <a:endParaRPr lang="en-US" dirty="0"/>
          </a:p>
        </p:txBody>
      </p:sp>
      <p:sp>
        <p:nvSpPr>
          <p:cNvPr id="71" name="TextBox 4"/>
          <p:cNvSpPr txBox="1"/>
          <p:nvPr/>
        </p:nvSpPr>
        <p:spPr>
          <a:xfrm>
            <a:off x="41605200" y="17678400"/>
            <a:ext cx="228600" cy="3795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800" b="1" baseline="30000" dirty="0" smtClean="0">
                <a:solidFill>
                  <a:srgbClr val="000000"/>
                </a:solidFill>
                <a:latin typeface="Arial" pitchFamily="34" charset="0"/>
                <a:cs typeface="Arial" pitchFamily="34" charset="0"/>
              </a:rPr>
              <a:t>†</a:t>
            </a:r>
            <a:endParaRPr lang="en-US" sz="2800" baseline="30000" dirty="0">
              <a:latin typeface="Arial" pitchFamily="34" charset="0"/>
              <a:cs typeface="Arial" pitchFamily="34" charset="0"/>
            </a:endParaRPr>
          </a:p>
        </p:txBody>
      </p:sp>
      <p:cxnSp>
        <p:nvCxnSpPr>
          <p:cNvPr id="50" name="Straight Connector 49"/>
          <p:cNvCxnSpPr/>
          <p:nvPr/>
        </p:nvCxnSpPr>
        <p:spPr>
          <a:xfrm>
            <a:off x="42976800" y="11201400"/>
            <a:ext cx="7315200" cy="289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42976800" y="11201400"/>
            <a:ext cx="640080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4"/>
          <p:cNvSpPr txBox="1"/>
          <p:nvPr/>
        </p:nvSpPr>
        <p:spPr>
          <a:xfrm>
            <a:off x="41605200" y="23393400"/>
            <a:ext cx="304800" cy="3795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800" baseline="30000" dirty="0">
                <a:latin typeface="Arial" pitchFamily="34" charset="0"/>
                <a:cs typeface="Arial" pitchFamily="34" charset="0"/>
              </a:rPr>
              <a:t>‡</a:t>
            </a:r>
          </a:p>
        </p:txBody>
      </p:sp>
      <p:pic>
        <p:nvPicPr>
          <p:cNvPr id="5" name="Picture 2" descr="C:\Documents and Settings\Turfgrass\My Documents\Propane Study\Pictures\Year 2\2009-03-31 - changing the pressure\IMG_6132.jpg"/>
          <p:cNvPicPr>
            <a:picLocks noChangeAspect="1" noChangeArrowheads="1"/>
          </p:cNvPicPr>
          <p:nvPr/>
        </p:nvPicPr>
        <p:blipFill>
          <a:blip r:embed="rId8"/>
          <a:srcRect t="14667" b="21334"/>
          <a:stretch>
            <a:fillRect/>
          </a:stretch>
        </p:blipFill>
        <p:spPr bwMode="auto">
          <a:xfrm>
            <a:off x="42900600" y="10972800"/>
            <a:ext cx="7620000" cy="3657600"/>
          </a:xfrm>
          <a:prstGeom prst="rect">
            <a:avLst/>
          </a:prstGeom>
          <a:noFill/>
          <a:ln>
            <a:solidFill>
              <a:schemeClr val="tx1"/>
            </a:solidFill>
          </a:ln>
        </p:spPr>
      </p:pic>
      <p:cxnSp>
        <p:nvCxnSpPr>
          <p:cNvPr id="92" name="Straight Connector 91"/>
          <p:cNvCxnSpPr/>
          <p:nvPr/>
        </p:nvCxnSpPr>
        <p:spPr>
          <a:xfrm rot="5400000" flipH="1" flipV="1">
            <a:off x="40805894" y="18934906"/>
            <a:ext cx="1904206" cy="79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40958294" y="24498300"/>
            <a:ext cx="1599406" cy="79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3327</TotalTime>
  <Words>1555</Words>
  <Application>Microsoft Office PowerPoint</Application>
  <PresentationFormat>Custom</PresentationFormat>
  <Paragraphs>275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Plant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Turfgrass</dc:creator>
  <cp:lastModifiedBy>Turfgrass</cp:lastModifiedBy>
  <cp:revision>144</cp:revision>
  <dcterms:created xsi:type="dcterms:W3CDTF">2009-09-14T17:35:17Z</dcterms:created>
  <dcterms:modified xsi:type="dcterms:W3CDTF">2009-10-29T14:44:44Z</dcterms:modified>
</cp:coreProperties>
</file>