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rawings/drawing3.xml" ContentType="application/vnd.openxmlformats-officedocument.drawingml.chartshapes+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rawings/drawing2.xml" ContentType="application/vnd.openxmlformats-officedocument.drawingml.chartshapes+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1206400" cy="32918400"/>
  <p:notesSz cx="6858000" cy="9144000"/>
  <p:defaultTextStyle>
    <a:defPPr>
      <a:defRPr lang="en-US"/>
    </a:defPPr>
    <a:lvl1pPr marL="0" algn="l" defTabSz="4807092" rtl="0" eaLnBrk="1" latinLnBrk="0" hangingPunct="1">
      <a:defRPr sz="9500" kern="1200">
        <a:solidFill>
          <a:schemeClr val="tx1"/>
        </a:solidFill>
        <a:latin typeface="+mn-lt"/>
        <a:ea typeface="+mn-ea"/>
        <a:cs typeface="+mn-cs"/>
      </a:defRPr>
    </a:lvl1pPr>
    <a:lvl2pPr marL="2403546" algn="l" defTabSz="4807092" rtl="0" eaLnBrk="1" latinLnBrk="0" hangingPunct="1">
      <a:defRPr sz="9500" kern="1200">
        <a:solidFill>
          <a:schemeClr val="tx1"/>
        </a:solidFill>
        <a:latin typeface="+mn-lt"/>
        <a:ea typeface="+mn-ea"/>
        <a:cs typeface="+mn-cs"/>
      </a:defRPr>
    </a:lvl2pPr>
    <a:lvl3pPr marL="4807092" algn="l" defTabSz="4807092" rtl="0" eaLnBrk="1" latinLnBrk="0" hangingPunct="1">
      <a:defRPr sz="9500" kern="1200">
        <a:solidFill>
          <a:schemeClr val="tx1"/>
        </a:solidFill>
        <a:latin typeface="+mn-lt"/>
        <a:ea typeface="+mn-ea"/>
        <a:cs typeface="+mn-cs"/>
      </a:defRPr>
    </a:lvl3pPr>
    <a:lvl4pPr marL="7210638" algn="l" defTabSz="4807092" rtl="0" eaLnBrk="1" latinLnBrk="0" hangingPunct="1">
      <a:defRPr sz="9500" kern="1200">
        <a:solidFill>
          <a:schemeClr val="tx1"/>
        </a:solidFill>
        <a:latin typeface="+mn-lt"/>
        <a:ea typeface="+mn-ea"/>
        <a:cs typeface="+mn-cs"/>
      </a:defRPr>
    </a:lvl4pPr>
    <a:lvl5pPr marL="9614184" algn="l" defTabSz="4807092" rtl="0" eaLnBrk="1" latinLnBrk="0" hangingPunct="1">
      <a:defRPr sz="9500" kern="1200">
        <a:solidFill>
          <a:schemeClr val="tx1"/>
        </a:solidFill>
        <a:latin typeface="+mn-lt"/>
        <a:ea typeface="+mn-ea"/>
        <a:cs typeface="+mn-cs"/>
      </a:defRPr>
    </a:lvl5pPr>
    <a:lvl6pPr marL="12017731" algn="l" defTabSz="4807092" rtl="0" eaLnBrk="1" latinLnBrk="0" hangingPunct="1">
      <a:defRPr sz="9500" kern="1200">
        <a:solidFill>
          <a:schemeClr val="tx1"/>
        </a:solidFill>
        <a:latin typeface="+mn-lt"/>
        <a:ea typeface="+mn-ea"/>
        <a:cs typeface="+mn-cs"/>
      </a:defRPr>
    </a:lvl6pPr>
    <a:lvl7pPr marL="14421277" algn="l" defTabSz="4807092" rtl="0" eaLnBrk="1" latinLnBrk="0" hangingPunct="1">
      <a:defRPr sz="9500" kern="1200">
        <a:solidFill>
          <a:schemeClr val="tx1"/>
        </a:solidFill>
        <a:latin typeface="+mn-lt"/>
        <a:ea typeface="+mn-ea"/>
        <a:cs typeface="+mn-cs"/>
      </a:defRPr>
    </a:lvl7pPr>
    <a:lvl8pPr marL="16824823" algn="l" defTabSz="4807092" rtl="0" eaLnBrk="1" latinLnBrk="0" hangingPunct="1">
      <a:defRPr sz="9500" kern="1200">
        <a:solidFill>
          <a:schemeClr val="tx1"/>
        </a:solidFill>
        <a:latin typeface="+mn-lt"/>
        <a:ea typeface="+mn-ea"/>
        <a:cs typeface="+mn-cs"/>
      </a:defRPr>
    </a:lvl8pPr>
    <a:lvl9pPr marL="19228369" algn="l" defTabSz="4807092" rtl="0" eaLnBrk="1" latinLnBrk="0" hangingPunct="1">
      <a:defRPr sz="9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000000"/>
    <a:srgbClr val="FF6600"/>
    <a:srgbClr val="003300"/>
    <a:srgbClr val="008080"/>
    <a:srgbClr val="009999"/>
    <a:srgbClr val="008000"/>
    <a:srgbClr val="F4183D"/>
    <a:srgbClr val="006600"/>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86" autoAdjust="0"/>
  </p:normalViewPr>
  <p:slideViewPr>
    <p:cSldViewPr>
      <p:cViewPr varScale="1">
        <p:scale>
          <a:sx n="12" d="100"/>
          <a:sy n="12" d="100"/>
        </p:scale>
        <p:origin x="-162" y="-66"/>
      </p:cViewPr>
      <p:guideLst>
        <p:guide orient="horz" pos="10368"/>
        <p:guide pos="1612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Som\Desktop\New%20Microsoft%20Office%20Excel%20Worksheet%20(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Som\Desktop\New%20Microsoft%20Office%20Excel%20Worksheet%20(6).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Som\Desktop\New%20Microsoft%20Office%20Excel%20Worksheet%20(6).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Documents%20and%20Settings\Som\Desktop\New%20Microsoft%20Office%20Excel%20Worksheet%20(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Som\Desktop\New%20Microsoft%20Office%20Excel%20Worksheet%20(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Som\Desktop\New%20Microsoft%20Office%20Excel%20Worksheet%20(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0536745406824152"/>
          <c:y val="2.8252405949256341E-2"/>
          <c:w val="0.86499726596675419"/>
          <c:h val="0.82600284339457808"/>
        </c:manualLayout>
      </c:layout>
      <c:scatterChart>
        <c:scatterStyle val="lineMarker"/>
        <c:ser>
          <c:idx val="0"/>
          <c:order val="0"/>
          <c:tx>
            <c:v>c</c:v>
          </c:tx>
          <c:spPr>
            <a:ln w="28575">
              <a:noFill/>
            </a:ln>
          </c:spPr>
          <c:marker>
            <c:symbol val="circle"/>
            <c:size val="3"/>
            <c:spPr>
              <a:solidFill>
                <a:schemeClr val="tx1"/>
              </a:solidFill>
            </c:spPr>
          </c:marker>
          <c:trendline>
            <c:spPr>
              <a:ln w="12700">
                <a:prstDash val="sysDash"/>
              </a:ln>
            </c:spPr>
            <c:trendlineType val="linear"/>
          </c:trendline>
          <c:xVal>
            <c:numRef>
              <c:f>'2nd-f'!$D$3:$D$34</c:f>
              <c:numCache>
                <c:formatCode>General</c:formatCode>
                <c:ptCount val="32"/>
                <c:pt idx="0">
                  <c:v>2.3389999999999977</c:v>
                </c:pt>
                <c:pt idx="1">
                  <c:v>1.8480000000000001</c:v>
                </c:pt>
                <c:pt idx="2">
                  <c:v>2.1480000000000001</c:v>
                </c:pt>
                <c:pt idx="3">
                  <c:v>2.1640000000000001</c:v>
                </c:pt>
                <c:pt idx="4">
                  <c:v>2.0709999999999997</c:v>
                </c:pt>
                <c:pt idx="5">
                  <c:v>2.617</c:v>
                </c:pt>
                <c:pt idx="6">
                  <c:v>2.36</c:v>
                </c:pt>
                <c:pt idx="7">
                  <c:v>3.3279999999999998</c:v>
                </c:pt>
                <c:pt idx="8">
                  <c:v>3.8349999999999977</c:v>
                </c:pt>
                <c:pt idx="9">
                  <c:v>2.0419999999999998</c:v>
                </c:pt>
                <c:pt idx="10">
                  <c:v>2.4659999999999997</c:v>
                </c:pt>
                <c:pt idx="11">
                  <c:v>3.8659999999999997</c:v>
                </c:pt>
                <c:pt idx="12">
                  <c:v>2.8509999999999978</c:v>
                </c:pt>
                <c:pt idx="13">
                  <c:v>2.3729999999999967</c:v>
                </c:pt>
                <c:pt idx="14">
                  <c:v>2.4949999999999997</c:v>
                </c:pt>
                <c:pt idx="15">
                  <c:v>2.7719999999999998</c:v>
                </c:pt>
                <c:pt idx="16">
                  <c:v>2.2570000000000001</c:v>
                </c:pt>
                <c:pt idx="17">
                  <c:v>2.9249999999999998</c:v>
                </c:pt>
                <c:pt idx="18">
                  <c:v>2.4559999999999977</c:v>
                </c:pt>
                <c:pt idx="19">
                  <c:v>2.524</c:v>
                </c:pt>
                <c:pt idx="20">
                  <c:v>2.5459999999999998</c:v>
                </c:pt>
                <c:pt idx="21">
                  <c:v>3.5949999999999998</c:v>
                </c:pt>
                <c:pt idx="22">
                  <c:v>2.7119999999999997</c:v>
                </c:pt>
                <c:pt idx="23">
                  <c:v>2.16</c:v>
                </c:pt>
                <c:pt idx="24">
                  <c:v>2.5089999999999999</c:v>
                </c:pt>
                <c:pt idx="25">
                  <c:v>1.7460000000000029</c:v>
                </c:pt>
                <c:pt idx="26">
                  <c:v>2.96</c:v>
                </c:pt>
                <c:pt idx="27">
                  <c:v>2.6640000000000001</c:v>
                </c:pt>
                <c:pt idx="28">
                  <c:v>2.085</c:v>
                </c:pt>
                <c:pt idx="29">
                  <c:v>2.141</c:v>
                </c:pt>
                <c:pt idx="30">
                  <c:v>3.4139999999999997</c:v>
                </c:pt>
                <c:pt idx="31">
                  <c:v>2.2319999999999998</c:v>
                </c:pt>
              </c:numCache>
            </c:numRef>
          </c:xVal>
          <c:yVal>
            <c:numRef>
              <c:f>'2nd-f'!$C$3:$C$34</c:f>
              <c:numCache>
                <c:formatCode>General</c:formatCode>
                <c:ptCount val="32"/>
                <c:pt idx="0">
                  <c:v>2.5</c:v>
                </c:pt>
                <c:pt idx="1">
                  <c:v>2.2000000000000002</c:v>
                </c:pt>
                <c:pt idx="2">
                  <c:v>2.2000000000000002</c:v>
                </c:pt>
                <c:pt idx="3">
                  <c:v>2.2000000000000002</c:v>
                </c:pt>
                <c:pt idx="4">
                  <c:v>2.5</c:v>
                </c:pt>
                <c:pt idx="5">
                  <c:v>2.2000000000000002</c:v>
                </c:pt>
                <c:pt idx="6">
                  <c:v>2.4</c:v>
                </c:pt>
                <c:pt idx="7">
                  <c:v>3.9</c:v>
                </c:pt>
                <c:pt idx="8">
                  <c:v>3.7</c:v>
                </c:pt>
                <c:pt idx="9">
                  <c:v>1.6</c:v>
                </c:pt>
                <c:pt idx="10">
                  <c:v>1.8</c:v>
                </c:pt>
                <c:pt idx="11">
                  <c:v>3.7</c:v>
                </c:pt>
                <c:pt idx="12">
                  <c:v>1.9</c:v>
                </c:pt>
                <c:pt idx="13">
                  <c:v>2.5</c:v>
                </c:pt>
                <c:pt idx="14">
                  <c:v>2</c:v>
                </c:pt>
                <c:pt idx="15">
                  <c:v>3</c:v>
                </c:pt>
                <c:pt idx="16">
                  <c:v>2</c:v>
                </c:pt>
                <c:pt idx="17">
                  <c:v>3.5</c:v>
                </c:pt>
                <c:pt idx="18">
                  <c:v>2.4</c:v>
                </c:pt>
                <c:pt idx="19">
                  <c:v>2.5</c:v>
                </c:pt>
                <c:pt idx="20">
                  <c:v>2.2000000000000002</c:v>
                </c:pt>
                <c:pt idx="21">
                  <c:v>3.1</c:v>
                </c:pt>
                <c:pt idx="22">
                  <c:v>3.1</c:v>
                </c:pt>
                <c:pt idx="23">
                  <c:v>2.1</c:v>
                </c:pt>
                <c:pt idx="24">
                  <c:v>2.7</c:v>
                </c:pt>
                <c:pt idx="25">
                  <c:v>1.7000000000000026</c:v>
                </c:pt>
                <c:pt idx="26">
                  <c:v>3.3</c:v>
                </c:pt>
                <c:pt idx="27">
                  <c:v>2.6</c:v>
                </c:pt>
                <c:pt idx="28">
                  <c:v>1.8</c:v>
                </c:pt>
                <c:pt idx="29">
                  <c:v>2.9</c:v>
                </c:pt>
                <c:pt idx="30">
                  <c:v>4.0999999999999996</c:v>
                </c:pt>
                <c:pt idx="31">
                  <c:v>2.2000000000000002</c:v>
                </c:pt>
              </c:numCache>
            </c:numRef>
          </c:yVal>
        </c:ser>
        <c:ser>
          <c:idx val="1"/>
          <c:order val="1"/>
          <c:tx>
            <c:v>v</c:v>
          </c:tx>
          <c:spPr>
            <a:ln w="28575">
              <a:noFill/>
            </a:ln>
          </c:spPr>
          <c:marker>
            <c:symbol val="triangle"/>
            <c:size val="6"/>
            <c:spPr>
              <a:solidFill>
                <a:sysClr val="windowText" lastClr="000000"/>
              </a:solidFill>
            </c:spPr>
          </c:marker>
          <c:trendline>
            <c:spPr>
              <a:ln w="12700"/>
            </c:spPr>
            <c:trendlineType val="linear"/>
            <c:forward val="1"/>
            <c:dispRSqr val="1"/>
            <c:dispEq val="1"/>
            <c:trendlineLbl>
              <c:layout>
                <c:manualLayout>
                  <c:x val="-0.19966918197725336"/>
                  <c:y val="-3.25229658792652E-3"/>
                </c:manualLayout>
              </c:layout>
              <c:tx>
                <c:rich>
                  <a:bodyPr/>
                  <a:lstStyle/>
                  <a:p>
                    <a:pPr>
                      <a:defRPr/>
                    </a:pPr>
                    <a:r>
                      <a:rPr lang="en-US" sz="2000" b="1" baseline="0" dirty="0"/>
                      <a:t>
r² = </a:t>
                    </a:r>
                    <a:r>
                      <a:rPr lang="en-US" sz="2000" b="1" baseline="0" dirty="0" smtClean="0"/>
                      <a:t>0.57</a:t>
                    </a:r>
                  </a:p>
                  <a:p>
                    <a:pPr>
                      <a:defRPr/>
                    </a:pPr>
                    <a:r>
                      <a:rPr lang="en-US" sz="1200" b="1" baseline="0" dirty="0" smtClean="0"/>
                      <a:t>RMSE=0.335 log mg kg</a:t>
                    </a:r>
                    <a:r>
                      <a:rPr lang="en-US" sz="1200" b="1" baseline="30000" dirty="0" smtClean="0"/>
                      <a:t>-1</a:t>
                    </a:r>
                    <a:endParaRPr lang="en-US" sz="1200" b="1" baseline="30000" dirty="0"/>
                  </a:p>
                </c:rich>
              </c:tx>
              <c:numFmt formatCode="General" sourceLinked="0"/>
            </c:trendlineLbl>
          </c:trendline>
          <c:xVal>
            <c:numRef>
              <c:f>'2nd-f'!$F$35:$F$46</c:f>
              <c:numCache>
                <c:formatCode>General</c:formatCode>
                <c:ptCount val="12"/>
                <c:pt idx="0">
                  <c:v>2.0529999999999977</c:v>
                </c:pt>
                <c:pt idx="1">
                  <c:v>2.4830000000000001</c:v>
                </c:pt>
                <c:pt idx="2">
                  <c:v>2.702</c:v>
                </c:pt>
                <c:pt idx="3">
                  <c:v>2.3609999999999998</c:v>
                </c:pt>
                <c:pt idx="4">
                  <c:v>2.5649999999999999</c:v>
                </c:pt>
                <c:pt idx="5">
                  <c:v>2.3329999999999944</c:v>
                </c:pt>
                <c:pt idx="6">
                  <c:v>3.1159999999999997</c:v>
                </c:pt>
                <c:pt idx="7">
                  <c:v>2.5169999999999977</c:v>
                </c:pt>
                <c:pt idx="8">
                  <c:v>2.081</c:v>
                </c:pt>
                <c:pt idx="9">
                  <c:v>2.1379999999999999</c:v>
                </c:pt>
                <c:pt idx="10">
                  <c:v>1.944999999999997</c:v>
                </c:pt>
                <c:pt idx="11">
                  <c:v>2.2650000000000001</c:v>
                </c:pt>
              </c:numCache>
            </c:numRef>
          </c:xVal>
          <c:yVal>
            <c:numRef>
              <c:f>'2nd-f'!$E$35:$E$46</c:f>
              <c:numCache>
                <c:formatCode>General</c:formatCode>
                <c:ptCount val="12"/>
                <c:pt idx="0">
                  <c:v>2.2999999999999998</c:v>
                </c:pt>
                <c:pt idx="1">
                  <c:v>2.4</c:v>
                </c:pt>
                <c:pt idx="2">
                  <c:v>3</c:v>
                </c:pt>
                <c:pt idx="3">
                  <c:v>3</c:v>
                </c:pt>
                <c:pt idx="4">
                  <c:v>2.4</c:v>
                </c:pt>
                <c:pt idx="5">
                  <c:v>2.4</c:v>
                </c:pt>
                <c:pt idx="6">
                  <c:v>3.5</c:v>
                </c:pt>
                <c:pt idx="7">
                  <c:v>2.7</c:v>
                </c:pt>
                <c:pt idx="8">
                  <c:v>1.8</c:v>
                </c:pt>
                <c:pt idx="9">
                  <c:v>2.5</c:v>
                </c:pt>
                <c:pt idx="10">
                  <c:v>2.5</c:v>
                </c:pt>
                <c:pt idx="11">
                  <c:v>2.5</c:v>
                </c:pt>
              </c:numCache>
            </c:numRef>
          </c:yVal>
        </c:ser>
        <c:axId val="32357760"/>
        <c:axId val="32638080"/>
      </c:scatterChart>
      <c:valAx>
        <c:axId val="32357760"/>
        <c:scaling>
          <c:orientation val="minMax"/>
          <c:max val="5"/>
          <c:min val="1"/>
        </c:scaling>
        <c:axPos val="b"/>
        <c:numFmt formatCode="General" sourceLinked="1"/>
        <c:tickLblPos val="nextTo"/>
        <c:spPr>
          <a:ln w="25400">
            <a:solidFill>
              <a:schemeClr val="tx2">
                <a:lumMod val="75000"/>
              </a:schemeClr>
            </a:solidFill>
          </a:ln>
        </c:spPr>
        <c:crossAx val="32638080"/>
        <c:crosses val="autoZero"/>
        <c:crossBetween val="midCat"/>
        <c:majorUnit val="1"/>
      </c:valAx>
      <c:valAx>
        <c:axId val="32638080"/>
        <c:scaling>
          <c:orientation val="minMax"/>
          <c:max val="5"/>
          <c:min val="1"/>
        </c:scaling>
        <c:axPos val="l"/>
        <c:numFmt formatCode="General" sourceLinked="1"/>
        <c:tickLblPos val="nextTo"/>
        <c:spPr>
          <a:ln w="25400">
            <a:solidFill>
              <a:schemeClr val="accent1">
                <a:lumMod val="75000"/>
              </a:schemeClr>
            </a:solidFill>
          </a:ln>
        </c:spPr>
        <c:crossAx val="32357760"/>
        <c:crosses val="autoZero"/>
        <c:crossBetween val="midCat"/>
        <c:majorUnit val="1"/>
      </c:valAx>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plotArea>
    <c:plotVisOnly val="1"/>
  </c:chart>
  <c:spPr>
    <a:gradFill>
      <a:gsLst>
        <a:gs pos="0">
          <a:srgbClr val="FBEAC7"/>
        </a:gs>
        <a:gs pos="17999">
          <a:srgbClr val="FEE7F2"/>
        </a:gs>
        <a:gs pos="36000">
          <a:srgbClr val="FAC77D"/>
        </a:gs>
        <a:gs pos="61000">
          <a:srgbClr val="FBA97D"/>
        </a:gs>
        <a:gs pos="82001">
          <a:srgbClr val="FBD49C"/>
        </a:gs>
        <a:gs pos="100000">
          <a:srgbClr val="FEE7F2"/>
        </a:gs>
      </a:gsLst>
      <a:lin ang="5400000" scaled="0"/>
    </a:gradFill>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537361401253415"/>
          <c:y val="2.6498426827081398E-2"/>
          <c:w val="0.85559596136833871"/>
          <c:h val="0.85054466017834762"/>
        </c:manualLayout>
      </c:layout>
      <c:scatterChart>
        <c:scatterStyle val="lineMarker"/>
        <c:ser>
          <c:idx val="0"/>
          <c:order val="0"/>
          <c:tx>
            <c:v>c</c:v>
          </c:tx>
          <c:spPr>
            <a:ln w="28575">
              <a:noFill/>
            </a:ln>
          </c:spPr>
          <c:marker>
            <c:symbol val="x"/>
            <c:size val="3"/>
            <c:spPr>
              <a:solidFill>
                <a:sysClr val="windowText" lastClr="000000"/>
              </a:solidFill>
            </c:spPr>
          </c:marker>
          <c:trendline>
            <c:spPr>
              <a:ln>
                <a:prstDash val="sysDash"/>
              </a:ln>
            </c:spPr>
            <c:trendlineType val="linear"/>
            <c:forward val="1"/>
            <c:backward val="0.5"/>
          </c:trendline>
          <c:xVal>
            <c:numRef>
              <c:f>'2nd-r'!$D$3:$D$32</c:f>
              <c:numCache>
                <c:formatCode>General</c:formatCode>
                <c:ptCount val="30"/>
                <c:pt idx="0">
                  <c:v>2.2549999999999999</c:v>
                </c:pt>
                <c:pt idx="1">
                  <c:v>2.3439999999999999</c:v>
                </c:pt>
                <c:pt idx="2">
                  <c:v>2.0109999999999997</c:v>
                </c:pt>
                <c:pt idx="3">
                  <c:v>2.1139999999999999</c:v>
                </c:pt>
                <c:pt idx="4">
                  <c:v>2.2400000000000002</c:v>
                </c:pt>
                <c:pt idx="5">
                  <c:v>2.4369999999999967</c:v>
                </c:pt>
                <c:pt idx="6">
                  <c:v>2.2109999999999999</c:v>
                </c:pt>
                <c:pt idx="7">
                  <c:v>3.0619999999999998</c:v>
                </c:pt>
                <c:pt idx="8">
                  <c:v>3.84</c:v>
                </c:pt>
                <c:pt idx="9">
                  <c:v>2.0870000000000002</c:v>
                </c:pt>
                <c:pt idx="10">
                  <c:v>2.4729999999999968</c:v>
                </c:pt>
                <c:pt idx="11">
                  <c:v>3.8419999999999987</c:v>
                </c:pt>
                <c:pt idx="12">
                  <c:v>2.734</c:v>
                </c:pt>
                <c:pt idx="13">
                  <c:v>2.1319999999999997</c:v>
                </c:pt>
                <c:pt idx="14">
                  <c:v>2.5909999999999997</c:v>
                </c:pt>
                <c:pt idx="15">
                  <c:v>3.14</c:v>
                </c:pt>
                <c:pt idx="16">
                  <c:v>2.581</c:v>
                </c:pt>
                <c:pt idx="17">
                  <c:v>2.9489999999999998</c:v>
                </c:pt>
                <c:pt idx="18">
                  <c:v>2.5779999999999998</c:v>
                </c:pt>
                <c:pt idx="19">
                  <c:v>2.5739999999999998</c:v>
                </c:pt>
                <c:pt idx="20">
                  <c:v>2.5909999999999997</c:v>
                </c:pt>
                <c:pt idx="21">
                  <c:v>3.19</c:v>
                </c:pt>
                <c:pt idx="22">
                  <c:v>2.8359999999999967</c:v>
                </c:pt>
                <c:pt idx="23">
                  <c:v>1.863</c:v>
                </c:pt>
                <c:pt idx="24">
                  <c:v>2.4139999999999997</c:v>
                </c:pt>
                <c:pt idx="25">
                  <c:v>1.6919999999999971</c:v>
                </c:pt>
                <c:pt idx="26">
                  <c:v>2.694</c:v>
                </c:pt>
                <c:pt idx="27">
                  <c:v>2.2549999999999999</c:v>
                </c:pt>
                <c:pt idx="28">
                  <c:v>2.157</c:v>
                </c:pt>
                <c:pt idx="29">
                  <c:v>3.113</c:v>
                </c:pt>
              </c:numCache>
            </c:numRef>
          </c:xVal>
          <c:yVal>
            <c:numRef>
              <c:f>'2nd-r'!$C$3:$C$32</c:f>
              <c:numCache>
                <c:formatCode>General</c:formatCode>
                <c:ptCount val="30"/>
                <c:pt idx="0">
                  <c:v>2.5</c:v>
                </c:pt>
                <c:pt idx="1">
                  <c:v>2.2000000000000002</c:v>
                </c:pt>
                <c:pt idx="2">
                  <c:v>2.2000000000000002</c:v>
                </c:pt>
                <c:pt idx="3">
                  <c:v>2.2000000000000002</c:v>
                </c:pt>
                <c:pt idx="4">
                  <c:v>2.5</c:v>
                </c:pt>
                <c:pt idx="5">
                  <c:v>2.2000000000000002</c:v>
                </c:pt>
                <c:pt idx="6">
                  <c:v>2.4</c:v>
                </c:pt>
                <c:pt idx="7">
                  <c:v>3.9</c:v>
                </c:pt>
                <c:pt idx="8">
                  <c:v>3.7</c:v>
                </c:pt>
                <c:pt idx="9">
                  <c:v>1.6</c:v>
                </c:pt>
                <c:pt idx="10">
                  <c:v>1.8</c:v>
                </c:pt>
                <c:pt idx="11">
                  <c:v>3.7</c:v>
                </c:pt>
                <c:pt idx="12">
                  <c:v>1.9000000000000001</c:v>
                </c:pt>
                <c:pt idx="13">
                  <c:v>2.5</c:v>
                </c:pt>
                <c:pt idx="14">
                  <c:v>2</c:v>
                </c:pt>
                <c:pt idx="15">
                  <c:v>3</c:v>
                </c:pt>
                <c:pt idx="16">
                  <c:v>2</c:v>
                </c:pt>
                <c:pt idx="17">
                  <c:v>3.5</c:v>
                </c:pt>
                <c:pt idx="18">
                  <c:v>2.4</c:v>
                </c:pt>
                <c:pt idx="19">
                  <c:v>2.5</c:v>
                </c:pt>
                <c:pt idx="20">
                  <c:v>2.2000000000000002</c:v>
                </c:pt>
                <c:pt idx="21">
                  <c:v>3.1</c:v>
                </c:pt>
                <c:pt idx="22">
                  <c:v>3.1</c:v>
                </c:pt>
                <c:pt idx="23">
                  <c:v>2.1</c:v>
                </c:pt>
                <c:pt idx="24">
                  <c:v>2.7</c:v>
                </c:pt>
                <c:pt idx="25">
                  <c:v>1.7</c:v>
                </c:pt>
                <c:pt idx="26">
                  <c:v>2.6</c:v>
                </c:pt>
                <c:pt idx="27">
                  <c:v>1.8</c:v>
                </c:pt>
                <c:pt idx="28">
                  <c:v>2.9</c:v>
                </c:pt>
                <c:pt idx="29">
                  <c:v>4.0999999999999996</c:v>
                </c:pt>
              </c:numCache>
            </c:numRef>
          </c:yVal>
        </c:ser>
        <c:ser>
          <c:idx val="1"/>
          <c:order val="1"/>
          <c:tx>
            <c:v>v</c:v>
          </c:tx>
          <c:spPr>
            <a:ln w="28575">
              <a:noFill/>
            </a:ln>
          </c:spPr>
          <c:marker>
            <c:symbol val="triangle"/>
            <c:size val="6"/>
            <c:spPr>
              <a:solidFill>
                <a:schemeClr val="tx1"/>
              </a:solidFill>
            </c:spPr>
          </c:marker>
          <c:trendline>
            <c:trendlineType val="linear"/>
            <c:dispRSqr val="1"/>
            <c:dispEq val="1"/>
            <c:trendlineLbl>
              <c:layout>
                <c:manualLayout>
                  <c:x val="7.131540738258782E-2"/>
                  <c:y val="-0.23539993438320236"/>
                </c:manualLayout>
              </c:layout>
              <c:tx>
                <c:rich>
                  <a:bodyPr/>
                  <a:lstStyle/>
                  <a:p>
                    <a:pPr>
                      <a:defRPr/>
                    </a:pPr>
                    <a:r>
                      <a:rPr lang="en-US" sz="2000" b="1" baseline="0" dirty="0">
                        <a:latin typeface="+mj-lt"/>
                        <a:cs typeface="Times New Roman" pitchFamily="18" charset="0"/>
                      </a:rPr>
                      <a:t>
r² = </a:t>
                    </a:r>
                    <a:r>
                      <a:rPr lang="en-US" sz="2000" b="1" baseline="0" dirty="0" smtClean="0">
                        <a:latin typeface="+mj-lt"/>
                        <a:cs typeface="Times New Roman" pitchFamily="18" charset="0"/>
                      </a:rPr>
                      <a:t>0.63</a:t>
                    </a:r>
                  </a:p>
                  <a:p>
                    <a:pPr>
                      <a:defRPr/>
                    </a:pPr>
                    <a:r>
                      <a:rPr lang="en-US" sz="1200" b="1" baseline="0" dirty="0" smtClean="0">
                        <a:latin typeface="+mj-lt"/>
                        <a:cs typeface="Times New Roman" pitchFamily="18" charset="0"/>
                      </a:rPr>
                      <a:t>RMSE=0.216 log mg kg</a:t>
                    </a:r>
                    <a:r>
                      <a:rPr lang="en-US" sz="1200" b="1" baseline="30000" dirty="0" smtClean="0">
                        <a:latin typeface="+mj-lt"/>
                        <a:cs typeface="Times New Roman" pitchFamily="18" charset="0"/>
                      </a:rPr>
                      <a:t>-1</a:t>
                    </a:r>
                    <a:endParaRPr lang="en-US" sz="1200" b="1" baseline="30000" dirty="0">
                      <a:latin typeface="+mj-lt"/>
                      <a:cs typeface="Times New Roman" pitchFamily="18" charset="0"/>
                    </a:endParaRPr>
                  </a:p>
                </c:rich>
              </c:tx>
              <c:numFmt formatCode="General" sourceLinked="0"/>
            </c:trendlineLbl>
          </c:trendline>
          <c:trendline>
            <c:trendlineType val="linear"/>
            <c:forward val="1"/>
            <c:backward val="0.5"/>
          </c:trendline>
          <c:xVal>
            <c:numRef>
              <c:f>'2nd-r'!$F$33:$F$45</c:f>
              <c:numCache>
                <c:formatCode>General</c:formatCode>
                <c:ptCount val="13"/>
                <c:pt idx="0">
                  <c:v>2</c:v>
                </c:pt>
                <c:pt idx="1">
                  <c:v>2.2410000000000001</c:v>
                </c:pt>
                <c:pt idx="2">
                  <c:v>2.4499999999999997</c:v>
                </c:pt>
                <c:pt idx="3">
                  <c:v>2.5</c:v>
                </c:pt>
                <c:pt idx="4">
                  <c:v>2.589</c:v>
                </c:pt>
                <c:pt idx="5">
                  <c:v>2.5289999999999999</c:v>
                </c:pt>
                <c:pt idx="6">
                  <c:v>2.403</c:v>
                </c:pt>
                <c:pt idx="7">
                  <c:v>2.9</c:v>
                </c:pt>
                <c:pt idx="8">
                  <c:v>2.2400000000000002</c:v>
                </c:pt>
                <c:pt idx="9">
                  <c:v>2.04</c:v>
                </c:pt>
                <c:pt idx="10">
                  <c:v>2.4</c:v>
                </c:pt>
                <c:pt idx="11">
                  <c:v>2.2000000000000002</c:v>
                </c:pt>
                <c:pt idx="12">
                  <c:v>2.6</c:v>
                </c:pt>
              </c:numCache>
            </c:numRef>
          </c:xVal>
          <c:yVal>
            <c:numRef>
              <c:f>'2nd-r'!$E$33:$E$45</c:f>
              <c:numCache>
                <c:formatCode>General</c:formatCode>
                <c:ptCount val="13"/>
                <c:pt idx="0">
                  <c:v>2.2000000000000002</c:v>
                </c:pt>
                <c:pt idx="1">
                  <c:v>2.2999999999999998</c:v>
                </c:pt>
                <c:pt idx="2">
                  <c:v>2.4</c:v>
                </c:pt>
                <c:pt idx="3">
                  <c:v>3</c:v>
                </c:pt>
                <c:pt idx="4">
                  <c:v>3</c:v>
                </c:pt>
                <c:pt idx="5">
                  <c:v>2.4</c:v>
                </c:pt>
                <c:pt idx="6">
                  <c:v>2.4</c:v>
                </c:pt>
                <c:pt idx="7">
                  <c:v>3.5</c:v>
                </c:pt>
                <c:pt idx="8">
                  <c:v>2.7</c:v>
                </c:pt>
                <c:pt idx="9">
                  <c:v>1.8</c:v>
                </c:pt>
                <c:pt idx="10">
                  <c:v>2.5</c:v>
                </c:pt>
                <c:pt idx="11">
                  <c:v>2.5</c:v>
                </c:pt>
                <c:pt idx="12">
                  <c:v>2.5</c:v>
                </c:pt>
              </c:numCache>
            </c:numRef>
          </c:yVal>
        </c:ser>
        <c:axId val="32853376"/>
        <c:axId val="32838400"/>
      </c:scatterChart>
      <c:valAx>
        <c:axId val="32853376"/>
        <c:scaling>
          <c:orientation val="minMax"/>
          <c:max val="5"/>
          <c:min val="1"/>
        </c:scaling>
        <c:axPos val="b"/>
        <c:numFmt formatCode="General" sourceLinked="1"/>
        <c:tickLblPos val="nextTo"/>
        <c:spPr>
          <a:noFill/>
          <a:ln w="25400">
            <a:solidFill>
              <a:schemeClr val="accent1">
                <a:lumMod val="75000"/>
              </a:schemeClr>
            </a:solidFill>
          </a:ln>
        </c:spPr>
        <c:crossAx val="32838400"/>
        <c:crosses val="autoZero"/>
        <c:crossBetween val="midCat"/>
        <c:majorUnit val="1"/>
      </c:valAx>
      <c:valAx>
        <c:axId val="32838400"/>
        <c:scaling>
          <c:orientation val="minMax"/>
          <c:max val="5"/>
          <c:min val="1"/>
        </c:scaling>
        <c:axPos val="l"/>
        <c:numFmt formatCode="General" sourceLinked="1"/>
        <c:tickLblPos val="nextTo"/>
        <c:spPr>
          <a:ln w="25400">
            <a:solidFill>
              <a:schemeClr val="accent1">
                <a:lumMod val="75000"/>
              </a:schemeClr>
            </a:solidFill>
          </a:ln>
        </c:spPr>
        <c:crossAx val="32853376"/>
        <c:crosses val="autoZero"/>
        <c:crossBetween val="midCat"/>
        <c:majorUnit val="1"/>
      </c:valA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plotArea>
    <c:plotVisOnly val="1"/>
  </c:chart>
  <c:spPr>
    <a:gradFill>
      <a:gsLst>
        <a:gs pos="0">
          <a:srgbClr val="FBEAC7"/>
        </a:gs>
        <a:gs pos="17999">
          <a:srgbClr val="FEE7F2"/>
        </a:gs>
        <a:gs pos="36000">
          <a:srgbClr val="FAC77D"/>
        </a:gs>
        <a:gs pos="61000">
          <a:srgbClr val="FBA97D"/>
        </a:gs>
        <a:gs pos="82001">
          <a:srgbClr val="FBD49C"/>
        </a:gs>
        <a:gs pos="100000">
          <a:srgbClr val="FEE7F2"/>
        </a:gs>
      </a:gsLst>
      <a:lin ang="5400000" scaled="0"/>
    </a:gra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527379590371722"/>
          <c:y val="2.5667800988598832E-2"/>
          <c:w val="0.85230470122858748"/>
          <c:h val="0.81668397128592352"/>
        </c:manualLayout>
      </c:layout>
      <c:scatterChart>
        <c:scatterStyle val="lineMarker"/>
        <c:ser>
          <c:idx val="0"/>
          <c:order val="0"/>
          <c:tx>
            <c:v>c</c:v>
          </c:tx>
          <c:spPr>
            <a:ln w="28575">
              <a:noFill/>
            </a:ln>
          </c:spPr>
          <c:marker>
            <c:symbol val="circle"/>
            <c:size val="3"/>
            <c:spPr>
              <a:solidFill>
                <a:schemeClr val="tx1"/>
              </a:solidFill>
            </c:spPr>
          </c:marker>
          <c:trendline>
            <c:spPr>
              <a:ln>
                <a:prstDash val="sysDash"/>
              </a:ln>
            </c:spPr>
            <c:trendlineType val="linear"/>
            <c:forward val="1"/>
          </c:trendline>
          <c:xVal>
            <c:numRef>
              <c:f>'1st-r'!$D$3:$D$34</c:f>
              <c:numCache>
                <c:formatCode>General</c:formatCode>
                <c:ptCount val="32"/>
                <c:pt idx="0">
                  <c:v>2.6389999999999998</c:v>
                </c:pt>
                <c:pt idx="1">
                  <c:v>2.1749999999999998</c:v>
                </c:pt>
                <c:pt idx="2">
                  <c:v>2.3639999999999999</c:v>
                </c:pt>
                <c:pt idx="3">
                  <c:v>2.3549999999999978</c:v>
                </c:pt>
                <c:pt idx="4">
                  <c:v>2.1509999999999998</c:v>
                </c:pt>
                <c:pt idx="5">
                  <c:v>2.407</c:v>
                </c:pt>
                <c:pt idx="6">
                  <c:v>2.3409999999999997</c:v>
                </c:pt>
                <c:pt idx="7">
                  <c:v>2.2280000000000002</c:v>
                </c:pt>
                <c:pt idx="8">
                  <c:v>3.5430000000000001</c:v>
                </c:pt>
                <c:pt idx="9">
                  <c:v>3.7909999999999999</c:v>
                </c:pt>
                <c:pt idx="10">
                  <c:v>2.367</c:v>
                </c:pt>
                <c:pt idx="11">
                  <c:v>2.2330000000000001</c:v>
                </c:pt>
                <c:pt idx="12">
                  <c:v>3.8159999999999967</c:v>
                </c:pt>
                <c:pt idx="13">
                  <c:v>2.3549999999999978</c:v>
                </c:pt>
                <c:pt idx="14">
                  <c:v>2.3969999999999967</c:v>
                </c:pt>
                <c:pt idx="15">
                  <c:v>2.3549999999999978</c:v>
                </c:pt>
                <c:pt idx="16">
                  <c:v>2.9379999999999997</c:v>
                </c:pt>
                <c:pt idx="17">
                  <c:v>2.1109999999999998</c:v>
                </c:pt>
                <c:pt idx="18">
                  <c:v>2.9899999999999998</c:v>
                </c:pt>
                <c:pt idx="19">
                  <c:v>2.3099999999999987</c:v>
                </c:pt>
                <c:pt idx="20">
                  <c:v>2.6</c:v>
                </c:pt>
                <c:pt idx="21">
                  <c:v>2.2450000000000001</c:v>
                </c:pt>
                <c:pt idx="22">
                  <c:v>2.6019999999999999</c:v>
                </c:pt>
                <c:pt idx="23">
                  <c:v>2.7309999999999999</c:v>
                </c:pt>
                <c:pt idx="24">
                  <c:v>1.9710000000000001</c:v>
                </c:pt>
                <c:pt idx="25">
                  <c:v>2.2090000000000001</c:v>
                </c:pt>
                <c:pt idx="26">
                  <c:v>1.829</c:v>
                </c:pt>
                <c:pt idx="27">
                  <c:v>4.9850000000000003</c:v>
                </c:pt>
                <c:pt idx="28">
                  <c:v>3.2770000000000001</c:v>
                </c:pt>
                <c:pt idx="29">
                  <c:v>2.347</c:v>
                </c:pt>
                <c:pt idx="30">
                  <c:v>2.4329999999999967</c:v>
                </c:pt>
                <c:pt idx="31">
                  <c:v>2.6040000000000001</c:v>
                </c:pt>
              </c:numCache>
            </c:numRef>
          </c:xVal>
          <c:yVal>
            <c:numRef>
              <c:f>'1st-r'!$C$3:$C$34</c:f>
              <c:numCache>
                <c:formatCode>General</c:formatCode>
                <c:ptCount val="32"/>
                <c:pt idx="0">
                  <c:v>2.8</c:v>
                </c:pt>
                <c:pt idx="1">
                  <c:v>2.5</c:v>
                </c:pt>
                <c:pt idx="2">
                  <c:v>2.2000000000000002</c:v>
                </c:pt>
                <c:pt idx="3">
                  <c:v>2.2000000000000002</c:v>
                </c:pt>
                <c:pt idx="4">
                  <c:v>2.2000000000000002</c:v>
                </c:pt>
                <c:pt idx="5">
                  <c:v>2.5</c:v>
                </c:pt>
                <c:pt idx="6">
                  <c:v>2.2000000000000002</c:v>
                </c:pt>
                <c:pt idx="7">
                  <c:v>2.4</c:v>
                </c:pt>
                <c:pt idx="8">
                  <c:v>3.9</c:v>
                </c:pt>
                <c:pt idx="9">
                  <c:v>3.7</c:v>
                </c:pt>
                <c:pt idx="10">
                  <c:v>1.6</c:v>
                </c:pt>
                <c:pt idx="11">
                  <c:v>1.8</c:v>
                </c:pt>
                <c:pt idx="12">
                  <c:v>3.7</c:v>
                </c:pt>
                <c:pt idx="13">
                  <c:v>1.9000000000000001</c:v>
                </c:pt>
                <c:pt idx="14">
                  <c:v>2.5</c:v>
                </c:pt>
                <c:pt idx="15">
                  <c:v>2</c:v>
                </c:pt>
                <c:pt idx="16">
                  <c:v>3</c:v>
                </c:pt>
                <c:pt idx="17">
                  <c:v>2</c:v>
                </c:pt>
                <c:pt idx="18">
                  <c:v>3.5</c:v>
                </c:pt>
                <c:pt idx="19">
                  <c:v>2.4</c:v>
                </c:pt>
                <c:pt idx="20">
                  <c:v>2.5</c:v>
                </c:pt>
                <c:pt idx="21">
                  <c:v>2.2000000000000002</c:v>
                </c:pt>
                <c:pt idx="22">
                  <c:v>3.1</c:v>
                </c:pt>
                <c:pt idx="23">
                  <c:v>3.1</c:v>
                </c:pt>
                <c:pt idx="24">
                  <c:v>2.1</c:v>
                </c:pt>
                <c:pt idx="25">
                  <c:v>2.7</c:v>
                </c:pt>
                <c:pt idx="26">
                  <c:v>1.7</c:v>
                </c:pt>
                <c:pt idx="27">
                  <c:v>4.7</c:v>
                </c:pt>
                <c:pt idx="28">
                  <c:v>3.3</c:v>
                </c:pt>
                <c:pt idx="29">
                  <c:v>2.6</c:v>
                </c:pt>
                <c:pt idx="30">
                  <c:v>1.8</c:v>
                </c:pt>
                <c:pt idx="31">
                  <c:v>2.9</c:v>
                </c:pt>
              </c:numCache>
            </c:numRef>
          </c:yVal>
        </c:ser>
        <c:ser>
          <c:idx val="1"/>
          <c:order val="1"/>
          <c:tx>
            <c:v>v</c:v>
          </c:tx>
          <c:spPr>
            <a:ln w="28575">
              <a:noFill/>
            </a:ln>
          </c:spPr>
          <c:marker>
            <c:symbol val="triangle"/>
            <c:size val="6"/>
            <c:spPr>
              <a:solidFill>
                <a:schemeClr val="tx1"/>
              </a:solidFill>
            </c:spPr>
          </c:marker>
          <c:trendline>
            <c:spPr>
              <a:ln>
                <a:prstDash val="sysDash"/>
              </a:ln>
            </c:spPr>
            <c:trendlineType val="linear"/>
          </c:trendline>
          <c:trendline>
            <c:trendlineType val="linear"/>
            <c:dispRSqr val="1"/>
            <c:dispEq val="1"/>
            <c:trendlineLbl>
              <c:layout>
                <c:manualLayout>
                  <c:x val="-0.18658150443960461"/>
                  <c:y val="-3.2111580564624612E-2"/>
                </c:manualLayout>
              </c:layout>
              <c:tx>
                <c:rich>
                  <a:bodyPr/>
                  <a:lstStyle/>
                  <a:p>
                    <a:pPr>
                      <a:defRPr sz="2000"/>
                    </a:pPr>
                    <a:r>
                      <a:rPr lang="en-US" b="1" baseline="0" dirty="0">
                        <a:latin typeface="+mn-lt"/>
                        <a:cs typeface="Times New Roman" pitchFamily="18" charset="0"/>
                      </a:rPr>
                      <a:t>
r² = </a:t>
                    </a:r>
                    <a:r>
                      <a:rPr lang="en-US" b="1" baseline="0" dirty="0" smtClean="0">
                        <a:latin typeface="+mn-lt"/>
                        <a:cs typeface="Times New Roman" pitchFamily="18" charset="0"/>
                      </a:rPr>
                      <a:t>0.64</a:t>
                    </a:r>
                  </a:p>
                  <a:p>
                    <a:pPr>
                      <a:defRPr sz="2000"/>
                    </a:pPr>
                    <a:r>
                      <a:rPr lang="en-US" sz="1200" b="1" baseline="0" dirty="0" smtClean="0">
                        <a:latin typeface="+mn-lt"/>
                        <a:cs typeface="Times New Roman" pitchFamily="18" charset="0"/>
                      </a:rPr>
                      <a:t>RMSE= 0.353 log mg kg</a:t>
                    </a:r>
                    <a:r>
                      <a:rPr lang="en-US" sz="1200" b="1" baseline="30000" dirty="0" smtClean="0">
                        <a:latin typeface="+mn-lt"/>
                        <a:cs typeface="Times New Roman" pitchFamily="18" charset="0"/>
                      </a:rPr>
                      <a:t>-1</a:t>
                    </a:r>
                    <a:endParaRPr lang="en-US" sz="1200" baseline="30000" dirty="0">
                      <a:latin typeface="+mn-lt"/>
                    </a:endParaRPr>
                  </a:p>
                </c:rich>
              </c:tx>
              <c:numFmt formatCode="General" sourceLinked="0"/>
            </c:trendlineLbl>
          </c:trendline>
          <c:xVal>
            <c:numRef>
              <c:f>'1st-r'!$F$35:$F$48</c:f>
              <c:numCache>
                <c:formatCode>General</c:formatCode>
                <c:ptCount val="14"/>
                <c:pt idx="0">
                  <c:v>4.1859999999999955</c:v>
                </c:pt>
                <c:pt idx="1">
                  <c:v>2.4</c:v>
                </c:pt>
                <c:pt idx="2">
                  <c:v>2.3179999999999987</c:v>
                </c:pt>
                <c:pt idx="3">
                  <c:v>2.5109999999999997</c:v>
                </c:pt>
                <c:pt idx="4">
                  <c:v>2.2210000000000001</c:v>
                </c:pt>
                <c:pt idx="5">
                  <c:v>2.4</c:v>
                </c:pt>
                <c:pt idx="6">
                  <c:v>2.6359999999999997</c:v>
                </c:pt>
                <c:pt idx="7">
                  <c:v>2.427</c:v>
                </c:pt>
                <c:pt idx="8">
                  <c:v>3.3159999999999967</c:v>
                </c:pt>
                <c:pt idx="9">
                  <c:v>2.5749999999999997</c:v>
                </c:pt>
                <c:pt idx="10">
                  <c:v>2.4649999999999999</c:v>
                </c:pt>
                <c:pt idx="11">
                  <c:v>2.3309999999999977</c:v>
                </c:pt>
                <c:pt idx="12">
                  <c:v>2.3919999999999977</c:v>
                </c:pt>
                <c:pt idx="13">
                  <c:v>2.367</c:v>
                </c:pt>
              </c:numCache>
            </c:numRef>
          </c:xVal>
          <c:yVal>
            <c:numRef>
              <c:f>'1st-r'!$E$35:$E$48</c:f>
              <c:numCache>
                <c:formatCode>General</c:formatCode>
                <c:ptCount val="14"/>
                <c:pt idx="0">
                  <c:v>4.0999999999999996</c:v>
                </c:pt>
                <c:pt idx="1">
                  <c:v>2.2000000000000002</c:v>
                </c:pt>
                <c:pt idx="2">
                  <c:v>2.2999999999999998</c:v>
                </c:pt>
                <c:pt idx="3">
                  <c:v>2.4</c:v>
                </c:pt>
                <c:pt idx="4">
                  <c:v>3</c:v>
                </c:pt>
                <c:pt idx="5">
                  <c:v>3</c:v>
                </c:pt>
                <c:pt idx="6">
                  <c:v>2.4</c:v>
                </c:pt>
                <c:pt idx="7">
                  <c:v>2.4</c:v>
                </c:pt>
                <c:pt idx="8">
                  <c:v>3.5</c:v>
                </c:pt>
                <c:pt idx="9">
                  <c:v>2.7</c:v>
                </c:pt>
                <c:pt idx="10">
                  <c:v>1.8</c:v>
                </c:pt>
                <c:pt idx="11">
                  <c:v>2.5</c:v>
                </c:pt>
                <c:pt idx="12">
                  <c:v>2.5</c:v>
                </c:pt>
                <c:pt idx="13">
                  <c:v>2.5</c:v>
                </c:pt>
              </c:numCache>
            </c:numRef>
          </c:yVal>
        </c:ser>
        <c:axId val="32909952"/>
        <c:axId val="32911744"/>
      </c:scatterChart>
      <c:valAx>
        <c:axId val="32909952"/>
        <c:scaling>
          <c:orientation val="minMax"/>
          <c:max val="5"/>
          <c:min val="1"/>
        </c:scaling>
        <c:axPos val="b"/>
        <c:numFmt formatCode="General" sourceLinked="1"/>
        <c:tickLblPos val="nextTo"/>
        <c:spPr>
          <a:ln w="25400">
            <a:solidFill>
              <a:schemeClr val="accent1">
                <a:lumMod val="75000"/>
              </a:schemeClr>
            </a:solidFill>
          </a:ln>
        </c:spPr>
        <c:crossAx val="32911744"/>
        <c:crosses val="autoZero"/>
        <c:crossBetween val="midCat"/>
        <c:majorUnit val="1"/>
      </c:valAx>
      <c:valAx>
        <c:axId val="32911744"/>
        <c:scaling>
          <c:orientation val="minMax"/>
          <c:max val="5"/>
          <c:min val="1"/>
        </c:scaling>
        <c:axPos val="l"/>
        <c:numFmt formatCode="General" sourceLinked="1"/>
        <c:tickLblPos val="nextTo"/>
        <c:spPr>
          <a:ln w="25400">
            <a:solidFill>
              <a:schemeClr val="accent1">
                <a:lumMod val="75000"/>
              </a:schemeClr>
            </a:solidFill>
          </a:ln>
        </c:spPr>
        <c:crossAx val="32909952"/>
        <c:crosses val="autoZero"/>
        <c:crossBetween val="midCat"/>
        <c:majorUnit val="1"/>
      </c:valAx>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plotArea>
    <c:plotVisOnly val="1"/>
  </c:chart>
  <c:spPr>
    <a:gradFill>
      <a:gsLst>
        <a:gs pos="0">
          <a:srgbClr val="FBEAC7"/>
        </a:gs>
        <a:gs pos="17999">
          <a:srgbClr val="FEE7F2"/>
        </a:gs>
        <a:gs pos="36000">
          <a:srgbClr val="FAC77D"/>
        </a:gs>
        <a:gs pos="61000">
          <a:srgbClr val="FBA97D"/>
        </a:gs>
        <a:gs pos="82001">
          <a:srgbClr val="FBD49C"/>
        </a:gs>
        <a:gs pos="100000">
          <a:srgbClr val="FEE7F2"/>
        </a:gs>
      </a:gsLst>
      <a:lin ang="5400000" scaled="0"/>
    </a:gradFill>
  </c:sp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0509377236936306"/>
          <c:y val="2.4582153816875611E-2"/>
          <c:w val="0.86534792241879144"/>
          <c:h val="0.82443751932821052"/>
        </c:manualLayout>
      </c:layout>
      <c:scatterChart>
        <c:scatterStyle val="lineMarker"/>
        <c:ser>
          <c:idx val="0"/>
          <c:order val="0"/>
          <c:tx>
            <c:v>c</c:v>
          </c:tx>
          <c:spPr>
            <a:ln w="28575">
              <a:noFill/>
            </a:ln>
          </c:spPr>
          <c:marker>
            <c:symbol val="circle"/>
            <c:size val="3"/>
            <c:spPr>
              <a:solidFill>
                <a:schemeClr val="tx1"/>
              </a:solidFill>
            </c:spPr>
          </c:marker>
          <c:trendline>
            <c:spPr>
              <a:ln w="12700">
                <a:prstDash val="sysDash"/>
              </a:ln>
            </c:spPr>
            <c:trendlineType val="linear"/>
          </c:trendline>
          <c:xVal>
            <c:numRef>
              <c:f>'1st-f'!$E$5:$E$36</c:f>
              <c:numCache>
                <c:formatCode>General</c:formatCode>
                <c:ptCount val="32"/>
                <c:pt idx="0">
                  <c:v>2.6850000000000001</c:v>
                </c:pt>
                <c:pt idx="1">
                  <c:v>2.125</c:v>
                </c:pt>
                <c:pt idx="2">
                  <c:v>2.3879999999999999</c:v>
                </c:pt>
                <c:pt idx="3">
                  <c:v>2.5179999999999998</c:v>
                </c:pt>
                <c:pt idx="4">
                  <c:v>2.1389999999999998</c:v>
                </c:pt>
                <c:pt idx="5">
                  <c:v>2.202</c:v>
                </c:pt>
                <c:pt idx="6">
                  <c:v>2.3129999999999944</c:v>
                </c:pt>
                <c:pt idx="7">
                  <c:v>1.9960000000000031</c:v>
                </c:pt>
                <c:pt idx="8">
                  <c:v>3.4309999999999987</c:v>
                </c:pt>
                <c:pt idx="9">
                  <c:v>3.7130000000000001</c:v>
                </c:pt>
                <c:pt idx="10">
                  <c:v>2.2650000000000001</c:v>
                </c:pt>
                <c:pt idx="11">
                  <c:v>2.2730000000000001</c:v>
                </c:pt>
                <c:pt idx="12">
                  <c:v>4.0010000000000003</c:v>
                </c:pt>
                <c:pt idx="13">
                  <c:v>2.4539999999999997</c:v>
                </c:pt>
                <c:pt idx="14">
                  <c:v>2.5030000000000001</c:v>
                </c:pt>
                <c:pt idx="15">
                  <c:v>2.4719999999999978</c:v>
                </c:pt>
                <c:pt idx="16">
                  <c:v>3.03</c:v>
                </c:pt>
                <c:pt idx="17">
                  <c:v>2.1030000000000002</c:v>
                </c:pt>
                <c:pt idx="18">
                  <c:v>3.004</c:v>
                </c:pt>
                <c:pt idx="19">
                  <c:v>2.5389999999999997</c:v>
                </c:pt>
                <c:pt idx="20">
                  <c:v>2.2909999999999999</c:v>
                </c:pt>
                <c:pt idx="21">
                  <c:v>2.4059999999999997</c:v>
                </c:pt>
                <c:pt idx="22">
                  <c:v>2.7210000000000001</c:v>
                </c:pt>
                <c:pt idx="23">
                  <c:v>2.8029999999999977</c:v>
                </c:pt>
                <c:pt idx="24">
                  <c:v>2.0830000000000002</c:v>
                </c:pt>
                <c:pt idx="25">
                  <c:v>2.3019999999999987</c:v>
                </c:pt>
                <c:pt idx="26">
                  <c:v>1.47</c:v>
                </c:pt>
                <c:pt idx="27">
                  <c:v>4.6639999999999882</c:v>
                </c:pt>
                <c:pt idx="28">
                  <c:v>3.4449999999999998</c:v>
                </c:pt>
                <c:pt idx="29">
                  <c:v>2.4209999999999998</c:v>
                </c:pt>
                <c:pt idx="30">
                  <c:v>2.3619999999999997</c:v>
                </c:pt>
                <c:pt idx="31">
                  <c:v>2.5789999999999997</c:v>
                </c:pt>
              </c:numCache>
            </c:numRef>
          </c:xVal>
          <c:yVal>
            <c:numRef>
              <c:f>'1st-f'!$D$5:$D$36</c:f>
              <c:numCache>
                <c:formatCode>General</c:formatCode>
                <c:ptCount val="32"/>
                <c:pt idx="0">
                  <c:v>2.8</c:v>
                </c:pt>
                <c:pt idx="1">
                  <c:v>2.5</c:v>
                </c:pt>
                <c:pt idx="2">
                  <c:v>2.2000000000000002</c:v>
                </c:pt>
                <c:pt idx="3">
                  <c:v>2.2000000000000002</c:v>
                </c:pt>
                <c:pt idx="4">
                  <c:v>2.2000000000000002</c:v>
                </c:pt>
                <c:pt idx="5">
                  <c:v>2.5</c:v>
                </c:pt>
                <c:pt idx="6">
                  <c:v>2.2000000000000002</c:v>
                </c:pt>
                <c:pt idx="7">
                  <c:v>2.4</c:v>
                </c:pt>
                <c:pt idx="8">
                  <c:v>3.9</c:v>
                </c:pt>
                <c:pt idx="9">
                  <c:v>3.7</c:v>
                </c:pt>
                <c:pt idx="10">
                  <c:v>1.6</c:v>
                </c:pt>
                <c:pt idx="11">
                  <c:v>1.8</c:v>
                </c:pt>
                <c:pt idx="12">
                  <c:v>3.7</c:v>
                </c:pt>
                <c:pt idx="13">
                  <c:v>1.9000000000000001</c:v>
                </c:pt>
                <c:pt idx="14">
                  <c:v>2.5</c:v>
                </c:pt>
                <c:pt idx="15">
                  <c:v>2</c:v>
                </c:pt>
                <c:pt idx="16">
                  <c:v>3</c:v>
                </c:pt>
                <c:pt idx="17">
                  <c:v>2</c:v>
                </c:pt>
                <c:pt idx="18">
                  <c:v>3.5</c:v>
                </c:pt>
                <c:pt idx="19">
                  <c:v>2.4</c:v>
                </c:pt>
                <c:pt idx="20">
                  <c:v>2.5</c:v>
                </c:pt>
                <c:pt idx="21">
                  <c:v>2.2000000000000002</c:v>
                </c:pt>
                <c:pt idx="22">
                  <c:v>3.1</c:v>
                </c:pt>
                <c:pt idx="23">
                  <c:v>3.1</c:v>
                </c:pt>
                <c:pt idx="24">
                  <c:v>2.1</c:v>
                </c:pt>
                <c:pt idx="25">
                  <c:v>2.7</c:v>
                </c:pt>
                <c:pt idx="26">
                  <c:v>1.7</c:v>
                </c:pt>
                <c:pt idx="27">
                  <c:v>4.7</c:v>
                </c:pt>
                <c:pt idx="28">
                  <c:v>3.3</c:v>
                </c:pt>
                <c:pt idx="29">
                  <c:v>2.6</c:v>
                </c:pt>
                <c:pt idx="30">
                  <c:v>1.8</c:v>
                </c:pt>
                <c:pt idx="31">
                  <c:v>2.9</c:v>
                </c:pt>
              </c:numCache>
            </c:numRef>
          </c:yVal>
        </c:ser>
        <c:ser>
          <c:idx val="1"/>
          <c:order val="1"/>
          <c:tx>
            <c:v>v</c:v>
          </c:tx>
          <c:spPr>
            <a:ln w="28575">
              <a:noFill/>
            </a:ln>
          </c:spPr>
          <c:marker>
            <c:symbol val="triangle"/>
            <c:size val="6"/>
            <c:spPr>
              <a:solidFill>
                <a:schemeClr val="tx1"/>
              </a:solidFill>
            </c:spPr>
          </c:marker>
          <c:trendline>
            <c:spPr>
              <a:ln w="12700"/>
            </c:spPr>
            <c:trendlineType val="linear"/>
            <c:dispRSqr val="1"/>
            <c:dispEq val="1"/>
            <c:trendlineLbl>
              <c:layout>
                <c:manualLayout>
                  <c:x val="-3.5104884616695642E-2"/>
                  <c:y val="-0.16227133239764971"/>
                </c:manualLayout>
              </c:layout>
              <c:tx>
                <c:rich>
                  <a:bodyPr/>
                  <a:lstStyle/>
                  <a:p>
                    <a:pPr>
                      <a:defRPr/>
                    </a:pPr>
                    <a:r>
                      <a:rPr lang="en-US" b="1" baseline="0" dirty="0">
                        <a:latin typeface="+mj-lt"/>
                      </a:rPr>
                      <a:t>                  </a:t>
                    </a:r>
                    <a:r>
                      <a:rPr lang="en-US" sz="2000" b="1" baseline="0" dirty="0">
                        <a:latin typeface="+mj-lt"/>
                      </a:rPr>
                      <a:t>
</a:t>
                    </a:r>
                    <a:r>
                      <a:rPr lang="en-US" sz="2000" b="1" baseline="0" dirty="0" smtClean="0">
                        <a:latin typeface="+mj-lt"/>
                      </a:rPr>
                      <a:t>         r² </a:t>
                    </a:r>
                    <a:r>
                      <a:rPr lang="en-US" sz="2000" b="1" baseline="0" dirty="0">
                        <a:latin typeface="+mj-lt"/>
                      </a:rPr>
                      <a:t>= </a:t>
                    </a:r>
                    <a:r>
                      <a:rPr lang="en-US" sz="2000" b="1" baseline="0" dirty="0" smtClean="0">
                        <a:latin typeface="+mj-lt"/>
                      </a:rPr>
                      <a:t>0.64</a:t>
                    </a:r>
                  </a:p>
                  <a:p>
                    <a:pPr>
                      <a:defRPr/>
                    </a:pPr>
                    <a:r>
                      <a:rPr lang="en-US" sz="1200" b="1" baseline="0" dirty="0" smtClean="0">
                        <a:latin typeface="+mj-lt"/>
                      </a:rPr>
                      <a:t>              RMSE= 0.341 log mg kg</a:t>
                    </a:r>
                    <a:r>
                      <a:rPr lang="en-US" sz="1200" b="1" baseline="30000" dirty="0" smtClean="0">
                        <a:latin typeface="+mj-lt"/>
                      </a:rPr>
                      <a:t>-1</a:t>
                    </a:r>
                    <a:endParaRPr lang="en-US" sz="1200" b="1" baseline="30000" dirty="0">
                      <a:latin typeface="+mj-lt"/>
                    </a:endParaRPr>
                  </a:p>
                </c:rich>
              </c:tx>
              <c:numFmt formatCode="General" sourceLinked="0"/>
            </c:trendlineLbl>
          </c:trendline>
          <c:xVal>
            <c:numRef>
              <c:f>'1st-f'!$G$37:$G$50</c:f>
              <c:numCache>
                <c:formatCode>General</c:formatCode>
                <c:ptCount val="14"/>
                <c:pt idx="0">
                  <c:v>3.4239999999999999</c:v>
                </c:pt>
                <c:pt idx="1">
                  <c:v>2.3569999999999967</c:v>
                </c:pt>
                <c:pt idx="2">
                  <c:v>1.9630000000000001</c:v>
                </c:pt>
                <c:pt idx="3">
                  <c:v>2.6739999999999999</c:v>
                </c:pt>
                <c:pt idx="4">
                  <c:v>2.6309999999999998</c:v>
                </c:pt>
                <c:pt idx="5">
                  <c:v>2.3379999999999987</c:v>
                </c:pt>
                <c:pt idx="6">
                  <c:v>2.7549999999999999</c:v>
                </c:pt>
                <c:pt idx="7">
                  <c:v>2.4419999999999997</c:v>
                </c:pt>
                <c:pt idx="8">
                  <c:v>3.3589999999999987</c:v>
                </c:pt>
                <c:pt idx="9">
                  <c:v>2.4849999999999999</c:v>
                </c:pt>
                <c:pt idx="10">
                  <c:v>2.2970000000000002</c:v>
                </c:pt>
                <c:pt idx="11">
                  <c:v>2.2599999999999998</c:v>
                </c:pt>
                <c:pt idx="12">
                  <c:v>2.4899999999999998</c:v>
                </c:pt>
                <c:pt idx="13">
                  <c:v>2.3989999999999987</c:v>
                </c:pt>
              </c:numCache>
            </c:numRef>
          </c:xVal>
          <c:yVal>
            <c:numRef>
              <c:f>'1st-f'!$F$37:$F$50</c:f>
              <c:numCache>
                <c:formatCode>General</c:formatCode>
                <c:ptCount val="14"/>
                <c:pt idx="0">
                  <c:v>4.0999999999999996</c:v>
                </c:pt>
                <c:pt idx="1">
                  <c:v>2.2000000000000002</c:v>
                </c:pt>
                <c:pt idx="2">
                  <c:v>2.2999999999999998</c:v>
                </c:pt>
                <c:pt idx="3">
                  <c:v>2.4</c:v>
                </c:pt>
                <c:pt idx="4">
                  <c:v>3</c:v>
                </c:pt>
                <c:pt idx="5">
                  <c:v>3</c:v>
                </c:pt>
                <c:pt idx="6">
                  <c:v>2.4</c:v>
                </c:pt>
                <c:pt idx="7">
                  <c:v>2.4</c:v>
                </c:pt>
                <c:pt idx="8">
                  <c:v>3.5</c:v>
                </c:pt>
                <c:pt idx="9">
                  <c:v>2.7</c:v>
                </c:pt>
                <c:pt idx="10">
                  <c:v>1.8</c:v>
                </c:pt>
                <c:pt idx="11">
                  <c:v>2.5</c:v>
                </c:pt>
                <c:pt idx="12">
                  <c:v>2.5</c:v>
                </c:pt>
                <c:pt idx="13">
                  <c:v>2.5</c:v>
                </c:pt>
              </c:numCache>
            </c:numRef>
          </c:yVal>
        </c:ser>
        <c:axId val="33003008"/>
        <c:axId val="33004544"/>
      </c:scatterChart>
      <c:valAx>
        <c:axId val="33003008"/>
        <c:scaling>
          <c:orientation val="minMax"/>
          <c:max val="5"/>
          <c:min val="1"/>
        </c:scaling>
        <c:axPos val="b"/>
        <c:numFmt formatCode="General" sourceLinked="1"/>
        <c:tickLblPos val="nextTo"/>
        <c:spPr>
          <a:noFill/>
          <a:ln w="25400">
            <a:solidFill>
              <a:schemeClr val="accent1">
                <a:lumMod val="75000"/>
              </a:schemeClr>
            </a:solidFill>
          </a:ln>
        </c:spPr>
        <c:crossAx val="33004544"/>
        <c:crosses val="autoZero"/>
        <c:crossBetween val="midCat"/>
        <c:majorUnit val="1"/>
      </c:valAx>
      <c:valAx>
        <c:axId val="33004544"/>
        <c:scaling>
          <c:orientation val="minMax"/>
          <c:max val="5"/>
          <c:min val="1"/>
        </c:scaling>
        <c:axPos val="l"/>
        <c:numFmt formatCode="General" sourceLinked="1"/>
        <c:tickLblPos val="nextTo"/>
        <c:spPr>
          <a:ln w="25400">
            <a:solidFill>
              <a:schemeClr val="accent1">
                <a:lumMod val="75000"/>
              </a:schemeClr>
            </a:solidFill>
          </a:ln>
        </c:spPr>
        <c:crossAx val="33003008"/>
        <c:crosses val="autoZero"/>
        <c:crossBetween val="midCat"/>
        <c:majorUnit val="1"/>
      </c:valAx>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plotArea>
    <c:plotVisOnly val="1"/>
  </c:chart>
  <c:spPr>
    <a:gradFill>
      <a:gsLst>
        <a:gs pos="0">
          <a:srgbClr val="FBEAC7"/>
        </a:gs>
        <a:gs pos="17999">
          <a:srgbClr val="FEE7F2"/>
        </a:gs>
        <a:gs pos="36000">
          <a:srgbClr val="FAC77D"/>
        </a:gs>
        <a:gs pos="61000">
          <a:srgbClr val="FBA97D"/>
        </a:gs>
        <a:gs pos="82001">
          <a:srgbClr val="FBD49C"/>
        </a:gs>
        <a:gs pos="100000">
          <a:srgbClr val="FEE7F2"/>
        </a:gs>
      </a:gsLst>
      <a:lin ang="5400000" scaled="0"/>
    </a:gradFill>
  </c:sp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693960220290382"/>
          <c:y val="2.5768196658344535E-2"/>
          <c:w val="0.85017037610183233"/>
          <c:h val="0.84700563344216284"/>
        </c:manualLayout>
      </c:layout>
      <c:scatterChart>
        <c:scatterStyle val="lineMarker"/>
        <c:ser>
          <c:idx val="0"/>
          <c:order val="0"/>
          <c:tx>
            <c:v>c</c:v>
          </c:tx>
          <c:spPr>
            <a:ln w="28575">
              <a:noFill/>
            </a:ln>
          </c:spPr>
          <c:marker>
            <c:symbol val="circle"/>
            <c:size val="3"/>
            <c:spPr>
              <a:solidFill>
                <a:schemeClr val="tx1"/>
              </a:solidFill>
            </c:spPr>
          </c:marker>
          <c:trendline>
            <c:spPr>
              <a:ln w="12700">
                <a:prstDash val="sysDash"/>
              </a:ln>
            </c:spPr>
            <c:trendlineType val="linear"/>
            <c:forward val="0.5"/>
          </c:trendline>
          <c:xVal>
            <c:numRef>
              <c:f>'3rd-r'!$F$4:$F$35</c:f>
              <c:numCache>
                <c:formatCode>General</c:formatCode>
                <c:ptCount val="32"/>
                <c:pt idx="0">
                  <c:v>2.5149999999999997</c:v>
                </c:pt>
                <c:pt idx="1">
                  <c:v>2.2840000000000011</c:v>
                </c:pt>
                <c:pt idx="2">
                  <c:v>2.2829999999999999</c:v>
                </c:pt>
                <c:pt idx="3">
                  <c:v>2.2530000000000001</c:v>
                </c:pt>
                <c:pt idx="4">
                  <c:v>2.3779999999999997</c:v>
                </c:pt>
                <c:pt idx="5">
                  <c:v>2.238</c:v>
                </c:pt>
                <c:pt idx="6">
                  <c:v>2.218</c:v>
                </c:pt>
                <c:pt idx="7">
                  <c:v>2.1459999999999999</c:v>
                </c:pt>
                <c:pt idx="8">
                  <c:v>3.6379999999999999</c:v>
                </c:pt>
                <c:pt idx="9">
                  <c:v>3.7959999999999998</c:v>
                </c:pt>
                <c:pt idx="10">
                  <c:v>2.1829999999999998</c:v>
                </c:pt>
                <c:pt idx="11">
                  <c:v>2.1719999999999997</c:v>
                </c:pt>
                <c:pt idx="12">
                  <c:v>3.8119999999999967</c:v>
                </c:pt>
                <c:pt idx="13">
                  <c:v>2.54</c:v>
                </c:pt>
                <c:pt idx="14">
                  <c:v>2.0389999999999997</c:v>
                </c:pt>
                <c:pt idx="15">
                  <c:v>2.4299999999999997</c:v>
                </c:pt>
                <c:pt idx="16">
                  <c:v>3.3489999999999998</c:v>
                </c:pt>
                <c:pt idx="17">
                  <c:v>2.2040000000000002</c:v>
                </c:pt>
                <c:pt idx="18">
                  <c:v>3.0880000000000001</c:v>
                </c:pt>
                <c:pt idx="19">
                  <c:v>2.4899999999999998</c:v>
                </c:pt>
                <c:pt idx="20">
                  <c:v>2.7290000000000001</c:v>
                </c:pt>
                <c:pt idx="21">
                  <c:v>2.7090000000000001</c:v>
                </c:pt>
                <c:pt idx="22">
                  <c:v>3.266</c:v>
                </c:pt>
                <c:pt idx="23">
                  <c:v>3.02</c:v>
                </c:pt>
                <c:pt idx="24">
                  <c:v>1.6830000000000001</c:v>
                </c:pt>
                <c:pt idx="25">
                  <c:v>2.2010000000000001</c:v>
                </c:pt>
                <c:pt idx="26">
                  <c:v>1.7249999999999968</c:v>
                </c:pt>
                <c:pt idx="27">
                  <c:v>4.125999999999987</c:v>
                </c:pt>
                <c:pt idx="28">
                  <c:v>3.4039999999999999</c:v>
                </c:pt>
                <c:pt idx="29">
                  <c:v>2.3489999999999998</c:v>
                </c:pt>
                <c:pt idx="30">
                  <c:v>2.214</c:v>
                </c:pt>
                <c:pt idx="31">
                  <c:v>2.2170000000000001</c:v>
                </c:pt>
              </c:numCache>
            </c:numRef>
          </c:xVal>
          <c:yVal>
            <c:numRef>
              <c:f>'3rd-r'!$E$4:$E$35</c:f>
              <c:numCache>
                <c:formatCode>General</c:formatCode>
                <c:ptCount val="32"/>
                <c:pt idx="0">
                  <c:v>2.8</c:v>
                </c:pt>
                <c:pt idx="1">
                  <c:v>2.5</c:v>
                </c:pt>
                <c:pt idx="2">
                  <c:v>2.2000000000000002</c:v>
                </c:pt>
                <c:pt idx="3">
                  <c:v>2.2000000000000002</c:v>
                </c:pt>
                <c:pt idx="4">
                  <c:v>2.2000000000000002</c:v>
                </c:pt>
                <c:pt idx="5">
                  <c:v>2.5</c:v>
                </c:pt>
                <c:pt idx="6">
                  <c:v>2.2000000000000002</c:v>
                </c:pt>
                <c:pt idx="7">
                  <c:v>2.4</c:v>
                </c:pt>
                <c:pt idx="8">
                  <c:v>3.9</c:v>
                </c:pt>
                <c:pt idx="9">
                  <c:v>3.7</c:v>
                </c:pt>
                <c:pt idx="10">
                  <c:v>1.6</c:v>
                </c:pt>
                <c:pt idx="11">
                  <c:v>1.8</c:v>
                </c:pt>
                <c:pt idx="12">
                  <c:v>3.7</c:v>
                </c:pt>
                <c:pt idx="13">
                  <c:v>1.9000000000000001</c:v>
                </c:pt>
                <c:pt idx="14">
                  <c:v>2.5</c:v>
                </c:pt>
                <c:pt idx="15">
                  <c:v>2</c:v>
                </c:pt>
                <c:pt idx="16">
                  <c:v>3</c:v>
                </c:pt>
                <c:pt idx="17">
                  <c:v>2</c:v>
                </c:pt>
                <c:pt idx="18">
                  <c:v>3.5</c:v>
                </c:pt>
                <c:pt idx="19">
                  <c:v>2.4</c:v>
                </c:pt>
                <c:pt idx="20">
                  <c:v>2.5</c:v>
                </c:pt>
                <c:pt idx="21">
                  <c:v>2.2000000000000002</c:v>
                </c:pt>
                <c:pt idx="22">
                  <c:v>3.1</c:v>
                </c:pt>
                <c:pt idx="23">
                  <c:v>3.1</c:v>
                </c:pt>
                <c:pt idx="24">
                  <c:v>2.1</c:v>
                </c:pt>
                <c:pt idx="25">
                  <c:v>2.7</c:v>
                </c:pt>
                <c:pt idx="26">
                  <c:v>1.7</c:v>
                </c:pt>
                <c:pt idx="27">
                  <c:v>4.7</c:v>
                </c:pt>
                <c:pt idx="28">
                  <c:v>3.3</c:v>
                </c:pt>
                <c:pt idx="29">
                  <c:v>2.6</c:v>
                </c:pt>
                <c:pt idx="30">
                  <c:v>1.8</c:v>
                </c:pt>
                <c:pt idx="31">
                  <c:v>2.9</c:v>
                </c:pt>
              </c:numCache>
            </c:numRef>
          </c:yVal>
        </c:ser>
        <c:ser>
          <c:idx val="1"/>
          <c:order val="1"/>
          <c:tx>
            <c:v>v</c:v>
          </c:tx>
          <c:spPr>
            <a:ln w="28575">
              <a:noFill/>
            </a:ln>
          </c:spPr>
          <c:marker>
            <c:symbol val="triangle"/>
            <c:size val="6"/>
            <c:spPr>
              <a:solidFill>
                <a:sysClr val="windowText" lastClr="000000"/>
              </a:solidFill>
            </c:spPr>
          </c:marker>
          <c:trendline>
            <c:spPr>
              <a:ln w="12700"/>
            </c:spPr>
            <c:trendlineType val="linear"/>
            <c:forward val="0.5"/>
            <c:dispRSqr val="1"/>
            <c:dispEq val="1"/>
            <c:trendlineLbl>
              <c:layout>
                <c:manualLayout>
                  <c:x val="-0.16964320866141741"/>
                  <c:y val="-3.5294795467639778E-2"/>
                </c:manualLayout>
              </c:layout>
              <c:tx>
                <c:rich>
                  <a:bodyPr/>
                  <a:lstStyle/>
                  <a:p>
                    <a:pPr>
                      <a:defRPr/>
                    </a:pPr>
                    <a:r>
                      <a:rPr lang="en-US" sz="2000" b="1" baseline="0" dirty="0">
                        <a:latin typeface="+mj-lt"/>
                        <a:cs typeface="Times New Roman" pitchFamily="18" charset="0"/>
                      </a:rPr>
                      <a:t>
r² = </a:t>
                    </a:r>
                    <a:r>
                      <a:rPr lang="en-US" sz="2000" b="1" baseline="0" dirty="0" smtClean="0">
                        <a:latin typeface="+mj-lt"/>
                        <a:cs typeface="Times New Roman" pitchFamily="18" charset="0"/>
                      </a:rPr>
                      <a:t>0.47</a:t>
                    </a:r>
                  </a:p>
                  <a:p>
                    <a:pPr>
                      <a:defRPr/>
                    </a:pPr>
                    <a:r>
                      <a:rPr lang="en-US" sz="1200" b="1" baseline="0" dirty="0" smtClean="0">
                        <a:latin typeface="+mj-lt"/>
                        <a:cs typeface="Times New Roman" pitchFamily="18" charset="0"/>
                      </a:rPr>
                      <a:t>RMSE= 0.547 log mg kg</a:t>
                    </a:r>
                    <a:r>
                      <a:rPr lang="en-US" sz="1200" b="1" baseline="30000" dirty="0" smtClean="0">
                        <a:latin typeface="+mj-lt"/>
                        <a:cs typeface="Times New Roman" pitchFamily="18" charset="0"/>
                      </a:rPr>
                      <a:t>-1</a:t>
                    </a:r>
                    <a:endParaRPr lang="en-US" sz="1200" b="1" baseline="30000" dirty="0">
                      <a:latin typeface="+mj-lt"/>
                      <a:cs typeface="Times New Roman" pitchFamily="18" charset="0"/>
                    </a:endParaRPr>
                  </a:p>
                </c:rich>
              </c:tx>
              <c:numFmt formatCode="General" sourceLinked="0"/>
            </c:trendlineLbl>
          </c:trendline>
          <c:xVal>
            <c:numRef>
              <c:f>'3rd-r'!$H$36:$H$49</c:f>
              <c:numCache>
                <c:formatCode>General</c:formatCode>
                <c:ptCount val="14"/>
                <c:pt idx="0">
                  <c:v>3.1709999999999998</c:v>
                </c:pt>
                <c:pt idx="1">
                  <c:v>2.468</c:v>
                </c:pt>
                <c:pt idx="2">
                  <c:v>2.1139999999999999</c:v>
                </c:pt>
                <c:pt idx="3">
                  <c:v>2.4929999999999977</c:v>
                </c:pt>
                <c:pt idx="4">
                  <c:v>2.9179999999999997</c:v>
                </c:pt>
                <c:pt idx="5">
                  <c:v>2.1859999999999999</c:v>
                </c:pt>
                <c:pt idx="6">
                  <c:v>2.8019999999999987</c:v>
                </c:pt>
                <c:pt idx="7">
                  <c:v>2.4079999999999999</c:v>
                </c:pt>
                <c:pt idx="8">
                  <c:v>3.617</c:v>
                </c:pt>
                <c:pt idx="9">
                  <c:v>2.19</c:v>
                </c:pt>
                <c:pt idx="10">
                  <c:v>2.278</c:v>
                </c:pt>
                <c:pt idx="11">
                  <c:v>2.1159999999999997</c:v>
                </c:pt>
                <c:pt idx="12">
                  <c:v>2.4049999999999998</c:v>
                </c:pt>
                <c:pt idx="13">
                  <c:v>2.157</c:v>
                </c:pt>
              </c:numCache>
            </c:numRef>
          </c:xVal>
          <c:yVal>
            <c:numRef>
              <c:f>'3rd-r'!$G$36:$G$49</c:f>
              <c:numCache>
                <c:formatCode>General</c:formatCode>
                <c:ptCount val="14"/>
                <c:pt idx="0">
                  <c:v>4.0999999999999996</c:v>
                </c:pt>
                <c:pt idx="1">
                  <c:v>2.2000000000000002</c:v>
                </c:pt>
                <c:pt idx="2">
                  <c:v>2.2999999999999998</c:v>
                </c:pt>
                <c:pt idx="3">
                  <c:v>2.4</c:v>
                </c:pt>
                <c:pt idx="4">
                  <c:v>3</c:v>
                </c:pt>
                <c:pt idx="5">
                  <c:v>3</c:v>
                </c:pt>
                <c:pt idx="6">
                  <c:v>2.4</c:v>
                </c:pt>
                <c:pt idx="7">
                  <c:v>2.4</c:v>
                </c:pt>
                <c:pt idx="8">
                  <c:v>3.5</c:v>
                </c:pt>
                <c:pt idx="9">
                  <c:v>2.7</c:v>
                </c:pt>
                <c:pt idx="10">
                  <c:v>1.8</c:v>
                </c:pt>
                <c:pt idx="11">
                  <c:v>2.5</c:v>
                </c:pt>
                <c:pt idx="12">
                  <c:v>2.5</c:v>
                </c:pt>
                <c:pt idx="13">
                  <c:v>2.5</c:v>
                </c:pt>
              </c:numCache>
            </c:numRef>
          </c:yVal>
        </c:ser>
        <c:axId val="32985472"/>
        <c:axId val="32987008"/>
      </c:scatterChart>
      <c:valAx>
        <c:axId val="32985472"/>
        <c:scaling>
          <c:orientation val="minMax"/>
          <c:max val="5"/>
          <c:min val="1"/>
        </c:scaling>
        <c:axPos val="b"/>
        <c:numFmt formatCode="General" sourceLinked="1"/>
        <c:tickLblPos val="nextTo"/>
        <c:spPr>
          <a:ln w="25400">
            <a:solidFill>
              <a:schemeClr val="accent1">
                <a:lumMod val="75000"/>
              </a:schemeClr>
            </a:solidFill>
          </a:ln>
        </c:spPr>
        <c:crossAx val="32987008"/>
        <c:crosses val="autoZero"/>
        <c:crossBetween val="midCat"/>
        <c:majorUnit val="1"/>
      </c:valAx>
      <c:valAx>
        <c:axId val="32987008"/>
        <c:scaling>
          <c:orientation val="minMax"/>
          <c:max val="5"/>
          <c:min val="1"/>
        </c:scaling>
        <c:axPos val="l"/>
        <c:numFmt formatCode="General" sourceLinked="1"/>
        <c:tickLblPos val="nextTo"/>
        <c:spPr>
          <a:ln w="25400">
            <a:solidFill>
              <a:schemeClr val="accent1">
                <a:lumMod val="75000"/>
              </a:schemeClr>
            </a:solidFill>
          </a:ln>
        </c:spPr>
        <c:crossAx val="32985472"/>
        <c:crosses val="autoZero"/>
        <c:crossBetween val="midCat"/>
        <c:majorUnit val="1"/>
      </c:valAx>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plotArea>
    <c:plotVisOnly val="1"/>
  </c:chart>
  <c:spPr>
    <a:gradFill>
      <a:gsLst>
        <a:gs pos="0">
          <a:srgbClr val="FBEAC7"/>
        </a:gs>
        <a:gs pos="17999">
          <a:srgbClr val="FEE7F2"/>
        </a:gs>
        <a:gs pos="36000">
          <a:srgbClr val="FAC77D"/>
        </a:gs>
        <a:gs pos="61000">
          <a:srgbClr val="FBA97D"/>
        </a:gs>
        <a:gs pos="82001">
          <a:srgbClr val="FBD49C"/>
        </a:gs>
        <a:gs pos="100000">
          <a:srgbClr val="FEE7F2"/>
        </a:gs>
      </a:gsLst>
      <a:lin ang="5400000" scaled="0"/>
    </a:gradFill>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693960220290382"/>
          <c:y val="2.5768196658344535E-2"/>
          <c:w val="0.85017037610183288"/>
          <c:h val="0.84700563344216306"/>
        </c:manualLayout>
      </c:layout>
      <c:scatterChart>
        <c:scatterStyle val="lineMarker"/>
        <c:ser>
          <c:idx val="0"/>
          <c:order val="0"/>
          <c:tx>
            <c:v>c</c:v>
          </c:tx>
          <c:spPr>
            <a:ln w="28575">
              <a:noFill/>
            </a:ln>
          </c:spPr>
          <c:marker>
            <c:symbol val="circle"/>
            <c:size val="3"/>
            <c:spPr>
              <a:solidFill>
                <a:schemeClr val="tx1"/>
              </a:solidFill>
            </c:spPr>
          </c:marker>
          <c:trendline>
            <c:spPr>
              <a:ln w="12700">
                <a:prstDash val="sysDash"/>
              </a:ln>
            </c:spPr>
            <c:trendlineType val="linear"/>
            <c:forward val="0.5"/>
          </c:trendline>
          <c:xVal>
            <c:numRef>
              <c:f>'3rd-r'!$F$4:$F$35</c:f>
              <c:numCache>
                <c:formatCode>General</c:formatCode>
                <c:ptCount val="32"/>
                <c:pt idx="0">
                  <c:v>2.5149999999999997</c:v>
                </c:pt>
                <c:pt idx="1">
                  <c:v>2.2840000000000011</c:v>
                </c:pt>
                <c:pt idx="2">
                  <c:v>2.2829999999999999</c:v>
                </c:pt>
                <c:pt idx="3">
                  <c:v>2.2530000000000001</c:v>
                </c:pt>
                <c:pt idx="4">
                  <c:v>2.3779999999999997</c:v>
                </c:pt>
                <c:pt idx="5">
                  <c:v>2.238</c:v>
                </c:pt>
                <c:pt idx="6">
                  <c:v>2.218</c:v>
                </c:pt>
                <c:pt idx="7">
                  <c:v>2.1459999999999999</c:v>
                </c:pt>
                <c:pt idx="8">
                  <c:v>3.6379999999999999</c:v>
                </c:pt>
                <c:pt idx="9">
                  <c:v>3.7959999999999998</c:v>
                </c:pt>
                <c:pt idx="10">
                  <c:v>2.1829999999999998</c:v>
                </c:pt>
                <c:pt idx="11">
                  <c:v>2.1719999999999997</c:v>
                </c:pt>
                <c:pt idx="12">
                  <c:v>3.8119999999999967</c:v>
                </c:pt>
                <c:pt idx="13">
                  <c:v>2.54</c:v>
                </c:pt>
                <c:pt idx="14">
                  <c:v>2.0389999999999997</c:v>
                </c:pt>
                <c:pt idx="15">
                  <c:v>2.4299999999999997</c:v>
                </c:pt>
                <c:pt idx="16">
                  <c:v>3.3489999999999998</c:v>
                </c:pt>
                <c:pt idx="17">
                  <c:v>2.2040000000000002</c:v>
                </c:pt>
                <c:pt idx="18">
                  <c:v>3.0880000000000001</c:v>
                </c:pt>
                <c:pt idx="19">
                  <c:v>2.4899999999999998</c:v>
                </c:pt>
                <c:pt idx="20">
                  <c:v>2.7290000000000001</c:v>
                </c:pt>
                <c:pt idx="21">
                  <c:v>2.7090000000000001</c:v>
                </c:pt>
                <c:pt idx="22">
                  <c:v>3.266</c:v>
                </c:pt>
                <c:pt idx="23">
                  <c:v>3.02</c:v>
                </c:pt>
                <c:pt idx="24">
                  <c:v>1.6830000000000001</c:v>
                </c:pt>
                <c:pt idx="25">
                  <c:v>2.2010000000000001</c:v>
                </c:pt>
                <c:pt idx="26">
                  <c:v>1.7249999999999961</c:v>
                </c:pt>
                <c:pt idx="27">
                  <c:v>4.1259999999999852</c:v>
                </c:pt>
                <c:pt idx="28">
                  <c:v>3.4039999999999999</c:v>
                </c:pt>
                <c:pt idx="29">
                  <c:v>2.3489999999999998</c:v>
                </c:pt>
                <c:pt idx="30">
                  <c:v>2.214</c:v>
                </c:pt>
                <c:pt idx="31">
                  <c:v>2.2170000000000001</c:v>
                </c:pt>
              </c:numCache>
            </c:numRef>
          </c:xVal>
          <c:yVal>
            <c:numRef>
              <c:f>'3rd-r'!$E$4:$E$35</c:f>
              <c:numCache>
                <c:formatCode>General</c:formatCode>
                <c:ptCount val="32"/>
                <c:pt idx="0">
                  <c:v>2.8</c:v>
                </c:pt>
                <c:pt idx="1">
                  <c:v>2.5</c:v>
                </c:pt>
                <c:pt idx="2">
                  <c:v>2.2000000000000002</c:v>
                </c:pt>
                <c:pt idx="3">
                  <c:v>2.2000000000000002</c:v>
                </c:pt>
                <c:pt idx="4">
                  <c:v>2.2000000000000002</c:v>
                </c:pt>
                <c:pt idx="5">
                  <c:v>2.5</c:v>
                </c:pt>
                <c:pt idx="6">
                  <c:v>2.2000000000000002</c:v>
                </c:pt>
                <c:pt idx="7">
                  <c:v>2.4</c:v>
                </c:pt>
                <c:pt idx="8">
                  <c:v>3.9</c:v>
                </c:pt>
                <c:pt idx="9">
                  <c:v>3.7</c:v>
                </c:pt>
                <c:pt idx="10">
                  <c:v>1.6</c:v>
                </c:pt>
                <c:pt idx="11">
                  <c:v>1.8</c:v>
                </c:pt>
                <c:pt idx="12">
                  <c:v>3.7</c:v>
                </c:pt>
                <c:pt idx="13">
                  <c:v>1.9000000000000001</c:v>
                </c:pt>
                <c:pt idx="14">
                  <c:v>2.5</c:v>
                </c:pt>
                <c:pt idx="15">
                  <c:v>2</c:v>
                </c:pt>
                <c:pt idx="16">
                  <c:v>3</c:v>
                </c:pt>
                <c:pt idx="17">
                  <c:v>2</c:v>
                </c:pt>
                <c:pt idx="18">
                  <c:v>3.5</c:v>
                </c:pt>
                <c:pt idx="19">
                  <c:v>2.4</c:v>
                </c:pt>
                <c:pt idx="20">
                  <c:v>2.5</c:v>
                </c:pt>
                <c:pt idx="21">
                  <c:v>2.2000000000000002</c:v>
                </c:pt>
                <c:pt idx="22">
                  <c:v>3.1</c:v>
                </c:pt>
                <c:pt idx="23">
                  <c:v>3.1</c:v>
                </c:pt>
                <c:pt idx="24">
                  <c:v>2.1</c:v>
                </c:pt>
                <c:pt idx="25">
                  <c:v>2.7</c:v>
                </c:pt>
                <c:pt idx="26">
                  <c:v>1.7</c:v>
                </c:pt>
                <c:pt idx="27">
                  <c:v>4.7</c:v>
                </c:pt>
                <c:pt idx="28">
                  <c:v>3.3</c:v>
                </c:pt>
                <c:pt idx="29">
                  <c:v>2.6</c:v>
                </c:pt>
                <c:pt idx="30">
                  <c:v>1.8</c:v>
                </c:pt>
                <c:pt idx="31">
                  <c:v>2.9</c:v>
                </c:pt>
              </c:numCache>
            </c:numRef>
          </c:yVal>
        </c:ser>
        <c:ser>
          <c:idx val="1"/>
          <c:order val="1"/>
          <c:tx>
            <c:v>v</c:v>
          </c:tx>
          <c:spPr>
            <a:ln w="28575">
              <a:noFill/>
            </a:ln>
          </c:spPr>
          <c:marker>
            <c:symbol val="triangle"/>
            <c:size val="6"/>
            <c:spPr>
              <a:solidFill>
                <a:sysClr val="windowText" lastClr="000000"/>
              </a:solidFill>
            </c:spPr>
          </c:marker>
          <c:trendline>
            <c:spPr>
              <a:ln w="12700"/>
            </c:spPr>
            <c:trendlineType val="linear"/>
            <c:forward val="0.5"/>
            <c:dispRSqr val="1"/>
            <c:dispEq val="1"/>
            <c:trendlineLbl>
              <c:layout>
                <c:manualLayout>
                  <c:x val="-0.18757301613894009"/>
                  <c:y val="-3.5294795467639778E-2"/>
                </c:manualLayout>
              </c:layout>
              <c:tx>
                <c:rich>
                  <a:bodyPr/>
                  <a:lstStyle/>
                  <a:p>
                    <a:pPr>
                      <a:defRPr/>
                    </a:pPr>
                    <a:r>
                      <a:rPr lang="en-US" sz="2000" b="1" baseline="0" dirty="0">
                        <a:latin typeface="+mj-lt"/>
                        <a:cs typeface="Times New Roman" pitchFamily="18" charset="0"/>
                      </a:rPr>
                      <a:t>
r² = </a:t>
                    </a:r>
                    <a:r>
                      <a:rPr lang="en-US" sz="2000" b="1" baseline="0" dirty="0" smtClean="0">
                        <a:latin typeface="+mj-lt"/>
                        <a:cs typeface="Times New Roman" pitchFamily="18" charset="0"/>
                      </a:rPr>
                      <a:t>0.47</a:t>
                    </a:r>
                  </a:p>
                  <a:p>
                    <a:pPr>
                      <a:defRPr/>
                    </a:pPr>
                    <a:r>
                      <a:rPr lang="en-US" sz="1200" b="1" baseline="0" dirty="0" smtClean="0">
                        <a:latin typeface="+mj-lt"/>
                        <a:cs typeface="Times New Roman" pitchFamily="18" charset="0"/>
                      </a:rPr>
                      <a:t>RMSE=0.429 log mg kg</a:t>
                    </a:r>
                    <a:r>
                      <a:rPr lang="en-US" sz="1200" b="1" baseline="30000" dirty="0" smtClean="0">
                        <a:latin typeface="+mj-lt"/>
                        <a:cs typeface="Times New Roman" pitchFamily="18" charset="0"/>
                      </a:rPr>
                      <a:t>-1</a:t>
                    </a:r>
                    <a:endParaRPr lang="en-US" sz="1200" b="1" baseline="30000" dirty="0">
                      <a:latin typeface="+mj-lt"/>
                      <a:cs typeface="Times New Roman" pitchFamily="18" charset="0"/>
                    </a:endParaRPr>
                  </a:p>
                </c:rich>
              </c:tx>
              <c:numFmt formatCode="General" sourceLinked="0"/>
            </c:trendlineLbl>
          </c:trendline>
          <c:xVal>
            <c:numRef>
              <c:f>'3rd-r'!$H$36:$H$49</c:f>
              <c:numCache>
                <c:formatCode>General</c:formatCode>
                <c:ptCount val="14"/>
                <c:pt idx="0">
                  <c:v>3.1709999999999998</c:v>
                </c:pt>
                <c:pt idx="1">
                  <c:v>2.468</c:v>
                </c:pt>
                <c:pt idx="2">
                  <c:v>2.1139999999999999</c:v>
                </c:pt>
                <c:pt idx="3">
                  <c:v>2.4929999999999977</c:v>
                </c:pt>
                <c:pt idx="4">
                  <c:v>2.9179999999999997</c:v>
                </c:pt>
                <c:pt idx="5">
                  <c:v>2.1859999999999999</c:v>
                </c:pt>
                <c:pt idx="6">
                  <c:v>2.8019999999999987</c:v>
                </c:pt>
                <c:pt idx="7">
                  <c:v>2.4079999999999999</c:v>
                </c:pt>
                <c:pt idx="8">
                  <c:v>3.617</c:v>
                </c:pt>
                <c:pt idx="9">
                  <c:v>2.19</c:v>
                </c:pt>
                <c:pt idx="10">
                  <c:v>2.278</c:v>
                </c:pt>
                <c:pt idx="11">
                  <c:v>2.1159999999999997</c:v>
                </c:pt>
                <c:pt idx="12">
                  <c:v>2.4049999999999998</c:v>
                </c:pt>
                <c:pt idx="13">
                  <c:v>2.157</c:v>
                </c:pt>
              </c:numCache>
            </c:numRef>
          </c:xVal>
          <c:yVal>
            <c:numRef>
              <c:f>'3rd-r'!$G$36:$G$49</c:f>
              <c:numCache>
                <c:formatCode>General</c:formatCode>
                <c:ptCount val="14"/>
                <c:pt idx="0">
                  <c:v>4.0999999999999996</c:v>
                </c:pt>
                <c:pt idx="1">
                  <c:v>2.2000000000000002</c:v>
                </c:pt>
                <c:pt idx="2">
                  <c:v>2.2999999999999998</c:v>
                </c:pt>
                <c:pt idx="3">
                  <c:v>2.4</c:v>
                </c:pt>
                <c:pt idx="4">
                  <c:v>3</c:v>
                </c:pt>
                <c:pt idx="5">
                  <c:v>3</c:v>
                </c:pt>
                <c:pt idx="6">
                  <c:v>2.4</c:v>
                </c:pt>
                <c:pt idx="7">
                  <c:v>2.4</c:v>
                </c:pt>
                <c:pt idx="8">
                  <c:v>3.5</c:v>
                </c:pt>
                <c:pt idx="9">
                  <c:v>2.7</c:v>
                </c:pt>
                <c:pt idx="10">
                  <c:v>1.8</c:v>
                </c:pt>
                <c:pt idx="11">
                  <c:v>2.5</c:v>
                </c:pt>
                <c:pt idx="12">
                  <c:v>2.5</c:v>
                </c:pt>
                <c:pt idx="13">
                  <c:v>2.5</c:v>
                </c:pt>
              </c:numCache>
            </c:numRef>
          </c:yVal>
        </c:ser>
        <c:axId val="34091008"/>
        <c:axId val="34092544"/>
      </c:scatterChart>
      <c:valAx>
        <c:axId val="34091008"/>
        <c:scaling>
          <c:orientation val="minMax"/>
          <c:max val="5"/>
          <c:min val="1"/>
        </c:scaling>
        <c:axPos val="b"/>
        <c:numFmt formatCode="General" sourceLinked="1"/>
        <c:tickLblPos val="nextTo"/>
        <c:spPr>
          <a:ln w="25400">
            <a:solidFill>
              <a:schemeClr val="accent1">
                <a:lumMod val="75000"/>
              </a:schemeClr>
            </a:solidFill>
          </a:ln>
        </c:spPr>
        <c:crossAx val="34092544"/>
        <c:crosses val="autoZero"/>
        <c:crossBetween val="midCat"/>
        <c:majorUnit val="1"/>
      </c:valAx>
      <c:valAx>
        <c:axId val="34092544"/>
        <c:scaling>
          <c:orientation val="minMax"/>
          <c:max val="5"/>
          <c:min val="1"/>
        </c:scaling>
        <c:axPos val="l"/>
        <c:numFmt formatCode="General" sourceLinked="1"/>
        <c:tickLblPos val="nextTo"/>
        <c:spPr>
          <a:ln w="25400">
            <a:solidFill>
              <a:schemeClr val="accent1">
                <a:lumMod val="75000"/>
              </a:schemeClr>
            </a:solidFill>
          </a:ln>
        </c:spPr>
        <c:crossAx val="34091008"/>
        <c:crosses val="autoZero"/>
        <c:crossBetween val="midCat"/>
        <c:majorUnit val="1"/>
      </c:valAx>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plotArea>
    <c:plotVisOnly val="1"/>
  </c:chart>
  <c:spPr>
    <a:gradFill>
      <a:gsLst>
        <a:gs pos="0">
          <a:srgbClr val="FBEAC7"/>
        </a:gs>
        <a:gs pos="17999">
          <a:srgbClr val="FEE7F2"/>
        </a:gs>
        <a:gs pos="36000">
          <a:srgbClr val="FAC77D"/>
        </a:gs>
        <a:gs pos="61000">
          <a:srgbClr val="FBA97D"/>
        </a:gs>
        <a:gs pos="82001">
          <a:srgbClr val="FBD49C"/>
        </a:gs>
        <a:gs pos="100000">
          <a:srgbClr val="FEE7F2"/>
        </a:gs>
      </a:gsLst>
      <a:lin ang="5400000" scaled="0"/>
    </a:gradFill>
  </c:spPr>
  <c:externalData r:id="rId1"/>
</c:chartSpace>
</file>

<file path=ppt/drawings/drawing1.xml><?xml version="1.0" encoding="utf-8"?>
<c:userShapes xmlns:c="http://schemas.openxmlformats.org/drawingml/2006/chart">
  <cdr:relSizeAnchor xmlns:cdr="http://schemas.openxmlformats.org/drawingml/2006/chartDrawing">
    <cdr:from>
      <cdr:x>0.45833</cdr:x>
      <cdr:y>0.7</cdr:y>
    </cdr:from>
    <cdr:to>
      <cdr:x>0.9375</cdr:x>
      <cdr:y>0.80098</cdr:y>
    </cdr:to>
    <cdr:sp macro="" textlink="">
      <cdr:nvSpPr>
        <cdr:cNvPr id="2" name="TextBox 44"/>
        <cdr:cNvSpPr txBox="1"/>
      </cdr:nvSpPr>
      <cdr:spPr>
        <a:xfrm xmlns:a="http://schemas.openxmlformats.org/drawingml/2006/main">
          <a:off x="1676400" y="2133600"/>
          <a:ext cx="1752600" cy="307777"/>
        </a:xfrm>
        <a:prstGeom xmlns:a="http://schemas.openxmlformats.org/drawingml/2006/main" prst="rect">
          <a:avLst/>
        </a:prstGeom>
        <a:solidFill xmlns:a="http://schemas.openxmlformats.org/drawingml/2006/main">
          <a:sysClr val="window" lastClr="FFFFFF">
            <a:alpha val="70000"/>
          </a:sysClr>
        </a:solidFill>
      </cdr:spPr>
      <cdr:txBody>
        <a:bodyPr xmlns:a="http://schemas.openxmlformats.org/drawingml/2006/main" wrap="square" rtlCol="0">
          <a:spAutoFit/>
        </a:bodyPr>
        <a:lstStyle xmlns:a="http://schemas.openxmlformats.org/drawingml/2006/main">
          <a:defPPr>
            <a:defRPr lang="en-US"/>
          </a:defPPr>
          <a:lvl1pPr marL="0" algn="l" defTabSz="4807092" rtl="0" eaLnBrk="1" latinLnBrk="0" hangingPunct="1">
            <a:defRPr sz="9500" kern="1200">
              <a:solidFill>
                <a:sysClr val="windowText" lastClr="000000"/>
              </a:solidFill>
              <a:latin typeface="Calibri"/>
            </a:defRPr>
          </a:lvl1pPr>
          <a:lvl2pPr marL="2403546" algn="l" defTabSz="4807092" rtl="0" eaLnBrk="1" latinLnBrk="0" hangingPunct="1">
            <a:defRPr sz="9500" kern="1200">
              <a:solidFill>
                <a:sysClr val="windowText" lastClr="000000"/>
              </a:solidFill>
              <a:latin typeface="Calibri"/>
            </a:defRPr>
          </a:lvl2pPr>
          <a:lvl3pPr marL="4807092" algn="l" defTabSz="4807092" rtl="0" eaLnBrk="1" latinLnBrk="0" hangingPunct="1">
            <a:defRPr sz="9500" kern="1200">
              <a:solidFill>
                <a:sysClr val="windowText" lastClr="000000"/>
              </a:solidFill>
              <a:latin typeface="Calibri"/>
            </a:defRPr>
          </a:lvl3pPr>
          <a:lvl4pPr marL="7210638" algn="l" defTabSz="4807092" rtl="0" eaLnBrk="1" latinLnBrk="0" hangingPunct="1">
            <a:defRPr sz="9500" kern="1200">
              <a:solidFill>
                <a:sysClr val="windowText" lastClr="000000"/>
              </a:solidFill>
              <a:latin typeface="Calibri"/>
            </a:defRPr>
          </a:lvl4pPr>
          <a:lvl5pPr marL="9614184" algn="l" defTabSz="4807092" rtl="0" eaLnBrk="1" latinLnBrk="0" hangingPunct="1">
            <a:defRPr sz="9500" kern="1200">
              <a:solidFill>
                <a:sysClr val="windowText" lastClr="000000"/>
              </a:solidFill>
              <a:latin typeface="Calibri"/>
            </a:defRPr>
          </a:lvl5pPr>
          <a:lvl6pPr marL="12017731" algn="l" defTabSz="4807092" rtl="0" eaLnBrk="1" latinLnBrk="0" hangingPunct="1">
            <a:defRPr sz="9500" kern="1200">
              <a:solidFill>
                <a:sysClr val="windowText" lastClr="000000"/>
              </a:solidFill>
              <a:latin typeface="Calibri"/>
            </a:defRPr>
          </a:lvl6pPr>
          <a:lvl7pPr marL="14421277" algn="l" defTabSz="4807092" rtl="0" eaLnBrk="1" latinLnBrk="0" hangingPunct="1">
            <a:defRPr sz="9500" kern="1200">
              <a:solidFill>
                <a:sysClr val="windowText" lastClr="000000"/>
              </a:solidFill>
              <a:latin typeface="Calibri"/>
            </a:defRPr>
          </a:lvl7pPr>
          <a:lvl8pPr marL="16824823" algn="l" defTabSz="4807092" rtl="0" eaLnBrk="1" latinLnBrk="0" hangingPunct="1">
            <a:defRPr sz="9500" kern="1200">
              <a:solidFill>
                <a:sysClr val="windowText" lastClr="000000"/>
              </a:solidFill>
              <a:latin typeface="Calibri"/>
            </a:defRPr>
          </a:lvl8pPr>
          <a:lvl9pPr marL="19228369" algn="l" defTabSz="4807092" rtl="0" eaLnBrk="1" latinLnBrk="0" hangingPunct="1">
            <a:defRPr sz="9500" kern="1200">
              <a:solidFill>
                <a:sysClr val="windowText" lastClr="000000"/>
              </a:solidFill>
              <a:latin typeface="Calibri"/>
            </a:defRPr>
          </a:lvl9pPr>
        </a:lstStyle>
        <a:p xmlns:a="http://schemas.openxmlformats.org/drawingml/2006/main">
          <a:r>
            <a:rPr lang="en-US" sz="1400" dirty="0" smtClean="0"/>
            <a:t>ADI-first derivative</a:t>
          </a:r>
          <a:endParaRPr 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0.51064</cdr:x>
      <cdr:y>0.70732</cdr:y>
    </cdr:from>
    <cdr:to>
      <cdr:x>0.93617</cdr:x>
      <cdr:y>0.80583</cdr:y>
    </cdr:to>
    <cdr:sp macro="" textlink="">
      <cdr:nvSpPr>
        <cdr:cNvPr id="2" name="TextBox 44"/>
        <cdr:cNvSpPr txBox="1"/>
      </cdr:nvSpPr>
      <cdr:spPr>
        <a:xfrm xmlns:a="http://schemas.openxmlformats.org/drawingml/2006/main">
          <a:off x="1828800" y="2209800"/>
          <a:ext cx="1524000" cy="307777"/>
        </a:xfrm>
        <a:prstGeom xmlns:a="http://schemas.openxmlformats.org/drawingml/2006/main" prst="rect">
          <a:avLst/>
        </a:prstGeom>
        <a:solidFill xmlns:a="http://schemas.openxmlformats.org/drawingml/2006/main">
          <a:sysClr val="window" lastClr="FFFFFF">
            <a:alpha val="70000"/>
          </a:sysClr>
        </a:solidFill>
      </cdr:spPr>
      <cdr:txBody>
        <a:bodyPr xmlns:a="http://schemas.openxmlformats.org/drawingml/2006/main" wrap="square" rtlCol="0">
          <a:spAutoFit/>
        </a:bodyPr>
        <a:lstStyle xmlns:a="http://schemas.openxmlformats.org/drawingml/2006/main">
          <a:defPPr>
            <a:defRPr lang="en-US"/>
          </a:defPPr>
          <a:lvl1pPr marL="0" algn="l" defTabSz="4807092" rtl="0" eaLnBrk="1" latinLnBrk="0" hangingPunct="1">
            <a:defRPr sz="9500" kern="1200">
              <a:solidFill>
                <a:sysClr val="windowText" lastClr="000000"/>
              </a:solidFill>
              <a:latin typeface="Calibri"/>
            </a:defRPr>
          </a:lvl1pPr>
          <a:lvl2pPr marL="2403546" algn="l" defTabSz="4807092" rtl="0" eaLnBrk="1" latinLnBrk="0" hangingPunct="1">
            <a:defRPr sz="9500" kern="1200">
              <a:solidFill>
                <a:sysClr val="windowText" lastClr="000000"/>
              </a:solidFill>
              <a:latin typeface="Calibri"/>
            </a:defRPr>
          </a:lvl2pPr>
          <a:lvl3pPr marL="4807092" algn="l" defTabSz="4807092" rtl="0" eaLnBrk="1" latinLnBrk="0" hangingPunct="1">
            <a:defRPr sz="9500" kern="1200">
              <a:solidFill>
                <a:sysClr val="windowText" lastClr="000000"/>
              </a:solidFill>
              <a:latin typeface="Calibri"/>
            </a:defRPr>
          </a:lvl3pPr>
          <a:lvl4pPr marL="7210638" algn="l" defTabSz="4807092" rtl="0" eaLnBrk="1" latinLnBrk="0" hangingPunct="1">
            <a:defRPr sz="9500" kern="1200">
              <a:solidFill>
                <a:sysClr val="windowText" lastClr="000000"/>
              </a:solidFill>
              <a:latin typeface="Calibri"/>
            </a:defRPr>
          </a:lvl4pPr>
          <a:lvl5pPr marL="9614184" algn="l" defTabSz="4807092" rtl="0" eaLnBrk="1" latinLnBrk="0" hangingPunct="1">
            <a:defRPr sz="9500" kern="1200">
              <a:solidFill>
                <a:sysClr val="windowText" lastClr="000000"/>
              </a:solidFill>
              <a:latin typeface="Calibri"/>
            </a:defRPr>
          </a:lvl5pPr>
          <a:lvl6pPr marL="12017731" algn="l" defTabSz="4807092" rtl="0" eaLnBrk="1" latinLnBrk="0" hangingPunct="1">
            <a:defRPr sz="9500" kern="1200">
              <a:solidFill>
                <a:sysClr val="windowText" lastClr="000000"/>
              </a:solidFill>
              <a:latin typeface="Calibri"/>
            </a:defRPr>
          </a:lvl6pPr>
          <a:lvl7pPr marL="14421277" algn="l" defTabSz="4807092" rtl="0" eaLnBrk="1" latinLnBrk="0" hangingPunct="1">
            <a:defRPr sz="9500" kern="1200">
              <a:solidFill>
                <a:sysClr val="windowText" lastClr="000000"/>
              </a:solidFill>
              <a:latin typeface="Calibri"/>
            </a:defRPr>
          </a:lvl7pPr>
          <a:lvl8pPr marL="16824823" algn="l" defTabSz="4807092" rtl="0" eaLnBrk="1" latinLnBrk="0" hangingPunct="1">
            <a:defRPr sz="9500" kern="1200">
              <a:solidFill>
                <a:sysClr val="windowText" lastClr="000000"/>
              </a:solidFill>
              <a:latin typeface="Calibri"/>
            </a:defRPr>
          </a:lvl8pPr>
          <a:lvl9pPr marL="19228369" algn="l" defTabSz="4807092" rtl="0" eaLnBrk="1" latinLnBrk="0" hangingPunct="1">
            <a:defRPr sz="9500" kern="1200">
              <a:solidFill>
                <a:sysClr val="windowText" lastClr="000000"/>
              </a:solidFill>
              <a:latin typeface="Calibri"/>
            </a:defRPr>
          </a:lvl9pPr>
        </a:lstStyle>
        <a:p xmlns:a="http://schemas.openxmlformats.org/drawingml/2006/main">
          <a:r>
            <a:rPr lang="en-US" sz="1400" dirty="0" smtClean="0"/>
            <a:t>FMI-reflectance</a:t>
          </a:r>
          <a:endParaRPr lang="en-US"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0.43636</cdr:x>
      <cdr:y>0.70091</cdr:y>
    </cdr:from>
    <cdr:to>
      <cdr:x>0.95584</cdr:x>
      <cdr:y>0.79853</cdr:y>
    </cdr:to>
    <cdr:sp macro="" textlink="">
      <cdr:nvSpPr>
        <cdr:cNvPr id="2" name="TextBox 44"/>
        <cdr:cNvSpPr txBox="1"/>
      </cdr:nvSpPr>
      <cdr:spPr>
        <a:xfrm xmlns:a="http://schemas.openxmlformats.org/drawingml/2006/main">
          <a:off x="1600200" y="2209800"/>
          <a:ext cx="1905000" cy="307777"/>
        </a:xfrm>
        <a:prstGeom xmlns:a="http://schemas.openxmlformats.org/drawingml/2006/main" prst="rect">
          <a:avLst/>
        </a:prstGeom>
        <a:solidFill xmlns:a="http://schemas.openxmlformats.org/drawingml/2006/main">
          <a:sysClr val="window" lastClr="FFFFFF">
            <a:alpha val="70000"/>
          </a:sysClr>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dirty="0" smtClean="0"/>
            <a:t>FMI-first derivative</a:t>
          </a:r>
          <a:endParaRPr 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098795-D343-4063-BBB4-E9325E9F4F2C}" type="datetimeFigureOut">
              <a:rPr lang="en-US" smtClean="0"/>
              <a:pPr/>
              <a:t>11/4/2009</a:t>
            </a:fld>
            <a:endParaRPr lang="en-US"/>
          </a:p>
        </p:txBody>
      </p:sp>
      <p:sp>
        <p:nvSpPr>
          <p:cNvPr id="4" name="Slide Image Placeholder 3"/>
          <p:cNvSpPr>
            <a:spLocks noGrp="1" noRot="1" noChangeAspect="1"/>
          </p:cNvSpPr>
          <p:nvPr>
            <p:ph type="sldImg" idx="2"/>
          </p:nvPr>
        </p:nvSpPr>
        <p:spPr>
          <a:xfrm>
            <a:off x="762000" y="685800"/>
            <a:ext cx="5334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4C8D80-A606-453B-98D5-563224A3B3B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0226042"/>
            <a:ext cx="4352544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18653760"/>
            <a:ext cx="35844480" cy="8412480"/>
          </a:xfrm>
        </p:spPr>
        <p:txBody>
          <a:bodyPr/>
          <a:lstStyle>
            <a:lvl1pPr marL="0" indent="0" algn="ctr">
              <a:buNone/>
              <a:defRPr>
                <a:solidFill>
                  <a:schemeClr val="tx1">
                    <a:tint val="75000"/>
                  </a:schemeClr>
                </a:solidFill>
              </a:defRPr>
            </a:lvl1pPr>
            <a:lvl2pPr marL="2403546" indent="0" algn="ctr">
              <a:buNone/>
              <a:defRPr>
                <a:solidFill>
                  <a:schemeClr val="tx1">
                    <a:tint val="75000"/>
                  </a:schemeClr>
                </a:solidFill>
              </a:defRPr>
            </a:lvl2pPr>
            <a:lvl3pPr marL="4807092" indent="0" algn="ctr">
              <a:buNone/>
              <a:defRPr>
                <a:solidFill>
                  <a:schemeClr val="tx1">
                    <a:tint val="75000"/>
                  </a:schemeClr>
                </a:solidFill>
              </a:defRPr>
            </a:lvl3pPr>
            <a:lvl4pPr marL="7210638" indent="0" algn="ctr">
              <a:buNone/>
              <a:defRPr>
                <a:solidFill>
                  <a:schemeClr val="tx1">
                    <a:tint val="75000"/>
                  </a:schemeClr>
                </a:solidFill>
              </a:defRPr>
            </a:lvl4pPr>
            <a:lvl5pPr marL="9614184" indent="0" algn="ctr">
              <a:buNone/>
              <a:defRPr>
                <a:solidFill>
                  <a:schemeClr val="tx1">
                    <a:tint val="75000"/>
                  </a:schemeClr>
                </a:solidFill>
              </a:defRPr>
            </a:lvl5pPr>
            <a:lvl6pPr marL="12017731" indent="0" algn="ctr">
              <a:buNone/>
              <a:defRPr>
                <a:solidFill>
                  <a:schemeClr val="tx1">
                    <a:tint val="75000"/>
                  </a:schemeClr>
                </a:solidFill>
              </a:defRPr>
            </a:lvl6pPr>
            <a:lvl7pPr marL="14421277" indent="0" algn="ctr">
              <a:buNone/>
              <a:defRPr>
                <a:solidFill>
                  <a:schemeClr val="tx1">
                    <a:tint val="75000"/>
                  </a:schemeClr>
                </a:solidFill>
              </a:defRPr>
            </a:lvl7pPr>
            <a:lvl8pPr marL="16824823" indent="0" algn="ctr">
              <a:buNone/>
              <a:defRPr>
                <a:solidFill>
                  <a:schemeClr val="tx1">
                    <a:tint val="75000"/>
                  </a:schemeClr>
                </a:solidFill>
              </a:defRPr>
            </a:lvl8pPr>
            <a:lvl9pPr marL="1922836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7F597F-0C1C-4C47-8E9E-5FED6DA1A531}" type="datetimeFigureOut">
              <a:rPr lang="en-US" smtClean="0"/>
              <a:pPr/>
              <a:t>11/4/2009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061B2-55EB-4A91-88F2-0EBF302E63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F597F-0C1C-4C47-8E9E-5FED6DA1A531}" type="datetimeFigureOut">
              <a:rPr lang="en-US" smtClean="0"/>
              <a:pPr/>
              <a:t>11/4/2009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061B2-55EB-4A91-88F2-0EBF302E63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318265"/>
            <a:ext cx="1152144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1318265"/>
            <a:ext cx="3371088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F597F-0C1C-4C47-8E9E-5FED6DA1A531}" type="datetimeFigureOut">
              <a:rPr lang="en-US" smtClean="0"/>
              <a:pPr/>
              <a:t>11/4/2009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061B2-55EB-4A91-88F2-0EBF302E63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F597F-0C1C-4C47-8E9E-5FED6DA1A531}" type="datetimeFigureOut">
              <a:rPr lang="en-US" smtClean="0"/>
              <a:pPr/>
              <a:t>11/4/2009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061B2-55EB-4A91-88F2-0EBF302E63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1153122"/>
            <a:ext cx="43525440" cy="6537960"/>
          </a:xfrm>
        </p:spPr>
        <p:txBody>
          <a:bodyPr anchor="t"/>
          <a:lstStyle>
            <a:lvl1pPr algn="l">
              <a:defRPr sz="21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3952225"/>
            <a:ext cx="43525440" cy="7200898"/>
          </a:xfrm>
        </p:spPr>
        <p:txBody>
          <a:bodyPr anchor="b"/>
          <a:lstStyle>
            <a:lvl1pPr marL="0" indent="0">
              <a:buNone/>
              <a:defRPr sz="10500">
                <a:solidFill>
                  <a:schemeClr val="tx1">
                    <a:tint val="75000"/>
                  </a:schemeClr>
                </a:solidFill>
              </a:defRPr>
            </a:lvl1pPr>
            <a:lvl2pPr marL="2403546" indent="0">
              <a:buNone/>
              <a:defRPr sz="9500">
                <a:solidFill>
                  <a:schemeClr val="tx1">
                    <a:tint val="75000"/>
                  </a:schemeClr>
                </a:solidFill>
              </a:defRPr>
            </a:lvl2pPr>
            <a:lvl3pPr marL="4807092" indent="0">
              <a:buNone/>
              <a:defRPr sz="8400">
                <a:solidFill>
                  <a:schemeClr val="tx1">
                    <a:tint val="75000"/>
                  </a:schemeClr>
                </a:solidFill>
              </a:defRPr>
            </a:lvl3pPr>
            <a:lvl4pPr marL="7210638" indent="0">
              <a:buNone/>
              <a:defRPr sz="7400">
                <a:solidFill>
                  <a:schemeClr val="tx1">
                    <a:tint val="75000"/>
                  </a:schemeClr>
                </a:solidFill>
              </a:defRPr>
            </a:lvl4pPr>
            <a:lvl5pPr marL="9614184" indent="0">
              <a:buNone/>
              <a:defRPr sz="7400">
                <a:solidFill>
                  <a:schemeClr val="tx1">
                    <a:tint val="75000"/>
                  </a:schemeClr>
                </a:solidFill>
              </a:defRPr>
            </a:lvl5pPr>
            <a:lvl6pPr marL="12017731" indent="0">
              <a:buNone/>
              <a:defRPr sz="7400">
                <a:solidFill>
                  <a:schemeClr val="tx1">
                    <a:tint val="75000"/>
                  </a:schemeClr>
                </a:solidFill>
              </a:defRPr>
            </a:lvl6pPr>
            <a:lvl7pPr marL="14421277" indent="0">
              <a:buNone/>
              <a:defRPr sz="7400">
                <a:solidFill>
                  <a:schemeClr val="tx1">
                    <a:tint val="75000"/>
                  </a:schemeClr>
                </a:solidFill>
              </a:defRPr>
            </a:lvl7pPr>
            <a:lvl8pPr marL="16824823" indent="0">
              <a:buNone/>
              <a:defRPr sz="7400">
                <a:solidFill>
                  <a:schemeClr val="tx1">
                    <a:tint val="75000"/>
                  </a:schemeClr>
                </a:solidFill>
              </a:defRPr>
            </a:lvl8pPr>
            <a:lvl9pPr marL="19228369" indent="0">
              <a:buNone/>
              <a:defRPr sz="7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7F597F-0C1C-4C47-8E9E-5FED6DA1A531}" type="datetimeFigureOut">
              <a:rPr lang="en-US" smtClean="0"/>
              <a:pPr/>
              <a:t>11/4/2009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061B2-55EB-4A91-88F2-0EBF302E63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7680963"/>
            <a:ext cx="22616160" cy="21724622"/>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0" y="7680963"/>
            <a:ext cx="22616160" cy="21724622"/>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7F597F-0C1C-4C47-8E9E-5FED6DA1A531}" type="datetimeFigureOut">
              <a:rPr lang="en-US" smtClean="0"/>
              <a:pPr/>
              <a:t>11/4/2009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061B2-55EB-4A91-88F2-0EBF302E63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7368542"/>
            <a:ext cx="22625053" cy="3070858"/>
          </a:xfrm>
        </p:spPr>
        <p:txBody>
          <a:bodyPr anchor="b"/>
          <a:lstStyle>
            <a:lvl1pPr marL="0" indent="0">
              <a:buNone/>
              <a:defRPr sz="12600" b="1"/>
            </a:lvl1pPr>
            <a:lvl2pPr marL="2403546" indent="0">
              <a:buNone/>
              <a:defRPr sz="10500" b="1"/>
            </a:lvl2pPr>
            <a:lvl3pPr marL="4807092" indent="0">
              <a:buNone/>
              <a:defRPr sz="9500" b="1"/>
            </a:lvl3pPr>
            <a:lvl4pPr marL="7210638" indent="0">
              <a:buNone/>
              <a:defRPr sz="8400" b="1"/>
            </a:lvl4pPr>
            <a:lvl5pPr marL="9614184" indent="0">
              <a:buNone/>
              <a:defRPr sz="8400" b="1"/>
            </a:lvl5pPr>
            <a:lvl6pPr marL="12017731" indent="0">
              <a:buNone/>
              <a:defRPr sz="8400" b="1"/>
            </a:lvl6pPr>
            <a:lvl7pPr marL="14421277" indent="0">
              <a:buNone/>
              <a:defRPr sz="8400" b="1"/>
            </a:lvl7pPr>
            <a:lvl8pPr marL="16824823" indent="0">
              <a:buNone/>
              <a:defRPr sz="8400" b="1"/>
            </a:lvl8pPr>
            <a:lvl9pPr marL="19228369" indent="0">
              <a:buNone/>
              <a:defRPr sz="8400" b="1"/>
            </a:lvl9pPr>
          </a:lstStyle>
          <a:p>
            <a:pPr lvl="0"/>
            <a:r>
              <a:rPr lang="en-US" smtClean="0"/>
              <a:t>Click to edit Master text styles</a:t>
            </a:r>
          </a:p>
        </p:txBody>
      </p:sp>
      <p:sp>
        <p:nvSpPr>
          <p:cNvPr id="4" name="Content Placeholder 3"/>
          <p:cNvSpPr>
            <a:spLocks noGrp="1"/>
          </p:cNvSpPr>
          <p:nvPr>
            <p:ph sz="half" idx="2"/>
          </p:nvPr>
        </p:nvSpPr>
        <p:spPr>
          <a:xfrm>
            <a:off x="2560320" y="10439400"/>
            <a:ext cx="22625053" cy="18966182"/>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7368542"/>
            <a:ext cx="22633940" cy="3070858"/>
          </a:xfrm>
        </p:spPr>
        <p:txBody>
          <a:bodyPr anchor="b"/>
          <a:lstStyle>
            <a:lvl1pPr marL="0" indent="0">
              <a:buNone/>
              <a:defRPr sz="12600" b="1"/>
            </a:lvl1pPr>
            <a:lvl2pPr marL="2403546" indent="0">
              <a:buNone/>
              <a:defRPr sz="10500" b="1"/>
            </a:lvl2pPr>
            <a:lvl3pPr marL="4807092" indent="0">
              <a:buNone/>
              <a:defRPr sz="9500" b="1"/>
            </a:lvl3pPr>
            <a:lvl4pPr marL="7210638" indent="0">
              <a:buNone/>
              <a:defRPr sz="8400" b="1"/>
            </a:lvl4pPr>
            <a:lvl5pPr marL="9614184" indent="0">
              <a:buNone/>
              <a:defRPr sz="8400" b="1"/>
            </a:lvl5pPr>
            <a:lvl6pPr marL="12017731" indent="0">
              <a:buNone/>
              <a:defRPr sz="8400" b="1"/>
            </a:lvl6pPr>
            <a:lvl7pPr marL="14421277" indent="0">
              <a:buNone/>
              <a:defRPr sz="8400" b="1"/>
            </a:lvl7pPr>
            <a:lvl8pPr marL="16824823" indent="0">
              <a:buNone/>
              <a:defRPr sz="8400" b="1"/>
            </a:lvl8pPr>
            <a:lvl9pPr marL="19228369" indent="0">
              <a:buNone/>
              <a:defRPr sz="8400" b="1"/>
            </a:lvl9pPr>
          </a:lstStyle>
          <a:p>
            <a:pPr lvl="0"/>
            <a:r>
              <a:rPr lang="en-US" smtClean="0"/>
              <a:t>Click to edit Master text styles</a:t>
            </a:r>
          </a:p>
        </p:txBody>
      </p:sp>
      <p:sp>
        <p:nvSpPr>
          <p:cNvPr id="6" name="Content Placeholder 5"/>
          <p:cNvSpPr>
            <a:spLocks noGrp="1"/>
          </p:cNvSpPr>
          <p:nvPr>
            <p:ph sz="quarter" idx="4"/>
          </p:nvPr>
        </p:nvSpPr>
        <p:spPr>
          <a:xfrm>
            <a:off x="26012143" y="10439400"/>
            <a:ext cx="22633940" cy="18966182"/>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7F597F-0C1C-4C47-8E9E-5FED6DA1A531}" type="datetimeFigureOut">
              <a:rPr lang="en-US" smtClean="0"/>
              <a:pPr/>
              <a:t>11/4/2009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7061B2-55EB-4A91-88F2-0EBF302E63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7F597F-0C1C-4C47-8E9E-5FED6DA1A531}" type="datetimeFigureOut">
              <a:rPr lang="en-US" smtClean="0"/>
              <a:pPr/>
              <a:t>11/4/2009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061B2-55EB-4A91-88F2-0EBF302E63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F597F-0C1C-4C47-8E9E-5FED6DA1A531}" type="datetimeFigureOut">
              <a:rPr lang="en-US" smtClean="0"/>
              <a:pPr/>
              <a:t>11/4/2009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7061B2-55EB-4A91-88F2-0EBF302E63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310640"/>
            <a:ext cx="16846553" cy="5577840"/>
          </a:xfrm>
        </p:spPr>
        <p:txBody>
          <a:bodyPr anchor="b"/>
          <a:lstStyle>
            <a:lvl1pPr algn="l">
              <a:defRPr sz="10500" b="1"/>
            </a:lvl1pPr>
          </a:lstStyle>
          <a:p>
            <a:r>
              <a:rPr lang="en-US" smtClean="0"/>
              <a:t>Click to edit Master title style</a:t>
            </a:r>
            <a:endParaRPr lang="en-US"/>
          </a:p>
        </p:txBody>
      </p:sp>
      <p:sp>
        <p:nvSpPr>
          <p:cNvPr id="3" name="Content Placeholder 2"/>
          <p:cNvSpPr>
            <a:spLocks noGrp="1"/>
          </p:cNvSpPr>
          <p:nvPr>
            <p:ph idx="1"/>
          </p:nvPr>
        </p:nvSpPr>
        <p:spPr>
          <a:xfrm>
            <a:off x="20020280" y="1310643"/>
            <a:ext cx="28625800" cy="28094942"/>
          </a:xfrm>
        </p:spPr>
        <p:txBody>
          <a:bodyPr/>
          <a:lstStyle>
            <a:lvl1pPr>
              <a:defRPr sz="16800"/>
            </a:lvl1pPr>
            <a:lvl2pPr>
              <a:defRPr sz="14700"/>
            </a:lvl2pPr>
            <a:lvl3pPr>
              <a:defRPr sz="12600"/>
            </a:lvl3pPr>
            <a:lvl4pPr>
              <a:defRPr sz="10500"/>
            </a:lvl4pPr>
            <a:lvl5pPr>
              <a:defRPr sz="10500"/>
            </a:lvl5pPr>
            <a:lvl6pPr>
              <a:defRPr sz="10500"/>
            </a:lvl6pPr>
            <a:lvl7pPr>
              <a:defRPr sz="10500"/>
            </a:lvl7pPr>
            <a:lvl8pPr>
              <a:defRPr sz="10500"/>
            </a:lvl8pPr>
            <a:lvl9pPr>
              <a:defRPr sz="10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3" y="6888483"/>
            <a:ext cx="16846553" cy="22517102"/>
          </a:xfrm>
        </p:spPr>
        <p:txBody>
          <a:bodyPr/>
          <a:lstStyle>
            <a:lvl1pPr marL="0" indent="0">
              <a:buNone/>
              <a:defRPr sz="7400"/>
            </a:lvl1pPr>
            <a:lvl2pPr marL="2403546" indent="0">
              <a:buNone/>
              <a:defRPr sz="6300"/>
            </a:lvl2pPr>
            <a:lvl3pPr marL="4807092" indent="0">
              <a:buNone/>
              <a:defRPr sz="5300"/>
            </a:lvl3pPr>
            <a:lvl4pPr marL="7210638" indent="0">
              <a:buNone/>
              <a:defRPr sz="4700"/>
            </a:lvl4pPr>
            <a:lvl5pPr marL="9614184" indent="0">
              <a:buNone/>
              <a:defRPr sz="4700"/>
            </a:lvl5pPr>
            <a:lvl6pPr marL="12017731" indent="0">
              <a:buNone/>
              <a:defRPr sz="4700"/>
            </a:lvl6pPr>
            <a:lvl7pPr marL="14421277" indent="0">
              <a:buNone/>
              <a:defRPr sz="4700"/>
            </a:lvl7pPr>
            <a:lvl8pPr marL="16824823" indent="0">
              <a:buNone/>
              <a:defRPr sz="4700"/>
            </a:lvl8pPr>
            <a:lvl9pPr marL="19228369"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7F597F-0C1C-4C47-8E9E-5FED6DA1A531}" type="datetimeFigureOut">
              <a:rPr lang="en-US" smtClean="0"/>
              <a:pPr/>
              <a:t>11/4/2009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061B2-55EB-4A91-88F2-0EBF302E63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3042880"/>
            <a:ext cx="30723840" cy="2720342"/>
          </a:xfrm>
        </p:spPr>
        <p:txBody>
          <a:bodyPr anchor="b"/>
          <a:lstStyle>
            <a:lvl1pPr algn="l">
              <a:defRPr sz="10500" b="1"/>
            </a:lvl1pPr>
          </a:lstStyle>
          <a:p>
            <a:r>
              <a:rPr lang="en-US" smtClean="0"/>
              <a:t>Click to edit Master title style</a:t>
            </a:r>
            <a:endParaRPr lang="en-US"/>
          </a:p>
        </p:txBody>
      </p:sp>
      <p:sp>
        <p:nvSpPr>
          <p:cNvPr id="3" name="Picture Placeholder 2"/>
          <p:cNvSpPr>
            <a:spLocks noGrp="1"/>
          </p:cNvSpPr>
          <p:nvPr>
            <p:ph type="pic" idx="1"/>
          </p:nvPr>
        </p:nvSpPr>
        <p:spPr>
          <a:xfrm>
            <a:off x="10036813" y="2941320"/>
            <a:ext cx="30723840" cy="19751040"/>
          </a:xfrm>
        </p:spPr>
        <p:txBody>
          <a:bodyPr/>
          <a:lstStyle>
            <a:lvl1pPr marL="0" indent="0">
              <a:buNone/>
              <a:defRPr sz="16800"/>
            </a:lvl1pPr>
            <a:lvl2pPr marL="2403546" indent="0">
              <a:buNone/>
              <a:defRPr sz="14700"/>
            </a:lvl2pPr>
            <a:lvl3pPr marL="4807092" indent="0">
              <a:buNone/>
              <a:defRPr sz="12600"/>
            </a:lvl3pPr>
            <a:lvl4pPr marL="7210638" indent="0">
              <a:buNone/>
              <a:defRPr sz="10500"/>
            </a:lvl4pPr>
            <a:lvl5pPr marL="9614184" indent="0">
              <a:buNone/>
              <a:defRPr sz="10500"/>
            </a:lvl5pPr>
            <a:lvl6pPr marL="12017731" indent="0">
              <a:buNone/>
              <a:defRPr sz="10500"/>
            </a:lvl6pPr>
            <a:lvl7pPr marL="14421277" indent="0">
              <a:buNone/>
              <a:defRPr sz="10500"/>
            </a:lvl7pPr>
            <a:lvl8pPr marL="16824823" indent="0">
              <a:buNone/>
              <a:defRPr sz="10500"/>
            </a:lvl8pPr>
            <a:lvl9pPr marL="19228369" indent="0">
              <a:buNone/>
              <a:defRPr sz="10500"/>
            </a:lvl9pPr>
          </a:lstStyle>
          <a:p>
            <a:endParaRPr lang="en-US"/>
          </a:p>
        </p:txBody>
      </p:sp>
      <p:sp>
        <p:nvSpPr>
          <p:cNvPr id="4" name="Text Placeholder 3"/>
          <p:cNvSpPr>
            <a:spLocks noGrp="1"/>
          </p:cNvSpPr>
          <p:nvPr>
            <p:ph type="body" sz="half" idx="2"/>
          </p:nvPr>
        </p:nvSpPr>
        <p:spPr>
          <a:xfrm>
            <a:off x="10036813" y="25763222"/>
            <a:ext cx="30723840" cy="3863338"/>
          </a:xfrm>
        </p:spPr>
        <p:txBody>
          <a:bodyPr/>
          <a:lstStyle>
            <a:lvl1pPr marL="0" indent="0">
              <a:buNone/>
              <a:defRPr sz="7400"/>
            </a:lvl1pPr>
            <a:lvl2pPr marL="2403546" indent="0">
              <a:buNone/>
              <a:defRPr sz="6300"/>
            </a:lvl2pPr>
            <a:lvl3pPr marL="4807092" indent="0">
              <a:buNone/>
              <a:defRPr sz="5300"/>
            </a:lvl3pPr>
            <a:lvl4pPr marL="7210638" indent="0">
              <a:buNone/>
              <a:defRPr sz="4700"/>
            </a:lvl4pPr>
            <a:lvl5pPr marL="9614184" indent="0">
              <a:buNone/>
              <a:defRPr sz="4700"/>
            </a:lvl5pPr>
            <a:lvl6pPr marL="12017731" indent="0">
              <a:buNone/>
              <a:defRPr sz="4700"/>
            </a:lvl6pPr>
            <a:lvl7pPr marL="14421277" indent="0">
              <a:buNone/>
              <a:defRPr sz="4700"/>
            </a:lvl7pPr>
            <a:lvl8pPr marL="16824823" indent="0">
              <a:buNone/>
              <a:defRPr sz="4700"/>
            </a:lvl8pPr>
            <a:lvl9pPr marL="19228369"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7F597F-0C1C-4C47-8E9E-5FED6DA1A531}" type="datetimeFigureOut">
              <a:rPr lang="en-US" smtClean="0"/>
              <a:pPr/>
              <a:t>11/4/2009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061B2-55EB-4A91-88F2-0EBF302E63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9000"/>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318262"/>
            <a:ext cx="46085760" cy="5486400"/>
          </a:xfrm>
          <a:prstGeom prst="rect">
            <a:avLst/>
          </a:prstGeom>
        </p:spPr>
        <p:txBody>
          <a:bodyPr vert="horz" lIns="480709" tIns="240355" rIns="480709" bIns="24035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7680963"/>
            <a:ext cx="46085760" cy="21724622"/>
          </a:xfrm>
          <a:prstGeom prst="rect">
            <a:avLst/>
          </a:prstGeom>
        </p:spPr>
        <p:txBody>
          <a:bodyPr vert="horz" lIns="480709" tIns="240355" rIns="480709" bIns="2403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0510482"/>
            <a:ext cx="11948160" cy="1752600"/>
          </a:xfrm>
          <a:prstGeom prst="rect">
            <a:avLst/>
          </a:prstGeom>
        </p:spPr>
        <p:txBody>
          <a:bodyPr vert="horz" lIns="480709" tIns="240355" rIns="480709" bIns="240355" rtlCol="0" anchor="ctr"/>
          <a:lstStyle>
            <a:lvl1pPr algn="l">
              <a:defRPr sz="6300">
                <a:solidFill>
                  <a:schemeClr val="tx1">
                    <a:tint val="75000"/>
                  </a:schemeClr>
                </a:solidFill>
              </a:defRPr>
            </a:lvl1pPr>
          </a:lstStyle>
          <a:p>
            <a:fld id="{A27F597F-0C1C-4C47-8E9E-5FED6DA1A531}" type="datetimeFigureOut">
              <a:rPr lang="en-US" smtClean="0"/>
              <a:pPr/>
              <a:t>11/4/2009</a:t>
            </a:fld>
            <a:endParaRPr lang="en-US"/>
          </a:p>
        </p:txBody>
      </p:sp>
      <p:sp>
        <p:nvSpPr>
          <p:cNvPr id="5" name="Footer Placeholder 4"/>
          <p:cNvSpPr>
            <a:spLocks noGrp="1"/>
          </p:cNvSpPr>
          <p:nvPr>
            <p:ph type="ftr" sz="quarter" idx="3"/>
          </p:nvPr>
        </p:nvSpPr>
        <p:spPr>
          <a:xfrm>
            <a:off x="17495520" y="30510482"/>
            <a:ext cx="16215360" cy="1752600"/>
          </a:xfrm>
          <a:prstGeom prst="rect">
            <a:avLst/>
          </a:prstGeom>
        </p:spPr>
        <p:txBody>
          <a:bodyPr vert="horz" lIns="480709" tIns="240355" rIns="480709" bIns="240355" rtlCol="0" anchor="ctr"/>
          <a:lstStyle>
            <a:lvl1pPr algn="ctr">
              <a:defRPr sz="6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0510482"/>
            <a:ext cx="11948160" cy="1752600"/>
          </a:xfrm>
          <a:prstGeom prst="rect">
            <a:avLst/>
          </a:prstGeom>
        </p:spPr>
        <p:txBody>
          <a:bodyPr vert="horz" lIns="480709" tIns="240355" rIns="480709" bIns="240355" rtlCol="0" anchor="ctr"/>
          <a:lstStyle>
            <a:lvl1pPr algn="r">
              <a:defRPr sz="6300">
                <a:solidFill>
                  <a:schemeClr val="tx1">
                    <a:tint val="75000"/>
                  </a:schemeClr>
                </a:solidFill>
              </a:defRPr>
            </a:lvl1pPr>
          </a:lstStyle>
          <a:p>
            <a:fld id="{DA7061B2-55EB-4A91-88F2-0EBF302E63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07092" rtl="0" eaLnBrk="1" latinLnBrk="0" hangingPunct="1">
        <a:spcBef>
          <a:spcPct val="0"/>
        </a:spcBef>
        <a:buNone/>
        <a:defRPr sz="23100" kern="1200">
          <a:solidFill>
            <a:schemeClr val="tx1"/>
          </a:solidFill>
          <a:latin typeface="+mj-lt"/>
          <a:ea typeface="+mj-ea"/>
          <a:cs typeface="+mj-cs"/>
        </a:defRPr>
      </a:lvl1pPr>
    </p:titleStyle>
    <p:bodyStyle>
      <a:lvl1pPr marL="1802660" indent="-1802660" algn="l" defTabSz="4807092" rtl="0" eaLnBrk="1" latinLnBrk="0" hangingPunct="1">
        <a:spcBef>
          <a:spcPct val="20000"/>
        </a:spcBef>
        <a:buFont typeface="Arial" pitchFamily="34" charset="0"/>
        <a:buChar char="•"/>
        <a:defRPr sz="16800" kern="1200">
          <a:solidFill>
            <a:schemeClr val="tx1"/>
          </a:solidFill>
          <a:latin typeface="+mn-lt"/>
          <a:ea typeface="+mn-ea"/>
          <a:cs typeface="+mn-cs"/>
        </a:defRPr>
      </a:lvl1pPr>
      <a:lvl2pPr marL="3905762" indent="-1502216" algn="l" defTabSz="4807092" rtl="0" eaLnBrk="1" latinLnBrk="0" hangingPunct="1">
        <a:spcBef>
          <a:spcPct val="20000"/>
        </a:spcBef>
        <a:buFont typeface="Arial" pitchFamily="34" charset="0"/>
        <a:buChar char="–"/>
        <a:defRPr sz="14700" kern="1200">
          <a:solidFill>
            <a:schemeClr val="tx1"/>
          </a:solidFill>
          <a:latin typeface="+mn-lt"/>
          <a:ea typeface="+mn-ea"/>
          <a:cs typeface="+mn-cs"/>
        </a:defRPr>
      </a:lvl2pPr>
      <a:lvl3pPr marL="6008865" indent="-1201773" algn="l" defTabSz="4807092" rtl="0" eaLnBrk="1" latinLnBrk="0" hangingPunct="1">
        <a:spcBef>
          <a:spcPct val="20000"/>
        </a:spcBef>
        <a:buFont typeface="Arial" pitchFamily="34" charset="0"/>
        <a:buChar char="•"/>
        <a:defRPr sz="12600" kern="1200">
          <a:solidFill>
            <a:schemeClr val="tx1"/>
          </a:solidFill>
          <a:latin typeface="+mn-lt"/>
          <a:ea typeface="+mn-ea"/>
          <a:cs typeface="+mn-cs"/>
        </a:defRPr>
      </a:lvl3pPr>
      <a:lvl4pPr marL="8412411"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4pPr>
      <a:lvl5pPr marL="10815958"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5pPr>
      <a:lvl6pPr marL="13219504"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6pPr>
      <a:lvl7pPr marL="15623050"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7pPr>
      <a:lvl8pPr marL="18026596"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8pPr>
      <a:lvl9pPr marL="20430142"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9pPr>
    </p:bodyStyle>
    <p:otherStyle>
      <a:defPPr>
        <a:defRPr lang="en-US"/>
      </a:defPPr>
      <a:lvl1pPr marL="0" algn="l" defTabSz="4807092" rtl="0" eaLnBrk="1" latinLnBrk="0" hangingPunct="1">
        <a:defRPr sz="9500" kern="1200">
          <a:solidFill>
            <a:schemeClr val="tx1"/>
          </a:solidFill>
          <a:latin typeface="+mn-lt"/>
          <a:ea typeface="+mn-ea"/>
          <a:cs typeface="+mn-cs"/>
        </a:defRPr>
      </a:lvl1pPr>
      <a:lvl2pPr marL="2403546" algn="l" defTabSz="4807092" rtl="0" eaLnBrk="1" latinLnBrk="0" hangingPunct="1">
        <a:defRPr sz="9500" kern="1200">
          <a:solidFill>
            <a:schemeClr val="tx1"/>
          </a:solidFill>
          <a:latin typeface="+mn-lt"/>
          <a:ea typeface="+mn-ea"/>
          <a:cs typeface="+mn-cs"/>
        </a:defRPr>
      </a:lvl2pPr>
      <a:lvl3pPr marL="4807092" algn="l" defTabSz="4807092" rtl="0" eaLnBrk="1" latinLnBrk="0" hangingPunct="1">
        <a:defRPr sz="9500" kern="1200">
          <a:solidFill>
            <a:schemeClr val="tx1"/>
          </a:solidFill>
          <a:latin typeface="+mn-lt"/>
          <a:ea typeface="+mn-ea"/>
          <a:cs typeface="+mn-cs"/>
        </a:defRPr>
      </a:lvl3pPr>
      <a:lvl4pPr marL="7210638" algn="l" defTabSz="4807092" rtl="0" eaLnBrk="1" latinLnBrk="0" hangingPunct="1">
        <a:defRPr sz="9500" kern="1200">
          <a:solidFill>
            <a:schemeClr val="tx1"/>
          </a:solidFill>
          <a:latin typeface="+mn-lt"/>
          <a:ea typeface="+mn-ea"/>
          <a:cs typeface="+mn-cs"/>
        </a:defRPr>
      </a:lvl4pPr>
      <a:lvl5pPr marL="9614184" algn="l" defTabSz="4807092" rtl="0" eaLnBrk="1" latinLnBrk="0" hangingPunct="1">
        <a:defRPr sz="9500" kern="1200">
          <a:solidFill>
            <a:schemeClr val="tx1"/>
          </a:solidFill>
          <a:latin typeface="+mn-lt"/>
          <a:ea typeface="+mn-ea"/>
          <a:cs typeface="+mn-cs"/>
        </a:defRPr>
      </a:lvl5pPr>
      <a:lvl6pPr marL="12017731" algn="l" defTabSz="4807092" rtl="0" eaLnBrk="1" latinLnBrk="0" hangingPunct="1">
        <a:defRPr sz="9500" kern="1200">
          <a:solidFill>
            <a:schemeClr val="tx1"/>
          </a:solidFill>
          <a:latin typeface="+mn-lt"/>
          <a:ea typeface="+mn-ea"/>
          <a:cs typeface="+mn-cs"/>
        </a:defRPr>
      </a:lvl6pPr>
      <a:lvl7pPr marL="14421277" algn="l" defTabSz="4807092" rtl="0" eaLnBrk="1" latinLnBrk="0" hangingPunct="1">
        <a:defRPr sz="9500" kern="1200">
          <a:solidFill>
            <a:schemeClr val="tx1"/>
          </a:solidFill>
          <a:latin typeface="+mn-lt"/>
          <a:ea typeface="+mn-ea"/>
          <a:cs typeface="+mn-cs"/>
        </a:defRPr>
      </a:lvl7pPr>
      <a:lvl8pPr marL="16824823" algn="l" defTabSz="4807092" rtl="0" eaLnBrk="1" latinLnBrk="0" hangingPunct="1">
        <a:defRPr sz="9500" kern="1200">
          <a:solidFill>
            <a:schemeClr val="tx1"/>
          </a:solidFill>
          <a:latin typeface="+mn-lt"/>
          <a:ea typeface="+mn-ea"/>
          <a:cs typeface="+mn-cs"/>
        </a:defRPr>
      </a:lvl8pPr>
      <a:lvl9pPr marL="19228369" algn="l" defTabSz="4807092" rtl="0" eaLnBrk="1" latinLnBrk="0" hangingPunct="1">
        <a:defRPr sz="9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image" Target="../media/image7.png"/><Relationship Id="rId18" Type="http://schemas.openxmlformats.org/officeDocument/2006/relationships/image" Target="../media/image12.png"/><Relationship Id="rId26" Type="http://schemas.openxmlformats.org/officeDocument/2006/relationships/image" Target="../media/image19.jpeg"/><Relationship Id="rId3" Type="http://schemas.openxmlformats.org/officeDocument/2006/relationships/image" Target="../media/image3.jpeg"/><Relationship Id="rId21" Type="http://schemas.openxmlformats.org/officeDocument/2006/relationships/image" Target="../media/image14.png"/><Relationship Id="rId7" Type="http://schemas.openxmlformats.org/officeDocument/2006/relationships/image" Target="../media/image6.jpeg"/><Relationship Id="rId12" Type="http://schemas.openxmlformats.org/officeDocument/2006/relationships/chart" Target="../charts/chart5.xml"/><Relationship Id="rId17" Type="http://schemas.openxmlformats.org/officeDocument/2006/relationships/image" Target="../media/image11.png"/><Relationship Id="rId25" Type="http://schemas.openxmlformats.org/officeDocument/2006/relationships/image" Target="../media/image18.jpeg"/><Relationship Id="rId2" Type="http://schemas.openxmlformats.org/officeDocument/2006/relationships/image" Target="../media/image2.jpeg"/><Relationship Id="rId16" Type="http://schemas.openxmlformats.org/officeDocument/2006/relationships/image" Target="../media/image10.png"/><Relationship Id="rId20"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chart" Target="../charts/chart4.xml"/><Relationship Id="rId24" Type="http://schemas.openxmlformats.org/officeDocument/2006/relationships/image" Target="../media/image17.png"/><Relationship Id="rId5" Type="http://schemas.openxmlformats.org/officeDocument/2006/relationships/image" Target="../media/image4.jpeg"/><Relationship Id="rId15" Type="http://schemas.openxmlformats.org/officeDocument/2006/relationships/image" Target="../media/image9.png"/><Relationship Id="rId23" Type="http://schemas.openxmlformats.org/officeDocument/2006/relationships/image" Target="../media/image16.png"/><Relationship Id="rId10" Type="http://schemas.openxmlformats.org/officeDocument/2006/relationships/chart" Target="../charts/chart3.xml"/><Relationship Id="rId19" Type="http://schemas.openxmlformats.org/officeDocument/2006/relationships/chart" Target="../charts/chart6.xml"/><Relationship Id="rId4" Type="http://schemas.openxmlformats.org/officeDocument/2006/relationships/hyperlink" Target="mailto:schakr6@lsu.edu" TargetMode="External"/><Relationship Id="rId9" Type="http://schemas.openxmlformats.org/officeDocument/2006/relationships/chart" Target="../charts/chart2.xml"/><Relationship Id="rId14" Type="http://schemas.openxmlformats.org/officeDocument/2006/relationships/image" Target="../media/image8.png"/><Relationship Id="rId22"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9000"/>
            <a:lum/>
          </a:blip>
          <a:srcRect/>
          <a:stretch>
            <a:fillRect t="-13000" b="-13000"/>
          </a:stretch>
        </a:blipFill>
        <a:effectLst/>
      </p:bgPr>
    </p:bg>
    <p:spTree>
      <p:nvGrpSpPr>
        <p:cNvPr id="1" name=""/>
        <p:cNvGrpSpPr/>
        <p:nvPr/>
      </p:nvGrpSpPr>
      <p:grpSpPr>
        <a:xfrm>
          <a:off x="0" y="0"/>
          <a:ext cx="0" cy="0"/>
          <a:chOff x="0" y="0"/>
          <a:chExt cx="0" cy="0"/>
        </a:xfrm>
      </p:grpSpPr>
      <p:pic>
        <p:nvPicPr>
          <p:cNvPr id="4" name="Picture 3" descr="C:\Documents and Settings\dweindorf\Desktop\LSU Master\Internal\AgCenter Logo.jpg"/>
          <p:cNvPicPr>
            <a:picLocks noChangeAspect="1" noChangeArrowheads="1"/>
          </p:cNvPicPr>
          <p:nvPr/>
        </p:nvPicPr>
        <p:blipFill>
          <a:blip r:embed="rId3" cstate="print"/>
          <a:srcRect/>
          <a:stretch>
            <a:fillRect/>
          </a:stretch>
        </p:blipFill>
        <p:spPr bwMode="auto">
          <a:xfrm>
            <a:off x="730693" y="1752600"/>
            <a:ext cx="6627633" cy="3886200"/>
          </a:xfrm>
          <a:prstGeom prst="rect">
            <a:avLst/>
          </a:prstGeom>
          <a:noFill/>
        </p:spPr>
      </p:pic>
      <p:sp>
        <p:nvSpPr>
          <p:cNvPr id="5" name="Rectangle 4"/>
          <p:cNvSpPr/>
          <p:nvPr/>
        </p:nvSpPr>
        <p:spPr>
          <a:xfrm>
            <a:off x="914400" y="0"/>
            <a:ext cx="50292000" cy="3046988"/>
          </a:xfrm>
          <a:prstGeom prst="rect">
            <a:avLst/>
          </a:prstGeom>
        </p:spPr>
        <p:txBody>
          <a:bodyPr wrap="square">
            <a:spAutoFit/>
          </a:bodyPr>
          <a:lstStyle/>
          <a:p>
            <a:pPr algn="ctr"/>
            <a:r>
              <a:rPr lang="en-US" sz="9600" b="1" dirty="0" smtClean="0"/>
              <a:t>Rapid, On-site Identification of Oil Contaminated Soils Using Visible Near-Infrared Diffuse Reflectance Spectroscopy</a:t>
            </a:r>
          </a:p>
        </p:txBody>
      </p:sp>
      <p:sp>
        <p:nvSpPr>
          <p:cNvPr id="6" name="TextBox 5"/>
          <p:cNvSpPr txBox="1"/>
          <p:nvPr/>
        </p:nvSpPr>
        <p:spPr>
          <a:xfrm>
            <a:off x="8305800" y="2819400"/>
            <a:ext cx="41516300" cy="7663636"/>
          </a:xfrm>
          <a:prstGeom prst="rect">
            <a:avLst/>
          </a:prstGeom>
          <a:noFill/>
        </p:spPr>
        <p:txBody>
          <a:bodyPr wrap="square" rtlCol="0">
            <a:spAutoFit/>
          </a:bodyPr>
          <a:lstStyle/>
          <a:p>
            <a:r>
              <a:rPr lang="en-US" sz="6600" b="1" dirty="0" smtClean="0"/>
              <a:t>Chakraborty, S.</a:t>
            </a:r>
            <a:r>
              <a:rPr lang="en-US" sz="6600" b="1" baseline="30000" dirty="0" smtClean="0"/>
              <a:t>1</a:t>
            </a:r>
            <a:r>
              <a:rPr lang="en-US" sz="6600" b="1" dirty="0" smtClean="0"/>
              <a:t>, D. Weindorf</a:t>
            </a:r>
            <a:r>
              <a:rPr lang="en-US" sz="6600" b="1" baseline="30000" dirty="0" smtClean="0"/>
              <a:t>1</a:t>
            </a:r>
            <a:r>
              <a:rPr lang="en-US" sz="6600" b="1" dirty="0" smtClean="0"/>
              <a:t>, H.M. Selim</a:t>
            </a:r>
            <a:r>
              <a:rPr lang="en-US" sz="6600" b="1" baseline="30000" dirty="0" smtClean="0"/>
              <a:t>1</a:t>
            </a:r>
            <a:r>
              <a:rPr lang="en-US" sz="6600" b="1" dirty="0" smtClean="0"/>
              <a:t>, B. Li</a:t>
            </a:r>
            <a:r>
              <a:rPr lang="en-US" sz="6600" b="1" baseline="30000" dirty="0" smtClean="0"/>
              <a:t>2</a:t>
            </a:r>
            <a:r>
              <a:rPr lang="en-US" sz="6600" b="1" dirty="0" smtClean="0"/>
              <a:t>, C.L.S. </a:t>
            </a:r>
            <a:r>
              <a:rPr lang="en-US" sz="6600" b="1" dirty="0" smtClean="0"/>
              <a:t>Morgan</a:t>
            </a:r>
            <a:r>
              <a:rPr lang="en-US" sz="6600" b="1" baseline="30000" dirty="0" smtClean="0"/>
              <a:t>3</a:t>
            </a:r>
            <a:r>
              <a:rPr lang="en-US" sz="6600" b="1" dirty="0" smtClean="0"/>
              <a:t>, Y. Ge</a:t>
            </a:r>
            <a:r>
              <a:rPr lang="en-US" sz="6600" b="1" baseline="30000" dirty="0" smtClean="0"/>
              <a:t>3 </a:t>
            </a:r>
            <a:r>
              <a:rPr lang="en-US" sz="6600" b="1" dirty="0" smtClean="0"/>
              <a:t>, </a:t>
            </a:r>
            <a:r>
              <a:rPr lang="en-US" sz="6600" b="1" dirty="0" smtClean="0"/>
              <a:t>and </a:t>
            </a:r>
            <a:r>
              <a:rPr lang="en-US" sz="6600" b="1" dirty="0" smtClean="0"/>
              <a:t>J. Galbraith</a:t>
            </a:r>
            <a:r>
              <a:rPr lang="en-US" sz="6600" b="1" baseline="30000" dirty="0" smtClean="0"/>
              <a:t>4</a:t>
            </a:r>
          </a:p>
          <a:p>
            <a:r>
              <a:rPr lang="en-US" sz="6600" baseline="30000" dirty="0" smtClean="0"/>
              <a:t>1</a:t>
            </a:r>
            <a:r>
              <a:rPr lang="en-US" sz="6600" dirty="0" smtClean="0"/>
              <a:t>School of Plant, Environmental and Soil Sciences, LSU AgCenter, Baton Rouge, LA 70803, </a:t>
            </a:r>
            <a:r>
              <a:rPr lang="en-US" sz="6600" dirty="0" smtClean="0">
                <a:hlinkClick r:id="rId4"/>
              </a:rPr>
              <a:t>schakr6@lsu.edu</a:t>
            </a:r>
            <a:r>
              <a:rPr lang="en-US" sz="6600" dirty="0" smtClean="0"/>
              <a:t>;</a:t>
            </a:r>
          </a:p>
          <a:p>
            <a:r>
              <a:rPr lang="en-US" sz="6600" baseline="30000" dirty="0" smtClean="0"/>
              <a:t>2</a:t>
            </a:r>
            <a:r>
              <a:rPr lang="en-US" sz="6600" dirty="0" smtClean="0"/>
              <a:t>Louisiana State University, Baton Rouge, LA ; </a:t>
            </a:r>
            <a:r>
              <a:rPr lang="en-US" sz="6600" baseline="30000" dirty="0" smtClean="0"/>
              <a:t>3</a:t>
            </a:r>
            <a:r>
              <a:rPr lang="en-US" sz="6600" dirty="0" smtClean="0"/>
              <a:t>Texas </a:t>
            </a:r>
            <a:r>
              <a:rPr lang="en-US" sz="6600" dirty="0" err="1" smtClean="0"/>
              <a:t>Agrilife</a:t>
            </a:r>
            <a:r>
              <a:rPr lang="en-US" sz="6600" dirty="0" smtClean="0"/>
              <a:t> Research, College  Station, TX ; </a:t>
            </a:r>
            <a:r>
              <a:rPr lang="en-US" sz="6600" baseline="30000" dirty="0" smtClean="0"/>
              <a:t>4</a:t>
            </a:r>
            <a:r>
              <a:rPr lang="en-US" sz="6600" dirty="0" smtClean="0"/>
              <a:t>Virginia Tech, Blacksburg, VA</a:t>
            </a:r>
          </a:p>
          <a:p>
            <a:endParaRPr lang="en-US" sz="7200" dirty="0" smtClean="0"/>
          </a:p>
          <a:p>
            <a:endParaRPr lang="en-US" sz="7200" dirty="0" smtClean="0"/>
          </a:p>
          <a:p>
            <a:endParaRPr lang="en-US" sz="7200" baseline="30000" dirty="0" smtClean="0"/>
          </a:p>
          <a:p>
            <a:endParaRPr lang="en-US" sz="7200" baseline="30000" dirty="0" smtClean="0"/>
          </a:p>
          <a:p>
            <a:endParaRPr lang="en-US" sz="5400" dirty="0"/>
          </a:p>
        </p:txBody>
      </p:sp>
      <p:sp>
        <p:nvSpPr>
          <p:cNvPr id="9" name="TextBox 8"/>
          <p:cNvSpPr txBox="1"/>
          <p:nvPr/>
        </p:nvSpPr>
        <p:spPr>
          <a:xfrm>
            <a:off x="762000" y="6248400"/>
            <a:ext cx="17297400" cy="11172289"/>
          </a:xfrm>
          <a:prstGeom prst="rect">
            <a:avLst/>
          </a:prstGeom>
          <a:solidFill>
            <a:schemeClr val="bg1">
              <a:lumMod val="85000"/>
            </a:schemeClr>
          </a:solidFill>
        </p:spPr>
        <p:txBody>
          <a:bodyPr wrap="square" rtlCol="0">
            <a:spAutoFit/>
          </a:bodyPr>
          <a:lstStyle/>
          <a:p>
            <a:pPr algn="ctr"/>
            <a:r>
              <a:rPr lang="en-US" sz="3600" b="1" dirty="0" smtClean="0"/>
              <a:t>A</a:t>
            </a:r>
            <a:r>
              <a:rPr lang="en-US" sz="3600" b="1" cap="all" dirty="0" smtClean="0"/>
              <a:t>bstract</a:t>
            </a:r>
          </a:p>
          <a:p>
            <a:pPr algn="just"/>
            <a:r>
              <a:rPr lang="en-US" sz="3600" dirty="0" smtClean="0"/>
              <a:t>In the United States, petroleum extraction, refinement, and transportation present countless opportunities for spillage mishaps. A methodology for rapid field appraisal and mapping of hydrocarbon contaminated soils for environmental cleanup purposes is needed. </a:t>
            </a:r>
          </a:p>
          <a:p>
            <a:pPr algn="just"/>
            <a:r>
              <a:rPr lang="en-US" sz="3600" dirty="0" smtClean="0"/>
              <a:t>Forty-six soil samples (containing both contaminated and reference samples) were collected from six different parishes in Louisiana. Each soil sample was scanned using visible near- infrared diffuse reflectance spectroscopy (VNIR DRS), with a spectral range of 350 to 2,500 nm (4,000-25,000 cm</a:t>
            </a:r>
            <a:r>
              <a:rPr lang="en-US" sz="3600" baseline="30000" dirty="0" smtClean="0"/>
              <a:t>-1</a:t>
            </a:r>
            <a:r>
              <a:rPr lang="en-US" sz="3600" dirty="0" smtClean="0"/>
              <a:t>), at three different combinations of moisture content and pretreatment: field-moist, intact aggregates; air-dried, intact aggregates; and air-dried ground and sieved (2 mm sieve). The VNIR spectra of soil samples were used to predict total petroleum hydrocarbon (TPH) content of the soil using multivariate partial least squares (PLS) regression and a boosted regression tree (BRT). Both models were validated with 30% of the samples that were randomly selected and not used in the calibration model. The field-moist intact scan proved to be more efficient in predicting TPH content (r</a:t>
            </a:r>
            <a:r>
              <a:rPr lang="en-US" sz="3600" baseline="30000" dirty="0" smtClean="0"/>
              <a:t>2</a:t>
            </a:r>
            <a:r>
              <a:rPr lang="en-US" sz="3600" dirty="0" smtClean="0"/>
              <a:t>=0.64) than air-dried intact and air-dried ground and sieved scans with a RMSE value of 0.341 log mg kg</a:t>
            </a:r>
            <a:r>
              <a:rPr lang="en-US" sz="3600" baseline="30000" dirty="0" smtClean="0"/>
              <a:t>-1</a:t>
            </a:r>
            <a:r>
              <a:rPr lang="en-US" sz="3600" dirty="0" smtClean="0"/>
              <a:t>. Summarily DRS was  found to be an acceptable technique for rapidly measuring soil hydrocarbon content. Additional research will be conducted with more sophisticated analytical tools like wavelet analysis, cubist data mining, and spatial variability analysis evaluating its effectiveness on a greater diversity of soils and a wider range of soil properties.</a:t>
            </a:r>
            <a:endParaRPr lang="en-US" sz="3600" dirty="0"/>
          </a:p>
        </p:txBody>
      </p:sp>
      <p:sp>
        <p:nvSpPr>
          <p:cNvPr id="11" name="TextBox 10"/>
          <p:cNvSpPr txBox="1"/>
          <p:nvPr/>
        </p:nvSpPr>
        <p:spPr>
          <a:xfrm>
            <a:off x="762000" y="17830800"/>
            <a:ext cx="17297400" cy="3416320"/>
          </a:xfrm>
          <a:prstGeom prst="rect">
            <a:avLst/>
          </a:prstGeom>
          <a:solidFill>
            <a:schemeClr val="bg1">
              <a:lumMod val="85000"/>
            </a:schemeClr>
          </a:solidFill>
        </p:spPr>
        <p:txBody>
          <a:bodyPr wrap="square" rtlCol="0">
            <a:spAutoFit/>
          </a:bodyPr>
          <a:lstStyle/>
          <a:p>
            <a:pPr algn="ctr"/>
            <a:r>
              <a:rPr lang="en-US" sz="3600" b="1" dirty="0" smtClean="0"/>
              <a:t>Objectives</a:t>
            </a:r>
          </a:p>
          <a:p>
            <a:pPr algn="just">
              <a:buFont typeface="Arial" pitchFamily="34" charset="0"/>
              <a:buChar char="•"/>
            </a:pPr>
            <a:r>
              <a:rPr lang="en-US" sz="3600" dirty="0" smtClean="0"/>
              <a:t> To determine the prediction accuracy of VNIR DRS in quantifying the amount of   hydrocarbons in contaminated soils.</a:t>
            </a:r>
          </a:p>
          <a:p>
            <a:pPr algn="just">
              <a:buFont typeface="Arial" pitchFamily="34" charset="0"/>
              <a:buChar char="•"/>
            </a:pPr>
            <a:r>
              <a:rPr lang="en-US" sz="3600" dirty="0" smtClean="0"/>
              <a:t> To compare the accuracies of multivariate analytical tools such as partial least square (PLS) and boosted regression tree (BRT) in quantifying total petroleum hydrocarbon in contaminated soils.</a:t>
            </a:r>
            <a:endParaRPr lang="en-US" sz="3600" b="1" dirty="0" smtClean="0"/>
          </a:p>
        </p:txBody>
      </p:sp>
      <p:sp>
        <p:nvSpPr>
          <p:cNvPr id="13" name="TextBox 12"/>
          <p:cNvSpPr txBox="1"/>
          <p:nvPr/>
        </p:nvSpPr>
        <p:spPr>
          <a:xfrm>
            <a:off x="762000" y="21869398"/>
            <a:ext cx="17297400" cy="10265580"/>
          </a:xfrm>
          <a:prstGeom prst="rect">
            <a:avLst/>
          </a:prstGeom>
          <a:solidFill>
            <a:schemeClr val="bg1">
              <a:lumMod val="85000"/>
            </a:schemeClr>
          </a:solidFill>
        </p:spPr>
        <p:txBody>
          <a:bodyPr wrap="square" rtlCol="0">
            <a:spAutoFit/>
          </a:bodyPr>
          <a:lstStyle/>
          <a:p>
            <a:pPr algn="ctr"/>
            <a:r>
              <a:rPr lang="en-US" sz="3600" b="1" dirty="0" smtClean="0"/>
              <a:t>Materials and Methods</a:t>
            </a:r>
          </a:p>
          <a:p>
            <a:pPr algn="just">
              <a:buFont typeface="Arial" pitchFamily="34" charset="0"/>
              <a:buChar char="•"/>
            </a:pPr>
            <a:r>
              <a:rPr lang="en-US" sz="3600" dirty="0" smtClean="0"/>
              <a:t> Forty-six soil samples (containing both contaminated and reference samples) were collected from six different sites of six different parishes in southern Louisiana.</a:t>
            </a:r>
          </a:p>
          <a:p>
            <a:pPr algn="just">
              <a:buFont typeface="Arial" pitchFamily="34" charset="0"/>
              <a:buChar char="•"/>
            </a:pPr>
            <a:r>
              <a:rPr lang="en-US" sz="3600" dirty="0" smtClean="0"/>
              <a:t> Soils samples were scanned with an ASD AgriSpec Pro FR VNIR portable spectroradiometer (Analytical Spectral Devices, Boulder, CO) with a spectral range of 350 to 2,500 nm.</a:t>
            </a:r>
          </a:p>
          <a:p>
            <a:pPr algn="just">
              <a:buFont typeface="Arial" pitchFamily="34" charset="0"/>
              <a:buChar char="•"/>
            </a:pPr>
            <a:r>
              <a:rPr lang="en-US" sz="3600" dirty="0" smtClean="0"/>
              <a:t> Samples were again bottled and sent to a commercial lab for TPH analysis [gravimetric SW-846 5520B method (USEPA, 2000)].</a:t>
            </a:r>
          </a:p>
          <a:p>
            <a:pPr algn="just">
              <a:buFont typeface="Arial" pitchFamily="34" charset="0"/>
              <a:buChar char="•"/>
            </a:pPr>
            <a:r>
              <a:rPr lang="en-US" sz="3600" dirty="0" smtClean="0"/>
              <a:t> Samples were air dried and one half was scanned as intact aggregates (ADI) and the other half  was ground to pass a 2 mm sieve to produce air-dried ground (ADG) soil for scanning.</a:t>
            </a:r>
          </a:p>
          <a:p>
            <a:pPr algn="just">
              <a:buFont typeface="Arial" pitchFamily="34" charset="0"/>
              <a:buChar char="•"/>
            </a:pPr>
            <a:r>
              <a:rPr lang="en-US" sz="3600" dirty="0" smtClean="0"/>
              <a:t> The spectral data were treated by taking the first  and second derivatives in ‘R’ (R Development Core Team, 2004) using custom ‘R’ routines (Brown et al., 2006).</a:t>
            </a:r>
          </a:p>
          <a:p>
            <a:pPr algn="just">
              <a:buFont typeface="Arial" pitchFamily="34" charset="0"/>
              <a:buChar char="•"/>
            </a:pPr>
            <a:r>
              <a:rPr lang="en-US" sz="3600" dirty="0" smtClean="0"/>
              <a:t> Partial Least Squares (PLS) regression was used to create a prediction  model to convert spectral reflectance to TPH content. To calibrate the prediction model, 70% of the soil samples were used and the remaining were used for model validation.</a:t>
            </a:r>
          </a:p>
          <a:p>
            <a:pPr algn="just">
              <a:buFont typeface="Arial" pitchFamily="34" charset="0"/>
              <a:buChar char="•"/>
            </a:pPr>
            <a:r>
              <a:rPr lang="en-US" sz="3600" dirty="0" smtClean="0"/>
              <a:t> The same datasets used in PLS (70% calibration, 30% validation) were used for BRT with a maximum of 12 branches node</a:t>
            </a:r>
            <a:r>
              <a:rPr lang="en-US" sz="3600" baseline="30000" dirty="0" smtClean="0"/>
              <a:t>-1</a:t>
            </a:r>
            <a:r>
              <a:rPr lang="en-US" sz="3600" dirty="0" smtClean="0"/>
              <a:t>, to identify the higher order interactions. </a:t>
            </a:r>
          </a:p>
          <a:p>
            <a:pPr algn="just"/>
            <a:endParaRPr lang="en-US" sz="3600" dirty="0" smtClean="0"/>
          </a:p>
          <a:p>
            <a:pPr>
              <a:buFont typeface="Arial" pitchFamily="34" charset="0"/>
              <a:buChar char="•"/>
            </a:pPr>
            <a:endParaRPr lang="en-US" sz="3600" b="1" dirty="0" smtClean="0"/>
          </a:p>
        </p:txBody>
      </p:sp>
      <p:pic>
        <p:nvPicPr>
          <p:cNvPr id="1026" name="Picture 2" descr="C:\Documents and Settings\Som\Desktop\New Image.JPG"/>
          <p:cNvPicPr>
            <a:picLocks noChangeAspect="1" noChangeArrowheads="1"/>
          </p:cNvPicPr>
          <p:nvPr/>
        </p:nvPicPr>
        <p:blipFill>
          <a:blip r:embed="rId5" cstate="print"/>
          <a:srcRect/>
          <a:stretch>
            <a:fillRect/>
          </a:stretch>
        </p:blipFill>
        <p:spPr bwMode="auto">
          <a:xfrm>
            <a:off x="18364200" y="6324600"/>
            <a:ext cx="8915400" cy="6400800"/>
          </a:xfrm>
          <a:prstGeom prst="rect">
            <a:avLst/>
          </a:prstGeom>
          <a:noFill/>
        </p:spPr>
      </p:pic>
      <p:pic>
        <p:nvPicPr>
          <p:cNvPr id="18" name="Picture 17" descr="D:\DCIM\100CANON\IMG_0158.JPG"/>
          <p:cNvPicPr>
            <a:picLocks noChangeAspect="1" noChangeArrowheads="1"/>
          </p:cNvPicPr>
          <p:nvPr/>
        </p:nvPicPr>
        <p:blipFill>
          <a:blip r:embed="rId6" cstate="print"/>
          <a:srcRect/>
          <a:stretch>
            <a:fillRect/>
          </a:stretch>
        </p:blipFill>
        <p:spPr bwMode="auto">
          <a:xfrm>
            <a:off x="27660600" y="6324600"/>
            <a:ext cx="8991600" cy="6324600"/>
          </a:xfrm>
          <a:prstGeom prst="rect">
            <a:avLst/>
          </a:prstGeom>
          <a:noFill/>
        </p:spPr>
      </p:pic>
      <p:pic>
        <p:nvPicPr>
          <p:cNvPr id="1027" name="Picture 3" descr="C:\Documents and Settings\Som\Desktop\DCIM\100CANON\IMG_0495.JPG"/>
          <p:cNvPicPr>
            <a:picLocks noChangeAspect="1" noChangeArrowheads="1"/>
          </p:cNvPicPr>
          <p:nvPr/>
        </p:nvPicPr>
        <p:blipFill>
          <a:blip r:embed="rId7" cstate="print"/>
          <a:srcRect/>
          <a:stretch>
            <a:fillRect/>
          </a:stretch>
        </p:blipFill>
        <p:spPr bwMode="auto">
          <a:xfrm>
            <a:off x="18364200" y="13030200"/>
            <a:ext cx="8915400" cy="5714999"/>
          </a:xfrm>
          <a:prstGeom prst="rect">
            <a:avLst/>
          </a:prstGeom>
          <a:noFill/>
        </p:spPr>
      </p:pic>
      <p:sp>
        <p:nvSpPr>
          <p:cNvPr id="15" name="TextBox 14"/>
          <p:cNvSpPr txBox="1"/>
          <p:nvPr/>
        </p:nvSpPr>
        <p:spPr>
          <a:xfrm>
            <a:off x="18364200" y="25984200"/>
            <a:ext cx="18211800" cy="6186309"/>
          </a:xfrm>
          <a:prstGeom prst="rect">
            <a:avLst/>
          </a:prstGeom>
          <a:solidFill>
            <a:schemeClr val="bg1">
              <a:lumMod val="85000"/>
            </a:schemeClr>
          </a:solidFill>
        </p:spPr>
        <p:txBody>
          <a:bodyPr wrap="square" rtlCol="0">
            <a:spAutoFit/>
          </a:bodyPr>
          <a:lstStyle/>
          <a:p>
            <a:pPr algn="ctr"/>
            <a:r>
              <a:rPr lang="en-US" sz="3600" b="1" dirty="0" smtClean="0"/>
              <a:t>Results</a:t>
            </a:r>
          </a:p>
          <a:p>
            <a:pPr algn="just">
              <a:buFont typeface="Arial" pitchFamily="34" charset="0"/>
              <a:buChar char="•"/>
            </a:pPr>
            <a:r>
              <a:rPr lang="en-US" sz="3600" dirty="0" smtClean="0"/>
              <a:t> Models with as many as eight factors were considered, and the optimal model was determined by choosing the number of factors that gave the first local minimum in root mean square error of cross validation (RMSE</a:t>
            </a:r>
            <a:r>
              <a:rPr lang="en-US" sz="3600" baseline="-25000" dirty="0" smtClean="0"/>
              <a:t>cv</a:t>
            </a:r>
            <a:r>
              <a:rPr lang="en-US" sz="3600" dirty="0" smtClean="0"/>
              <a:t>). </a:t>
            </a:r>
          </a:p>
          <a:p>
            <a:pPr algn="just">
              <a:buFont typeface="Arial" pitchFamily="34" charset="0"/>
              <a:buChar char="•"/>
            </a:pPr>
            <a:r>
              <a:rPr lang="en-US" sz="3600" dirty="0" smtClean="0"/>
              <a:t> FMI-first derivative PLS model was superior than more biased FMI- reflectance PLS model, with a slightly lower RMSE value of 0.343 log mg kg</a:t>
            </a:r>
            <a:r>
              <a:rPr lang="en-US" sz="3600" baseline="30000" dirty="0" smtClean="0"/>
              <a:t>-1</a:t>
            </a:r>
            <a:r>
              <a:rPr lang="en-US" sz="3600" dirty="0" smtClean="0"/>
              <a:t> though the r</a:t>
            </a:r>
            <a:r>
              <a:rPr lang="en-US" sz="3600" baseline="30000" dirty="0" smtClean="0"/>
              <a:t>2</a:t>
            </a:r>
            <a:r>
              <a:rPr lang="en-US" sz="3600" dirty="0" smtClean="0"/>
              <a:t> value for both was 0.64.</a:t>
            </a:r>
          </a:p>
          <a:p>
            <a:pPr algn="just">
              <a:buFont typeface="Arial" pitchFamily="34" charset="0"/>
              <a:buChar char="•"/>
            </a:pPr>
            <a:r>
              <a:rPr lang="en-US" sz="3600" dirty="0" smtClean="0"/>
              <a:t> FMI scan outperformed the ADI scan models and slightly outperformed ADG scan models.</a:t>
            </a:r>
          </a:p>
          <a:p>
            <a:pPr algn="just">
              <a:buFont typeface="Arial" pitchFamily="34" charset="0"/>
              <a:buChar char="•"/>
            </a:pPr>
            <a:r>
              <a:rPr lang="en-US" sz="3600" dirty="0" smtClean="0"/>
              <a:t> Both in terms of r</a:t>
            </a:r>
            <a:r>
              <a:rPr lang="en-US" sz="3600" baseline="30000" dirty="0" smtClean="0"/>
              <a:t>2</a:t>
            </a:r>
            <a:r>
              <a:rPr lang="en-US" sz="3600" dirty="0" smtClean="0"/>
              <a:t> and RMSE, PLS outperformed BRT.</a:t>
            </a:r>
          </a:p>
          <a:p>
            <a:pPr algn="just">
              <a:buFont typeface="Arial" pitchFamily="34" charset="0"/>
              <a:buChar char="•"/>
            </a:pPr>
            <a:r>
              <a:rPr lang="en-US" sz="3600" dirty="0" smtClean="0"/>
              <a:t> In BRT, the FMI-first derivative model exhibited the highest predictability which confirmed the PLS trend.</a:t>
            </a:r>
          </a:p>
          <a:p>
            <a:pPr algn="just">
              <a:buFont typeface="Arial" pitchFamily="34" charset="0"/>
              <a:buChar char="•"/>
            </a:pPr>
            <a:endParaRPr lang="en-US" sz="3600" dirty="0"/>
          </a:p>
        </p:txBody>
      </p:sp>
      <p:sp>
        <p:nvSpPr>
          <p:cNvPr id="2053" name="Text Box 5"/>
          <p:cNvSpPr txBox="1">
            <a:spLocks noChangeArrowheads="1"/>
          </p:cNvSpPr>
          <p:nvPr/>
        </p:nvSpPr>
        <p:spPr bwMode="auto">
          <a:xfrm>
            <a:off x="873125" y="2222500"/>
            <a:ext cx="37719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75" name="Text Box 27"/>
          <p:cNvSpPr txBox="1">
            <a:spLocks noChangeArrowheads="1"/>
          </p:cNvSpPr>
          <p:nvPr/>
        </p:nvSpPr>
        <p:spPr bwMode="auto">
          <a:xfrm>
            <a:off x="873125" y="2222500"/>
            <a:ext cx="37719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49" name="Chart 48"/>
          <p:cNvGraphicFramePr/>
          <p:nvPr/>
        </p:nvGraphicFramePr>
        <p:xfrm>
          <a:off x="40462200" y="9525000"/>
          <a:ext cx="3657600" cy="304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0" name="Chart 49"/>
          <p:cNvGraphicFramePr/>
          <p:nvPr/>
        </p:nvGraphicFramePr>
        <p:xfrm>
          <a:off x="36804600" y="9525000"/>
          <a:ext cx="3581400" cy="304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1" name="Chart 50"/>
          <p:cNvGraphicFramePr/>
          <p:nvPr/>
        </p:nvGraphicFramePr>
        <p:xfrm>
          <a:off x="36804600" y="6324600"/>
          <a:ext cx="3581400" cy="31242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2" name="Chart 51"/>
          <p:cNvGraphicFramePr/>
          <p:nvPr/>
        </p:nvGraphicFramePr>
        <p:xfrm>
          <a:off x="40462200" y="6324600"/>
          <a:ext cx="3667125" cy="315277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4" name="Chart 53"/>
          <p:cNvGraphicFramePr/>
          <p:nvPr/>
        </p:nvGraphicFramePr>
        <p:xfrm>
          <a:off x="40462200" y="12725400"/>
          <a:ext cx="3657600" cy="3124200"/>
        </p:xfrm>
        <a:graphic>
          <a:graphicData uri="http://schemas.openxmlformats.org/drawingml/2006/chart">
            <c:chart xmlns:c="http://schemas.openxmlformats.org/drawingml/2006/chart" xmlns:r="http://schemas.openxmlformats.org/officeDocument/2006/relationships" r:id="rId12"/>
          </a:graphicData>
        </a:graphic>
      </p:graphicFrame>
      <p:pic>
        <p:nvPicPr>
          <p:cNvPr id="37" name="Picture 2" descr="C:\Documents and Settings\Som\My Documents\pp pictures\Picture4.png"/>
          <p:cNvPicPr>
            <a:picLocks noChangeAspect="1" noChangeArrowheads="1"/>
          </p:cNvPicPr>
          <p:nvPr/>
        </p:nvPicPr>
        <p:blipFill>
          <a:blip r:embed="rId13" cstate="print"/>
          <a:srcRect/>
          <a:stretch>
            <a:fillRect/>
          </a:stretch>
        </p:blipFill>
        <p:spPr bwMode="auto">
          <a:xfrm>
            <a:off x="18364200" y="19126200"/>
            <a:ext cx="5562600" cy="2641412"/>
          </a:xfrm>
          <a:prstGeom prst="rect">
            <a:avLst/>
          </a:prstGeom>
          <a:noFill/>
        </p:spPr>
      </p:pic>
      <p:pic>
        <p:nvPicPr>
          <p:cNvPr id="38" name="Picture 3" descr="C:\Documents and Settings\Som\My Documents\pp pictures\Picture5.png"/>
          <p:cNvPicPr>
            <a:picLocks noChangeAspect="1" noChangeArrowheads="1"/>
          </p:cNvPicPr>
          <p:nvPr/>
        </p:nvPicPr>
        <p:blipFill>
          <a:blip r:embed="rId14" cstate="print"/>
          <a:srcRect/>
          <a:stretch>
            <a:fillRect/>
          </a:stretch>
        </p:blipFill>
        <p:spPr bwMode="auto">
          <a:xfrm>
            <a:off x="31013400" y="19050000"/>
            <a:ext cx="5638800" cy="2641834"/>
          </a:xfrm>
          <a:prstGeom prst="rect">
            <a:avLst/>
          </a:prstGeom>
          <a:noFill/>
        </p:spPr>
      </p:pic>
      <p:pic>
        <p:nvPicPr>
          <p:cNvPr id="39" name="Picture 4" descr="C:\Documents and Settings\Som\My Documents\pp pictures\Picture2.png"/>
          <p:cNvPicPr>
            <a:picLocks noChangeAspect="1" noChangeArrowheads="1"/>
          </p:cNvPicPr>
          <p:nvPr/>
        </p:nvPicPr>
        <p:blipFill>
          <a:blip r:embed="rId15" cstate="print"/>
          <a:srcRect/>
          <a:stretch>
            <a:fillRect/>
          </a:stretch>
        </p:blipFill>
        <p:spPr bwMode="auto">
          <a:xfrm>
            <a:off x="24688800" y="19050000"/>
            <a:ext cx="5647399" cy="2746375"/>
          </a:xfrm>
          <a:prstGeom prst="rect">
            <a:avLst/>
          </a:prstGeom>
          <a:noFill/>
        </p:spPr>
      </p:pic>
      <p:pic>
        <p:nvPicPr>
          <p:cNvPr id="40" name="Picture 5" descr="C:\Documents and Settings\Som\My Documents\pp pictures\Picture1.png"/>
          <p:cNvPicPr>
            <a:picLocks noChangeAspect="1" noChangeArrowheads="1"/>
          </p:cNvPicPr>
          <p:nvPr/>
        </p:nvPicPr>
        <p:blipFill>
          <a:blip r:embed="rId16" cstate="print"/>
          <a:srcRect/>
          <a:stretch>
            <a:fillRect/>
          </a:stretch>
        </p:blipFill>
        <p:spPr bwMode="auto">
          <a:xfrm>
            <a:off x="31013400" y="22021800"/>
            <a:ext cx="5638799" cy="2514600"/>
          </a:xfrm>
          <a:prstGeom prst="rect">
            <a:avLst/>
          </a:prstGeom>
          <a:noFill/>
        </p:spPr>
      </p:pic>
      <p:pic>
        <p:nvPicPr>
          <p:cNvPr id="41" name="Picture 2" descr="C:\Documents and Settings\Som\My Documents\pp pictures\Picture6.png"/>
          <p:cNvPicPr>
            <a:picLocks noChangeAspect="1" noChangeArrowheads="1"/>
          </p:cNvPicPr>
          <p:nvPr/>
        </p:nvPicPr>
        <p:blipFill>
          <a:blip r:embed="rId17" cstate="print"/>
          <a:srcRect/>
          <a:stretch>
            <a:fillRect/>
          </a:stretch>
        </p:blipFill>
        <p:spPr bwMode="auto">
          <a:xfrm>
            <a:off x="18364200" y="22098000"/>
            <a:ext cx="5562600" cy="2590799"/>
          </a:xfrm>
          <a:prstGeom prst="rect">
            <a:avLst/>
          </a:prstGeom>
          <a:noFill/>
        </p:spPr>
      </p:pic>
      <p:pic>
        <p:nvPicPr>
          <p:cNvPr id="42" name="Picture 3" descr="C:\Documents and Settings\Som\My Documents\pp pictures\Picture7.png"/>
          <p:cNvPicPr>
            <a:picLocks noChangeAspect="1" noChangeArrowheads="1"/>
          </p:cNvPicPr>
          <p:nvPr/>
        </p:nvPicPr>
        <p:blipFill>
          <a:blip r:embed="rId18" cstate="print"/>
          <a:srcRect/>
          <a:stretch>
            <a:fillRect/>
          </a:stretch>
        </p:blipFill>
        <p:spPr bwMode="auto">
          <a:xfrm>
            <a:off x="24688800" y="22098000"/>
            <a:ext cx="5562600" cy="2590800"/>
          </a:xfrm>
          <a:prstGeom prst="rect">
            <a:avLst/>
          </a:prstGeom>
          <a:noFill/>
        </p:spPr>
      </p:pic>
      <p:sp>
        <p:nvSpPr>
          <p:cNvPr id="44" name="TextBox 43"/>
          <p:cNvSpPr txBox="1"/>
          <p:nvPr/>
        </p:nvSpPr>
        <p:spPr>
          <a:xfrm>
            <a:off x="23545800" y="11963400"/>
            <a:ext cx="3429000" cy="523220"/>
          </a:xfrm>
          <a:prstGeom prst="rect">
            <a:avLst/>
          </a:prstGeom>
          <a:solidFill>
            <a:schemeClr val="bg1">
              <a:alpha val="70000"/>
            </a:schemeClr>
          </a:solidFill>
        </p:spPr>
        <p:txBody>
          <a:bodyPr wrap="square" rtlCol="0">
            <a:spAutoFit/>
          </a:bodyPr>
          <a:lstStyle/>
          <a:p>
            <a:r>
              <a:rPr lang="en-US" sz="2800" dirty="0" smtClean="0"/>
              <a:t>Contaminated sample</a:t>
            </a:r>
            <a:endParaRPr lang="en-US" sz="2800" dirty="0"/>
          </a:p>
        </p:txBody>
      </p:sp>
      <p:sp>
        <p:nvSpPr>
          <p:cNvPr id="45" name="TextBox 44"/>
          <p:cNvSpPr txBox="1"/>
          <p:nvPr/>
        </p:nvSpPr>
        <p:spPr>
          <a:xfrm>
            <a:off x="33070800" y="11963400"/>
            <a:ext cx="3429000" cy="523220"/>
          </a:xfrm>
          <a:prstGeom prst="rect">
            <a:avLst/>
          </a:prstGeom>
          <a:solidFill>
            <a:schemeClr val="bg1">
              <a:alpha val="70000"/>
            </a:schemeClr>
          </a:solidFill>
        </p:spPr>
        <p:txBody>
          <a:bodyPr wrap="square" rtlCol="0">
            <a:spAutoFit/>
          </a:bodyPr>
          <a:lstStyle/>
          <a:p>
            <a:r>
              <a:rPr lang="en-US" sz="2800" dirty="0" smtClean="0"/>
              <a:t>Air drying of samples</a:t>
            </a:r>
            <a:endParaRPr lang="en-US" sz="2800" dirty="0"/>
          </a:p>
        </p:txBody>
      </p:sp>
      <p:sp>
        <p:nvSpPr>
          <p:cNvPr id="46" name="TextBox 45"/>
          <p:cNvSpPr txBox="1"/>
          <p:nvPr/>
        </p:nvSpPr>
        <p:spPr>
          <a:xfrm>
            <a:off x="23393400" y="18135600"/>
            <a:ext cx="3733800" cy="523220"/>
          </a:xfrm>
          <a:prstGeom prst="rect">
            <a:avLst/>
          </a:prstGeom>
          <a:solidFill>
            <a:schemeClr val="bg1">
              <a:alpha val="70000"/>
            </a:schemeClr>
          </a:solidFill>
        </p:spPr>
        <p:txBody>
          <a:bodyPr wrap="square" rtlCol="0">
            <a:spAutoFit/>
          </a:bodyPr>
          <a:lstStyle/>
          <a:p>
            <a:r>
              <a:rPr lang="en-US" sz="2800" dirty="0" smtClean="0"/>
              <a:t>Scanning with VNIR DRS</a:t>
            </a:r>
            <a:endParaRPr lang="en-US" sz="2800" dirty="0"/>
          </a:p>
        </p:txBody>
      </p:sp>
      <p:sp>
        <p:nvSpPr>
          <p:cNvPr id="55" name="TextBox 54"/>
          <p:cNvSpPr txBox="1"/>
          <p:nvPr/>
        </p:nvSpPr>
        <p:spPr>
          <a:xfrm>
            <a:off x="22707600" y="19354800"/>
            <a:ext cx="1095554" cy="276999"/>
          </a:xfrm>
          <a:prstGeom prst="rect">
            <a:avLst/>
          </a:prstGeom>
          <a:noFill/>
        </p:spPr>
        <p:txBody>
          <a:bodyPr wrap="square" rtlCol="0">
            <a:spAutoFit/>
          </a:bodyPr>
          <a:lstStyle/>
          <a:p>
            <a:pPr algn="r"/>
            <a:r>
              <a:rPr lang="en-US" sz="1200" b="1" dirty="0" smtClean="0">
                <a:solidFill>
                  <a:srgbClr val="663300"/>
                </a:solidFill>
                <a:latin typeface="Tahoma" pitchFamily="34" charset="0"/>
                <a:cs typeface="Tahoma" pitchFamily="34" charset="0"/>
              </a:rPr>
              <a:t>Raw scan</a:t>
            </a:r>
            <a:endParaRPr lang="en-US" sz="1200" b="1" dirty="0">
              <a:solidFill>
                <a:srgbClr val="663300"/>
              </a:solidFill>
              <a:latin typeface="Tahoma" pitchFamily="34" charset="0"/>
              <a:cs typeface="Tahoma" pitchFamily="34" charset="0"/>
            </a:endParaRPr>
          </a:p>
        </p:txBody>
      </p:sp>
      <p:sp>
        <p:nvSpPr>
          <p:cNvPr id="56" name="TextBox 55"/>
          <p:cNvSpPr txBox="1"/>
          <p:nvPr/>
        </p:nvSpPr>
        <p:spPr>
          <a:xfrm>
            <a:off x="28498800" y="19354800"/>
            <a:ext cx="1650520" cy="276999"/>
          </a:xfrm>
          <a:prstGeom prst="rect">
            <a:avLst/>
          </a:prstGeom>
          <a:noFill/>
        </p:spPr>
        <p:txBody>
          <a:bodyPr wrap="square" rtlCol="0">
            <a:spAutoFit/>
          </a:bodyPr>
          <a:lstStyle/>
          <a:p>
            <a:pPr algn="r"/>
            <a:r>
              <a:rPr lang="en-US" sz="1200" b="1" dirty="0" smtClean="0">
                <a:solidFill>
                  <a:srgbClr val="663300"/>
                </a:solidFill>
                <a:latin typeface="Tahoma" pitchFamily="34" charset="0"/>
                <a:cs typeface="Tahoma" pitchFamily="34" charset="0"/>
              </a:rPr>
              <a:t>Seamless spectra</a:t>
            </a:r>
            <a:endParaRPr lang="en-US" sz="1200" b="1" dirty="0">
              <a:solidFill>
                <a:srgbClr val="663300"/>
              </a:solidFill>
              <a:latin typeface="Tahoma" pitchFamily="34" charset="0"/>
              <a:cs typeface="Tahoma" pitchFamily="34" charset="0"/>
            </a:endParaRPr>
          </a:p>
        </p:txBody>
      </p:sp>
      <p:sp>
        <p:nvSpPr>
          <p:cNvPr id="57" name="TextBox 56"/>
          <p:cNvSpPr txBox="1"/>
          <p:nvPr/>
        </p:nvSpPr>
        <p:spPr>
          <a:xfrm>
            <a:off x="34823400" y="19354800"/>
            <a:ext cx="1650520" cy="276999"/>
          </a:xfrm>
          <a:prstGeom prst="rect">
            <a:avLst/>
          </a:prstGeom>
          <a:noFill/>
        </p:spPr>
        <p:txBody>
          <a:bodyPr wrap="square" rtlCol="0">
            <a:spAutoFit/>
          </a:bodyPr>
          <a:lstStyle/>
          <a:p>
            <a:pPr algn="r"/>
            <a:r>
              <a:rPr lang="en-US" sz="1200" b="1" dirty="0" smtClean="0">
                <a:solidFill>
                  <a:srgbClr val="663300"/>
                </a:solidFill>
                <a:latin typeface="Tahoma" pitchFamily="34" charset="0"/>
                <a:cs typeface="Tahoma" pitchFamily="34" charset="0"/>
              </a:rPr>
              <a:t>Smoothed spectra</a:t>
            </a:r>
            <a:endParaRPr lang="en-US" sz="1200" b="1" dirty="0">
              <a:solidFill>
                <a:srgbClr val="663300"/>
              </a:solidFill>
              <a:latin typeface="Tahoma" pitchFamily="34" charset="0"/>
              <a:cs typeface="Tahoma" pitchFamily="34" charset="0"/>
            </a:endParaRPr>
          </a:p>
        </p:txBody>
      </p:sp>
      <p:sp>
        <p:nvSpPr>
          <p:cNvPr id="58" name="TextBox 57"/>
          <p:cNvSpPr txBox="1"/>
          <p:nvPr/>
        </p:nvSpPr>
        <p:spPr>
          <a:xfrm>
            <a:off x="28270200" y="22174200"/>
            <a:ext cx="1650520" cy="276999"/>
          </a:xfrm>
          <a:prstGeom prst="rect">
            <a:avLst/>
          </a:prstGeom>
          <a:noFill/>
        </p:spPr>
        <p:txBody>
          <a:bodyPr wrap="square" rtlCol="0">
            <a:spAutoFit/>
          </a:bodyPr>
          <a:lstStyle/>
          <a:p>
            <a:pPr algn="r"/>
            <a:r>
              <a:rPr lang="en-US" sz="1200" b="1" dirty="0" smtClean="0">
                <a:solidFill>
                  <a:srgbClr val="663300"/>
                </a:solidFill>
                <a:latin typeface="Tahoma" pitchFamily="34" charset="0"/>
                <a:cs typeface="Tahoma" pitchFamily="34" charset="0"/>
              </a:rPr>
              <a:t>First derivative</a:t>
            </a:r>
            <a:endParaRPr lang="en-US" sz="1200" b="1" dirty="0">
              <a:solidFill>
                <a:srgbClr val="663300"/>
              </a:solidFill>
              <a:latin typeface="Tahoma" pitchFamily="34" charset="0"/>
              <a:cs typeface="Tahoma" pitchFamily="34" charset="0"/>
            </a:endParaRPr>
          </a:p>
        </p:txBody>
      </p:sp>
      <p:sp>
        <p:nvSpPr>
          <p:cNvPr id="59" name="TextBox 58"/>
          <p:cNvSpPr txBox="1"/>
          <p:nvPr/>
        </p:nvSpPr>
        <p:spPr>
          <a:xfrm>
            <a:off x="34823400" y="22174200"/>
            <a:ext cx="1650520" cy="276999"/>
          </a:xfrm>
          <a:prstGeom prst="rect">
            <a:avLst/>
          </a:prstGeom>
          <a:noFill/>
        </p:spPr>
        <p:txBody>
          <a:bodyPr wrap="square" rtlCol="0">
            <a:spAutoFit/>
          </a:bodyPr>
          <a:lstStyle/>
          <a:p>
            <a:pPr algn="r"/>
            <a:r>
              <a:rPr lang="en-US" sz="1200" b="1" dirty="0" smtClean="0">
                <a:solidFill>
                  <a:srgbClr val="663300"/>
                </a:solidFill>
                <a:latin typeface="Tahoma" pitchFamily="34" charset="0"/>
                <a:cs typeface="Tahoma" pitchFamily="34" charset="0"/>
              </a:rPr>
              <a:t>Average spectra</a:t>
            </a:r>
            <a:endParaRPr lang="en-US" sz="1200" b="1" dirty="0">
              <a:solidFill>
                <a:srgbClr val="663300"/>
              </a:solidFill>
              <a:latin typeface="Tahoma" pitchFamily="34" charset="0"/>
              <a:cs typeface="Tahoma" pitchFamily="34" charset="0"/>
            </a:endParaRPr>
          </a:p>
        </p:txBody>
      </p:sp>
      <p:sp>
        <p:nvSpPr>
          <p:cNvPr id="60" name="TextBox 59"/>
          <p:cNvSpPr txBox="1"/>
          <p:nvPr/>
        </p:nvSpPr>
        <p:spPr>
          <a:xfrm>
            <a:off x="22174200" y="22250400"/>
            <a:ext cx="1650520" cy="276999"/>
          </a:xfrm>
          <a:prstGeom prst="rect">
            <a:avLst/>
          </a:prstGeom>
          <a:noFill/>
        </p:spPr>
        <p:txBody>
          <a:bodyPr wrap="square" rtlCol="0">
            <a:spAutoFit/>
          </a:bodyPr>
          <a:lstStyle/>
          <a:p>
            <a:pPr algn="r"/>
            <a:r>
              <a:rPr lang="en-US" sz="1200" b="1" dirty="0" smtClean="0">
                <a:solidFill>
                  <a:srgbClr val="663300"/>
                </a:solidFill>
                <a:latin typeface="Tahoma" pitchFamily="34" charset="0"/>
                <a:cs typeface="Tahoma" pitchFamily="34" charset="0"/>
              </a:rPr>
              <a:t>Second derivative</a:t>
            </a:r>
            <a:endParaRPr lang="en-US" sz="1200" b="1" dirty="0">
              <a:solidFill>
                <a:srgbClr val="663300"/>
              </a:solidFill>
              <a:latin typeface="Tahoma" pitchFamily="34" charset="0"/>
              <a:cs typeface="Tahoma" pitchFamily="34" charset="0"/>
            </a:endParaRPr>
          </a:p>
        </p:txBody>
      </p:sp>
      <p:sp>
        <p:nvSpPr>
          <p:cNvPr id="62" name="Right Arrow 61"/>
          <p:cNvSpPr/>
          <p:nvPr/>
        </p:nvSpPr>
        <p:spPr>
          <a:xfrm>
            <a:off x="24079200" y="20345400"/>
            <a:ext cx="457200" cy="304800"/>
          </a:xfrm>
          <a:prstGeom prst="rightArrow">
            <a:avLst/>
          </a:prstGeom>
          <a:solidFill>
            <a:srgbClr val="F4183D"/>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a:off x="30403800" y="20345400"/>
            <a:ext cx="457200" cy="304800"/>
          </a:xfrm>
          <a:prstGeom prst="rightArrow">
            <a:avLst/>
          </a:prstGeom>
          <a:solidFill>
            <a:srgbClr val="F4183D"/>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rot="10800000">
            <a:off x="30403800" y="23164800"/>
            <a:ext cx="457200" cy="304800"/>
          </a:xfrm>
          <a:prstGeom prst="rightArrow">
            <a:avLst/>
          </a:prstGeom>
          <a:solidFill>
            <a:srgbClr val="F4183D"/>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ight Arrow 64"/>
          <p:cNvSpPr/>
          <p:nvPr/>
        </p:nvSpPr>
        <p:spPr>
          <a:xfrm rot="10800000">
            <a:off x="24079200" y="23241000"/>
            <a:ext cx="457200" cy="304800"/>
          </a:xfrm>
          <a:prstGeom prst="rightArrow">
            <a:avLst/>
          </a:prstGeom>
          <a:solidFill>
            <a:srgbClr val="F4183D"/>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24688801" y="24917400"/>
            <a:ext cx="4572000" cy="523220"/>
          </a:xfrm>
          <a:prstGeom prst="rect">
            <a:avLst/>
          </a:prstGeom>
          <a:solidFill>
            <a:schemeClr val="bg1">
              <a:lumMod val="85000"/>
            </a:schemeClr>
          </a:solidFill>
        </p:spPr>
        <p:txBody>
          <a:bodyPr wrap="square" rtlCol="0">
            <a:spAutoFit/>
          </a:bodyPr>
          <a:lstStyle/>
          <a:p>
            <a:r>
              <a:rPr lang="en-US" sz="2800" dirty="0" smtClean="0"/>
              <a:t>Sequential spectral processing</a:t>
            </a:r>
            <a:endParaRPr lang="en-US" sz="2800" dirty="0"/>
          </a:p>
        </p:txBody>
      </p:sp>
      <p:graphicFrame>
        <p:nvGraphicFramePr>
          <p:cNvPr id="68" name="Chart 67"/>
          <p:cNvGraphicFramePr/>
          <p:nvPr/>
        </p:nvGraphicFramePr>
        <p:xfrm>
          <a:off x="36804600" y="12725400"/>
          <a:ext cx="3581400" cy="3124200"/>
        </p:xfrm>
        <a:graphic>
          <a:graphicData uri="http://schemas.openxmlformats.org/drawingml/2006/chart">
            <c:chart xmlns:c="http://schemas.openxmlformats.org/drawingml/2006/chart" xmlns:r="http://schemas.openxmlformats.org/officeDocument/2006/relationships" r:id="rId19"/>
          </a:graphicData>
        </a:graphic>
      </p:graphicFrame>
      <p:sp>
        <p:nvSpPr>
          <p:cNvPr id="69" name="TextBox 68"/>
          <p:cNvSpPr txBox="1"/>
          <p:nvPr/>
        </p:nvSpPr>
        <p:spPr>
          <a:xfrm>
            <a:off x="36880800" y="16306800"/>
            <a:ext cx="7239000" cy="1015663"/>
          </a:xfrm>
          <a:prstGeom prst="rect">
            <a:avLst/>
          </a:prstGeom>
          <a:solidFill>
            <a:schemeClr val="bg1">
              <a:lumMod val="85000"/>
            </a:schemeClr>
          </a:solidFill>
        </p:spPr>
        <p:txBody>
          <a:bodyPr wrap="square" rtlCol="0">
            <a:spAutoFit/>
          </a:bodyPr>
          <a:lstStyle/>
          <a:p>
            <a:pPr algn="just"/>
            <a:r>
              <a:rPr lang="en-US" sz="2000" dirty="0" smtClean="0"/>
              <a:t>Prediction vs. measured TPH content of the validation data set for PLS models for soils from Louisiana, USA. Circles and triangles represent calibration and validation samples, respectively.</a:t>
            </a:r>
            <a:endParaRPr lang="en-US" sz="2000" dirty="0"/>
          </a:p>
        </p:txBody>
      </p:sp>
      <p:sp>
        <p:nvSpPr>
          <p:cNvPr id="70" name="TextBox 44"/>
          <p:cNvSpPr txBox="1"/>
          <p:nvPr/>
        </p:nvSpPr>
        <p:spPr>
          <a:xfrm>
            <a:off x="38557200" y="15011400"/>
            <a:ext cx="1524000" cy="307777"/>
          </a:xfrm>
          <a:prstGeom prst="rect">
            <a:avLst/>
          </a:prstGeom>
          <a:solidFill>
            <a:sysClr val="window" lastClr="FFFFFF">
              <a:alpha val="70000"/>
            </a:sysClr>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ADG-reflectance</a:t>
            </a:r>
            <a:endParaRPr lang="en-US" sz="1400" dirty="0"/>
          </a:p>
        </p:txBody>
      </p:sp>
      <p:sp>
        <p:nvSpPr>
          <p:cNvPr id="72" name="TextBox 44"/>
          <p:cNvSpPr txBox="1"/>
          <p:nvPr/>
        </p:nvSpPr>
        <p:spPr>
          <a:xfrm>
            <a:off x="38633400" y="11734800"/>
            <a:ext cx="1524000" cy="307777"/>
          </a:xfrm>
          <a:prstGeom prst="rect">
            <a:avLst/>
          </a:prstGeom>
          <a:solidFill>
            <a:sysClr val="window" lastClr="FFFFFF">
              <a:alpha val="70000"/>
            </a:sysClr>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ADI-reflectance</a:t>
            </a:r>
            <a:endParaRPr lang="en-US" sz="1400" dirty="0"/>
          </a:p>
        </p:txBody>
      </p:sp>
      <p:sp>
        <p:nvSpPr>
          <p:cNvPr id="73" name="TextBox 44"/>
          <p:cNvSpPr txBox="1"/>
          <p:nvPr/>
        </p:nvSpPr>
        <p:spPr>
          <a:xfrm>
            <a:off x="42138600" y="15011400"/>
            <a:ext cx="1752600" cy="307777"/>
          </a:xfrm>
          <a:prstGeom prst="rect">
            <a:avLst/>
          </a:prstGeom>
          <a:solidFill>
            <a:sysClr val="window" lastClr="FFFFFF">
              <a:alpha val="70000"/>
            </a:sysClr>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ADG-first derivative</a:t>
            </a:r>
            <a:endParaRPr lang="en-US" sz="1400" dirty="0"/>
          </a:p>
        </p:txBody>
      </p:sp>
      <p:pic>
        <p:nvPicPr>
          <p:cNvPr id="2" name="Picture 2"/>
          <p:cNvPicPr>
            <a:picLocks noChangeAspect="1" noChangeArrowheads="1"/>
          </p:cNvPicPr>
          <p:nvPr/>
        </p:nvPicPr>
        <p:blipFill>
          <a:blip r:embed="rId20" cstate="print"/>
          <a:srcRect/>
          <a:stretch>
            <a:fillRect/>
          </a:stretch>
        </p:blipFill>
        <p:spPr bwMode="auto">
          <a:xfrm>
            <a:off x="44424600" y="6324600"/>
            <a:ext cx="4419600" cy="1600200"/>
          </a:xfrm>
          <a:prstGeom prst="rect">
            <a:avLst/>
          </a:prstGeom>
          <a:gradFill>
            <a:gsLst>
              <a:gs pos="0">
                <a:srgbClr val="FFEFD1"/>
              </a:gs>
              <a:gs pos="64999">
                <a:srgbClr val="F0EBD5"/>
              </a:gs>
              <a:gs pos="100000">
                <a:srgbClr val="D1C39F"/>
              </a:gs>
            </a:gsLst>
            <a:lin ang="5400000" scaled="0"/>
          </a:gradFill>
          <a:ln w="9525">
            <a:noFill/>
            <a:miter lim="800000"/>
            <a:headEnd/>
            <a:tailEnd/>
          </a:ln>
        </p:spPr>
      </p:pic>
      <p:pic>
        <p:nvPicPr>
          <p:cNvPr id="3" name="Picture 3"/>
          <p:cNvPicPr>
            <a:picLocks noChangeAspect="1" noChangeArrowheads="1"/>
          </p:cNvPicPr>
          <p:nvPr/>
        </p:nvPicPr>
        <p:blipFill>
          <a:blip r:embed="rId21" cstate="print"/>
          <a:srcRect/>
          <a:stretch>
            <a:fillRect/>
          </a:stretch>
        </p:blipFill>
        <p:spPr bwMode="auto">
          <a:xfrm>
            <a:off x="44424600" y="8001000"/>
            <a:ext cx="4419600" cy="1600200"/>
          </a:xfrm>
          <a:prstGeom prst="rect">
            <a:avLst/>
          </a:prstGeom>
          <a:blipFill>
            <a:blip r:embed="rId22" cstate="print"/>
            <a:tile tx="0" ty="0" sx="100000" sy="100000" flip="none" algn="tl"/>
          </a:blipFill>
          <a:ln w="9525">
            <a:noFill/>
            <a:miter lim="800000"/>
            <a:headEnd/>
            <a:tailEnd/>
          </a:ln>
        </p:spPr>
      </p:pic>
      <p:pic>
        <p:nvPicPr>
          <p:cNvPr id="1028" name="Picture 4"/>
          <p:cNvPicPr>
            <a:picLocks noChangeAspect="1" noChangeArrowheads="1"/>
          </p:cNvPicPr>
          <p:nvPr/>
        </p:nvPicPr>
        <p:blipFill>
          <a:blip r:embed="rId23" cstate="print"/>
          <a:srcRect/>
          <a:stretch>
            <a:fillRect/>
          </a:stretch>
        </p:blipFill>
        <p:spPr bwMode="auto">
          <a:xfrm>
            <a:off x="44424600" y="9677400"/>
            <a:ext cx="4419600" cy="1447800"/>
          </a:xfrm>
          <a:prstGeom prst="rect">
            <a:avLst/>
          </a:prstGeom>
          <a:noFill/>
          <a:ln w="9525">
            <a:noFill/>
            <a:miter lim="800000"/>
            <a:headEnd/>
            <a:tailEnd/>
          </a:ln>
        </p:spPr>
      </p:pic>
      <p:sp>
        <p:nvSpPr>
          <p:cNvPr id="74" name="Rectangle 1"/>
          <p:cNvSpPr>
            <a:spLocks noChangeArrowheads="1"/>
          </p:cNvSpPr>
          <p:nvPr/>
        </p:nvSpPr>
        <p:spPr bwMode="auto">
          <a:xfrm>
            <a:off x="45491400" y="7391400"/>
            <a:ext cx="175080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Field moist </a:t>
            </a:r>
            <a:r>
              <a:rPr lang="en-US" sz="1400" b="1" dirty="0" smtClean="0">
                <a:latin typeface="Tahoma" pitchFamily="34" charset="0"/>
                <a:ea typeface="Times New Roman" pitchFamily="18" charset="0"/>
                <a:cs typeface="Tahoma" pitchFamily="34" charset="0"/>
              </a:rPr>
              <a:t>i</a:t>
            </a:r>
            <a:r>
              <a:rPr kumimoji="0" lang="en-US" sz="1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ntact</a:t>
            </a:r>
            <a:endParaRPr kumimoji="0" lang="en-US" sz="1800" b="1" i="0" u="none" strike="noStrike" cap="none" normalizeH="0" baseline="0" dirty="0" smtClean="0">
              <a:ln>
                <a:noFill/>
              </a:ln>
              <a:solidFill>
                <a:schemeClr val="tx1"/>
              </a:solidFill>
              <a:effectLst/>
              <a:latin typeface="Tahoma" pitchFamily="34" charset="0"/>
              <a:cs typeface="Tahoma" pitchFamily="34" charset="0"/>
            </a:endParaRPr>
          </a:p>
        </p:txBody>
      </p:sp>
      <p:sp>
        <p:nvSpPr>
          <p:cNvPr id="75" name="Rectangle 1"/>
          <p:cNvSpPr>
            <a:spLocks noChangeArrowheads="1"/>
          </p:cNvSpPr>
          <p:nvPr/>
        </p:nvSpPr>
        <p:spPr bwMode="auto">
          <a:xfrm>
            <a:off x="45567600" y="9067800"/>
            <a:ext cx="1362874"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Air dry </a:t>
            </a:r>
            <a:r>
              <a:rPr lang="en-US" sz="1400" b="1" dirty="0" smtClean="0">
                <a:latin typeface="Tahoma" pitchFamily="34" charset="0"/>
                <a:ea typeface="Times New Roman" pitchFamily="18" charset="0"/>
                <a:cs typeface="Tahoma" pitchFamily="34" charset="0"/>
              </a:rPr>
              <a:t>i</a:t>
            </a:r>
            <a:r>
              <a:rPr kumimoji="0" lang="en-US" sz="1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ntact</a:t>
            </a:r>
            <a:endParaRPr kumimoji="0" lang="en-US" sz="1800" b="1" i="0" u="none" strike="noStrike" cap="none" normalizeH="0" baseline="0" dirty="0" smtClean="0">
              <a:ln>
                <a:noFill/>
              </a:ln>
              <a:solidFill>
                <a:schemeClr val="tx1"/>
              </a:solidFill>
              <a:effectLst/>
              <a:latin typeface="Tahoma" pitchFamily="34" charset="0"/>
              <a:cs typeface="Tahoma" pitchFamily="34" charset="0"/>
            </a:endParaRPr>
          </a:p>
        </p:txBody>
      </p:sp>
      <p:sp>
        <p:nvSpPr>
          <p:cNvPr id="76" name="Rectangle 1"/>
          <p:cNvSpPr>
            <a:spLocks noChangeArrowheads="1"/>
          </p:cNvSpPr>
          <p:nvPr/>
        </p:nvSpPr>
        <p:spPr bwMode="auto">
          <a:xfrm>
            <a:off x="45643800" y="10591800"/>
            <a:ext cx="148470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Air dry </a:t>
            </a:r>
            <a:r>
              <a:rPr lang="en-US" sz="1400" b="1" dirty="0" smtClean="0">
                <a:latin typeface="Tahoma" pitchFamily="34" charset="0"/>
                <a:ea typeface="Times New Roman" pitchFamily="18" charset="0"/>
                <a:cs typeface="Tahoma" pitchFamily="34" charset="0"/>
              </a:rPr>
              <a:t>g</a:t>
            </a:r>
            <a:r>
              <a:rPr kumimoji="0" lang="en-US" sz="1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round</a:t>
            </a:r>
            <a:endParaRPr kumimoji="0" lang="en-US" sz="1800" b="1" i="0" u="none" strike="noStrike" cap="none" normalizeH="0" baseline="0" dirty="0" smtClean="0">
              <a:ln>
                <a:noFill/>
              </a:ln>
              <a:solidFill>
                <a:schemeClr val="tx1"/>
              </a:solidFill>
              <a:effectLst/>
              <a:latin typeface="Tahoma" pitchFamily="34" charset="0"/>
              <a:cs typeface="Tahoma" pitchFamily="34" charset="0"/>
            </a:endParaRPr>
          </a:p>
        </p:txBody>
      </p:sp>
      <p:sp>
        <p:nvSpPr>
          <p:cNvPr id="77" name="TextBox 76"/>
          <p:cNvSpPr txBox="1"/>
          <p:nvPr/>
        </p:nvSpPr>
        <p:spPr>
          <a:xfrm>
            <a:off x="44424600" y="11277600"/>
            <a:ext cx="4495800" cy="1631216"/>
          </a:xfrm>
          <a:prstGeom prst="rect">
            <a:avLst/>
          </a:prstGeom>
          <a:solidFill>
            <a:schemeClr val="bg1">
              <a:lumMod val="85000"/>
            </a:schemeClr>
          </a:solidFill>
        </p:spPr>
        <p:txBody>
          <a:bodyPr wrap="square" rtlCol="0">
            <a:spAutoFit/>
          </a:bodyPr>
          <a:lstStyle/>
          <a:p>
            <a:pPr algn="just"/>
            <a:r>
              <a:rPr lang="en-US" sz="2000" dirty="0" smtClean="0"/>
              <a:t>Wavelengths  with their respective coefficients for first derivative PLS model of a) FMI b) ADI ,and c) ADG scans ,respectively for soils from Louisiana, USA. </a:t>
            </a:r>
            <a:endParaRPr lang="en-US" sz="2000" dirty="0"/>
          </a:p>
        </p:txBody>
      </p:sp>
      <p:sp>
        <p:nvSpPr>
          <p:cNvPr id="78" name="Oval 27"/>
          <p:cNvSpPr>
            <a:spLocks noChangeArrowheads="1"/>
          </p:cNvSpPr>
          <p:nvPr/>
        </p:nvSpPr>
        <p:spPr bwMode="auto">
          <a:xfrm rot="5400000">
            <a:off x="47129699" y="8267700"/>
            <a:ext cx="609601" cy="685801"/>
          </a:xfrm>
          <a:prstGeom prst="ellipse">
            <a:avLst/>
          </a:prstGeom>
          <a:noFill/>
          <a:ln w="28575">
            <a:solidFill>
              <a:srgbClr val="FF0000"/>
            </a:solidFill>
            <a:round/>
            <a:headEnd/>
            <a:tailEnd/>
          </a:ln>
          <a:effectLst/>
        </p:spPr>
        <p:txBody>
          <a:bodyPr wrap="none" anchor="ctr"/>
          <a:lstStyle/>
          <a:p>
            <a:endParaRPr lang="en-US"/>
          </a:p>
        </p:txBody>
      </p:sp>
      <p:sp>
        <p:nvSpPr>
          <p:cNvPr id="79" name="Oval 27"/>
          <p:cNvSpPr>
            <a:spLocks noChangeArrowheads="1"/>
          </p:cNvSpPr>
          <p:nvPr/>
        </p:nvSpPr>
        <p:spPr bwMode="auto">
          <a:xfrm rot="5400000">
            <a:off x="47091600" y="6781800"/>
            <a:ext cx="609601" cy="609601"/>
          </a:xfrm>
          <a:prstGeom prst="ellipse">
            <a:avLst/>
          </a:prstGeom>
          <a:noFill/>
          <a:ln w="28575">
            <a:solidFill>
              <a:srgbClr val="FF0000"/>
            </a:solidFill>
            <a:round/>
            <a:headEnd/>
            <a:tailEnd/>
          </a:ln>
          <a:effectLst/>
        </p:spPr>
        <p:txBody>
          <a:bodyPr wrap="none" anchor="ctr"/>
          <a:lstStyle/>
          <a:p>
            <a:endParaRPr lang="en-US"/>
          </a:p>
        </p:txBody>
      </p:sp>
      <p:sp>
        <p:nvSpPr>
          <p:cNvPr id="80" name="Oval 27"/>
          <p:cNvSpPr>
            <a:spLocks noChangeArrowheads="1"/>
          </p:cNvSpPr>
          <p:nvPr/>
        </p:nvSpPr>
        <p:spPr bwMode="auto">
          <a:xfrm rot="5400000">
            <a:off x="47167800" y="9906000"/>
            <a:ext cx="609601" cy="609601"/>
          </a:xfrm>
          <a:prstGeom prst="ellipse">
            <a:avLst/>
          </a:prstGeom>
          <a:noFill/>
          <a:ln w="28575">
            <a:solidFill>
              <a:srgbClr val="FF0000"/>
            </a:solidFill>
            <a:round/>
            <a:headEnd/>
            <a:tailEnd/>
          </a:ln>
          <a:effectLst/>
        </p:spPr>
        <p:txBody>
          <a:bodyPr wrap="none" anchor="ctr"/>
          <a:lstStyle/>
          <a:p>
            <a:endParaRPr lang="en-US"/>
          </a:p>
        </p:txBody>
      </p:sp>
      <p:pic>
        <p:nvPicPr>
          <p:cNvPr id="82" name="Picture 8"/>
          <p:cNvPicPr>
            <a:picLocks noChangeAspect="1" noChangeArrowheads="1"/>
          </p:cNvPicPr>
          <p:nvPr/>
        </p:nvPicPr>
        <p:blipFill>
          <a:blip r:embed="rId24" cstate="print"/>
          <a:srcRect/>
          <a:stretch>
            <a:fillRect/>
          </a:stretch>
        </p:blipFill>
        <p:spPr bwMode="auto">
          <a:xfrm>
            <a:off x="44500800" y="13106400"/>
            <a:ext cx="4418428" cy="3046761"/>
          </a:xfrm>
          <a:prstGeom prst="rect">
            <a:avLst/>
          </a:prstGeom>
          <a:blipFill dpi="0" rotWithShape="1">
            <a:blip r:embed="rId25" cstate="print"/>
            <a:srcRect/>
            <a:tile tx="0" ty="0" sx="100000" sy="100000" flip="none" algn="tl"/>
          </a:blipFill>
          <a:ln w="9525">
            <a:solidFill>
              <a:schemeClr val="bg1"/>
            </a:solidFill>
            <a:miter lim="800000"/>
            <a:headEnd/>
            <a:tailEnd/>
          </a:ln>
          <a:effectLst/>
        </p:spPr>
      </p:pic>
      <p:sp>
        <p:nvSpPr>
          <p:cNvPr id="84" name="TextBox 83"/>
          <p:cNvSpPr txBox="1"/>
          <p:nvPr/>
        </p:nvSpPr>
        <p:spPr>
          <a:xfrm>
            <a:off x="44500800" y="16382982"/>
            <a:ext cx="4495800" cy="707886"/>
          </a:xfrm>
          <a:prstGeom prst="rect">
            <a:avLst/>
          </a:prstGeom>
          <a:solidFill>
            <a:schemeClr val="bg1">
              <a:lumMod val="85000"/>
            </a:schemeClr>
          </a:solidFill>
        </p:spPr>
        <p:txBody>
          <a:bodyPr wrap="square" rtlCol="0">
            <a:spAutoFit/>
          </a:bodyPr>
          <a:lstStyle/>
          <a:p>
            <a:pPr algn="just"/>
            <a:r>
              <a:rPr lang="en-US" sz="2000" dirty="0" smtClean="0"/>
              <a:t>No relation between TPH, organic matter and clay for soils from Louisiana, USA. </a:t>
            </a:r>
            <a:endParaRPr lang="en-US" sz="2000" dirty="0"/>
          </a:p>
        </p:txBody>
      </p:sp>
      <p:graphicFrame>
        <p:nvGraphicFramePr>
          <p:cNvPr id="85" name="Table 84"/>
          <p:cNvGraphicFramePr>
            <a:graphicFrameLocks noGrp="1"/>
          </p:cNvGraphicFramePr>
          <p:nvPr/>
        </p:nvGraphicFramePr>
        <p:xfrm>
          <a:off x="38481000" y="17526000"/>
          <a:ext cx="8610601" cy="5257800"/>
        </p:xfrm>
        <a:graphic>
          <a:graphicData uri="http://schemas.openxmlformats.org/drawingml/2006/table">
            <a:tbl>
              <a:tblPr/>
              <a:tblGrid>
                <a:gridCol w="1508833"/>
                <a:gridCol w="1480060"/>
                <a:gridCol w="1414419"/>
                <a:gridCol w="1444092"/>
                <a:gridCol w="1444092"/>
                <a:gridCol w="1319105"/>
              </a:tblGrid>
              <a:tr h="822960">
                <a:tc>
                  <a:txBody>
                    <a:bodyPr/>
                    <a:lstStyle/>
                    <a:p>
                      <a:pPr marL="0" marR="0" algn="l">
                        <a:lnSpc>
                          <a:spcPct val="115000"/>
                        </a:lnSpc>
                        <a:spcBef>
                          <a:spcPts val="0"/>
                        </a:spcBef>
                        <a:spcAft>
                          <a:spcPts val="0"/>
                        </a:spcAft>
                      </a:pPr>
                      <a:r>
                        <a:rPr lang="en-US" sz="2000" dirty="0">
                          <a:solidFill>
                            <a:srgbClr val="006666"/>
                          </a:solidFill>
                          <a:latin typeface="+mn-lt"/>
                          <a:ea typeface="Calibri"/>
                          <a:cs typeface="Times New Roman"/>
                        </a:rPr>
                        <a:t>Model 	</a:t>
                      </a:r>
                      <a:r>
                        <a:rPr lang="en-US" sz="2000" dirty="0">
                          <a:solidFill>
                            <a:srgbClr val="006666"/>
                          </a:solidFill>
                          <a:latin typeface="+mn-lt"/>
                          <a:ea typeface="SimSun"/>
                          <a:cs typeface="Times New Roman"/>
                        </a:rPr>
                        <a:t>      </a:t>
                      </a:r>
                      <a:endParaRPr lang="en-US" sz="2000" dirty="0">
                        <a:solidFill>
                          <a:srgbClr val="006666"/>
                        </a:solidFill>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a:solidFill>
                            <a:srgbClr val="006666"/>
                          </a:solidFill>
                          <a:latin typeface="+mn-lt"/>
                          <a:ea typeface="SimSun"/>
                          <a:cs typeface="Times New Roman"/>
                        </a:rPr>
                        <a:t>Calibration r</a:t>
                      </a:r>
                      <a:r>
                        <a:rPr lang="en-US" sz="2000" baseline="30000">
                          <a:solidFill>
                            <a:srgbClr val="006666"/>
                          </a:solidFill>
                          <a:latin typeface="+mn-lt"/>
                          <a:ea typeface="SimSun"/>
                          <a:cs typeface="Times New Roman"/>
                        </a:rPr>
                        <a:t>2</a:t>
                      </a:r>
                      <a:endParaRPr lang="en-US" sz="2000">
                        <a:solidFill>
                          <a:srgbClr val="006666"/>
                        </a:solidFill>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a:solidFill>
                            <a:srgbClr val="006666"/>
                          </a:solidFill>
                          <a:latin typeface="+mn-lt"/>
                          <a:ea typeface="SimSun"/>
                          <a:cs typeface="Times New Roman"/>
                        </a:rPr>
                        <a:t>Important predictors</a:t>
                      </a:r>
                      <a:endParaRPr lang="en-US" sz="2000">
                        <a:solidFill>
                          <a:srgbClr val="006666"/>
                        </a:solidFill>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dirty="0">
                          <a:solidFill>
                            <a:srgbClr val="006666"/>
                          </a:solidFill>
                          <a:latin typeface="+mn-lt"/>
                          <a:ea typeface="Calibri"/>
                          <a:cs typeface="Times New Roman"/>
                        </a:rPr>
                        <a:t>Validation r</a:t>
                      </a:r>
                      <a:r>
                        <a:rPr lang="en-US" sz="2000" baseline="30000" dirty="0">
                          <a:solidFill>
                            <a:srgbClr val="006666"/>
                          </a:solidFill>
                          <a:latin typeface="+mn-lt"/>
                          <a:ea typeface="Calibri"/>
                          <a:cs typeface="Times New Roman"/>
                        </a:rPr>
                        <a:t>2</a:t>
                      </a:r>
                      <a:endParaRPr lang="en-US" sz="2000" dirty="0">
                        <a:solidFill>
                          <a:srgbClr val="006666"/>
                        </a:solidFill>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dirty="0">
                          <a:solidFill>
                            <a:srgbClr val="006666"/>
                          </a:solidFill>
                          <a:latin typeface="+mn-lt"/>
                          <a:ea typeface="Calibri"/>
                          <a:cs typeface="Times New Roman"/>
                        </a:rPr>
                        <a:t>Validation </a:t>
                      </a:r>
                      <a:r>
                        <a:rPr lang="en-US" sz="2000" dirty="0" smtClean="0">
                          <a:solidFill>
                            <a:srgbClr val="006666"/>
                          </a:solidFill>
                          <a:latin typeface="+mn-lt"/>
                          <a:ea typeface="Calibri"/>
                          <a:cs typeface="Times New Roman"/>
                        </a:rPr>
                        <a:t>RMSE</a:t>
                      </a:r>
                      <a:endParaRPr lang="en-US" sz="2000" dirty="0">
                        <a:solidFill>
                          <a:srgbClr val="006666"/>
                        </a:solidFill>
                        <a:latin typeface="+mn-lt"/>
                        <a:ea typeface="Calibri"/>
                        <a:cs typeface="Times New Roman"/>
                      </a:endParaRPr>
                    </a:p>
                    <a:p>
                      <a:pPr marL="0" marR="0" algn="ctr">
                        <a:lnSpc>
                          <a:spcPct val="115000"/>
                        </a:lnSpc>
                        <a:spcBef>
                          <a:spcPts val="0"/>
                        </a:spcBef>
                        <a:spcAft>
                          <a:spcPts val="0"/>
                        </a:spcAft>
                      </a:pPr>
                      <a:r>
                        <a:rPr lang="en-US" sz="2000" dirty="0">
                          <a:solidFill>
                            <a:srgbClr val="006666"/>
                          </a:solidFill>
                          <a:latin typeface="+mn-lt"/>
                          <a:ea typeface="SimSun"/>
                          <a:cs typeface="Times New Roman"/>
                        </a:rPr>
                        <a:t>(log mg kg</a:t>
                      </a:r>
                      <a:r>
                        <a:rPr lang="en-US" sz="2000" baseline="30000" dirty="0">
                          <a:solidFill>
                            <a:srgbClr val="006666"/>
                          </a:solidFill>
                          <a:latin typeface="+mn-lt"/>
                          <a:ea typeface="SimSun"/>
                          <a:cs typeface="Times New Roman"/>
                        </a:rPr>
                        <a:t>-1</a:t>
                      </a:r>
                      <a:r>
                        <a:rPr lang="en-US" sz="2000" dirty="0">
                          <a:solidFill>
                            <a:srgbClr val="006666"/>
                          </a:solidFill>
                          <a:latin typeface="+mn-lt"/>
                          <a:ea typeface="SimSun"/>
                          <a:cs typeface="Times New Roman"/>
                        </a:rPr>
                        <a:t>)</a:t>
                      </a:r>
                      <a:endParaRPr lang="en-US" sz="2000" dirty="0">
                        <a:solidFill>
                          <a:srgbClr val="006666"/>
                        </a:solidFill>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a:solidFill>
                            <a:srgbClr val="006666"/>
                          </a:solidFill>
                          <a:latin typeface="+mn-lt"/>
                          <a:ea typeface="Calibri"/>
                          <a:cs typeface="Times New Roman"/>
                        </a:rPr>
                        <a:t>Optimal trees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r>
              <a:tr h="274320">
                <a:tc gridSpan="6">
                  <a:txBody>
                    <a:bodyPr/>
                    <a:lstStyle/>
                    <a:p>
                      <a:pPr marL="0" marR="0" algn="ctr">
                        <a:lnSpc>
                          <a:spcPct val="115000"/>
                        </a:lnSpc>
                        <a:spcBef>
                          <a:spcPts val="0"/>
                        </a:spcBef>
                        <a:spcAft>
                          <a:spcPts val="0"/>
                        </a:spcAft>
                      </a:pPr>
                      <a:r>
                        <a:rPr lang="en-US" sz="2000" dirty="0">
                          <a:solidFill>
                            <a:srgbClr val="006666"/>
                          </a:solidFill>
                          <a:latin typeface="+mn-lt"/>
                          <a:ea typeface="Calibri"/>
                          <a:cs typeface="Times New Roman"/>
                        </a:rPr>
                        <a:t>Field moist intact</a:t>
                      </a:r>
                    </a:p>
                  </a:txBody>
                  <a:tcPr marL="68580" marR="68580" marT="0" marB="0">
                    <a:lnL>
                      <a:noFill/>
                    </a:lnL>
                    <a:lnR>
                      <a:noFill/>
                    </a:lnR>
                    <a:lnT w="12700" cap="flat" cmpd="sng" algn="ctr">
                      <a:solidFill>
                        <a:srgbClr val="000000"/>
                      </a:solidFill>
                      <a:prstDash val="solid"/>
                      <a:round/>
                      <a:headEnd type="none" w="med" len="med"/>
                      <a:tailEnd type="none" w="med" len="med"/>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4320">
                <a:tc>
                  <a:txBody>
                    <a:bodyPr/>
                    <a:lstStyle/>
                    <a:p>
                      <a:pPr marL="0" marR="0" algn="l">
                        <a:lnSpc>
                          <a:spcPct val="115000"/>
                        </a:lnSpc>
                        <a:spcBef>
                          <a:spcPts val="0"/>
                        </a:spcBef>
                        <a:spcAft>
                          <a:spcPts val="0"/>
                        </a:spcAft>
                      </a:pPr>
                      <a:r>
                        <a:rPr lang="en-US" sz="2000" dirty="0">
                          <a:solidFill>
                            <a:srgbClr val="006666"/>
                          </a:solidFill>
                          <a:latin typeface="+mn-lt"/>
                          <a:ea typeface="Calibri"/>
                          <a:cs typeface="Times New Roman"/>
                        </a:rPr>
                        <a:t>Reflectance</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dirty="0">
                          <a:solidFill>
                            <a:srgbClr val="006666"/>
                          </a:solidFill>
                          <a:latin typeface="+mn-lt"/>
                          <a:ea typeface="Calibri"/>
                          <a:cs typeface="Times New Roman"/>
                        </a:rPr>
                        <a:t>0.38</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a:solidFill>
                            <a:srgbClr val="006666"/>
                          </a:solidFill>
                          <a:latin typeface="+mn-lt"/>
                          <a:ea typeface="Calibri"/>
                          <a:cs typeface="Times New Roman"/>
                        </a:rPr>
                        <a:t>11</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a:solidFill>
                            <a:srgbClr val="006666"/>
                          </a:solidFill>
                          <a:latin typeface="+mn-lt"/>
                          <a:ea typeface="Calibri"/>
                          <a:cs typeface="Times New Roman"/>
                        </a:rPr>
                        <a:t>0.42</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a:solidFill>
                            <a:srgbClr val="006666"/>
                          </a:solidFill>
                          <a:latin typeface="+mn-lt"/>
                          <a:ea typeface="Calibri"/>
                          <a:cs typeface="Times New Roman"/>
                        </a:rPr>
                        <a:t>0.420</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a:solidFill>
                            <a:srgbClr val="006666"/>
                          </a:solidFill>
                          <a:latin typeface="+mn-lt"/>
                          <a:ea typeface="Calibri"/>
                          <a:cs typeface="Times New Roman"/>
                        </a:rPr>
                        <a:t>507</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r>
              <a:tr h="548640">
                <a:tc>
                  <a:txBody>
                    <a:bodyPr/>
                    <a:lstStyle/>
                    <a:p>
                      <a:pPr marL="0" marR="0" algn="l">
                        <a:lnSpc>
                          <a:spcPct val="115000"/>
                        </a:lnSpc>
                        <a:spcBef>
                          <a:spcPts val="0"/>
                        </a:spcBef>
                        <a:spcAft>
                          <a:spcPts val="0"/>
                        </a:spcAft>
                      </a:pPr>
                      <a:r>
                        <a:rPr lang="en-US" sz="2000">
                          <a:solidFill>
                            <a:srgbClr val="006666"/>
                          </a:solidFill>
                          <a:latin typeface="+mn-lt"/>
                          <a:ea typeface="Calibri"/>
                          <a:cs typeface="Times New Roman"/>
                        </a:rPr>
                        <a:t>First derivative         </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dirty="0">
                          <a:solidFill>
                            <a:srgbClr val="006666"/>
                          </a:solidFill>
                          <a:latin typeface="+mn-lt"/>
                          <a:ea typeface="Calibri"/>
                          <a:cs typeface="Times New Roman"/>
                        </a:rPr>
                        <a:t>0.85</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a:solidFill>
                            <a:srgbClr val="006666"/>
                          </a:solidFill>
                          <a:latin typeface="+mn-lt"/>
                          <a:ea typeface="Calibri"/>
                          <a:cs typeface="Times New Roman"/>
                        </a:rPr>
                        <a:t>13</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a:solidFill>
                            <a:srgbClr val="006666"/>
                          </a:solidFill>
                          <a:latin typeface="+mn-lt"/>
                          <a:ea typeface="Calibri"/>
                          <a:cs typeface="Times New Roman"/>
                        </a:rPr>
                        <a:t>0.52</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a:solidFill>
                            <a:srgbClr val="006666"/>
                          </a:solidFill>
                          <a:latin typeface="+mn-lt"/>
                          <a:ea typeface="Calibri"/>
                          <a:cs typeface="Times New Roman"/>
                        </a:rPr>
                        <a:t>0.387</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a:solidFill>
                            <a:srgbClr val="006666"/>
                          </a:solidFill>
                          <a:latin typeface="+mn-lt"/>
                          <a:ea typeface="Calibri"/>
                          <a:cs typeface="Times New Roman"/>
                        </a:rPr>
                        <a:t>500</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r>
              <a:tr h="274320">
                <a:tc gridSpan="6">
                  <a:txBody>
                    <a:bodyPr/>
                    <a:lstStyle/>
                    <a:p>
                      <a:pPr marL="0" marR="0" algn="ctr">
                        <a:lnSpc>
                          <a:spcPct val="115000"/>
                        </a:lnSpc>
                        <a:spcBef>
                          <a:spcPts val="0"/>
                        </a:spcBef>
                        <a:spcAft>
                          <a:spcPts val="0"/>
                        </a:spcAft>
                      </a:pPr>
                      <a:r>
                        <a:rPr lang="en-US" sz="2000" dirty="0">
                          <a:solidFill>
                            <a:srgbClr val="006666"/>
                          </a:solidFill>
                          <a:latin typeface="+mn-lt"/>
                          <a:ea typeface="Calibri"/>
                          <a:cs typeface="Times New Roman"/>
                        </a:rPr>
                        <a:t>Air dried intact</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4320">
                <a:tc>
                  <a:txBody>
                    <a:bodyPr/>
                    <a:lstStyle/>
                    <a:p>
                      <a:pPr marL="0" marR="0" algn="l">
                        <a:lnSpc>
                          <a:spcPct val="115000"/>
                        </a:lnSpc>
                        <a:spcBef>
                          <a:spcPts val="0"/>
                        </a:spcBef>
                        <a:spcAft>
                          <a:spcPts val="0"/>
                        </a:spcAft>
                      </a:pPr>
                      <a:r>
                        <a:rPr lang="en-US" sz="2000">
                          <a:solidFill>
                            <a:srgbClr val="006666"/>
                          </a:solidFill>
                          <a:latin typeface="+mn-lt"/>
                          <a:ea typeface="Calibri"/>
                          <a:cs typeface="Times New Roman"/>
                        </a:rPr>
                        <a:t>Reflectance</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dirty="0">
                          <a:solidFill>
                            <a:srgbClr val="006666"/>
                          </a:solidFill>
                          <a:latin typeface="+mn-lt"/>
                          <a:ea typeface="Calibri"/>
                          <a:cs typeface="Times New Roman"/>
                        </a:rPr>
                        <a:t>Failed</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a:solidFill>
                            <a:srgbClr val="006666"/>
                          </a:solidFill>
                          <a:latin typeface="+mn-lt"/>
                          <a:ea typeface="Calibri"/>
                          <a:cs typeface="Times New Roman"/>
                        </a:rPr>
                        <a:t>Failed</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a:solidFill>
                            <a:srgbClr val="006666"/>
                          </a:solidFill>
                          <a:latin typeface="+mn-lt"/>
                          <a:ea typeface="Calibri"/>
                          <a:cs typeface="Times New Roman"/>
                        </a:rPr>
                        <a:t>-</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a:solidFill>
                            <a:srgbClr val="006666"/>
                          </a:solidFill>
                          <a:latin typeface="+mn-lt"/>
                          <a:ea typeface="Calibri"/>
                          <a:cs typeface="Times New Roman"/>
                        </a:rPr>
                        <a:t>-</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a:solidFill>
                            <a:srgbClr val="006666"/>
                          </a:solidFill>
                          <a:latin typeface="+mn-lt"/>
                          <a:ea typeface="Calibri"/>
                          <a:cs typeface="Times New Roman"/>
                        </a:rPr>
                        <a:t>-</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r>
              <a:tr h="548640">
                <a:tc>
                  <a:txBody>
                    <a:bodyPr/>
                    <a:lstStyle/>
                    <a:p>
                      <a:pPr marL="0" marR="0" algn="l">
                        <a:lnSpc>
                          <a:spcPct val="115000"/>
                        </a:lnSpc>
                        <a:spcBef>
                          <a:spcPts val="0"/>
                        </a:spcBef>
                        <a:spcAft>
                          <a:spcPts val="0"/>
                        </a:spcAft>
                      </a:pPr>
                      <a:r>
                        <a:rPr lang="en-US" sz="2000">
                          <a:solidFill>
                            <a:srgbClr val="006666"/>
                          </a:solidFill>
                          <a:latin typeface="+mn-lt"/>
                          <a:ea typeface="Calibri"/>
                          <a:cs typeface="Times New Roman"/>
                        </a:rPr>
                        <a:t>First derivative         </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dirty="0">
                          <a:solidFill>
                            <a:srgbClr val="006666"/>
                          </a:solidFill>
                          <a:latin typeface="+mn-lt"/>
                          <a:ea typeface="Calibri"/>
                          <a:cs typeface="Times New Roman"/>
                        </a:rPr>
                        <a:t>0.68</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dirty="0">
                          <a:solidFill>
                            <a:srgbClr val="006666"/>
                          </a:solidFill>
                          <a:latin typeface="+mn-lt"/>
                          <a:ea typeface="Calibri"/>
                          <a:cs typeface="Times New Roman"/>
                        </a:rPr>
                        <a:t>7</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a:solidFill>
                            <a:srgbClr val="006666"/>
                          </a:solidFill>
                          <a:latin typeface="+mn-lt"/>
                          <a:ea typeface="Calibri"/>
                          <a:cs typeface="Times New Roman"/>
                        </a:rPr>
                        <a:t>0.45</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a:solidFill>
                            <a:srgbClr val="006666"/>
                          </a:solidFill>
                          <a:latin typeface="+mn-lt"/>
                          <a:ea typeface="Calibri"/>
                          <a:cs typeface="Times New Roman"/>
                        </a:rPr>
                        <a:t>0. 589</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a:solidFill>
                            <a:srgbClr val="006666"/>
                          </a:solidFill>
                          <a:latin typeface="+mn-lt"/>
                          <a:ea typeface="Calibri"/>
                          <a:cs typeface="Times New Roman"/>
                        </a:rPr>
                        <a:t>179</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r>
              <a:tr h="274320">
                <a:tc gridSpan="6">
                  <a:txBody>
                    <a:bodyPr/>
                    <a:lstStyle/>
                    <a:p>
                      <a:pPr marL="0" marR="0" algn="ctr">
                        <a:lnSpc>
                          <a:spcPct val="115000"/>
                        </a:lnSpc>
                        <a:spcBef>
                          <a:spcPts val="0"/>
                        </a:spcBef>
                        <a:spcAft>
                          <a:spcPts val="0"/>
                        </a:spcAft>
                      </a:pPr>
                      <a:r>
                        <a:rPr lang="en-US" sz="2000" dirty="0">
                          <a:solidFill>
                            <a:srgbClr val="006666"/>
                          </a:solidFill>
                          <a:latin typeface="+mn-lt"/>
                          <a:ea typeface="Calibri"/>
                          <a:cs typeface="Times New Roman"/>
                        </a:rPr>
                        <a:t>Air dried, ground, sieved</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4320">
                <a:tc>
                  <a:txBody>
                    <a:bodyPr/>
                    <a:lstStyle/>
                    <a:p>
                      <a:pPr marL="0" marR="0" algn="l">
                        <a:lnSpc>
                          <a:spcPct val="115000"/>
                        </a:lnSpc>
                        <a:spcBef>
                          <a:spcPts val="0"/>
                        </a:spcBef>
                        <a:spcAft>
                          <a:spcPts val="0"/>
                        </a:spcAft>
                      </a:pPr>
                      <a:r>
                        <a:rPr lang="en-US" sz="2000">
                          <a:solidFill>
                            <a:srgbClr val="006666"/>
                          </a:solidFill>
                          <a:latin typeface="+mn-lt"/>
                          <a:ea typeface="Calibri"/>
                          <a:cs typeface="Times New Roman"/>
                        </a:rPr>
                        <a:t>Reflectance</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a:solidFill>
                            <a:srgbClr val="006666"/>
                          </a:solidFill>
                          <a:latin typeface="+mn-lt"/>
                          <a:ea typeface="Calibri"/>
                          <a:cs typeface="Times New Roman"/>
                        </a:rPr>
                        <a:t>0.41</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dirty="0">
                          <a:solidFill>
                            <a:srgbClr val="006666"/>
                          </a:solidFill>
                          <a:latin typeface="+mn-lt"/>
                          <a:ea typeface="Calibri"/>
                          <a:cs typeface="Times New Roman"/>
                        </a:rPr>
                        <a:t>5</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dirty="0">
                          <a:solidFill>
                            <a:srgbClr val="006666"/>
                          </a:solidFill>
                          <a:latin typeface="+mn-lt"/>
                          <a:ea typeface="Calibri"/>
                          <a:cs typeface="Times New Roman"/>
                        </a:rPr>
                        <a:t>0.39</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a:solidFill>
                            <a:srgbClr val="006666"/>
                          </a:solidFill>
                          <a:latin typeface="+mn-lt"/>
                          <a:ea typeface="Calibri"/>
                          <a:cs typeface="Times New Roman"/>
                        </a:rPr>
                        <a:t>0.437</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a:solidFill>
                            <a:srgbClr val="006666"/>
                          </a:solidFill>
                          <a:latin typeface="+mn-lt"/>
                          <a:ea typeface="Calibri"/>
                          <a:cs typeface="Times New Roman"/>
                        </a:rPr>
                        <a:t>75</a:t>
                      </a:r>
                    </a:p>
                  </a:txBody>
                  <a:tcPr marL="68580" marR="68580" marT="0" marB="0">
                    <a:lnL>
                      <a:noFill/>
                    </a:lnL>
                    <a:lnR>
                      <a:noFill/>
                    </a:lnR>
                    <a:lnT>
                      <a:noFill/>
                    </a:lnT>
                    <a:lnB>
                      <a:noFill/>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r>
              <a:tr h="548640">
                <a:tc>
                  <a:txBody>
                    <a:bodyPr/>
                    <a:lstStyle/>
                    <a:p>
                      <a:pPr marL="0" marR="0" algn="l">
                        <a:lnSpc>
                          <a:spcPct val="115000"/>
                        </a:lnSpc>
                        <a:spcBef>
                          <a:spcPts val="0"/>
                        </a:spcBef>
                        <a:spcAft>
                          <a:spcPts val="0"/>
                        </a:spcAft>
                      </a:pPr>
                      <a:r>
                        <a:rPr lang="en-US" sz="2000" dirty="0">
                          <a:solidFill>
                            <a:srgbClr val="006666"/>
                          </a:solidFill>
                          <a:latin typeface="+mn-lt"/>
                          <a:ea typeface="Calibri"/>
                          <a:cs typeface="Times New Roman"/>
                        </a:rPr>
                        <a:t>First derivative         </a:t>
                      </a:r>
                    </a:p>
                  </a:txBody>
                  <a:tcPr marL="68580" marR="68580" marT="0" marB="0">
                    <a:lnL>
                      <a:noFill/>
                    </a:lnL>
                    <a:lnR>
                      <a:noFill/>
                    </a:lnR>
                    <a:lnT>
                      <a:noFill/>
                    </a:lnT>
                    <a:lnB w="1270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a:solidFill>
                            <a:srgbClr val="006666"/>
                          </a:solidFill>
                          <a:latin typeface="+mn-lt"/>
                          <a:ea typeface="Calibri"/>
                          <a:cs typeface="Times New Roman"/>
                        </a:rPr>
                        <a:t>0.47</a:t>
                      </a:r>
                    </a:p>
                  </a:txBody>
                  <a:tcPr marL="68580" marR="68580" marT="0" marB="0">
                    <a:lnL>
                      <a:noFill/>
                    </a:lnL>
                    <a:lnR>
                      <a:noFill/>
                    </a:lnR>
                    <a:lnT>
                      <a:noFill/>
                    </a:lnT>
                    <a:lnB w="1270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dirty="0">
                          <a:solidFill>
                            <a:srgbClr val="006666"/>
                          </a:solidFill>
                          <a:latin typeface="+mn-lt"/>
                          <a:ea typeface="Calibri"/>
                          <a:cs typeface="Times New Roman"/>
                        </a:rPr>
                        <a:t>12</a:t>
                      </a:r>
                    </a:p>
                  </a:txBody>
                  <a:tcPr marL="68580" marR="68580" marT="0" marB="0">
                    <a:lnL>
                      <a:noFill/>
                    </a:lnL>
                    <a:lnR>
                      <a:noFill/>
                    </a:lnR>
                    <a:lnT>
                      <a:noFill/>
                    </a:lnT>
                    <a:lnB w="1270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dirty="0">
                          <a:solidFill>
                            <a:srgbClr val="006666"/>
                          </a:solidFill>
                          <a:latin typeface="+mn-lt"/>
                          <a:ea typeface="Calibri"/>
                          <a:cs typeface="Times New Roman"/>
                        </a:rPr>
                        <a:t>0.42</a:t>
                      </a:r>
                    </a:p>
                  </a:txBody>
                  <a:tcPr marL="68580" marR="68580" marT="0" marB="0">
                    <a:lnL>
                      <a:noFill/>
                    </a:lnL>
                    <a:lnR>
                      <a:noFill/>
                    </a:lnR>
                    <a:lnT>
                      <a:noFill/>
                    </a:lnT>
                    <a:lnB w="1270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a:solidFill>
                            <a:srgbClr val="006666"/>
                          </a:solidFill>
                          <a:latin typeface="+mn-lt"/>
                          <a:ea typeface="Calibri"/>
                          <a:cs typeface="Times New Roman"/>
                        </a:rPr>
                        <a:t>0.392</a:t>
                      </a:r>
                    </a:p>
                  </a:txBody>
                  <a:tcPr marL="68580" marR="68580" marT="0" marB="0">
                    <a:lnL>
                      <a:noFill/>
                    </a:lnL>
                    <a:lnR>
                      <a:noFill/>
                    </a:lnR>
                    <a:lnT>
                      <a:noFill/>
                    </a:lnT>
                    <a:lnB w="1270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algn="ctr">
                        <a:lnSpc>
                          <a:spcPct val="115000"/>
                        </a:lnSpc>
                        <a:spcBef>
                          <a:spcPts val="0"/>
                        </a:spcBef>
                        <a:spcAft>
                          <a:spcPts val="0"/>
                        </a:spcAft>
                      </a:pPr>
                      <a:r>
                        <a:rPr lang="en-US" sz="2000" dirty="0">
                          <a:solidFill>
                            <a:srgbClr val="006666"/>
                          </a:solidFill>
                          <a:latin typeface="+mn-lt"/>
                          <a:ea typeface="Calibri"/>
                          <a:cs typeface="Times New Roman"/>
                        </a:rPr>
                        <a:t>204</a:t>
                      </a:r>
                    </a:p>
                  </a:txBody>
                  <a:tcPr marL="68580" marR="68580" marT="0" marB="0">
                    <a:lnL>
                      <a:noFill/>
                    </a:lnL>
                    <a:lnR>
                      <a:noFill/>
                    </a:lnR>
                    <a:lnT>
                      <a:noFill/>
                    </a:lnT>
                    <a:lnB w="12700" cap="flat" cmpd="sng" algn="ctr">
                      <a:solidFill>
                        <a:srgbClr val="000000"/>
                      </a:solidFill>
                      <a:prstDash val="solid"/>
                      <a:round/>
                      <a:headEnd type="none" w="med" len="med"/>
                      <a:tailEnd type="none" w="med" len="med"/>
                    </a:lnB>
                    <a:gradFill>
                      <a:gsLst>
                        <a:gs pos="0">
                          <a:srgbClr val="FBEAC7"/>
                        </a:gs>
                        <a:gs pos="17999">
                          <a:srgbClr val="FEE7F2"/>
                        </a:gs>
                        <a:gs pos="36000">
                          <a:srgbClr val="FAC77D"/>
                        </a:gs>
                        <a:gs pos="61000">
                          <a:srgbClr val="FBA97D"/>
                        </a:gs>
                        <a:gs pos="82001">
                          <a:srgbClr val="FBD49C"/>
                        </a:gs>
                        <a:gs pos="100000">
                          <a:srgbClr val="FEE7F2"/>
                        </a:gs>
                      </a:gsLst>
                      <a:lin ang="5400000" scaled="0"/>
                    </a:gradFill>
                  </a:tcPr>
                </a:tc>
              </a:tr>
            </a:tbl>
          </a:graphicData>
        </a:graphic>
      </p:graphicFrame>
      <p:sp>
        <p:nvSpPr>
          <p:cNvPr id="86" name="TextBox 85"/>
          <p:cNvSpPr txBox="1"/>
          <p:nvPr/>
        </p:nvSpPr>
        <p:spPr>
          <a:xfrm>
            <a:off x="38481000" y="23088600"/>
            <a:ext cx="8610600" cy="1323439"/>
          </a:xfrm>
          <a:prstGeom prst="rect">
            <a:avLst/>
          </a:prstGeom>
          <a:solidFill>
            <a:schemeClr val="bg1">
              <a:lumMod val="85000"/>
            </a:schemeClr>
          </a:solidFill>
        </p:spPr>
        <p:txBody>
          <a:bodyPr wrap="square" rtlCol="0">
            <a:spAutoFit/>
          </a:bodyPr>
          <a:lstStyle/>
          <a:p>
            <a:pPr algn="just"/>
            <a:r>
              <a:rPr lang="en-US" sz="2000" dirty="0" smtClean="0"/>
              <a:t>Calibration and validation statistics for boosted regression tree using reflectance and first derivative for visible near-infrared diffuse reflectance spectroscopy (VNIR DRS) analysis models for soils in Louisiana, USA.</a:t>
            </a:r>
          </a:p>
          <a:p>
            <a:r>
              <a:rPr lang="en-US" sz="2000" dirty="0" smtClean="0"/>
              <a:t> </a:t>
            </a:r>
            <a:endParaRPr lang="en-US" sz="2000" dirty="0"/>
          </a:p>
        </p:txBody>
      </p:sp>
      <p:sp>
        <p:nvSpPr>
          <p:cNvPr id="87" name="TextBox 86"/>
          <p:cNvSpPr txBox="1"/>
          <p:nvPr/>
        </p:nvSpPr>
        <p:spPr>
          <a:xfrm>
            <a:off x="36804600" y="24612600"/>
            <a:ext cx="13639800" cy="3970318"/>
          </a:xfrm>
          <a:prstGeom prst="rect">
            <a:avLst/>
          </a:prstGeom>
          <a:solidFill>
            <a:schemeClr val="bg1">
              <a:lumMod val="85000"/>
            </a:schemeClr>
          </a:solidFill>
        </p:spPr>
        <p:txBody>
          <a:bodyPr wrap="square" rtlCol="0">
            <a:spAutoFit/>
          </a:bodyPr>
          <a:lstStyle/>
          <a:p>
            <a:pPr algn="ctr"/>
            <a:r>
              <a:rPr lang="en-US" sz="3600" b="1" dirty="0" smtClean="0"/>
              <a:t>Conclusions</a:t>
            </a:r>
          </a:p>
          <a:p>
            <a:pPr algn="just">
              <a:buFont typeface="Arial" pitchFamily="34" charset="0"/>
              <a:buChar char="•"/>
            </a:pPr>
            <a:r>
              <a:rPr lang="en-US" sz="3600" dirty="0" smtClean="0"/>
              <a:t> VNIR DRS is a useful technique for predicting the amount of petroleum contamination in soil.</a:t>
            </a:r>
          </a:p>
          <a:p>
            <a:pPr algn="just">
              <a:buFont typeface="Arial" pitchFamily="34" charset="0"/>
              <a:buChar char="•"/>
            </a:pPr>
            <a:r>
              <a:rPr lang="en-US" sz="3600" dirty="0" smtClean="0"/>
              <a:t> Dealing with a small sample set, boosted regression tree analysis failed to report better predictability as compared to partial least square regression.</a:t>
            </a:r>
          </a:p>
          <a:p>
            <a:pPr algn="just"/>
            <a:endParaRPr lang="en-US" sz="3600" dirty="0"/>
          </a:p>
        </p:txBody>
      </p:sp>
      <p:sp>
        <p:nvSpPr>
          <p:cNvPr id="88" name="TextBox 87"/>
          <p:cNvSpPr txBox="1"/>
          <p:nvPr/>
        </p:nvSpPr>
        <p:spPr>
          <a:xfrm>
            <a:off x="36880800" y="28948101"/>
            <a:ext cx="13639800" cy="3108543"/>
          </a:xfrm>
          <a:prstGeom prst="rect">
            <a:avLst/>
          </a:prstGeom>
          <a:solidFill>
            <a:schemeClr val="bg1">
              <a:lumMod val="85000"/>
            </a:schemeClr>
          </a:solidFill>
        </p:spPr>
        <p:txBody>
          <a:bodyPr wrap="square" rtlCol="0">
            <a:spAutoFit/>
          </a:bodyPr>
          <a:lstStyle/>
          <a:p>
            <a:pPr algn="ctr"/>
            <a:r>
              <a:rPr lang="en-US" sz="3600" b="1" dirty="0" smtClean="0"/>
              <a:t>References</a:t>
            </a:r>
          </a:p>
          <a:p>
            <a:r>
              <a:rPr lang="en-US" sz="2000" dirty="0" smtClean="0"/>
              <a:t>Brown, D.J., K.D. Shepherd, M.G. Walsh, M.D. Mays, and T.G. </a:t>
            </a:r>
            <a:r>
              <a:rPr lang="en-US" sz="2000" dirty="0" err="1" smtClean="0"/>
              <a:t>Reinsch</a:t>
            </a:r>
            <a:r>
              <a:rPr lang="en-US" sz="2000" dirty="0" smtClean="0"/>
              <a:t>. 2006. Global soil characterization with VNIR diffuse reflectance spectroscopy. Geoderma. 132(3-4):273-290.</a:t>
            </a:r>
          </a:p>
          <a:p>
            <a:endParaRPr lang="en-US" sz="2000" dirty="0" smtClean="0"/>
          </a:p>
          <a:p>
            <a:r>
              <a:rPr lang="en-US" sz="2000" dirty="0" smtClean="0"/>
              <a:t>R Development Core Team. 2004. The R project for statistical computing . Available at www.r-project.org (verified 26 Nov. 2006). R Foundation for Statistical Computing, Vienna.</a:t>
            </a:r>
          </a:p>
          <a:p>
            <a:r>
              <a:rPr lang="en-US" sz="2000" dirty="0" smtClean="0"/>
              <a:t> </a:t>
            </a:r>
          </a:p>
          <a:p>
            <a:r>
              <a:rPr lang="en-US" sz="2000" dirty="0" smtClean="0"/>
              <a:t>United States Environmental Protection Agency. 2000. Analytical  Methods Guidelines for EPA method 1664A implementation and use (40 CFR part 136), USEPA office of water.</a:t>
            </a:r>
            <a:endParaRPr lang="en-US" sz="3600" dirty="0"/>
          </a:p>
        </p:txBody>
      </p:sp>
      <p:pic>
        <p:nvPicPr>
          <p:cNvPr id="7" name="Picture 2" descr="D:\photos\New Folder\IMG_1644.jpg"/>
          <p:cNvPicPr>
            <a:picLocks noChangeAspect="1" noChangeArrowheads="1"/>
          </p:cNvPicPr>
          <p:nvPr/>
        </p:nvPicPr>
        <p:blipFill>
          <a:blip r:embed="rId26" cstate="print"/>
          <a:srcRect/>
          <a:stretch>
            <a:fillRect/>
          </a:stretch>
        </p:blipFill>
        <p:spPr bwMode="auto">
          <a:xfrm>
            <a:off x="27660600" y="13030200"/>
            <a:ext cx="8991600" cy="5715000"/>
          </a:xfrm>
          <a:prstGeom prst="rect">
            <a:avLst/>
          </a:prstGeom>
          <a:noFill/>
        </p:spPr>
      </p:pic>
      <p:sp>
        <p:nvSpPr>
          <p:cNvPr id="67" name="TextBox 66"/>
          <p:cNvSpPr txBox="1"/>
          <p:nvPr/>
        </p:nvSpPr>
        <p:spPr>
          <a:xfrm>
            <a:off x="30099000" y="18059400"/>
            <a:ext cx="6370320" cy="523220"/>
          </a:xfrm>
          <a:prstGeom prst="rect">
            <a:avLst/>
          </a:prstGeom>
          <a:solidFill>
            <a:schemeClr val="bg1">
              <a:alpha val="70000"/>
            </a:schemeClr>
          </a:solidFill>
        </p:spPr>
        <p:txBody>
          <a:bodyPr wrap="square" rtlCol="0">
            <a:spAutoFit/>
          </a:bodyPr>
          <a:lstStyle/>
          <a:p>
            <a:r>
              <a:rPr lang="en-US" sz="2800" dirty="0" smtClean="0"/>
              <a:t>GIS-GPS linking for sampling site selection</a:t>
            </a:r>
            <a:endParaRPr lang="en-US" sz="2800" dirty="0"/>
          </a:p>
        </p:txBody>
      </p:sp>
      <p:sp>
        <p:nvSpPr>
          <p:cNvPr id="71" name="TextBox 44"/>
          <p:cNvSpPr txBox="1"/>
          <p:nvPr/>
        </p:nvSpPr>
        <p:spPr>
          <a:xfrm>
            <a:off x="38481000" y="15925800"/>
            <a:ext cx="4647843" cy="307777"/>
          </a:xfrm>
          <a:prstGeom prst="rect">
            <a:avLst/>
          </a:prstGeom>
          <a:solidFill>
            <a:schemeClr val="bg1">
              <a:lumMod val="85000"/>
            </a:schemeClr>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Lab measured log transformed TPH content (log mg kg</a:t>
            </a:r>
            <a:r>
              <a:rPr lang="en-US" sz="1400" baseline="30000" dirty="0" smtClean="0"/>
              <a:t>-1</a:t>
            </a:r>
            <a:r>
              <a:rPr lang="en-US" sz="1400" dirty="0" smtClean="0"/>
              <a:t>)</a:t>
            </a:r>
            <a:endParaRPr lang="en-US" sz="1400" dirty="0"/>
          </a:p>
        </p:txBody>
      </p:sp>
      <p:sp>
        <p:nvSpPr>
          <p:cNvPr id="81" name="TextBox 44"/>
          <p:cNvSpPr txBox="1"/>
          <p:nvPr/>
        </p:nvSpPr>
        <p:spPr>
          <a:xfrm rot="16200000">
            <a:off x="35745658" y="11041141"/>
            <a:ext cx="2273260" cy="307777"/>
          </a:xfrm>
          <a:prstGeom prst="rect">
            <a:avLst/>
          </a:prstGeom>
          <a:solidFill>
            <a:sysClr val="window" lastClr="FFFFFF">
              <a:alpha val="0"/>
            </a:sysClr>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Predicted  TPH (log mg kg</a:t>
            </a:r>
            <a:r>
              <a:rPr lang="en-US" sz="1400" baseline="30000" dirty="0" smtClean="0"/>
              <a:t>-1</a:t>
            </a:r>
            <a:r>
              <a:rPr lang="en-US" sz="1400" dirty="0" smtClean="0"/>
              <a:t>)</a:t>
            </a:r>
            <a:endParaRPr lang="en-US" sz="1400" dirty="0"/>
          </a:p>
        </p:txBody>
      </p:sp>
      <p:sp>
        <p:nvSpPr>
          <p:cNvPr id="83" name="TextBox 44"/>
          <p:cNvSpPr txBox="1"/>
          <p:nvPr/>
        </p:nvSpPr>
        <p:spPr>
          <a:xfrm rot="16200000">
            <a:off x="35745658" y="14241541"/>
            <a:ext cx="2273260" cy="307777"/>
          </a:xfrm>
          <a:prstGeom prst="rect">
            <a:avLst/>
          </a:prstGeom>
          <a:solidFill>
            <a:sysClr val="window" lastClr="FFFFFF">
              <a:alpha val="0"/>
            </a:sysClr>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Predicted  TPH (log mg kg</a:t>
            </a:r>
            <a:r>
              <a:rPr lang="en-US" sz="1400" baseline="30000" dirty="0" smtClean="0"/>
              <a:t>-1</a:t>
            </a:r>
            <a:r>
              <a:rPr lang="en-US" sz="1400" dirty="0" smtClean="0"/>
              <a:t>)</a:t>
            </a:r>
            <a:endParaRPr lang="en-US" sz="1400" dirty="0"/>
          </a:p>
        </p:txBody>
      </p:sp>
      <p:sp>
        <p:nvSpPr>
          <p:cNvPr id="89" name="TextBox 44"/>
          <p:cNvSpPr txBox="1"/>
          <p:nvPr/>
        </p:nvSpPr>
        <p:spPr>
          <a:xfrm rot="16200000">
            <a:off x="35745658" y="7840741"/>
            <a:ext cx="2273260" cy="307777"/>
          </a:xfrm>
          <a:prstGeom prst="rect">
            <a:avLst/>
          </a:prstGeom>
          <a:solidFill>
            <a:sysClr val="window" lastClr="FFFFFF">
              <a:alpha val="0"/>
            </a:sysClr>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t>Predicted  TPH (log mg kg</a:t>
            </a:r>
            <a:r>
              <a:rPr lang="en-US" sz="1400" baseline="30000" dirty="0" smtClean="0"/>
              <a:t>-1</a:t>
            </a:r>
            <a:r>
              <a:rPr lang="en-US" sz="1400" dirty="0" smtClean="0"/>
              <a:t>)</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wipe(left)">
                                      <p:cBhvr>
                                        <p:cTn id="10" dur="500"/>
                                        <p:tgtEl>
                                          <p:spTgt spid="7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wipe(left)">
                                      <p:cBhvr>
                                        <p:cTn id="1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1318</TotalTime>
  <Words>1096</Words>
  <Application>Microsoft Office PowerPoint</Application>
  <PresentationFormat>Custom</PresentationFormat>
  <Paragraphs>111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Som</dc:creator>
  <cp:lastModifiedBy>User</cp:lastModifiedBy>
  <cp:revision>134</cp:revision>
  <dcterms:created xsi:type="dcterms:W3CDTF">2009-10-22T16:44:00Z</dcterms:created>
  <dcterms:modified xsi:type="dcterms:W3CDTF">2009-11-04T16:20:54Z</dcterms:modified>
</cp:coreProperties>
</file>