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8.xml" ContentType="application/vnd.openxmlformats-officedocument.drawingml.chart+xml"/>
  <Override PartName="/ppt/charts/chart9.xml" ContentType="application/vnd.openxmlformats-officedocument.drawingml.chart+xml"/>
  <Override PartName="/docProps/custom.xml" ContentType="application/vnd.openxmlformats-officedocument.custom-properties+xml"/>
  <Override PartName="/ppt/slideLayouts/slideLayout10.xml" ContentType="application/vnd.openxmlformats-officedocument.presentationml.slideLayout+xml"/>
  <Override PartName="/ppt/charts/chart6.xml" ContentType="application/vnd.openxmlformats-officedocument.drawingml.chart+xml"/>
  <Override PartName="/ppt/charts/chart7.xml" ContentType="application/vnd.openxmlformats-officedocument.drawingml.chart+xml"/>
  <Override PartName="/ppt/charts/chart10.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3"/>
  </p:notesMasterIdLst>
  <p:handoutMasterIdLst>
    <p:handoutMasterId r:id="rId4"/>
  </p:handoutMasterIdLst>
  <p:sldIdLst>
    <p:sldId id="256" r:id="rId2"/>
  </p:sldIdLst>
  <p:sldSz cx="51206400" cy="32918400"/>
  <p:notesSz cx="32099250" cy="49788763"/>
  <p:defaultTextStyle>
    <a:defPPr>
      <a:defRPr lang="en-US"/>
    </a:defPPr>
    <a:lvl1pPr algn="l" rtl="0" fontAlgn="base">
      <a:spcBef>
        <a:spcPct val="0"/>
      </a:spcBef>
      <a:spcAft>
        <a:spcPct val="0"/>
      </a:spcAft>
      <a:defRPr sz="3200" kern="1200">
        <a:solidFill>
          <a:schemeClr val="tx1"/>
        </a:solidFill>
        <a:latin typeface="Helvetica"/>
        <a:ea typeface="MS PGothic" pitchFamily="34" charset="-128"/>
        <a:cs typeface="+mn-cs"/>
      </a:defRPr>
    </a:lvl1pPr>
    <a:lvl2pPr marL="455613" indent="1588" algn="l" rtl="0" fontAlgn="base">
      <a:spcBef>
        <a:spcPct val="0"/>
      </a:spcBef>
      <a:spcAft>
        <a:spcPct val="0"/>
      </a:spcAft>
      <a:defRPr sz="3200" kern="1200">
        <a:solidFill>
          <a:schemeClr val="tx1"/>
        </a:solidFill>
        <a:latin typeface="Helvetica"/>
        <a:ea typeface="MS PGothic" pitchFamily="34" charset="-128"/>
        <a:cs typeface="+mn-cs"/>
      </a:defRPr>
    </a:lvl2pPr>
    <a:lvl3pPr marL="912813" indent="1588" algn="l" rtl="0" fontAlgn="base">
      <a:spcBef>
        <a:spcPct val="0"/>
      </a:spcBef>
      <a:spcAft>
        <a:spcPct val="0"/>
      </a:spcAft>
      <a:defRPr sz="3200" kern="1200">
        <a:solidFill>
          <a:schemeClr val="tx1"/>
        </a:solidFill>
        <a:latin typeface="Helvetica"/>
        <a:ea typeface="MS PGothic" pitchFamily="34" charset="-128"/>
        <a:cs typeface="+mn-cs"/>
      </a:defRPr>
    </a:lvl3pPr>
    <a:lvl4pPr marL="1370013" indent="1588" algn="l" rtl="0" fontAlgn="base">
      <a:spcBef>
        <a:spcPct val="0"/>
      </a:spcBef>
      <a:spcAft>
        <a:spcPct val="0"/>
      </a:spcAft>
      <a:defRPr sz="3200" kern="1200">
        <a:solidFill>
          <a:schemeClr val="tx1"/>
        </a:solidFill>
        <a:latin typeface="Helvetica"/>
        <a:ea typeface="MS PGothic" pitchFamily="34" charset="-128"/>
        <a:cs typeface="+mn-cs"/>
      </a:defRPr>
    </a:lvl4pPr>
    <a:lvl5pPr marL="1827213" indent="1588" algn="l" rtl="0" fontAlgn="base">
      <a:spcBef>
        <a:spcPct val="0"/>
      </a:spcBef>
      <a:spcAft>
        <a:spcPct val="0"/>
      </a:spcAft>
      <a:defRPr sz="3200" kern="1200">
        <a:solidFill>
          <a:schemeClr val="tx1"/>
        </a:solidFill>
        <a:latin typeface="Helvetica"/>
        <a:ea typeface="MS PGothic" pitchFamily="34" charset="-128"/>
        <a:cs typeface="+mn-cs"/>
      </a:defRPr>
    </a:lvl5pPr>
    <a:lvl6pPr marL="2286000" algn="l" defTabSz="914400" rtl="0" eaLnBrk="1" latinLnBrk="0" hangingPunct="1">
      <a:defRPr sz="3200" kern="1200">
        <a:solidFill>
          <a:schemeClr val="tx1"/>
        </a:solidFill>
        <a:latin typeface="Helvetica"/>
        <a:ea typeface="MS PGothic" pitchFamily="34" charset="-128"/>
        <a:cs typeface="+mn-cs"/>
      </a:defRPr>
    </a:lvl6pPr>
    <a:lvl7pPr marL="2743200" algn="l" defTabSz="914400" rtl="0" eaLnBrk="1" latinLnBrk="0" hangingPunct="1">
      <a:defRPr sz="3200" kern="1200">
        <a:solidFill>
          <a:schemeClr val="tx1"/>
        </a:solidFill>
        <a:latin typeface="Helvetica"/>
        <a:ea typeface="MS PGothic" pitchFamily="34" charset="-128"/>
        <a:cs typeface="+mn-cs"/>
      </a:defRPr>
    </a:lvl7pPr>
    <a:lvl8pPr marL="3200400" algn="l" defTabSz="914400" rtl="0" eaLnBrk="1" latinLnBrk="0" hangingPunct="1">
      <a:defRPr sz="3200" kern="1200">
        <a:solidFill>
          <a:schemeClr val="tx1"/>
        </a:solidFill>
        <a:latin typeface="Helvetica"/>
        <a:ea typeface="MS PGothic" pitchFamily="34" charset="-128"/>
        <a:cs typeface="+mn-cs"/>
      </a:defRPr>
    </a:lvl8pPr>
    <a:lvl9pPr marL="3657600" algn="l" defTabSz="914400" rtl="0" eaLnBrk="1" latinLnBrk="0" hangingPunct="1">
      <a:defRPr sz="3200" kern="1200">
        <a:solidFill>
          <a:schemeClr val="tx1"/>
        </a:solidFill>
        <a:latin typeface="Helvetica"/>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CCECFF"/>
    <a:srgbClr val="0099FF"/>
    <a:srgbClr val="33CC33"/>
    <a:srgbClr val="FFFFE1"/>
    <a:srgbClr val="FFF3F3"/>
    <a:srgbClr val="800040"/>
    <a:srgbClr val="004080"/>
    <a:srgbClr val="FF6FC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20"/>
    <p:restoredTop sz="99847" autoAdjust="0"/>
  </p:normalViewPr>
  <p:slideViewPr>
    <p:cSldViewPr snapToGrid="0">
      <p:cViewPr>
        <p:scale>
          <a:sx n="50" d="100"/>
          <a:sy n="50" d="100"/>
        </p:scale>
        <p:origin x="534" y="6156"/>
      </p:cViewPr>
      <p:guideLst>
        <p:guide orient="horz" pos="715"/>
        <p:guide orient="horz" pos="19632"/>
        <p:guide orient="horz" pos="3730"/>
        <p:guide orient="horz" pos="2131"/>
        <p:guide pos="7437"/>
        <p:guide pos="8411"/>
        <p:guide pos="15310"/>
        <p:guide pos="24534"/>
        <p:guide pos="1148"/>
        <p:guide pos="16330"/>
        <p:guide pos="23565"/>
        <p:guide pos="30873"/>
      </p:guideLst>
    </p:cSldViewPr>
  </p:slideViewPr>
  <p:outlineViewPr>
    <p:cViewPr>
      <p:scale>
        <a:sx n="33" d="100"/>
        <a:sy n="33" d="100"/>
      </p:scale>
      <p:origin x="0" y="0"/>
    </p:cViewPr>
  </p:outlineViewPr>
  <p:notesTextViewPr>
    <p:cViewPr>
      <p:scale>
        <a:sx n="100" d="100"/>
        <a:sy n="100" d="100"/>
      </p:scale>
      <p:origin x="0" y="72"/>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F:\chart.xls"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F:\Statistics%20Files\Dairy%20PP%20stats.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F:\Statistics%20Files\Poultry%20PP%20stats.xls"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F:\Statistics%20Files\Poultry%20PP%20stats.xls"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F:\Statistics%20Files\Poultry%20PP%20stats.xls"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F:\Statistics%20Files\Poultry%20PP%20stats.xls"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F:\Statistics%20Files\Poultry%20PP%20stats.xls"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F:\Statistics%20Files\Dairy%20PP%20stats.xls"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F:\Statistics%20Files\Dairy%20PP%20stats.xls"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F:\Statistics%20Files\Dairy%20PP%20stats.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26"/>
  <c:chart>
    <c:title>
      <c:tx>
        <c:rich>
          <a:bodyPr/>
          <a:lstStyle/>
          <a:p>
            <a:pPr>
              <a:defRPr/>
            </a:pPr>
            <a:r>
              <a:rPr lang="en-US" dirty="0"/>
              <a:t>Manure nutrient application based on </a:t>
            </a:r>
            <a:r>
              <a:rPr lang="en-US" dirty="0" smtClean="0"/>
              <a:t>nitrogen</a:t>
            </a:r>
            <a:r>
              <a:rPr lang="en-US" baseline="0" dirty="0" smtClean="0"/>
              <a:t> </a:t>
            </a:r>
            <a:r>
              <a:rPr lang="en-US" dirty="0" smtClean="0"/>
              <a:t>use</a:t>
            </a:r>
            <a:endParaRPr lang="en-US" dirty="0"/>
          </a:p>
        </c:rich>
      </c:tx>
      <c:layout/>
    </c:title>
    <c:plotArea>
      <c:layout>
        <c:manualLayout>
          <c:layoutTarget val="inner"/>
          <c:xMode val="edge"/>
          <c:yMode val="edge"/>
          <c:x val="0.32814374636467286"/>
          <c:y val="0.1315007499062617"/>
          <c:w val="0.5764368837083137"/>
          <c:h val="0.68791486495842979"/>
        </c:manualLayout>
      </c:layout>
      <c:barChart>
        <c:barDir val="bar"/>
        <c:grouping val="stacked"/>
        <c:ser>
          <c:idx val="0"/>
          <c:order val="0"/>
          <c:spPr>
            <a:solidFill>
              <a:srgbClr val="00B0F0"/>
            </a:solidFill>
          </c:spPr>
          <c:dLbls>
            <c:showVal val="1"/>
          </c:dLbls>
          <c:cat>
            <c:strRef>
              <c:f>Sheet1!$A$2:$A$5</c:f>
              <c:strCache>
                <c:ptCount val="4"/>
                <c:pt idx="0">
                  <c:v>Total N</c:v>
                </c:pt>
                <c:pt idx="1">
                  <c:v>Total P</c:v>
                </c:pt>
                <c:pt idx="2">
                  <c:v>Total N</c:v>
                </c:pt>
                <c:pt idx="3">
                  <c:v>Total P</c:v>
                </c:pt>
              </c:strCache>
            </c:strRef>
          </c:cat>
          <c:val>
            <c:numRef>
              <c:f>Sheet1!$B$2:$B$5</c:f>
              <c:numCache>
                <c:formatCode>General</c:formatCode>
                <c:ptCount val="4"/>
                <c:pt idx="0">
                  <c:v>416</c:v>
                </c:pt>
                <c:pt idx="2">
                  <c:v>288</c:v>
                </c:pt>
              </c:numCache>
            </c:numRef>
          </c:val>
        </c:ser>
        <c:ser>
          <c:idx val="1"/>
          <c:order val="1"/>
          <c:tx>
            <c:v>P used by crop</c:v>
          </c:tx>
          <c:spPr>
            <a:solidFill>
              <a:srgbClr val="92D050"/>
            </a:solidFill>
          </c:spPr>
          <c:dLbls>
            <c:showVal val="1"/>
          </c:dLbls>
          <c:cat>
            <c:strRef>
              <c:f>Sheet1!$A$2:$A$5</c:f>
              <c:strCache>
                <c:ptCount val="4"/>
                <c:pt idx="0">
                  <c:v>Total N</c:v>
                </c:pt>
                <c:pt idx="1">
                  <c:v>Total P</c:v>
                </c:pt>
                <c:pt idx="2">
                  <c:v>Total N</c:v>
                </c:pt>
                <c:pt idx="3">
                  <c:v>Total P</c:v>
                </c:pt>
              </c:strCache>
            </c:strRef>
          </c:cat>
          <c:val>
            <c:numRef>
              <c:f>Sheet1!$C$2:$C$5</c:f>
              <c:numCache>
                <c:formatCode>General</c:formatCode>
                <c:ptCount val="4"/>
                <c:pt idx="1">
                  <c:v>43</c:v>
                </c:pt>
                <c:pt idx="3">
                  <c:v>43</c:v>
                </c:pt>
              </c:numCache>
            </c:numRef>
          </c:val>
        </c:ser>
        <c:ser>
          <c:idx val="2"/>
          <c:order val="2"/>
          <c:tx>
            <c:v>Excess P</c:v>
          </c:tx>
          <c:spPr>
            <a:solidFill>
              <a:srgbClr val="FFFF00"/>
            </a:solidFill>
          </c:spPr>
          <c:dLbls>
            <c:dLbl>
              <c:idx val="1"/>
              <c:layout>
                <c:manualLayout>
                  <c:x val="0.12248123271434215"/>
                  <c:y val="2.2583559168925212E-3"/>
                </c:manualLayout>
              </c:layout>
              <c:tx>
                <c:rich>
                  <a:bodyPr/>
                  <a:lstStyle/>
                  <a:p>
                    <a:r>
                      <a:rPr lang="en-US" sz="2400" b="0" i="0" u="none" strike="noStrike" baseline="0" dirty="0"/>
                      <a:t>Excess: </a:t>
                    </a:r>
                    <a:r>
                      <a:rPr lang="en-US" dirty="0"/>
                      <a:t>65 </a:t>
                    </a:r>
                  </a:p>
                </c:rich>
              </c:tx>
              <c:showVal val="1"/>
            </c:dLbl>
            <c:dLbl>
              <c:idx val="3"/>
              <c:layout>
                <c:manualLayout>
                  <c:x val="-1.8375597206909363E-3"/>
                  <c:y val="-3.1328320802005011E-3"/>
                </c:manualLayout>
              </c:layout>
              <c:tx>
                <c:rich>
                  <a:bodyPr/>
                  <a:lstStyle/>
                  <a:p>
                    <a:r>
                      <a:rPr lang="en-US" sz="2400" b="0" i="0" u="none" strike="noStrike" baseline="0" dirty="0"/>
                      <a:t>Excess: </a:t>
                    </a:r>
                    <a:r>
                      <a:rPr lang="en-US" sz="2400" dirty="0"/>
                      <a:t>146 </a:t>
                    </a:r>
                  </a:p>
                </c:rich>
              </c:tx>
              <c:showVal val="1"/>
            </c:dLbl>
            <c:showVal val="1"/>
          </c:dLbls>
          <c:cat>
            <c:strRef>
              <c:f>Sheet1!$A$2:$A$5</c:f>
              <c:strCache>
                <c:ptCount val="4"/>
                <c:pt idx="0">
                  <c:v>Total N</c:v>
                </c:pt>
                <c:pt idx="1">
                  <c:v>Total P</c:v>
                </c:pt>
                <c:pt idx="2">
                  <c:v>Total N</c:v>
                </c:pt>
                <c:pt idx="3">
                  <c:v>Total P</c:v>
                </c:pt>
              </c:strCache>
            </c:strRef>
          </c:cat>
          <c:val>
            <c:numRef>
              <c:f>Sheet1!$D$2:$D$5</c:f>
              <c:numCache>
                <c:formatCode>General</c:formatCode>
                <c:ptCount val="4"/>
                <c:pt idx="1">
                  <c:v>65</c:v>
                </c:pt>
                <c:pt idx="3">
                  <c:v>146</c:v>
                </c:pt>
              </c:numCache>
            </c:numRef>
          </c:val>
        </c:ser>
        <c:dLbls>
          <c:showVal val="1"/>
        </c:dLbls>
        <c:gapWidth val="95"/>
        <c:overlap val="100"/>
        <c:axId val="99762944"/>
        <c:axId val="99764480"/>
      </c:barChart>
      <c:catAx>
        <c:axId val="99762944"/>
        <c:scaling>
          <c:orientation val="minMax"/>
        </c:scaling>
        <c:axPos val="l"/>
        <c:numFmt formatCode="General" sourceLinked="1"/>
        <c:majorTickMark val="none"/>
        <c:tickLblPos val="nextTo"/>
        <c:txPr>
          <a:bodyPr rot="0" vert="horz"/>
          <a:lstStyle/>
          <a:p>
            <a:pPr>
              <a:defRPr/>
            </a:pPr>
            <a:endParaRPr lang="en-US"/>
          </a:p>
        </c:txPr>
        <c:crossAx val="99764480"/>
        <c:crosses val="autoZero"/>
        <c:auto val="1"/>
        <c:lblAlgn val="ctr"/>
        <c:lblOffset val="100"/>
        <c:tickLblSkip val="1"/>
        <c:tickMarkSkip val="1"/>
      </c:catAx>
      <c:valAx>
        <c:axId val="99764480"/>
        <c:scaling>
          <c:orientation val="minMax"/>
        </c:scaling>
        <c:axPos val="b"/>
        <c:title>
          <c:tx>
            <c:rich>
              <a:bodyPr/>
              <a:lstStyle/>
              <a:p>
                <a:pPr>
                  <a:defRPr/>
                </a:pPr>
                <a:r>
                  <a:rPr lang="en-US" b="0" dirty="0" smtClean="0"/>
                  <a:t>kg/ac </a:t>
                </a:r>
                <a:r>
                  <a:rPr lang="en-US" b="0" dirty="0"/>
                  <a:t>nutrient based on a 150 </a:t>
                </a:r>
                <a:r>
                  <a:rPr lang="en-US" b="0" dirty="0" err="1"/>
                  <a:t>bu</a:t>
                </a:r>
                <a:r>
                  <a:rPr lang="en-US" b="0" dirty="0"/>
                  <a:t>/ac yield estimate </a:t>
                </a:r>
              </a:p>
            </c:rich>
          </c:tx>
          <c:layout/>
        </c:title>
        <c:numFmt formatCode="General" sourceLinked="1"/>
        <c:tickLblPos val="nextTo"/>
        <c:txPr>
          <a:bodyPr rot="0" vert="horz"/>
          <a:lstStyle/>
          <a:p>
            <a:pPr>
              <a:defRPr/>
            </a:pPr>
            <a:endParaRPr lang="en-US"/>
          </a:p>
        </c:txPr>
        <c:crossAx val="99762944"/>
        <c:crosses val="autoZero"/>
        <c:crossBetween val="between"/>
      </c:valAx>
    </c:plotArea>
    <c:plotVisOnly val="1"/>
    <c:dispBlanksAs val="gap"/>
  </c:chart>
  <c:txPr>
    <a:bodyPr/>
    <a:lstStyle/>
    <a:p>
      <a:pPr>
        <a:defRPr sz="2400"/>
      </a:pPr>
      <a:endParaRPr lang="en-US"/>
    </a:p>
  </c:txPr>
  <c:externalData r:id="rId1"/>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style val="31"/>
  <c:chart>
    <c:title>
      <c:tx>
        <c:rich>
          <a:bodyPr/>
          <a:lstStyle/>
          <a:p>
            <a:pPr>
              <a:defRPr/>
            </a:pPr>
            <a:r>
              <a:rPr lang="en-US" dirty="0" smtClean="0"/>
              <a:t>Effect of</a:t>
            </a:r>
            <a:r>
              <a:rPr lang="en-US" baseline="0" dirty="0" smtClean="0"/>
              <a:t> incorporation and NMPs on</a:t>
            </a:r>
            <a:r>
              <a:rPr lang="en-US" dirty="0" smtClean="0"/>
              <a:t> Total</a:t>
            </a:r>
            <a:r>
              <a:rPr lang="en-US" baseline="0" dirty="0" smtClean="0"/>
              <a:t> </a:t>
            </a:r>
            <a:r>
              <a:rPr lang="en-US" dirty="0" smtClean="0"/>
              <a:t>P </a:t>
            </a:r>
            <a:r>
              <a:rPr lang="en-US" dirty="0"/>
              <a:t>loss from </a:t>
            </a:r>
            <a:r>
              <a:rPr lang="en-US" dirty="0" err="1"/>
              <a:t>Wye</a:t>
            </a:r>
            <a:endParaRPr lang="en-US" dirty="0"/>
          </a:p>
        </c:rich>
      </c:tx>
      <c:layout/>
    </c:title>
    <c:plotArea>
      <c:layout/>
      <c:barChart>
        <c:barDir val="col"/>
        <c:grouping val="clustered"/>
        <c:ser>
          <c:idx val="0"/>
          <c:order val="0"/>
          <c:tx>
            <c:strRef>
              <c:f>solp!$C$43</c:f>
              <c:strCache>
                <c:ptCount val="1"/>
                <c:pt idx="0">
                  <c:v>No Incorporation</c:v>
                </c:pt>
              </c:strCache>
            </c:strRef>
          </c:tx>
          <c:dLbls>
            <c:dLbl>
              <c:idx val="0"/>
              <c:layout/>
              <c:tx>
                <c:rich>
                  <a:bodyPr/>
                  <a:lstStyle/>
                  <a:p>
                    <a:r>
                      <a:rPr lang="en-US"/>
                      <a:t>a</a:t>
                    </a:r>
                  </a:p>
                </c:rich>
              </c:tx>
              <c:dLblPos val="outEnd"/>
              <c:showVal val="1"/>
            </c:dLbl>
            <c:dLbl>
              <c:idx val="1"/>
              <c:layout/>
              <c:tx>
                <c:rich>
                  <a:bodyPr/>
                  <a:lstStyle/>
                  <a:p>
                    <a:r>
                      <a:rPr lang="en-US"/>
                      <a:t>ab</a:t>
                    </a:r>
                  </a:p>
                </c:rich>
              </c:tx>
              <c:dLblPos val="outEnd"/>
              <c:showVal val="1"/>
            </c:dLbl>
            <c:dLbl>
              <c:idx val="2"/>
              <c:layout/>
              <c:tx>
                <c:rich>
                  <a:bodyPr/>
                  <a:lstStyle/>
                  <a:p>
                    <a:r>
                      <a:rPr lang="en-US"/>
                      <a:t>b</a:t>
                    </a:r>
                  </a:p>
                </c:rich>
              </c:tx>
              <c:dLblPos val="outEnd"/>
              <c:showVal val="1"/>
            </c:dLbl>
            <c:dLblPos val="outEnd"/>
            <c:showVal val="1"/>
          </c:dLbls>
          <c:cat>
            <c:strRef>
              <c:f>(tp!$B$13,tp!$B$14,tp!$B$12)</c:f>
              <c:strCache>
                <c:ptCount val="3"/>
                <c:pt idx="0">
                  <c:v>N-rate manure</c:v>
                </c:pt>
                <c:pt idx="1">
                  <c:v>P-removal rate manure</c:v>
                </c:pt>
                <c:pt idx="2">
                  <c:v>No P added Fertilizer</c:v>
                </c:pt>
              </c:strCache>
            </c:strRef>
          </c:cat>
          <c:val>
            <c:numRef>
              <c:f>(tp!$D$10,tp!$D$11,tp!$D$9)</c:f>
              <c:numCache>
                <c:formatCode>General</c:formatCode>
                <c:ptCount val="3"/>
                <c:pt idx="0">
                  <c:v>9.9436</c:v>
                </c:pt>
                <c:pt idx="1">
                  <c:v>6.8050799999999985</c:v>
                </c:pt>
                <c:pt idx="2">
                  <c:v>1.86476</c:v>
                </c:pt>
              </c:numCache>
            </c:numRef>
          </c:val>
        </c:ser>
        <c:ser>
          <c:idx val="1"/>
          <c:order val="1"/>
          <c:tx>
            <c:strRef>
              <c:f>solp!$C$46</c:f>
              <c:strCache>
                <c:ptCount val="1"/>
                <c:pt idx="0">
                  <c:v>Incoporation</c:v>
                </c:pt>
              </c:strCache>
            </c:strRef>
          </c:tx>
          <c:dLbls>
            <c:dLbl>
              <c:idx val="0"/>
              <c:layout/>
              <c:tx>
                <c:rich>
                  <a:bodyPr/>
                  <a:lstStyle/>
                  <a:p>
                    <a:r>
                      <a:rPr lang="en-US"/>
                      <a:t>b</a:t>
                    </a:r>
                  </a:p>
                </c:rich>
              </c:tx>
              <c:dLblPos val="outEnd"/>
              <c:showVal val="1"/>
            </c:dLbl>
            <c:dLbl>
              <c:idx val="1"/>
              <c:layout/>
              <c:tx>
                <c:rich>
                  <a:bodyPr/>
                  <a:lstStyle/>
                  <a:p>
                    <a:r>
                      <a:rPr lang="en-US"/>
                      <a:t>b</a:t>
                    </a:r>
                  </a:p>
                </c:rich>
              </c:tx>
              <c:dLblPos val="outEnd"/>
              <c:showVal val="1"/>
            </c:dLbl>
            <c:dLbl>
              <c:idx val="2"/>
              <c:layout/>
              <c:tx>
                <c:rich>
                  <a:bodyPr/>
                  <a:lstStyle/>
                  <a:p>
                    <a:r>
                      <a:rPr lang="en-US"/>
                      <a:t>b</a:t>
                    </a:r>
                  </a:p>
                </c:rich>
              </c:tx>
              <c:dLblPos val="outEnd"/>
              <c:showVal val="1"/>
            </c:dLbl>
            <c:dLblPos val="outEnd"/>
            <c:showVal val="1"/>
          </c:dLbls>
          <c:cat>
            <c:strRef>
              <c:f>(tp!$B$13,tp!$B$14,tp!$B$12)</c:f>
              <c:strCache>
                <c:ptCount val="3"/>
                <c:pt idx="0">
                  <c:v>N-rate manure</c:v>
                </c:pt>
                <c:pt idx="1">
                  <c:v>P-removal rate manure</c:v>
                </c:pt>
                <c:pt idx="2">
                  <c:v>No P added Fertilizer</c:v>
                </c:pt>
              </c:strCache>
            </c:strRef>
          </c:cat>
          <c:val>
            <c:numRef>
              <c:f>(tp!$D$13,tp!$D$14,tp!$D$12)</c:f>
              <c:numCache>
                <c:formatCode>General</c:formatCode>
                <c:ptCount val="3"/>
                <c:pt idx="0">
                  <c:v>1.8276400000000002</c:v>
                </c:pt>
                <c:pt idx="1">
                  <c:v>2.2059499999999987</c:v>
                </c:pt>
                <c:pt idx="2">
                  <c:v>2.2029299999999998</c:v>
                </c:pt>
              </c:numCache>
            </c:numRef>
          </c:val>
        </c:ser>
        <c:dLbls>
          <c:showVal val="1"/>
        </c:dLbls>
        <c:gapWidth val="75"/>
        <c:overlap val="-25"/>
        <c:axId val="192728064"/>
        <c:axId val="192824064"/>
      </c:barChart>
      <c:catAx>
        <c:axId val="192728064"/>
        <c:scaling>
          <c:orientation val="minMax"/>
        </c:scaling>
        <c:axPos val="b"/>
        <c:numFmt formatCode="General" sourceLinked="1"/>
        <c:majorTickMark val="none"/>
        <c:tickLblPos val="nextTo"/>
        <c:txPr>
          <a:bodyPr rot="0" vert="horz"/>
          <a:lstStyle/>
          <a:p>
            <a:pPr>
              <a:defRPr/>
            </a:pPr>
            <a:endParaRPr lang="en-US"/>
          </a:p>
        </c:txPr>
        <c:crossAx val="192824064"/>
        <c:crosses val="autoZero"/>
        <c:auto val="1"/>
        <c:lblAlgn val="ctr"/>
        <c:lblOffset val="100"/>
        <c:tickLblSkip val="1"/>
        <c:tickMarkSkip val="1"/>
      </c:catAx>
      <c:valAx>
        <c:axId val="192824064"/>
        <c:scaling>
          <c:orientation val="minMax"/>
        </c:scaling>
        <c:axPos val="l"/>
        <c:majorGridlines/>
        <c:title>
          <c:tx>
            <c:rich>
              <a:bodyPr rot="0" vert="horz"/>
              <a:lstStyle/>
              <a:p>
                <a:pPr>
                  <a:defRPr/>
                </a:pPr>
                <a:r>
                  <a:rPr lang="en-US"/>
                  <a:t>Total P (kg/ha)</a:t>
                </a:r>
              </a:p>
            </c:rich>
          </c:tx>
          <c:layout/>
        </c:title>
        <c:numFmt formatCode="General" sourceLinked="1"/>
        <c:majorTickMark val="none"/>
        <c:tickLblPos val="nextTo"/>
        <c:txPr>
          <a:bodyPr rot="0" vert="horz"/>
          <a:lstStyle/>
          <a:p>
            <a:pPr>
              <a:defRPr/>
            </a:pPr>
            <a:endParaRPr lang="en-US"/>
          </a:p>
        </c:txPr>
        <c:crossAx val="192728064"/>
        <c:crosses val="autoZero"/>
        <c:crossBetween val="between"/>
      </c:valAx>
    </c:plotArea>
    <c:legend>
      <c:legendPos val="b"/>
      <c:layout/>
    </c:legend>
    <c:plotVisOnly val="1"/>
    <c:dispBlanksAs val="gap"/>
  </c:chart>
  <c:txPr>
    <a:bodyPr/>
    <a:lstStyle/>
    <a:p>
      <a:pPr>
        <a:defRPr sz="20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31"/>
  <c:chart>
    <c:title>
      <c:tx>
        <c:rich>
          <a:bodyPr/>
          <a:lstStyle/>
          <a:p>
            <a:pPr>
              <a:defRPr/>
            </a:pPr>
            <a:r>
              <a:rPr lang="en-US" dirty="0" smtClean="0"/>
              <a:t>Effect of</a:t>
            </a:r>
            <a:r>
              <a:rPr lang="en-US" baseline="0" dirty="0" smtClean="0"/>
              <a:t> incorporation and NMPs on S</a:t>
            </a:r>
            <a:r>
              <a:rPr lang="en-US" dirty="0" smtClean="0"/>
              <a:t>oluble </a:t>
            </a:r>
            <a:r>
              <a:rPr lang="en-US" dirty="0"/>
              <a:t>P loss</a:t>
            </a:r>
          </a:p>
        </c:rich>
      </c:tx>
      <c:layout/>
    </c:title>
    <c:plotArea>
      <c:layout>
        <c:manualLayout>
          <c:layoutTarget val="inner"/>
          <c:xMode val="edge"/>
          <c:yMode val="edge"/>
          <c:x val="0.26979958522798358"/>
          <c:y val="0.14776046722763561"/>
          <c:w val="0.71661010360350508"/>
          <c:h val="0.6122617278039727"/>
        </c:manualLayout>
      </c:layout>
      <c:barChart>
        <c:barDir val="col"/>
        <c:grouping val="clustered"/>
        <c:ser>
          <c:idx val="0"/>
          <c:order val="0"/>
          <c:tx>
            <c:strRef>
              <c:f>solp!$C$2</c:f>
              <c:strCache>
                <c:ptCount val="1"/>
                <c:pt idx="0">
                  <c:v>Not Incorporated</c:v>
                </c:pt>
              </c:strCache>
            </c:strRef>
          </c:tx>
          <c:dLbls>
            <c:dLbl>
              <c:idx val="0"/>
              <c:layout/>
              <c:tx>
                <c:rich>
                  <a:bodyPr/>
                  <a:lstStyle/>
                  <a:p>
                    <a:r>
                      <a:rPr lang="en-US"/>
                      <a:t>a</a:t>
                    </a:r>
                  </a:p>
                </c:rich>
              </c:tx>
              <c:dLblPos val="outEnd"/>
              <c:showVal val="1"/>
            </c:dLbl>
            <c:dLbl>
              <c:idx val="1"/>
              <c:layout/>
              <c:tx>
                <c:rich>
                  <a:bodyPr/>
                  <a:lstStyle/>
                  <a:p>
                    <a:r>
                      <a:rPr lang="en-US"/>
                      <a:t>b</a:t>
                    </a:r>
                  </a:p>
                </c:rich>
              </c:tx>
              <c:dLblPos val="outEnd"/>
              <c:showVal val="1"/>
            </c:dLbl>
            <c:dLbl>
              <c:idx val="2"/>
              <c:layout/>
              <c:tx>
                <c:rich>
                  <a:bodyPr/>
                  <a:lstStyle/>
                  <a:p>
                    <a:r>
                      <a:rPr lang="en-US"/>
                      <a:t>c</a:t>
                    </a:r>
                  </a:p>
                </c:rich>
              </c:tx>
              <c:dLblPos val="outEnd"/>
              <c:showVal val="1"/>
            </c:dLbl>
            <c:dLblPos val="outEnd"/>
            <c:showVal val="1"/>
          </c:dLbls>
          <c:cat>
            <c:strRef>
              <c:f>(solp!$B$6,solp!$B$7,solp!$B$5)</c:f>
              <c:strCache>
                <c:ptCount val="3"/>
                <c:pt idx="0">
                  <c:v>N-rate manure</c:v>
                </c:pt>
                <c:pt idx="1">
                  <c:v>P-removal manure</c:v>
                </c:pt>
                <c:pt idx="2">
                  <c:v>No P added Fertilizer</c:v>
                </c:pt>
              </c:strCache>
            </c:strRef>
          </c:cat>
          <c:val>
            <c:numRef>
              <c:f>(solp!$D$3,solp!$D$4,solp!$D$2)</c:f>
              <c:numCache>
                <c:formatCode>General</c:formatCode>
                <c:ptCount val="3"/>
                <c:pt idx="0">
                  <c:v>2.5794999999999977</c:v>
                </c:pt>
                <c:pt idx="1">
                  <c:v>1.3407</c:v>
                </c:pt>
                <c:pt idx="2">
                  <c:v>0.19403000000000001</c:v>
                </c:pt>
              </c:numCache>
            </c:numRef>
          </c:val>
        </c:ser>
        <c:ser>
          <c:idx val="1"/>
          <c:order val="1"/>
          <c:tx>
            <c:strRef>
              <c:f>solp!$C$5</c:f>
              <c:strCache>
                <c:ptCount val="1"/>
                <c:pt idx="0">
                  <c:v>Incorporated</c:v>
                </c:pt>
              </c:strCache>
            </c:strRef>
          </c:tx>
          <c:dLbls>
            <c:dLbl>
              <c:idx val="0"/>
              <c:layout/>
              <c:tx>
                <c:rich>
                  <a:bodyPr/>
                  <a:lstStyle/>
                  <a:p>
                    <a:r>
                      <a:rPr lang="en-US"/>
                      <a:t>c</a:t>
                    </a:r>
                  </a:p>
                </c:rich>
              </c:tx>
              <c:dLblPos val="outEnd"/>
              <c:showVal val="1"/>
            </c:dLbl>
            <c:dLbl>
              <c:idx val="1"/>
              <c:layout/>
              <c:tx>
                <c:rich>
                  <a:bodyPr/>
                  <a:lstStyle/>
                  <a:p>
                    <a:r>
                      <a:rPr lang="en-US"/>
                      <a:t>c</a:t>
                    </a:r>
                  </a:p>
                </c:rich>
              </c:tx>
              <c:dLblPos val="outEnd"/>
              <c:showVal val="1"/>
            </c:dLbl>
            <c:dLbl>
              <c:idx val="2"/>
              <c:layout/>
              <c:tx>
                <c:rich>
                  <a:bodyPr/>
                  <a:lstStyle/>
                  <a:p>
                    <a:r>
                      <a:rPr lang="en-US"/>
                      <a:t>c</a:t>
                    </a:r>
                  </a:p>
                </c:rich>
              </c:tx>
              <c:dLblPos val="outEnd"/>
              <c:showVal val="1"/>
            </c:dLbl>
            <c:dLblPos val="outEnd"/>
            <c:showVal val="1"/>
          </c:dLbls>
          <c:cat>
            <c:strRef>
              <c:f>(solp!$B$6,solp!$B$7,solp!$B$5)</c:f>
              <c:strCache>
                <c:ptCount val="3"/>
                <c:pt idx="0">
                  <c:v>N-rate manure</c:v>
                </c:pt>
                <c:pt idx="1">
                  <c:v>P-removal manure</c:v>
                </c:pt>
                <c:pt idx="2">
                  <c:v>No P added Fertilizer</c:v>
                </c:pt>
              </c:strCache>
            </c:strRef>
          </c:cat>
          <c:val>
            <c:numRef>
              <c:f>(solp!$D$6,solp!$D$7,solp!$D$5)</c:f>
              <c:numCache>
                <c:formatCode>General</c:formatCode>
                <c:ptCount val="3"/>
                <c:pt idx="0">
                  <c:v>0.17929000000000112</c:v>
                </c:pt>
                <c:pt idx="1">
                  <c:v>0.12234</c:v>
                </c:pt>
                <c:pt idx="2">
                  <c:v>5.8554699999999994E-2</c:v>
                </c:pt>
              </c:numCache>
            </c:numRef>
          </c:val>
        </c:ser>
        <c:dLbls>
          <c:showVal val="1"/>
        </c:dLbls>
        <c:gapWidth val="75"/>
        <c:overlap val="-25"/>
        <c:axId val="146373632"/>
        <c:axId val="146820480"/>
      </c:barChart>
      <c:catAx>
        <c:axId val="146373632"/>
        <c:scaling>
          <c:orientation val="minMax"/>
        </c:scaling>
        <c:axPos val="b"/>
        <c:numFmt formatCode="General" sourceLinked="1"/>
        <c:majorTickMark val="none"/>
        <c:tickLblPos val="nextTo"/>
        <c:txPr>
          <a:bodyPr rot="0" vert="horz"/>
          <a:lstStyle/>
          <a:p>
            <a:pPr>
              <a:defRPr/>
            </a:pPr>
            <a:endParaRPr lang="en-US"/>
          </a:p>
        </c:txPr>
        <c:crossAx val="146820480"/>
        <c:crosses val="autoZero"/>
        <c:auto val="1"/>
        <c:lblAlgn val="ctr"/>
        <c:lblOffset val="100"/>
        <c:tickLblSkip val="1"/>
        <c:tickMarkSkip val="1"/>
      </c:catAx>
      <c:valAx>
        <c:axId val="146820480"/>
        <c:scaling>
          <c:orientation val="minMax"/>
        </c:scaling>
        <c:axPos val="l"/>
        <c:majorGridlines/>
        <c:title>
          <c:tx>
            <c:rich>
              <a:bodyPr rot="0" vert="horz"/>
              <a:lstStyle/>
              <a:p>
                <a:pPr>
                  <a:defRPr/>
                </a:pPr>
                <a:r>
                  <a:rPr lang="en-US" dirty="0"/>
                  <a:t>Soluble P </a:t>
                </a:r>
                <a:endParaRPr lang="en-US" dirty="0" smtClean="0"/>
              </a:p>
              <a:p>
                <a:pPr>
                  <a:defRPr/>
                </a:pPr>
                <a:r>
                  <a:rPr lang="en-US" dirty="0" smtClean="0"/>
                  <a:t>(</a:t>
                </a:r>
                <a:r>
                  <a:rPr lang="en-US" dirty="0"/>
                  <a:t>kg PO4-P/ha)</a:t>
                </a:r>
              </a:p>
            </c:rich>
          </c:tx>
          <c:layout/>
        </c:title>
        <c:numFmt formatCode="General" sourceLinked="1"/>
        <c:majorTickMark val="none"/>
        <c:tickLblPos val="nextTo"/>
        <c:txPr>
          <a:bodyPr rot="0" vert="horz"/>
          <a:lstStyle/>
          <a:p>
            <a:pPr>
              <a:defRPr/>
            </a:pPr>
            <a:endParaRPr lang="en-US"/>
          </a:p>
        </c:txPr>
        <c:crossAx val="146373632"/>
        <c:crosses val="autoZero"/>
        <c:crossBetween val="between"/>
      </c:valAx>
    </c:plotArea>
    <c:legend>
      <c:legendPos val="b"/>
      <c:layout/>
    </c:legend>
    <c:plotVisOnly val="1"/>
    <c:dispBlanksAs val="gap"/>
  </c:chart>
  <c:txPr>
    <a:bodyPr/>
    <a:lstStyle/>
    <a:p>
      <a:pPr>
        <a:defRPr sz="20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style val="29"/>
  <c:chart>
    <c:title>
      <c:tx>
        <c:rich>
          <a:bodyPr/>
          <a:lstStyle/>
          <a:p>
            <a:pPr>
              <a:defRPr sz="2000"/>
            </a:pPr>
            <a:r>
              <a:rPr lang="en-US" sz="2400" dirty="0" smtClean="0"/>
              <a:t>Effect of</a:t>
            </a:r>
            <a:r>
              <a:rPr lang="en-US" sz="2400" baseline="0" dirty="0" smtClean="0"/>
              <a:t> location </a:t>
            </a:r>
            <a:r>
              <a:rPr lang="en-US" sz="2400" baseline="0" dirty="0" smtClean="0"/>
              <a:t>on </a:t>
            </a:r>
            <a:r>
              <a:rPr lang="en-US" sz="2400" baseline="0" dirty="0" smtClean="0"/>
              <a:t>SAP loss</a:t>
            </a:r>
            <a:endParaRPr lang="en-US" sz="2400" dirty="0"/>
          </a:p>
        </c:rich>
      </c:tx>
      <c:layout>
        <c:manualLayout>
          <c:xMode val="edge"/>
          <c:yMode val="edge"/>
          <c:x val="0.21621314930027175"/>
          <c:y val="1.800920797885647E-3"/>
        </c:manualLayout>
      </c:layout>
    </c:title>
    <c:plotArea>
      <c:layout>
        <c:manualLayout>
          <c:layoutTarget val="inner"/>
          <c:xMode val="edge"/>
          <c:yMode val="edge"/>
          <c:x val="0.2217782988113747"/>
          <c:y val="0.16619417583593421"/>
          <c:w val="0.76033380978651555"/>
          <c:h val="0.6286072941300197"/>
        </c:manualLayout>
      </c:layout>
      <c:barChart>
        <c:barDir val="col"/>
        <c:grouping val="clustered"/>
        <c:ser>
          <c:idx val="0"/>
          <c:order val="0"/>
          <c:dLbls>
            <c:dLbl>
              <c:idx val="0"/>
              <c:layout/>
              <c:tx>
                <c:rich>
                  <a:bodyPr/>
                  <a:lstStyle/>
                  <a:p>
                    <a:r>
                      <a:rPr lang="en-US" b="1" dirty="0" smtClean="0"/>
                      <a:t>a</a:t>
                    </a:r>
                    <a:endParaRPr lang="en-US" b="1" dirty="0"/>
                  </a:p>
                </c:rich>
              </c:tx>
              <c:dLblPos val="outEnd"/>
              <c:showVal val="1"/>
            </c:dLbl>
            <c:dLbl>
              <c:idx val="1"/>
              <c:layout/>
              <c:tx>
                <c:rich>
                  <a:bodyPr/>
                  <a:lstStyle/>
                  <a:p>
                    <a:r>
                      <a:rPr lang="en-US" b="1"/>
                      <a:t>b</a:t>
                    </a:r>
                  </a:p>
                </c:rich>
              </c:tx>
              <c:dLblPos val="outEnd"/>
              <c:showVal val="1"/>
            </c:dLbl>
            <c:dLblPos val="outEnd"/>
            <c:showVal val="1"/>
          </c:dLbls>
          <c:cat>
            <c:strRef>
              <c:f>sedp!$A$9:$A$10</c:f>
              <c:strCache>
                <c:ptCount val="2"/>
                <c:pt idx="0">
                  <c:v>Kville</c:v>
                </c:pt>
                <c:pt idx="1">
                  <c:v>Wye</c:v>
                </c:pt>
              </c:strCache>
            </c:strRef>
          </c:cat>
          <c:val>
            <c:numRef>
              <c:f>sedp!$D$9:$D$10</c:f>
              <c:numCache>
                <c:formatCode>General</c:formatCode>
                <c:ptCount val="2"/>
                <c:pt idx="0">
                  <c:v>5.9185600000000003</c:v>
                </c:pt>
                <c:pt idx="1">
                  <c:v>2.4640300000000002</c:v>
                </c:pt>
              </c:numCache>
            </c:numRef>
          </c:val>
        </c:ser>
        <c:dLbls>
          <c:showVal val="1"/>
        </c:dLbls>
        <c:axId val="163764096"/>
        <c:axId val="163996032"/>
      </c:barChart>
      <c:catAx>
        <c:axId val="163764096"/>
        <c:scaling>
          <c:orientation val="minMax"/>
        </c:scaling>
        <c:axPos val="b"/>
        <c:numFmt formatCode="General" sourceLinked="1"/>
        <c:tickLblPos val="nextTo"/>
        <c:txPr>
          <a:bodyPr rot="0" vert="horz"/>
          <a:lstStyle/>
          <a:p>
            <a:pPr>
              <a:defRPr/>
            </a:pPr>
            <a:endParaRPr lang="en-US"/>
          </a:p>
        </c:txPr>
        <c:crossAx val="163996032"/>
        <c:crosses val="autoZero"/>
        <c:auto val="1"/>
        <c:lblAlgn val="ctr"/>
        <c:lblOffset val="100"/>
        <c:tickLblSkip val="1"/>
        <c:tickMarkSkip val="1"/>
      </c:catAx>
      <c:valAx>
        <c:axId val="163996032"/>
        <c:scaling>
          <c:orientation val="minMax"/>
        </c:scaling>
        <c:axPos val="l"/>
        <c:majorGridlines/>
        <c:title>
          <c:tx>
            <c:rich>
              <a:bodyPr/>
              <a:lstStyle/>
              <a:p>
                <a:pPr>
                  <a:defRPr/>
                </a:pPr>
                <a:r>
                  <a:rPr lang="en-US" sz="2000" dirty="0" smtClean="0"/>
                  <a:t>SAP (kg/ha</a:t>
                </a:r>
                <a:r>
                  <a:rPr lang="en-US" sz="2000" dirty="0"/>
                  <a:t>)</a:t>
                </a:r>
              </a:p>
            </c:rich>
          </c:tx>
          <c:layout>
            <c:manualLayout>
              <c:xMode val="edge"/>
              <c:yMode val="edge"/>
              <c:x val="7.0198689335807543E-2"/>
              <c:y val="0.38695004434727853"/>
            </c:manualLayout>
          </c:layout>
        </c:title>
        <c:numFmt formatCode="General" sourceLinked="1"/>
        <c:tickLblPos val="nextTo"/>
        <c:txPr>
          <a:bodyPr rot="0" vert="horz"/>
          <a:lstStyle/>
          <a:p>
            <a:pPr>
              <a:defRPr/>
            </a:pPr>
            <a:endParaRPr lang="en-US"/>
          </a:p>
        </c:txPr>
        <c:crossAx val="163764096"/>
        <c:crosses val="autoZero"/>
        <c:crossBetween val="between"/>
      </c:valAx>
    </c:plotArea>
    <c:plotVisOnly val="1"/>
    <c:dispBlanksAs val="gap"/>
  </c:chart>
  <c:txPr>
    <a:bodyPr/>
    <a:lstStyle/>
    <a:p>
      <a:pPr>
        <a:defRPr sz="18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style val="26"/>
  <c:chart>
    <c:title>
      <c:tx>
        <c:rich>
          <a:bodyPr/>
          <a:lstStyle/>
          <a:p>
            <a:pPr marL="0" marR="0" indent="0" algn="ctr" defTabSz="914400" rtl="0" eaLnBrk="1" fontAlgn="auto" latinLnBrk="0" hangingPunct="1">
              <a:lnSpc>
                <a:spcPct val="100000"/>
              </a:lnSpc>
              <a:spcBef>
                <a:spcPts val="0"/>
              </a:spcBef>
              <a:spcAft>
                <a:spcPts val="0"/>
              </a:spcAft>
              <a:buClrTx/>
              <a:buSzTx/>
              <a:buFontTx/>
              <a:buNone/>
              <a:tabLst/>
              <a:defRPr sz="2000" b="1" i="0" u="none" strike="noStrike" kern="1200" baseline="0">
                <a:solidFill>
                  <a:prstClr val="black"/>
                </a:solidFill>
                <a:latin typeface="+mn-lt"/>
                <a:ea typeface="+mn-ea"/>
                <a:cs typeface="+mn-cs"/>
              </a:defRPr>
            </a:pPr>
            <a:r>
              <a:rPr lang="en-US" sz="2400" b="1" i="0" baseline="0" dirty="0" smtClean="0"/>
              <a:t>Effect of </a:t>
            </a:r>
            <a:r>
              <a:rPr lang="en-US" sz="2400" b="1" i="0" baseline="0" dirty="0" smtClean="0"/>
              <a:t>NMPs on </a:t>
            </a:r>
            <a:r>
              <a:rPr lang="en-US" sz="2400" b="1" i="0" baseline="0" dirty="0" smtClean="0"/>
              <a:t>SAP loss</a:t>
            </a:r>
          </a:p>
        </c:rich>
      </c:tx>
      <c:layout>
        <c:manualLayout>
          <c:xMode val="edge"/>
          <c:yMode val="edge"/>
          <c:x val="0.1853968751693649"/>
          <c:y val="4.6287364878324966E-2"/>
        </c:manualLayout>
      </c:layout>
    </c:title>
    <c:plotArea>
      <c:layout>
        <c:manualLayout>
          <c:layoutTarget val="inner"/>
          <c:xMode val="edge"/>
          <c:yMode val="edge"/>
          <c:x val="0"/>
          <c:y val="0.20454110180302087"/>
          <c:w val="0.99585161163740454"/>
          <c:h val="0.59196137433553153"/>
        </c:manualLayout>
      </c:layout>
      <c:barChart>
        <c:barDir val="col"/>
        <c:grouping val="clustered"/>
        <c:ser>
          <c:idx val="0"/>
          <c:order val="0"/>
          <c:dLbls>
            <c:dLbl>
              <c:idx val="0"/>
              <c:layout/>
              <c:tx>
                <c:rich>
                  <a:bodyPr/>
                  <a:lstStyle/>
                  <a:p>
                    <a:r>
                      <a:rPr lang="en-US">
                        <a:solidFill>
                          <a:schemeClr val="tx1"/>
                        </a:solidFill>
                      </a:rPr>
                      <a:t>a</a:t>
                    </a:r>
                  </a:p>
                </c:rich>
              </c:tx>
              <c:dLblPos val="outEnd"/>
            </c:dLbl>
            <c:dLbl>
              <c:idx val="1"/>
              <c:layout/>
              <c:tx>
                <c:rich>
                  <a:bodyPr/>
                  <a:lstStyle/>
                  <a:p>
                    <a:r>
                      <a:rPr lang="en-US">
                        <a:solidFill>
                          <a:schemeClr val="tx1"/>
                        </a:solidFill>
                      </a:rPr>
                      <a:t>ab</a:t>
                    </a:r>
                  </a:p>
                </c:rich>
              </c:tx>
              <c:dLblPos val="outEnd"/>
            </c:dLbl>
            <c:dLbl>
              <c:idx val="2"/>
              <c:layout/>
              <c:tx>
                <c:rich>
                  <a:bodyPr/>
                  <a:lstStyle/>
                  <a:p>
                    <a:r>
                      <a:rPr lang="en-US">
                        <a:solidFill>
                          <a:schemeClr val="tx1"/>
                        </a:solidFill>
                      </a:rPr>
                      <a:t>b</a:t>
                    </a:r>
                  </a:p>
                </c:rich>
              </c:tx>
              <c:dLblPos val="outEnd"/>
            </c:dLbl>
            <c:txPr>
              <a:bodyPr/>
              <a:lstStyle/>
              <a:p>
                <a:pPr>
                  <a:defRPr>
                    <a:solidFill>
                      <a:schemeClr val="tx1"/>
                    </a:solidFill>
                  </a:defRPr>
                </a:pPr>
                <a:endParaRPr lang="en-US"/>
              </a:p>
            </c:txPr>
            <c:dLblPos val="outEnd"/>
            <c:showVal val="1"/>
          </c:dLbls>
          <c:cat>
            <c:strRef>
              <c:f>(sedp!$B$3,sedp!$B$4,sedp!$B$2)</c:f>
              <c:strCache>
                <c:ptCount val="3"/>
                <c:pt idx="0">
                  <c:v>N-rate manure</c:v>
                </c:pt>
                <c:pt idx="1">
                  <c:v>P-removal manure</c:v>
                </c:pt>
                <c:pt idx="2">
                  <c:v>No P added Fertilizer</c:v>
                </c:pt>
              </c:strCache>
            </c:strRef>
          </c:cat>
          <c:val>
            <c:numRef>
              <c:f>(sedp!$D$3,sedp!$D$4,sedp!$D$2)</c:f>
              <c:numCache>
                <c:formatCode>General</c:formatCode>
                <c:ptCount val="3"/>
                <c:pt idx="0">
                  <c:v>5.0909799999999965</c:v>
                </c:pt>
                <c:pt idx="1">
                  <c:v>4.5356600000000133</c:v>
                </c:pt>
                <c:pt idx="2">
                  <c:v>3.1062699999999968</c:v>
                </c:pt>
              </c:numCache>
            </c:numRef>
          </c:val>
        </c:ser>
        <c:dLbls>
          <c:showVal val="1"/>
        </c:dLbls>
        <c:axId val="167421056"/>
        <c:axId val="167432576"/>
      </c:barChart>
      <c:catAx>
        <c:axId val="167421056"/>
        <c:scaling>
          <c:orientation val="minMax"/>
        </c:scaling>
        <c:axPos val="b"/>
        <c:numFmt formatCode="General" sourceLinked="1"/>
        <c:tickLblPos val="nextTo"/>
        <c:txPr>
          <a:bodyPr rot="0" vert="horz"/>
          <a:lstStyle/>
          <a:p>
            <a:pPr>
              <a:defRPr/>
            </a:pPr>
            <a:endParaRPr lang="en-US"/>
          </a:p>
        </c:txPr>
        <c:crossAx val="167432576"/>
        <c:crosses val="autoZero"/>
        <c:auto val="1"/>
        <c:lblAlgn val="ctr"/>
        <c:lblOffset val="100"/>
        <c:tickLblSkip val="1"/>
        <c:tickMarkSkip val="1"/>
      </c:catAx>
      <c:valAx>
        <c:axId val="167432576"/>
        <c:scaling>
          <c:orientation val="minMax"/>
          <c:max val="7"/>
        </c:scaling>
        <c:delete val="1"/>
        <c:axPos val="l"/>
        <c:majorGridlines/>
        <c:numFmt formatCode="General" sourceLinked="1"/>
        <c:tickLblPos val="none"/>
        <c:crossAx val="167421056"/>
        <c:crosses val="autoZero"/>
        <c:crossBetween val="between"/>
      </c:valAx>
    </c:plotArea>
    <c:plotVisOnly val="1"/>
    <c:dispBlanksAs val="gap"/>
  </c:chart>
  <c:txPr>
    <a:bodyPr/>
    <a:lstStyle/>
    <a:p>
      <a:pPr>
        <a:defRPr sz="2000"/>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style val="31"/>
  <c:chart>
    <c:title>
      <c:tx>
        <c:rich>
          <a:bodyPr/>
          <a:lstStyle/>
          <a:p>
            <a:pPr>
              <a:defRPr/>
            </a:pPr>
            <a:r>
              <a:rPr lang="en-US" dirty="0" smtClean="0"/>
              <a:t>Effect of</a:t>
            </a:r>
            <a:r>
              <a:rPr lang="en-US" baseline="0" dirty="0" smtClean="0"/>
              <a:t> incorporation and NMPs on T</a:t>
            </a:r>
            <a:r>
              <a:rPr lang="en-US" dirty="0" smtClean="0"/>
              <a:t>otal </a:t>
            </a:r>
            <a:r>
              <a:rPr lang="en-US" dirty="0"/>
              <a:t>P </a:t>
            </a:r>
            <a:r>
              <a:rPr lang="en-US" dirty="0" smtClean="0"/>
              <a:t>loss</a:t>
            </a:r>
            <a:endParaRPr lang="en-US" dirty="0"/>
          </a:p>
        </c:rich>
      </c:tx>
      <c:layout>
        <c:manualLayout>
          <c:xMode val="edge"/>
          <c:yMode val="edge"/>
          <c:x val="0.18751501240010096"/>
          <c:y val="1.3717421124828533E-2"/>
        </c:manualLayout>
      </c:layout>
    </c:title>
    <c:plotArea>
      <c:layout/>
      <c:barChart>
        <c:barDir val="col"/>
        <c:grouping val="clustered"/>
        <c:ser>
          <c:idx val="0"/>
          <c:order val="0"/>
          <c:tx>
            <c:strRef>
              <c:f>tp!$C$2</c:f>
              <c:strCache>
                <c:ptCount val="1"/>
                <c:pt idx="0">
                  <c:v>Not Incorporated</c:v>
                </c:pt>
              </c:strCache>
            </c:strRef>
          </c:tx>
          <c:dLbls>
            <c:dLbl>
              <c:idx val="0"/>
              <c:layout/>
              <c:tx>
                <c:rich>
                  <a:bodyPr/>
                  <a:lstStyle/>
                  <a:p>
                    <a:r>
                      <a:rPr lang="en-US"/>
                      <a:t>a</a:t>
                    </a:r>
                  </a:p>
                </c:rich>
              </c:tx>
              <c:dLblPos val="outEnd"/>
              <c:showVal val="1"/>
            </c:dLbl>
            <c:dLbl>
              <c:idx val="1"/>
              <c:layout/>
              <c:tx>
                <c:rich>
                  <a:bodyPr/>
                  <a:lstStyle/>
                  <a:p>
                    <a:r>
                      <a:rPr lang="en-US"/>
                      <a:t>ab</a:t>
                    </a:r>
                  </a:p>
                </c:rich>
              </c:tx>
              <c:dLblPos val="outEnd"/>
              <c:showVal val="1"/>
            </c:dLbl>
            <c:dLbl>
              <c:idx val="2"/>
              <c:layout/>
              <c:tx>
                <c:rich>
                  <a:bodyPr/>
                  <a:lstStyle/>
                  <a:p>
                    <a:r>
                      <a:rPr lang="en-US"/>
                      <a:t>b</a:t>
                    </a:r>
                  </a:p>
                </c:rich>
              </c:tx>
              <c:dLblPos val="outEnd"/>
              <c:showVal val="1"/>
            </c:dLbl>
            <c:dLblPos val="outEnd"/>
            <c:showVal val="1"/>
          </c:dLbls>
          <c:cat>
            <c:strRef>
              <c:f>(tp!$B$6,tp!$B$7,tp!$B$5)</c:f>
              <c:strCache>
                <c:ptCount val="3"/>
                <c:pt idx="0">
                  <c:v>N-rate manure</c:v>
                </c:pt>
                <c:pt idx="1">
                  <c:v>P-removal manure</c:v>
                </c:pt>
                <c:pt idx="2">
                  <c:v>No P added Fertilizer</c:v>
                </c:pt>
              </c:strCache>
            </c:strRef>
          </c:cat>
          <c:val>
            <c:numRef>
              <c:f>(tp!$D$3,tp!$D$4,tp!$D$2)</c:f>
              <c:numCache>
                <c:formatCode>General</c:formatCode>
                <c:ptCount val="3"/>
                <c:pt idx="0">
                  <c:v>8.38537</c:v>
                </c:pt>
                <c:pt idx="1">
                  <c:v>6.0402100000000001</c:v>
                </c:pt>
                <c:pt idx="2">
                  <c:v>2.9144899999999967</c:v>
                </c:pt>
              </c:numCache>
            </c:numRef>
          </c:val>
        </c:ser>
        <c:ser>
          <c:idx val="1"/>
          <c:order val="1"/>
          <c:tx>
            <c:strRef>
              <c:f>tp!$C$6</c:f>
              <c:strCache>
                <c:ptCount val="1"/>
                <c:pt idx="0">
                  <c:v>Incorporated</c:v>
                </c:pt>
              </c:strCache>
            </c:strRef>
          </c:tx>
          <c:dLbls>
            <c:dLbl>
              <c:idx val="0"/>
              <c:layout/>
              <c:tx>
                <c:rich>
                  <a:bodyPr/>
                  <a:lstStyle/>
                  <a:p>
                    <a:r>
                      <a:rPr lang="en-US"/>
                      <a:t>b</a:t>
                    </a:r>
                  </a:p>
                </c:rich>
              </c:tx>
              <c:dLblPos val="outEnd"/>
              <c:showVal val="1"/>
            </c:dLbl>
            <c:dLbl>
              <c:idx val="1"/>
              <c:layout/>
              <c:tx>
                <c:rich>
                  <a:bodyPr/>
                  <a:lstStyle/>
                  <a:p>
                    <a:r>
                      <a:rPr lang="en-US"/>
                      <a:t>b</a:t>
                    </a:r>
                  </a:p>
                </c:rich>
              </c:tx>
              <c:dLblPos val="outEnd"/>
              <c:showVal val="1"/>
            </c:dLbl>
            <c:dLbl>
              <c:idx val="2"/>
              <c:layout/>
              <c:tx>
                <c:rich>
                  <a:bodyPr/>
                  <a:lstStyle/>
                  <a:p>
                    <a:r>
                      <a:rPr lang="en-US"/>
                      <a:t>b</a:t>
                    </a:r>
                  </a:p>
                </c:rich>
              </c:tx>
              <c:dLblPos val="outEnd"/>
              <c:showVal val="1"/>
            </c:dLbl>
            <c:dLblPos val="outEnd"/>
            <c:showVal val="1"/>
          </c:dLbls>
          <c:cat>
            <c:strRef>
              <c:f>(tp!$B$6,tp!$B$7,tp!$B$5)</c:f>
              <c:strCache>
                <c:ptCount val="3"/>
                <c:pt idx="0">
                  <c:v>N-rate manure</c:v>
                </c:pt>
                <c:pt idx="1">
                  <c:v>P-removal manure</c:v>
                </c:pt>
                <c:pt idx="2">
                  <c:v>No P added Fertilizer</c:v>
                </c:pt>
              </c:strCache>
            </c:strRef>
          </c:cat>
          <c:val>
            <c:numRef>
              <c:f>(tp!$D$6,tp!$D$7,tp!$D$5)</c:f>
              <c:numCache>
                <c:formatCode>General</c:formatCode>
                <c:ptCount val="3"/>
                <c:pt idx="0">
                  <c:v>4.5510200000000003</c:v>
                </c:pt>
                <c:pt idx="1">
                  <c:v>4.4971799999999975</c:v>
                </c:pt>
                <c:pt idx="2">
                  <c:v>3.5536399999999997</c:v>
                </c:pt>
              </c:numCache>
            </c:numRef>
          </c:val>
        </c:ser>
        <c:dLbls>
          <c:showVal val="1"/>
        </c:dLbls>
        <c:gapWidth val="75"/>
        <c:overlap val="-25"/>
        <c:axId val="185334016"/>
        <c:axId val="185409920"/>
      </c:barChart>
      <c:catAx>
        <c:axId val="185334016"/>
        <c:scaling>
          <c:orientation val="minMax"/>
        </c:scaling>
        <c:axPos val="b"/>
        <c:numFmt formatCode="General" sourceLinked="1"/>
        <c:majorTickMark val="none"/>
        <c:tickLblPos val="nextTo"/>
        <c:txPr>
          <a:bodyPr rot="0" vert="horz"/>
          <a:lstStyle/>
          <a:p>
            <a:pPr>
              <a:defRPr/>
            </a:pPr>
            <a:endParaRPr lang="en-US"/>
          </a:p>
        </c:txPr>
        <c:crossAx val="185409920"/>
        <c:crosses val="autoZero"/>
        <c:auto val="1"/>
        <c:lblAlgn val="ctr"/>
        <c:lblOffset val="100"/>
        <c:tickLblSkip val="1"/>
        <c:tickMarkSkip val="1"/>
      </c:catAx>
      <c:valAx>
        <c:axId val="185409920"/>
        <c:scaling>
          <c:orientation val="minMax"/>
        </c:scaling>
        <c:axPos val="l"/>
        <c:majorGridlines/>
        <c:title>
          <c:tx>
            <c:rich>
              <a:bodyPr rot="-5400000" vert="horz"/>
              <a:lstStyle/>
              <a:p>
                <a:pPr>
                  <a:defRPr/>
                </a:pPr>
                <a:r>
                  <a:rPr lang="en-US" dirty="0"/>
                  <a:t>Total P </a:t>
                </a:r>
                <a:r>
                  <a:rPr lang="en-US" dirty="0" smtClean="0"/>
                  <a:t>(</a:t>
                </a:r>
                <a:r>
                  <a:rPr lang="en-US" dirty="0"/>
                  <a:t>kg/ha)</a:t>
                </a:r>
              </a:p>
            </c:rich>
          </c:tx>
          <c:layout/>
        </c:title>
        <c:numFmt formatCode="General" sourceLinked="1"/>
        <c:majorTickMark val="none"/>
        <c:tickLblPos val="nextTo"/>
        <c:txPr>
          <a:bodyPr rot="0" vert="horz"/>
          <a:lstStyle/>
          <a:p>
            <a:pPr>
              <a:defRPr/>
            </a:pPr>
            <a:endParaRPr lang="en-US"/>
          </a:p>
        </c:txPr>
        <c:crossAx val="185334016"/>
        <c:crosses val="autoZero"/>
        <c:crossBetween val="between"/>
      </c:valAx>
    </c:plotArea>
    <c:legend>
      <c:legendPos val="b"/>
      <c:layout>
        <c:manualLayout>
          <c:xMode val="edge"/>
          <c:yMode val="edge"/>
          <c:x val="0.17324871193131341"/>
          <c:y val="0.89767901954642992"/>
          <c:w val="0.75502541877696761"/>
          <c:h val="6.3454953933227504E-2"/>
        </c:manualLayout>
      </c:layout>
    </c:legend>
    <c:plotVisOnly val="1"/>
    <c:dispBlanksAs val="gap"/>
  </c:chart>
  <c:txPr>
    <a:bodyPr/>
    <a:lstStyle/>
    <a:p>
      <a:pPr>
        <a:defRPr sz="2000"/>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style val="29"/>
  <c:chart>
    <c:title>
      <c:tx>
        <c:rich>
          <a:bodyPr/>
          <a:lstStyle/>
          <a:p>
            <a:pPr>
              <a:defRPr/>
            </a:pPr>
            <a:r>
              <a:rPr lang="en-US" dirty="0" smtClean="0"/>
              <a:t>Effect</a:t>
            </a:r>
            <a:r>
              <a:rPr lang="en-US" baseline="0" dirty="0" smtClean="0"/>
              <a:t> of site on T</a:t>
            </a:r>
            <a:r>
              <a:rPr lang="en-US" dirty="0" smtClean="0"/>
              <a:t>otal </a:t>
            </a:r>
            <a:r>
              <a:rPr lang="en-US" dirty="0"/>
              <a:t>P </a:t>
            </a:r>
            <a:r>
              <a:rPr lang="en-US" dirty="0" smtClean="0"/>
              <a:t>loss</a:t>
            </a:r>
            <a:endParaRPr lang="en-US" dirty="0"/>
          </a:p>
        </c:rich>
      </c:tx>
      <c:layout/>
    </c:title>
    <c:plotArea>
      <c:layout>
        <c:manualLayout>
          <c:layoutTarget val="inner"/>
          <c:xMode val="edge"/>
          <c:yMode val="edge"/>
          <c:x val="3.3267819222127751E-2"/>
          <c:y val="0.19936839145106908"/>
          <c:w val="0.89400494539121556"/>
          <c:h val="0.56535376827896411"/>
        </c:manualLayout>
      </c:layout>
      <c:barChart>
        <c:barDir val="col"/>
        <c:grouping val="clustered"/>
        <c:ser>
          <c:idx val="0"/>
          <c:order val="0"/>
          <c:dLbls>
            <c:dLbl>
              <c:idx val="0"/>
              <c:layout/>
              <c:tx>
                <c:rich>
                  <a:bodyPr/>
                  <a:lstStyle/>
                  <a:p>
                    <a:r>
                      <a:rPr lang="en-US">
                        <a:solidFill>
                          <a:schemeClr val="tx1"/>
                        </a:solidFill>
                      </a:rPr>
                      <a:t>a</a:t>
                    </a:r>
                  </a:p>
                </c:rich>
              </c:tx>
              <c:dLblPos val="outEnd"/>
              <c:showVal val="1"/>
            </c:dLbl>
            <c:dLbl>
              <c:idx val="1"/>
              <c:layout/>
              <c:tx>
                <c:rich>
                  <a:bodyPr/>
                  <a:lstStyle/>
                  <a:p>
                    <a:r>
                      <a:rPr lang="en-US">
                        <a:solidFill>
                          <a:schemeClr val="tx1"/>
                        </a:solidFill>
                      </a:rPr>
                      <a:t>b</a:t>
                    </a:r>
                  </a:p>
                </c:rich>
              </c:tx>
              <c:dLblPos val="outEnd"/>
              <c:showVal val="1"/>
            </c:dLbl>
            <c:txPr>
              <a:bodyPr/>
              <a:lstStyle/>
              <a:p>
                <a:pPr>
                  <a:defRPr>
                    <a:solidFill>
                      <a:schemeClr val="tx1"/>
                    </a:solidFill>
                  </a:defRPr>
                </a:pPr>
                <a:endParaRPr lang="en-US"/>
              </a:p>
            </c:txPr>
            <c:dLblPos val="outEnd"/>
            <c:showVal val="1"/>
          </c:dLbls>
          <c:cat>
            <c:strRef>
              <c:f>tp!$A$9:$A$10</c:f>
              <c:strCache>
                <c:ptCount val="2"/>
                <c:pt idx="0">
                  <c:v>Kville</c:v>
                </c:pt>
                <c:pt idx="1">
                  <c:v>Wye</c:v>
                </c:pt>
              </c:strCache>
            </c:strRef>
          </c:cat>
          <c:val>
            <c:numRef>
              <c:f>tp!$D$9:$D$10</c:f>
              <c:numCache>
                <c:formatCode>General</c:formatCode>
                <c:ptCount val="2"/>
                <c:pt idx="0">
                  <c:v>6.8646199999999755</c:v>
                </c:pt>
                <c:pt idx="1">
                  <c:v>3.1160199999999967</c:v>
                </c:pt>
              </c:numCache>
            </c:numRef>
          </c:val>
        </c:ser>
        <c:gapWidth val="75"/>
        <c:overlap val="-25"/>
        <c:axId val="192496768"/>
        <c:axId val="192498304"/>
      </c:barChart>
      <c:catAx>
        <c:axId val="192496768"/>
        <c:scaling>
          <c:orientation val="minMax"/>
        </c:scaling>
        <c:axPos val="b"/>
        <c:numFmt formatCode="General" sourceLinked="1"/>
        <c:majorTickMark val="none"/>
        <c:tickLblPos val="nextTo"/>
        <c:txPr>
          <a:bodyPr rot="0" vert="horz"/>
          <a:lstStyle/>
          <a:p>
            <a:pPr>
              <a:defRPr/>
            </a:pPr>
            <a:endParaRPr lang="en-US"/>
          </a:p>
        </c:txPr>
        <c:crossAx val="192498304"/>
        <c:crosses val="autoZero"/>
        <c:auto val="1"/>
        <c:lblAlgn val="ctr"/>
        <c:lblOffset val="100"/>
        <c:tickLblSkip val="1"/>
        <c:tickMarkSkip val="1"/>
      </c:catAx>
      <c:valAx>
        <c:axId val="192498304"/>
        <c:scaling>
          <c:orientation val="minMax"/>
          <c:max val="9"/>
        </c:scaling>
        <c:delete val="1"/>
        <c:axPos val="l"/>
        <c:majorGridlines/>
        <c:numFmt formatCode="General" sourceLinked="1"/>
        <c:majorTickMark val="none"/>
        <c:tickLblPos val="none"/>
        <c:crossAx val="192496768"/>
        <c:crosses val="autoZero"/>
        <c:crossBetween val="between"/>
      </c:valAx>
    </c:plotArea>
    <c:plotVisOnly val="1"/>
    <c:dispBlanksAs val="gap"/>
  </c:chart>
  <c:txPr>
    <a:bodyPr/>
    <a:lstStyle/>
    <a:p>
      <a:pPr>
        <a:defRPr sz="2000"/>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style val="31"/>
  <c:chart>
    <c:title>
      <c:tx>
        <c:rich>
          <a:bodyPr/>
          <a:lstStyle/>
          <a:p>
            <a:pPr>
              <a:defRPr/>
            </a:pPr>
            <a:r>
              <a:rPr lang="en-US"/>
              <a:t>Soluble P loss from Wye</a:t>
            </a:r>
          </a:p>
        </c:rich>
      </c:tx>
      <c:layout>
        <c:manualLayout>
          <c:xMode val="edge"/>
          <c:yMode val="edge"/>
          <c:x val="0.15691668929314959"/>
          <c:y val="2.0043119610048802E-3"/>
        </c:manualLayout>
      </c:layout>
    </c:title>
    <c:plotArea>
      <c:layout>
        <c:manualLayout>
          <c:layoutTarget val="inner"/>
          <c:xMode val="edge"/>
          <c:yMode val="edge"/>
          <c:x val="3.1609195402299103E-2"/>
          <c:y val="0.11515485564304458"/>
          <c:w val="0.93678160919540265"/>
          <c:h val="0.66608186808518888"/>
        </c:manualLayout>
      </c:layout>
      <c:barChart>
        <c:barDir val="col"/>
        <c:grouping val="clustered"/>
        <c:ser>
          <c:idx val="0"/>
          <c:order val="0"/>
          <c:tx>
            <c:strRef>
              <c:f>solp!$C$43</c:f>
              <c:strCache>
                <c:ptCount val="1"/>
                <c:pt idx="0">
                  <c:v>No Incorporation</c:v>
                </c:pt>
              </c:strCache>
            </c:strRef>
          </c:tx>
          <c:dLbls>
            <c:dLbl>
              <c:idx val="0"/>
              <c:layout/>
              <c:tx>
                <c:rich>
                  <a:bodyPr/>
                  <a:lstStyle/>
                  <a:p>
                    <a:r>
                      <a:rPr lang="en-US">
                        <a:solidFill>
                          <a:schemeClr val="tx1"/>
                        </a:solidFill>
                      </a:rPr>
                      <a:t>a</a:t>
                    </a:r>
                  </a:p>
                </c:rich>
              </c:tx>
              <c:dLblPos val="outEnd"/>
            </c:dLbl>
            <c:dLbl>
              <c:idx val="1"/>
              <c:layout/>
              <c:tx>
                <c:rich>
                  <a:bodyPr/>
                  <a:lstStyle/>
                  <a:p>
                    <a:r>
                      <a:rPr lang="en-US">
                        <a:solidFill>
                          <a:schemeClr val="tx1"/>
                        </a:solidFill>
                      </a:rPr>
                      <a:t>a</a:t>
                    </a:r>
                  </a:p>
                </c:rich>
              </c:tx>
              <c:dLblPos val="outEnd"/>
            </c:dLbl>
            <c:dLbl>
              <c:idx val="2"/>
              <c:layout/>
              <c:tx>
                <c:rich>
                  <a:bodyPr/>
                  <a:lstStyle/>
                  <a:p>
                    <a:r>
                      <a:rPr lang="en-US">
                        <a:solidFill>
                          <a:schemeClr val="tx1"/>
                        </a:solidFill>
                      </a:rPr>
                      <a:t>b</a:t>
                    </a:r>
                  </a:p>
                </c:rich>
              </c:tx>
              <c:dLblPos val="outEnd"/>
            </c:dLbl>
            <c:txPr>
              <a:bodyPr/>
              <a:lstStyle/>
              <a:p>
                <a:pPr>
                  <a:defRPr>
                    <a:solidFill>
                      <a:schemeClr val="tx1"/>
                    </a:solidFill>
                  </a:defRPr>
                </a:pPr>
                <a:endParaRPr lang="en-US"/>
              </a:p>
            </c:txPr>
            <c:dLblPos val="outEnd"/>
            <c:showVal val="1"/>
          </c:dLbls>
          <c:cat>
            <c:strRef>
              <c:f>(solp!$B$47,solp!$B$48,solp!$B$46)</c:f>
              <c:strCache>
                <c:ptCount val="3"/>
                <c:pt idx="0">
                  <c:v>N-rate manure</c:v>
                </c:pt>
                <c:pt idx="1">
                  <c:v>P-removal rate manure</c:v>
                </c:pt>
                <c:pt idx="2">
                  <c:v>No P added Fertilizer</c:v>
                </c:pt>
              </c:strCache>
            </c:strRef>
          </c:cat>
          <c:val>
            <c:numRef>
              <c:f>(solp!$E$44,solp!$E$45,solp!$E$43)</c:f>
              <c:numCache>
                <c:formatCode>General</c:formatCode>
                <c:ptCount val="3"/>
                <c:pt idx="0">
                  <c:v>8.3632300410141038</c:v>
                </c:pt>
                <c:pt idx="1">
                  <c:v>4.7552283644560838</c:v>
                </c:pt>
                <c:pt idx="2">
                  <c:v>0.68341343599394777</c:v>
                </c:pt>
              </c:numCache>
            </c:numRef>
          </c:val>
        </c:ser>
        <c:ser>
          <c:idx val="1"/>
          <c:order val="1"/>
          <c:tx>
            <c:strRef>
              <c:f>solp!$C$46</c:f>
              <c:strCache>
                <c:ptCount val="1"/>
                <c:pt idx="0">
                  <c:v>Incoporation</c:v>
                </c:pt>
              </c:strCache>
            </c:strRef>
          </c:tx>
          <c:dLbls>
            <c:dLbl>
              <c:idx val="0"/>
              <c:layout/>
              <c:tx>
                <c:rich>
                  <a:bodyPr/>
                  <a:lstStyle/>
                  <a:p>
                    <a:r>
                      <a:rPr lang="en-US">
                        <a:solidFill>
                          <a:schemeClr val="tx1"/>
                        </a:solidFill>
                      </a:rPr>
                      <a:t>b</a:t>
                    </a:r>
                  </a:p>
                </c:rich>
              </c:tx>
              <c:dLblPos val="outEnd"/>
            </c:dLbl>
            <c:dLbl>
              <c:idx val="1"/>
              <c:layout/>
              <c:tx>
                <c:rich>
                  <a:bodyPr/>
                  <a:lstStyle/>
                  <a:p>
                    <a:r>
                      <a:rPr lang="en-US">
                        <a:solidFill>
                          <a:schemeClr val="tx1"/>
                        </a:solidFill>
                      </a:rPr>
                      <a:t>b</a:t>
                    </a:r>
                  </a:p>
                </c:rich>
              </c:tx>
              <c:dLblPos val="outEnd"/>
            </c:dLbl>
            <c:dLbl>
              <c:idx val="2"/>
              <c:layout/>
              <c:tx>
                <c:rich>
                  <a:bodyPr/>
                  <a:lstStyle/>
                  <a:p>
                    <a:r>
                      <a:rPr lang="en-US">
                        <a:solidFill>
                          <a:schemeClr val="tx1"/>
                        </a:solidFill>
                      </a:rPr>
                      <a:t>b</a:t>
                    </a:r>
                  </a:p>
                </c:rich>
              </c:tx>
              <c:dLblPos val="outEnd"/>
            </c:dLbl>
            <c:txPr>
              <a:bodyPr/>
              <a:lstStyle/>
              <a:p>
                <a:pPr>
                  <a:defRPr>
                    <a:solidFill>
                      <a:schemeClr val="tx1"/>
                    </a:solidFill>
                  </a:defRPr>
                </a:pPr>
                <a:endParaRPr lang="en-US"/>
              </a:p>
            </c:txPr>
            <c:dLblPos val="outEnd"/>
            <c:showVal val="1"/>
          </c:dLbls>
          <c:cat>
            <c:strRef>
              <c:f>(solp!$B$47,solp!$B$48,solp!$B$46)</c:f>
              <c:strCache>
                <c:ptCount val="3"/>
                <c:pt idx="0">
                  <c:v>N-rate manure</c:v>
                </c:pt>
                <c:pt idx="1">
                  <c:v>P-removal rate manure</c:v>
                </c:pt>
                <c:pt idx="2">
                  <c:v>No P added Fertilizer</c:v>
                </c:pt>
              </c:strCache>
            </c:strRef>
          </c:cat>
          <c:val>
            <c:numRef>
              <c:f>(solp!$E$47,solp!$E$48,solp!$E$46)</c:f>
              <c:numCache>
                <c:formatCode>General</c:formatCode>
                <c:ptCount val="3"/>
                <c:pt idx="0">
                  <c:v>0.33278611955189435</c:v>
                </c:pt>
                <c:pt idx="1">
                  <c:v>0.37589129780141967</c:v>
                </c:pt>
                <c:pt idx="2">
                  <c:v>0.42131046143651757</c:v>
                </c:pt>
              </c:numCache>
            </c:numRef>
          </c:val>
        </c:ser>
        <c:dLbls>
          <c:showVal val="1"/>
        </c:dLbls>
        <c:gapWidth val="75"/>
        <c:overlap val="-25"/>
        <c:axId val="192572800"/>
        <c:axId val="192586880"/>
      </c:barChart>
      <c:catAx>
        <c:axId val="192572800"/>
        <c:scaling>
          <c:orientation val="minMax"/>
        </c:scaling>
        <c:axPos val="b"/>
        <c:numFmt formatCode="General" sourceLinked="1"/>
        <c:majorTickMark val="none"/>
        <c:tickLblPos val="nextTo"/>
        <c:txPr>
          <a:bodyPr rot="0" vert="horz"/>
          <a:lstStyle/>
          <a:p>
            <a:pPr>
              <a:defRPr/>
            </a:pPr>
            <a:endParaRPr lang="en-US"/>
          </a:p>
        </c:txPr>
        <c:crossAx val="192586880"/>
        <c:crosses val="autoZero"/>
        <c:auto val="1"/>
        <c:lblAlgn val="ctr"/>
        <c:lblOffset val="100"/>
        <c:tickLblSkip val="1"/>
        <c:tickMarkSkip val="1"/>
      </c:catAx>
      <c:valAx>
        <c:axId val="192586880"/>
        <c:scaling>
          <c:orientation val="minMax"/>
        </c:scaling>
        <c:delete val="1"/>
        <c:axPos val="l"/>
        <c:majorGridlines/>
        <c:numFmt formatCode="General" sourceLinked="1"/>
        <c:majorTickMark val="none"/>
        <c:tickLblPos val="none"/>
        <c:crossAx val="192572800"/>
        <c:crosses val="autoZero"/>
        <c:crossBetween val="between"/>
      </c:valAx>
    </c:plotArea>
    <c:legend>
      <c:legendPos val="b"/>
      <c:layout/>
    </c:legend>
    <c:plotVisOnly val="1"/>
    <c:dispBlanksAs val="gap"/>
  </c:chart>
  <c:txPr>
    <a:bodyPr/>
    <a:lstStyle/>
    <a:p>
      <a:pPr>
        <a:defRPr sz="2000"/>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style val="31"/>
  <c:chart>
    <c:title>
      <c:tx>
        <c:rich>
          <a:bodyPr/>
          <a:lstStyle/>
          <a:p>
            <a:pPr>
              <a:defRPr/>
            </a:pPr>
            <a:r>
              <a:rPr lang="en-US"/>
              <a:t>Soluble P loss from Kville</a:t>
            </a:r>
          </a:p>
        </c:rich>
      </c:tx>
      <c:layout>
        <c:manualLayout>
          <c:xMode val="edge"/>
          <c:yMode val="edge"/>
          <c:x val="0.24391015546133865"/>
          <c:y val="1.4084507042253521E-2"/>
        </c:manualLayout>
      </c:layout>
    </c:title>
    <c:plotArea>
      <c:layout>
        <c:manualLayout>
          <c:layoutTarget val="inner"/>
          <c:xMode val="edge"/>
          <c:yMode val="edge"/>
          <c:x val="0.17918114096032198"/>
          <c:y val="0.11739115518577721"/>
          <c:w val="0.79385807472595338"/>
          <c:h val="0.65512016038483079"/>
        </c:manualLayout>
      </c:layout>
      <c:barChart>
        <c:barDir val="col"/>
        <c:grouping val="clustered"/>
        <c:ser>
          <c:idx val="0"/>
          <c:order val="0"/>
          <c:tx>
            <c:strRef>
              <c:f>solp!$C$2</c:f>
              <c:strCache>
                <c:ptCount val="1"/>
                <c:pt idx="0">
                  <c:v>No Incorporation</c:v>
                </c:pt>
              </c:strCache>
            </c:strRef>
          </c:tx>
          <c:dLbls>
            <c:dLbl>
              <c:idx val="0"/>
              <c:layout/>
              <c:tx>
                <c:rich>
                  <a:bodyPr/>
                  <a:lstStyle/>
                  <a:p>
                    <a:r>
                      <a:rPr lang="en-US"/>
                      <a:t>a</a:t>
                    </a:r>
                  </a:p>
                </c:rich>
              </c:tx>
              <c:dLblPos val="outEnd"/>
            </c:dLbl>
            <c:dLbl>
              <c:idx val="1"/>
              <c:layout/>
              <c:tx>
                <c:rich>
                  <a:bodyPr/>
                  <a:lstStyle/>
                  <a:p>
                    <a:r>
                      <a:rPr lang="en-US"/>
                      <a:t>ab</a:t>
                    </a:r>
                  </a:p>
                </c:rich>
              </c:tx>
              <c:dLblPos val="outEnd"/>
            </c:dLbl>
            <c:dLbl>
              <c:idx val="2"/>
              <c:layout/>
              <c:tx>
                <c:rich>
                  <a:bodyPr/>
                  <a:lstStyle/>
                  <a:p>
                    <a:r>
                      <a:rPr lang="en-US"/>
                      <a:t>b</a:t>
                    </a:r>
                  </a:p>
                </c:rich>
              </c:tx>
              <c:dLblPos val="outEnd"/>
            </c:dLbl>
            <c:dLblPos val="outEnd"/>
            <c:showVal val="1"/>
          </c:dLbls>
          <c:cat>
            <c:strRef>
              <c:f>(solp!$B$6,solp!$B$7,solp!$B$5)</c:f>
              <c:strCache>
                <c:ptCount val="3"/>
                <c:pt idx="0">
                  <c:v>N-rate manure</c:v>
                </c:pt>
                <c:pt idx="1">
                  <c:v>P-removal rate manure</c:v>
                </c:pt>
                <c:pt idx="2">
                  <c:v>No P added Fertilizer</c:v>
                </c:pt>
              </c:strCache>
            </c:strRef>
          </c:cat>
          <c:val>
            <c:numRef>
              <c:f>(solp!$E$3,solp!$E$4,solp!$E$2)</c:f>
              <c:numCache>
                <c:formatCode>General</c:formatCode>
                <c:ptCount val="3"/>
                <c:pt idx="0">
                  <c:v>2.6539383883914009</c:v>
                </c:pt>
                <c:pt idx="1">
                  <c:v>0.98220495658153395</c:v>
                </c:pt>
                <c:pt idx="2">
                  <c:v>0.27863425281454085</c:v>
                </c:pt>
              </c:numCache>
            </c:numRef>
          </c:val>
        </c:ser>
        <c:ser>
          <c:idx val="1"/>
          <c:order val="1"/>
          <c:tx>
            <c:strRef>
              <c:f>solp!$C$5</c:f>
              <c:strCache>
                <c:ptCount val="1"/>
                <c:pt idx="0">
                  <c:v>Incoporation</c:v>
                </c:pt>
              </c:strCache>
            </c:strRef>
          </c:tx>
          <c:dLbls>
            <c:dLbl>
              <c:idx val="0"/>
              <c:layout/>
              <c:tx>
                <c:rich>
                  <a:bodyPr/>
                  <a:lstStyle/>
                  <a:p>
                    <a:r>
                      <a:rPr lang="en-US"/>
                      <a:t>b</a:t>
                    </a:r>
                  </a:p>
                </c:rich>
              </c:tx>
              <c:dLblPos val="outEnd"/>
            </c:dLbl>
            <c:dLbl>
              <c:idx val="1"/>
              <c:layout/>
              <c:tx>
                <c:rich>
                  <a:bodyPr/>
                  <a:lstStyle/>
                  <a:p>
                    <a:r>
                      <a:rPr lang="en-US"/>
                      <a:t>b</a:t>
                    </a:r>
                  </a:p>
                </c:rich>
              </c:tx>
              <c:dLblPos val="outEnd"/>
            </c:dLbl>
            <c:dLbl>
              <c:idx val="2"/>
              <c:layout/>
              <c:tx>
                <c:rich>
                  <a:bodyPr/>
                  <a:lstStyle/>
                  <a:p>
                    <a:r>
                      <a:rPr lang="en-US"/>
                      <a:t>ab</a:t>
                    </a:r>
                  </a:p>
                </c:rich>
              </c:tx>
              <c:dLblPos val="outEnd"/>
            </c:dLbl>
            <c:dLblPos val="outEnd"/>
            <c:showVal val="1"/>
          </c:dLbls>
          <c:cat>
            <c:strRef>
              <c:f>(solp!$B$6,solp!$B$7,solp!$B$5)</c:f>
              <c:strCache>
                <c:ptCount val="3"/>
                <c:pt idx="0">
                  <c:v>N-rate manure</c:v>
                </c:pt>
                <c:pt idx="1">
                  <c:v>P-removal rate manure</c:v>
                </c:pt>
                <c:pt idx="2">
                  <c:v>No P added Fertilizer</c:v>
                </c:pt>
              </c:strCache>
            </c:strRef>
          </c:cat>
          <c:val>
            <c:numRef>
              <c:f>(solp!$E$6,solp!$E$7,solp!$E$5)</c:f>
              <c:numCache>
                <c:formatCode>General</c:formatCode>
                <c:ptCount val="3"/>
                <c:pt idx="0">
                  <c:v>0.28983158125954739</c:v>
                </c:pt>
                <c:pt idx="1">
                  <c:v>0.27437615681423738</c:v>
                </c:pt>
                <c:pt idx="2">
                  <c:v>0.38256554574089541</c:v>
                </c:pt>
              </c:numCache>
            </c:numRef>
          </c:val>
        </c:ser>
        <c:dLbls>
          <c:showVal val="1"/>
        </c:dLbls>
        <c:gapWidth val="75"/>
        <c:overlap val="-25"/>
        <c:axId val="192653568"/>
        <c:axId val="192663552"/>
      </c:barChart>
      <c:catAx>
        <c:axId val="192653568"/>
        <c:scaling>
          <c:orientation val="minMax"/>
        </c:scaling>
        <c:axPos val="b"/>
        <c:numFmt formatCode="General" sourceLinked="1"/>
        <c:majorTickMark val="none"/>
        <c:tickLblPos val="nextTo"/>
        <c:txPr>
          <a:bodyPr rot="0" vert="horz"/>
          <a:lstStyle/>
          <a:p>
            <a:pPr>
              <a:defRPr/>
            </a:pPr>
            <a:endParaRPr lang="en-US"/>
          </a:p>
        </c:txPr>
        <c:crossAx val="192663552"/>
        <c:crosses val="autoZero"/>
        <c:auto val="1"/>
        <c:lblAlgn val="ctr"/>
        <c:lblOffset val="100"/>
        <c:tickLblSkip val="1"/>
        <c:tickMarkSkip val="1"/>
      </c:catAx>
      <c:valAx>
        <c:axId val="192663552"/>
        <c:scaling>
          <c:orientation val="minMax"/>
          <c:max val="9"/>
        </c:scaling>
        <c:axPos val="l"/>
        <c:majorGridlines/>
        <c:title>
          <c:tx>
            <c:rich>
              <a:bodyPr rot="-5400000" vert="horz"/>
              <a:lstStyle/>
              <a:p>
                <a:pPr>
                  <a:defRPr/>
                </a:pPr>
                <a:r>
                  <a:rPr lang="en-US"/>
                  <a:t>Soluble P (kg/ha)</a:t>
                </a:r>
              </a:p>
            </c:rich>
          </c:tx>
          <c:layout/>
        </c:title>
        <c:numFmt formatCode="General" sourceLinked="1"/>
        <c:majorTickMark val="none"/>
        <c:tickLblPos val="nextTo"/>
        <c:txPr>
          <a:bodyPr rot="0" vert="horz"/>
          <a:lstStyle/>
          <a:p>
            <a:pPr>
              <a:defRPr/>
            </a:pPr>
            <a:endParaRPr lang="en-US"/>
          </a:p>
        </c:txPr>
        <c:crossAx val="192653568"/>
        <c:crosses val="autoZero"/>
        <c:crossBetween val="between"/>
      </c:valAx>
    </c:plotArea>
    <c:legend>
      <c:legendPos val="b"/>
      <c:layout>
        <c:manualLayout>
          <c:xMode val="edge"/>
          <c:yMode val="edge"/>
          <c:x val="0.12350716737330912"/>
          <c:y val="0.91509204835311075"/>
          <c:w val="0.81708822935594549"/>
          <c:h val="7.0823444604635813E-2"/>
        </c:manualLayout>
      </c:layout>
    </c:legend>
    <c:plotVisOnly val="1"/>
    <c:dispBlanksAs val="gap"/>
  </c:chart>
  <c:txPr>
    <a:bodyPr/>
    <a:lstStyle/>
    <a:p>
      <a:pPr>
        <a:defRPr sz="2000"/>
      </a:pPr>
      <a:endParaRPr lang="en-U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style val="29"/>
  <c:chart>
    <c:title>
      <c:tx>
        <c:rich>
          <a:bodyPr/>
          <a:lstStyle/>
          <a:p>
            <a:pPr>
              <a:defRPr/>
            </a:pPr>
            <a:r>
              <a:rPr lang="en-US" dirty="0" smtClean="0"/>
              <a:t>Effect of</a:t>
            </a:r>
            <a:r>
              <a:rPr lang="en-US" baseline="0" dirty="0" smtClean="0"/>
              <a:t> location on SAP</a:t>
            </a:r>
            <a:r>
              <a:rPr lang="en-US" dirty="0" smtClean="0"/>
              <a:t> </a:t>
            </a:r>
            <a:r>
              <a:rPr lang="en-US" dirty="0"/>
              <a:t>Loss</a:t>
            </a:r>
          </a:p>
        </c:rich>
      </c:tx>
      <c:layout>
        <c:manualLayout>
          <c:xMode val="edge"/>
          <c:yMode val="edge"/>
          <c:x val="0.21126713498444727"/>
          <c:y val="1.8066054243219758E-2"/>
        </c:manualLayout>
      </c:layout>
    </c:title>
    <c:plotArea>
      <c:layout>
        <c:manualLayout>
          <c:layoutTarget val="inner"/>
          <c:xMode val="edge"/>
          <c:yMode val="edge"/>
          <c:x val="0.3193227002267327"/>
          <c:y val="0.17898273458005251"/>
          <c:w val="0.66359707088525743"/>
          <c:h val="0.67654466043307104"/>
        </c:manualLayout>
      </c:layout>
      <c:barChart>
        <c:barDir val="col"/>
        <c:grouping val="clustered"/>
        <c:ser>
          <c:idx val="0"/>
          <c:order val="0"/>
          <c:dLbls>
            <c:dLbl>
              <c:idx val="0"/>
              <c:layout/>
              <c:tx>
                <c:rich>
                  <a:bodyPr/>
                  <a:lstStyle/>
                  <a:p>
                    <a:r>
                      <a:rPr lang="en-US" dirty="0" smtClean="0"/>
                      <a:t>a</a:t>
                    </a:r>
                    <a:endParaRPr lang="en-US" dirty="0"/>
                  </a:p>
                </c:rich>
              </c:tx>
              <c:dLblPos val="outEnd"/>
              <c:showVal val="1"/>
            </c:dLbl>
            <c:dLbl>
              <c:idx val="1"/>
              <c:layout/>
              <c:tx>
                <c:rich>
                  <a:bodyPr/>
                  <a:lstStyle/>
                  <a:p>
                    <a:r>
                      <a:rPr lang="en-US"/>
                      <a:t>b</a:t>
                    </a:r>
                  </a:p>
                </c:rich>
              </c:tx>
              <c:dLblPos val="outEnd"/>
              <c:showVal val="1"/>
            </c:dLbl>
            <c:dLblPos val="outEnd"/>
            <c:showVal val="1"/>
          </c:dLbls>
          <c:cat>
            <c:strRef>
              <c:f>sedp!$A$3:$A$4</c:f>
              <c:strCache>
                <c:ptCount val="2"/>
                <c:pt idx="0">
                  <c:v>Kville</c:v>
                </c:pt>
                <c:pt idx="1">
                  <c:v>Wye</c:v>
                </c:pt>
              </c:strCache>
            </c:strRef>
          </c:cat>
          <c:val>
            <c:numRef>
              <c:f>sedp!$D$3:$D$4</c:f>
              <c:numCache>
                <c:formatCode>General</c:formatCode>
                <c:ptCount val="2"/>
                <c:pt idx="0">
                  <c:v>2.5759999999999987</c:v>
                </c:pt>
                <c:pt idx="1">
                  <c:v>1.5</c:v>
                </c:pt>
              </c:numCache>
            </c:numRef>
          </c:val>
        </c:ser>
        <c:dLbls>
          <c:showVal val="1"/>
        </c:dLbls>
        <c:axId val="192700800"/>
        <c:axId val="192702336"/>
      </c:barChart>
      <c:catAx>
        <c:axId val="192700800"/>
        <c:scaling>
          <c:orientation val="minMax"/>
        </c:scaling>
        <c:axPos val="b"/>
        <c:numFmt formatCode="General" sourceLinked="1"/>
        <c:tickLblPos val="nextTo"/>
        <c:txPr>
          <a:bodyPr rot="0" vert="horz"/>
          <a:lstStyle/>
          <a:p>
            <a:pPr>
              <a:defRPr/>
            </a:pPr>
            <a:endParaRPr lang="en-US"/>
          </a:p>
        </c:txPr>
        <c:crossAx val="192702336"/>
        <c:crosses val="autoZero"/>
        <c:auto val="1"/>
        <c:lblAlgn val="ctr"/>
        <c:lblOffset val="100"/>
        <c:tickLblSkip val="1"/>
        <c:tickMarkSkip val="1"/>
      </c:catAx>
      <c:valAx>
        <c:axId val="192702336"/>
        <c:scaling>
          <c:orientation val="minMax"/>
        </c:scaling>
        <c:axPos val="l"/>
        <c:majorGridlines/>
        <c:title>
          <c:tx>
            <c:rich>
              <a:bodyPr rot="0" vert="horz"/>
              <a:lstStyle/>
              <a:p>
                <a:pPr>
                  <a:defRPr/>
                </a:pPr>
                <a:r>
                  <a:rPr lang="en-US" dirty="0" smtClean="0"/>
                  <a:t>SAP (kg/ha</a:t>
                </a:r>
                <a:r>
                  <a:rPr lang="en-US" dirty="0"/>
                  <a:t>)</a:t>
                </a:r>
              </a:p>
            </c:rich>
          </c:tx>
          <c:layout>
            <c:manualLayout>
              <c:xMode val="edge"/>
              <c:yMode val="edge"/>
              <c:x val="5.4503867138936152E-2"/>
              <c:y val="0.38390132874015742"/>
            </c:manualLayout>
          </c:layout>
        </c:title>
        <c:numFmt formatCode="General" sourceLinked="1"/>
        <c:tickLblPos val="nextTo"/>
        <c:txPr>
          <a:bodyPr rot="0" vert="horz"/>
          <a:lstStyle/>
          <a:p>
            <a:pPr>
              <a:defRPr/>
            </a:pPr>
            <a:endParaRPr lang="en-US"/>
          </a:p>
        </c:txPr>
        <c:crossAx val="192700800"/>
        <c:crosses val="autoZero"/>
        <c:crossBetween val="between"/>
      </c:valAx>
    </c:plotArea>
    <c:plotVisOnly val="1"/>
    <c:dispBlanksAs val="gap"/>
  </c:chart>
  <c:txPr>
    <a:bodyPr/>
    <a:lstStyle/>
    <a:p>
      <a:pPr>
        <a:defRPr sz="2000"/>
      </a:pPr>
      <a:endParaRPr lang="en-US"/>
    </a:p>
  </c:txPr>
  <c:externalData r:id="rId1"/>
</c:chartSpace>
</file>

<file path=ppt/drawings/_rels/drawing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image" Target="../media/image1.png"/></Relationships>
</file>

<file path=ppt/drawings/drawing1.xml><?xml version="1.0" encoding="utf-8"?>
<c:userShapes xmlns:c="http://schemas.openxmlformats.org/drawingml/2006/chart">
  <cdr:relSizeAnchor xmlns:cdr="http://schemas.openxmlformats.org/drawingml/2006/chartDrawing">
    <cdr:from>
      <cdr:x>0.08775</cdr:x>
      <cdr:y>0.18159</cdr:y>
    </cdr:from>
    <cdr:to>
      <cdr:x>0.20888</cdr:x>
      <cdr:y>0.44072</cdr:y>
    </cdr:to>
    <cdr:pic>
      <cdr:nvPicPr>
        <cdr:cNvPr id="2"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918743" y="1018427"/>
          <a:ext cx="1268217" cy="1453283"/>
        </a:xfrm>
        <a:prstGeom xmlns:a="http://schemas.openxmlformats.org/drawingml/2006/main" prst="rect">
          <a:avLst/>
        </a:prstGeom>
      </cdr:spPr>
    </cdr:pic>
  </cdr:relSizeAnchor>
  <cdr:relSizeAnchor xmlns:cdr="http://schemas.openxmlformats.org/drawingml/2006/chartDrawing">
    <cdr:from>
      <cdr:x>0.04005</cdr:x>
      <cdr:y>0.51722</cdr:y>
    </cdr:from>
    <cdr:to>
      <cdr:x>0.22391</cdr:x>
      <cdr:y>0.78385</cdr:y>
    </cdr:to>
    <cdr:pic>
      <cdr:nvPicPr>
        <cdr:cNvPr id="3" name="chart"/>
        <cdr:cNvPicPr>
          <a:picLocks xmlns:a="http://schemas.openxmlformats.org/drawingml/2006/main" noChangeAspect="1"/>
        </cdr:cNvPicPr>
      </cdr:nvPicPr>
      <cdr:blipFill>
        <a:blip xmlns:a="http://schemas.openxmlformats.org/drawingml/2006/main" xmlns:r="http://schemas.openxmlformats.org/officeDocument/2006/relationships" r:embed="rId2"/>
        <a:stretch xmlns:a="http://schemas.openxmlformats.org/drawingml/2006/main">
          <a:fillRect/>
        </a:stretch>
      </cdr:blipFill>
      <cdr:spPr>
        <a:xfrm xmlns:a="http://schemas.openxmlformats.org/drawingml/2006/main">
          <a:off x="419294" y="2900712"/>
          <a:ext cx="1924993" cy="1495346"/>
        </a:xfrm>
        <a:prstGeom xmlns:a="http://schemas.openxmlformats.org/drawingml/2006/main" prst="rect">
          <a:avLst/>
        </a:prstGeom>
      </cdr:spPr>
    </cdr:pic>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2" y="0"/>
            <a:ext cx="13913379" cy="2491141"/>
          </a:xfrm>
          <a:prstGeom prst="rect">
            <a:avLst/>
          </a:prstGeom>
          <a:noFill/>
          <a:ln w="9525">
            <a:noFill/>
            <a:miter lim="800000"/>
            <a:headEnd/>
            <a:tailEnd/>
          </a:ln>
          <a:effectLst/>
        </p:spPr>
        <p:txBody>
          <a:bodyPr vert="horz" wrap="square" lIns="89003" tIns="44502" rIns="89003" bIns="44502" numCol="1" anchor="t" anchorCtr="0" compatLnSpc="1">
            <a:prstTxWarp prst="textNoShape">
              <a:avLst/>
            </a:prstTxWarp>
          </a:bodyPr>
          <a:lstStyle>
            <a:lvl1pPr eaLnBrk="0" hangingPunct="0">
              <a:defRPr sz="1000">
                <a:latin typeface="Helvetica" pitchFamily="-111" charset="0"/>
                <a:ea typeface="ＭＳ Ｐゴシック" pitchFamily="-111" charset="-128"/>
              </a:defRPr>
            </a:lvl1pPr>
          </a:lstStyle>
          <a:p>
            <a:pPr>
              <a:defRPr/>
            </a:pPr>
            <a:endParaRPr lang="en-US"/>
          </a:p>
        </p:txBody>
      </p:sp>
      <p:sp>
        <p:nvSpPr>
          <p:cNvPr id="16387" name="Rectangle 3"/>
          <p:cNvSpPr>
            <a:spLocks noGrp="1" noChangeArrowheads="1"/>
          </p:cNvSpPr>
          <p:nvPr>
            <p:ph type="dt" sz="quarter" idx="1"/>
          </p:nvPr>
        </p:nvSpPr>
        <p:spPr bwMode="auto">
          <a:xfrm>
            <a:off x="18185874" y="0"/>
            <a:ext cx="13905972" cy="2491141"/>
          </a:xfrm>
          <a:prstGeom prst="rect">
            <a:avLst/>
          </a:prstGeom>
          <a:noFill/>
          <a:ln w="9525">
            <a:noFill/>
            <a:miter lim="800000"/>
            <a:headEnd/>
            <a:tailEnd/>
          </a:ln>
          <a:effectLst/>
        </p:spPr>
        <p:txBody>
          <a:bodyPr vert="horz" wrap="square" lIns="89003" tIns="44502" rIns="89003" bIns="44502" numCol="1" anchor="t" anchorCtr="0" compatLnSpc="1">
            <a:prstTxWarp prst="textNoShape">
              <a:avLst/>
            </a:prstTxWarp>
          </a:bodyPr>
          <a:lstStyle>
            <a:lvl1pPr algn="r" eaLnBrk="0" hangingPunct="0">
              <a:defRPr sz="1000">
                <a:latin typeface="Helvetica" pitchFamily="-111" charset="0"/>
                <a:ea typeface="ＭＳ Ｐゴシック" pitchFamily="-111" charset="-128"/>
              </a:defRPr>
            </a:lvl1pPr>
          </a:lstStyle>
          <a:p>
            <a:pPr>
              <a:defRPr/>
            </a:pPr>
            <a:fld id="{4DE14A19-7E8D-4681-B984-62D838556BD7}" type="datetime1">
              <a:rPr lang="en-US"/>
              <a:pPr>
                <a:defRPr/>
              </a:pPr>
              <a:t>10/30/2009</a:t>
            </a:fld>
            <a:endParaRPr lang="en-US"/>
          </a:p>
        </p:txBody>
      </p:sp>
      <p:sp>
        <p:nvSpPr>
          <p:cNvPr id="16388" name="Rectangle 4"/>
          <p:cNvSpPr>
            <a:spLocks noGrp="1" noChangeArrowheads="1"/>
          </p:cNvSpPr>
          <p:nvPr>
            <p:ph type="ftr" sz="quarter" idx="2"/>
          </p:nvPr>
        </p:nvSpPr>
        <p:spPr bwMode="auto">
          <a:xfrm>
            <a:off x="2" y="47289122"/>
            <a:ext cx="13913379" cy="2491141"/>
          </a:xfrm>
          <a:prstGeom prst="rect">
            <a:avLst/>
          </a:prstGeom>
          <a:noFill/>
          <a:ln w="9525">
            <a:noFill/>
            <a:miter lim="800000"/>
            <a:headEnd/>
            <a:tailEnd/>
          </a:ln>
          <a:effectLst/>
        </p:spPr>
        <p:txBody>
          <a:bodyPr vert="horz" wrap="square" lIns="89003" tIns="44502" rIns="89003" bIns="44502" numCol="1" anchor="b" anchorCtr="0" compatLnSpc="1">
            <a:prstTxWarp prst="textNoShape">
              <a:avLst/>
            </a:prstTxWarp>
          </a:bodyPr>
          <a:lstStyle>
            <a:lvl1pPr eaLnBrk="0" hangingPunct="0">
              <a:defRPr sz="1000">
                <a:latin typeface="Helvetica" pitchFamily="-111" charset="0"/>
                <a:ea typeface="ＭＳ Ｐゴシック" pitchFamily="-111" charset="-128"/>
              </a:defRPr>
            </a:lvl1pPr>
          </a:lstStyle>
          <a:p>
            <a:pPr>
              <a:defRPr/>
            </a:pPr>
            <a:endParaRPr lang="en-US"/>
          </a:p>
        </p:txBody>
      </p:sp>
      <p:sp>
        <p:nvSpPr>
          <p:cNvPr id="16389" name="Rectangle 5"/>
          <p:cNvSpPr>
            <a:spLocks noGrp="1" noChangeArrowheads="1"/>
          </p:cNvSpPr>
          <p:nvPr>
            <p:ph type="sldNum" sz="quarter" idx="3"/>
          </p:nvPr>
        </p:nvSpPr>
        <p:spPr bwMode="auto">
          <a:xfrm>
            <a:off x="18185874" y="47289122"/>
            <a:ext cx="13905972" cy="2491141"/>
          </a:xfrm>
          <a:prstGeom prst="rect">
            <a:avLst/>
          </a:prstGeom>
          <a:noFill/>
          <a:ln w="9525">
            <a:noFill/>
            <a:miter lim="800000"/>
            <a:headEnd/>
            <a:tailEnd/>
          </a:ln>
          <a:effectLst/>
        </p:spPr>
        <p:txBody>
          <a:bodyPr vert="horz" wrap="square" lIns="89003" tIns="44502" rIns="89003" bIns="44502" numCol="1" anchor="b" anchorCtr="0" compatLnSpc="1">
            <a:prstTxWarp prst="textNoShape">
              <a:avLst/>
            </a:prstTxWarp>
          </a:bodyPr>
          <a:lstStyle>
            <a:lvl1pPr algn="r" eaLnBrk="0" hangingPunct="0">
              <a:defRPr sz="1000">
                <a:latin typeface="Helvetica" pitchFamily="-111" charset="0"/>
                <a:ea typeface="ＭＳ Ｐゴシック" pitchFamily="-111" charset="-128"/>
              </a:defRPr>
            </a:lvl1pPr>
          </a:lstStyle>
          <a:p>
            <a:pPr>
              <a:defRPr/>
            </a:pPr>
            <a:fld id="{E61D04DB-6C26-4AFE-ADCC-93EE267E1649}"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13913379" cy="2491141"/>
          </a:xfrm>
          <a:prstGeom prst="rect">
            <a:avLst/>
          </a:prstGeom>
        </p:spPr>
        <p:txBody>
          <a:bodyPr vert="horz" lIns="89003" tIns="44502" rIns="89003" bIns="44502" rtlCol="0"/>
          <a:lstStyle>
            <a:lvl1pPr algn="l">
              <a:defRPr sz="1000">
                <a:latin typeface="Helvetica" pitchFamily="-111" charset="0"/>
                <a:ea typeface="+mn-ea"/>
              </a:defRPr>
            </a:lvl1pPr>
          </a:lstStyle>
          <a:p>
            <a:pPr>
              <a:defRPr/>
            </a:pPr>
            <a:endParaRPr lang="en-US"/>
          </a:p>
        </p:txBody>
      </p:sp>
      <p:sp>
        <p:nvSpPr>
          <p:cNvPr id="3" name="Date Placeholder 2"/>
          <p:cNvSpPr>
            <a:spLocks noGrp="1"/>
          </p:cNvSpPr>
          <p:nvPr>
            <p:ph type="dt" idx="1"/>
          </p:nvPr>
        </p:nvSpPr>
        <p:spPr>
          <a:xfrm>
            <a:off x="18185874" y="0"/>
            <a:ext cx="13905972" cy="2491141"/>
          </a:xfrm>
          <a:prstGeom prst="rect">
            <a:avLst/>
          </a:prstGeom>
        </p:spPr>
        <p:txBody>
          <a:bodyPr vert="horz" wrap="square" lIns="89003" tIns="44502" rIns="89003" bIns="44502" numCol="1" anchor="t" anchorCtr="0" compatLnSpc="1">
            <a:prstTxWarp prst="textNoShape">
              <a:avLst/>
            </a:prstTxWarp>
          </a:bodyPr>
          <a:lstStyle>
            <a:lvl1pPr algn="r">
              <a:defRPr sz="1000">
                <a:latin typeface="Helvetica" pitchFamily="-111" charset="0"/>
                <a:ea typeface="ＭＳ Ｐゴシック" pitchFamily="-111" charset="-128"/>
              </a:defRPr>
            </a:lvl1pPr>
          </a:lstStyle>
          <a:p>
            <a:pPr>
              <a:defRPr/>
            </a:pPr>
            <a:fld id="{674F88BF-AD01-48B4-BCDA-DE3E34B499E1}" type="datetime1">
              <a:rPr lang="en-US"/>
              <a:pPr>
                <a:defRPr/>
              </a:pPr>
              <a:t>10/30/2009</a:t>
            </a:fld>
            <a:endParaRPr lang="en-US"/>
          </a:p>
        </p:txBody>
      </p:sp>
      <p:sp>
        <p:nvSpPr>
          <p:cNvPr id="4" name="Slide Image Placeholder 3"/>
          <p:cNvSpPr>
            <a:spLocks noGrp="1" noRot="1" noChangeAspect="1"/>
          </p:cNvSpPr>
          <p:nvPr>
            <p:ph type="sldImg" idx="2"/>
          </p:nvPr>
        </p:nvSpPr>
        <p:spPr>
          <a:xfrm>
            <a:off x="1528763" y="3732213"/>
            <a:ext cx="29041725" cy="18670587"/>
          </a:xfrm>
          <a:prstGeom prst="rect">
            <a:avLst/>
          </a:prstGeom>
          <a:noFill/>
          <a:ln w="12700">
            <a:solidFill>
              <a:prstClr val="black"/>
            </a:solidFill>
          </a:ln>
        </p:spPr>
        <p:txBody>
          <a:bodyPr vert="horz" lIns="89003" tIns="44502" rIns="89003" bIns="44502" rtlCol="0" anchor="ctr"/>
          <a:lstStyle/>
          <a:p>
            <a:pPr lvl="0"/>
            <a:endParaRPr lang="en-US" noProof="0" smtClean="0"/>
          </a:p>
        </p:txBody>
      </p:sp>
      <p:sp>
        <p:nvSpPr>
          <p:cNvPr id="5" name="Notes Placeholder 4"/>
          <p:cNvSpPr>
            <a:spLocks noGrp="1"/>
          </p:cNvSpPr>
          <p:nvPr>
            <p:ph type="body" sz="quarter" idx="3"/>
          </p:nvPr>
        </p:nvSpPr>
        <p:spPr>
          <a:xfrm>
            <a:off x="3213629" y="23653066"/>
            <a:ext cx="25671996" cy="22403246"/>
          </a:xfrm>
          <a:prstGeom prst="rect">
            <a:avLst/>
          </a:prstGeom>
        </p:spPr>
        <p:txBody>
          <a:bodyPr vert="horz" lIns="89003" tIns="44502" rIns="89003" bIns="44502"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2" y="47289122"/>
            <a:ext cx="13913379" cy="2491141"/>
          </a:xfrm>
          <a:prstGeom prst="rect">
            <a:avLst/>
          </a:prstGeom>
        </p:spPr>
        <p:txBody>
          <a:bodyPr vert="horz" lIns="89003" tIns="44502" rIns="89003" bIns="44502" rtlCol="0" anchor="b"/>
          <a:lstStyle>
            <a:lvl1pPr algn="l">
              <a:defRPr sz="1000">
                <a:latin typeface="Helvetica" pitchFamily="-111" charset="0"/>
                <a:ea typeface="+mn-ea"/>
              </a:defRPr>
            </a:lvl1pPr>
          </a:lstStyle>
          <a:p>
            <a:pPr>
              <a:defRPr/>
            </a:pPr>
            <a:endParaRPr lang="en-US"/>
          </a:p>
        </p:txBody>
      </p:sp>
      <p:sp>
        <p:nvSpPr>
          <p:cNvPr id="7" name="Slide Number Placeholder 6"/>
          <p:cNvSpPr>
            <a:spLocks noGrp="1"/>
          </p:cNvSpPr>
          <p:nvPr>
            <p:ph type="sldNum" sz="quarter" idx="5"/>
          </p:nvPr>
        </p:nvSpPr>
        <p:spPr>
          <a:xfrm>
            <a:off x="18185874" y="47289122"/>
            <a:ext cx="13905972" cy="2491141"/>
          </a:xfrm>
          <a:prstGeom prst="rect">
            <a:avLst/>
          </a:prstGeom>
        </p:spPr>
        <p:txBody>
          <a:bodyPr vert="horz" wrap="square" lIns="89003" tIns="44502" rIns="89003" bIns="44502" numCol="1" anchor="b" anchorCtr="0" compatLnSpc="1">
            <a:prstTxWarp prst="textNoShape">
              <a:avLst/>
            </a:prstTxWarp>
          </a:bodyPr>
          <a:lstStyle>
            <a:lvl1pPr algn="r">
              <a:defRPr sz="1000">
                <a:latin typeface="Helvetica" pitchFamily="-111" charset="0"/>
                <a:ea typeface="ＭＳ Ｐゴシック" pitchFamily="-111" charset="-128"/>
              </a:defRPr>
            </a:lvl1pPr>
          </a:lstStyle>
          <a:p>
            <a:pPr>
              <a:defRPr/>
            </a:pPr>
            <a:fld id="{2D5AE8C1-448F-4C59-9E8C-CCB8F2D7FA00}"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defTabSz="455613" rtl="0" eaLnBrk="0" fontAlgn="base" hangingPunct="0">
      <a:spcBef>
        <a:spcPct val="30000"/>
      </a:spcBef>
      <a:spcAft>
        <a:spcPct val="0"/>
      </a:spcAft>
      <a:defRPr sz="1100" kern="1200">
        <a:solidFill>
          <a:schemeClr val="tx1"/>
        </a:solidFill>
        <a:latin typeface="+mn-lt"/>
        <a:ea typeface="MS PGothic" pitchFamily="34" charset="-128"/>
        <a:cs typeface="ＭＳ Ｐゴシック" pitchFamily="-111" charset="-128"/>
      </a:defRPr>
    </a:lvl1pPr>
    <a:lvl2pPr marL="455613" algn="l" defTabSz="455613" rtl="0" eaLnBrk="0" fontAlgn="base" hangingPunct="0">
      <a:spcBef>
        <a:spcPct val="30000"/>
      </a:spcBef>
      <a:spcAft>
        <a:spcPct val="0"/>
      </a:spcAft>
      <a:defRPr sz="1100" kern="1200">
        <a:solidFill>
          <a:schemeClr val="tx1"/>
        </a:solidFill>
        <a:latin typeface="+mn-lt"/>
        <a:ea typeface="MS PGothic" pitchFamily="34" charset="-128"/>
        <a:cs typeface="+mn-cs"/>
      </a:defRPr>
    </a:lvl2pPr>
    <a:lvl3pPr marL="912813" algn="l" defTabSz="455613" rtl="0" eaLnBrk="0" fontAlgn="base" hangingPunct="0">
      <a:spcBef>
        <a:spcPct val="30000"/>
      </a:spcBef>
      <a:spcAft>
        <a:spcPct val="0"/>
      </a:spcAft>
      <a:defRPr sz="1100" kern="1200">
        <a:solidFill>
          <a:schemeClr val="tx1"/>
        </a:solidFill>
        <a:latin typeface="+mn-lt"/>
        <a:ea typeface="MS PGothic" pitchFamily="34" charset="-128"/>
        <a:cs typeface="+mn-cs"/>
      </a:defRPr>
    </a:lvl3pPr>
    <a:lvl4pPr marL="1370013" algn="l" defTabSz="455613" rtl="0" eaLnBrk="0" fontAlgn="base" hangingPunct="0">
      <a:spcBef>
        <a:spcPct val="30000"/>
      </a:spcBef>
      <a:spcAft>
        <a:spcPct val="0"/>
      </a:spcAft>
      <a:defRPr sz="1100" kern="1200">
        <a:solidFill>
          <a:schemeClr val="tx1"/>
        </a:solidFill>
        <a:latin typeface="+mn-lt"/>
        <a:ea typeface="MS PGothic" pitchFamily="34" charset="-128"/>
        <a:cs typeface="+mn-cs"/>
      </a:defRPr>
    </a:lvl4pPr>
    <a:lvl5pPr marL="1827213" algn="l" defTabSz="455613" rtl="0" eaLnBrk="0" fontAlgn="base" hangingPunct="0">
      <a:spcBef>
        <a:spcPct val="30000"/>
      </a:spcBef>
      <a:spcAft>
        <a:spcPct val="0"/>
      </a:spcAft>
      <a:defRPr sz="1100" kern="1200">
        <a:solidFill>
          <a:schemeClr val="tx1"/>
        </a:solidFill>
        <a:latin typeface="+mn-lt"/>
        <a:ea typeface="MS PGothic" pitchFamily="34" charset="-128"/>
        <a:cs typeface="+mn-cs"/>
      </a:defRPr>
    </a:lvl5pPr>
    <a:lvl6pPr marL="2285771" algn="l" defTabSz="457152" rtl="0" eaLnBrk="1" latinLnBrk="0" hangingPunct="1">
      <a:defRPr sz="1100" kern="1200">
        <a:solidFill>
          <a:schemeClr val="tx1"/>
        </a:solidFill>
        <a:latin typeface="+mn-lt"/>
        <a:ea typeface="+mn-ea"/>
        <a:cs typeface="+mn-cs"/>
      </a:defRPr>
    </a:lvl6pPr>
    <a:lvl7pPr marL="2742929" algn="l" defTabSz="457152" rtl="0" eaLnBrk="1" latinLnBrk="0" hangingPunct="1">
      <a:defRPr sz="1100" kern="1200">
        <a:solidFill>
          <a:schemeClr val="tx1"/>
        </a:solidFill>
        <a:latin typeface="+mn-lt"/>
        <a:ea typeface="+mn-ea"/>
        <a:cs typeface="+mn-cs"/>
      </a:defRPr>
    </a:lvl7pPr>
    <a:lvl8pPr marL="3200081" algn="l" defTabSz="457152" rtl="0" eaLnBrk="1" latinLnBrk="0" hangingPunct="1">
      <a:defRPr sz="1100" kern="1200">
        <a:solidFill>
          <a:schemeClr val="tx1"/>
        </a:solidFill>
        <a:latin typeface="+mn-lt"/>
        <a:ea typeface="+mn-ea"/>
        <a:cs typeface="+mn-cs"/>
      </a:defRPr>
    </a:lvl8pPr>
    <a:lvl9pPr marL="3657238" algn="l" defTabSz="457152"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smtClean="0"/>
              <a:t>This poster template is from http://www.swarthmore.edu/NatSci/cpurrin1/posteradvice.htm.  It is free, free, free for non-commercial use.  But if you really like it, I’m always thrilled to get postcards from wherever you happen to be presenting your poster.  Or, send me cookies!  My kids made me put that last sentence in.  Have fun.  Sincerely, Colin Purrington, Department of Biology, Swarthmore College, Swarthmore, PA 19081, USA.  Email: cpurrin1@swarthmore.edu</a:t>
            </a:r>
          </a:p>
        </p:txBody>
      </p:sp>
      <p:sp>
        <p:nvSpPr>
          <p:cNvPr id="16387" name="Slide Number Placeholder 3"/>
          <p:cNvSpPr>
            <a:spLocks noGrp="1"/>
          </p:cNvSpPr>
          <p:nvPr>
            <p:ph type="sldNum" sz="quarter" idx="5"/>
          </p:nvPr>
        </p:nvSpPr>
        <p:spPr bwMode="auto">
          <a:noFill/>
          <a:ln>
            <a:miter lim="800000"/>
            <a:headEnd/>
            <a:tailEnd/>
          </a:ln>
        </p:spPr>
        <p:txBody>
          <a:bodyPr/>
          <a:lstStyle/>
          <a:p>
            <a:fld id="{7EDDCB3A-E78F-4DEF-9CFA-094A22DEAB85}" type="slidenum">
              <a:rPr lang="en-US" smtClean="0">
                <a:latin typeface="Helvetica"/>
                <a:ea typeface="MS PGothic" pitchFamily="34" charset="-128"/>
              </a:rPr>
              <a:pPr/>
              <a:t>1</a:t>
            </a:fld>
            <a:endParaRPr lang="en-US" smtClean="0">
              <a:latin typeface="Helvetica"/>
              <a:ea typeface="MS PGothic"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840480" y="10226042"/>
            <a:ext cx="43525440" cy="7056120"/>
          </a:xfrm>
        </p:spPr>
        <p:txBody>
          <a:bodyPr/>
          <a:lstStyle/>
          <a:p>
            <a:r>
              <a:rPr lang="en-US" smtClean="0"/>
              <a:t>Click to edit Master title style</a:t>
            </a:r>
            <a:endParaRPr lang="en-US"/>
          </a:p>
        </p:txBody>
      </p:sp>
      <p:sp>
        <p:nvSpPr>
          <p:cNvPr id="3" name="Subtitle 2"/>
          <p:cNvSpPr>
            <a:spLocks noGrp="1"/>
          </p:cNvSpPr>
          <p:nvPr>
            <p:ph type="subTitle" idx="1"/>
          </p:nvPr>
        </p:nvSpPr>
        <p:spPr>
          <a:xfrm>
            <a:off x="7680960" y="18653760"/>
            <a:ext cx="35844480" cy="8412480"/>
          </a:xfrm>
        </p:spPr>
        <p:txBody>
          <a:bodyPr/>
          <a:lstStyle>
            <a:lvl1pPr marL="0" indent="0" algn="ctr">
              <a:buNone/>
              <a:defRPr>
                <a:solidFill>
                  <a:schemeClr val="tx1">
                    <a:tint val="75000"/>
                  </a:schemeClr>
                </a:solidFill>
              </a:defRPr>
            </a:lvl1pPr>
            <a:lvl2pPr marL="2402821" indent="0" algn="ctr">
              <a:buNone/>
              <a:defRPr>
                <a:solidFill>
                  <a:schemeClr val="tx1">
                    <a:tint val="75000"/>
                  </a:schemeClr>
                </a:solidFill>
              </a:defRPr>
            </a:lvl2pPr>
            <a:lvl3pPr marL="4805657" indent="0" algn="ctr">
              <a:buNone/>
              <a:defRPr>
                <a:solidFill>
                  <a:schemeClr val="tx1">
                    <a:tint val="75000"/>
                  </a:schemeClr>
                </a:solidFill>
              </a:defRPr>
            </a:lvl3pPr>
            <a:lvl4pPr marL="7208478" indent="0" algn="ctr">
              <a:buNone/>
              <a:defRPr>
                <a:solidFill>
                  <a:schemeClr val="tx1">
                    <a:tint val="75000"/>
                  </a:schemeClr>
                </a:solidFill>
              </a:defRPr>
            </a:lvl4pPr>
            <a:lvl5pPr marL="9611314" indent="0" algn="ctr">
              <a:buNone/>
              <a:defRPr>
                <a:solidFill>
                  <a:schemeClr val="tx1">
                    <a:tint val="75000"/>
                  </a:schemeClr>
                </a:solidFill>
              </a:defRPr>
            </a:lvl5pPr>
            <a:lvl6pPr marL="12014135" indent="0" algn="ctr">
              <a:buNone/>
              <a:defRPr>
                <a:solidFill>
                  <a:schemeClr val="tx1">
                    <a:tint val="75000"/>
                  </a:schemeClr>
                </a:solidFill>
              </a:defRPr>
            </a:lvl6pPr>
            <a:lvl7pPr marL="14416971" indent="0" algn="ctr">
              <a:buNone/>
              <a:defRPr>
                <a:solidFill>
                  <a:schemeClr val="tx1">
                    <a:tint val="75000"/>
                  </a:schemeClr>
                </a:solidFill>
              </a:defRPr>
            </a:lvl7pPr>
            <a:lvl8pPr marL="16819792" indent="0" algn="ctr">
              <a:buNone/>
              <a:defRPr>
                <a:solidFill>
                  <a:schemeClr val="tx1">
                    <a:tint val="75000"/>
                  </a:schemeClr>
                </a:solidFill>
              </a:defRPr>
            </a:lvl8pPr>
            <a:lvl9pPr marL="1922262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8B368FF-CE98-480B-89CC-289E4D71023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C423BDB-7099-4200-8377-2B08010808A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124640" y="1318274"/>
            <a:ext cx="11521440" cy="2808732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560320" y="1318274"/>
            <a:ext cx="33710880" cy="280873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2E9681B-742E-4D73-88CC-B102FDDE4C57}"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AF47C31-A620-48E9-B5D5-1A23A51A917E}"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044953" y="21153122"/>
            <a:ext cx="43525440" cy="6537960"/>
          </a:xfrm>
        </p:spPr>
        <p:txBody>
          <a:bodyPr anchor="t"/>
          <a:lstStyle>
            <a:lvl1pPr algn="l">
              <a:defRPr sz="21000" b="1" cap="all"/>
            </a:lvl1pPr>
          </a:lstStyle>
          <a:p>
            <a:r>
              <a:rPr lang="en-US" smtClean="0"/>
              <a:t>Click to edit Master title style</a:t>
            </a:r>
            <a:endParaRPr lang="en-US"/>
          </a:p>
        </p:txBody>
      </p:sp>
      <p:sp>
        <p:nvSpPr>
          <p:cNvPr id="3" name="Text Placeholder 2"/>
          <p:cNvSpPr>
            <a:spLocks noGrp="1"/>
          </p:cNvSpPr>
          <p:nvPr>
            <p:ph type="body" idx="1"/>
          </p:nvPr>
        </p:nvSpPr>
        <p:spPr>
          <a:xfrm>
            <a:off x="4044953" y="13952229"/>
            <a:ext cx="43525440" cy="7200898"/>
          </a:xfrm>
        </p:spPr>
        <p:txBody>
          <a:bodyPr anchor="b"/>
          <a:lstStyle>
            <a:lvl1pPr marL="0" indent="0">
              <a:buNone/>
              <a:defRPr sz="10500">
                <a:solidFill>
                  <a:schemeClr val="tx1">
                    <a:tint val="75000"/>
                  </a:schemeClr>
                </a:solidFill>
              </a:defRPr>
            </a:lvl1pPr>
            <a:lvl2pPr marL="2402821" indent="0">
              <a:buNone/>
              <a:defRPr sz="9500">
                <a:solidFill>
                  <a:schemeClr val="tx1">
                    <a:tint val="75000"/>
                  </a:schemeClr>
                </a:solidFill>
              </a:defRPr>
            </a:lvl2pPr>
            <a:lvl3pPr marL="4805657" indent="0">
              <a:buNone/>
              <a:defRPr sz="8400">
                <a:solidFill>
                  <a:schemeClr val="tx1">
                    <a:tint val="75000"/>
                  </a:schemeClr>
                </a:solidFill>
              </a:defRPr>
            </a:lvl3pPr>
            <a:lvl4pPr marL="7208478" indent="0">
              <a:buNone/>
              <a:defRPr sz="7400">
                <a:solidFill>
                  <a:schemeClr val="tx1">
                    <a:tint val="75000"/>
                  </a:schemeClr>
                </a:solidFill>
              </a:defRPr>
            </a:lvl4pPr>
            <a:lvl5pPr marL="9611314" indent="0">
              <a:buNone/>
              <a:defRPr sz="7400">
                <a:solidFill>
                  <a:schemeClr val="tx1">
                    <a:tint val="75000"/>
                  </a:schemeClr>
                </a:solidFill>
              </a:defRPr>
            </a:lvl5pPr>
            <a:lvl6pPr marL="12014135" indent="0">
              <a:buNone/>
              <a:defRPr sz="7400">
                <a:solidFill>
                  <a:schemeClr val="tx1">
                    <a:tint val="75000"/>
                  </a:schemeClr>
                </a:solidFill>
              </a:defRPr>
            </a:lvl6pPr>
            <a:lvl7pPr marL="14416971" indent="0">
              <a:buNone/>
              <a:defRPr sz="7400">
                <a:solidFill>
                  <a:schemeClr val="tx1">
                    <a:tint val="75000"/>
                  </a:schemeClr>
                </a:solidFill>
              </a:defRPr>
            </a:lvl7pPr>
            <a:lvl8pPr marL="16819792" indent="0">
              <a:buNone/>
              <a:defRPr sz="7400">
                <a:solidFill>
                  <a:schemeClr val="tx1">
                    <a:tint val="75000"/>
                  </a:schemeClr>
                </a:solidFill>
              </a:defRPr>
            </a:lvl8pPr>
            <a:lvl9pPr marL="19222628" indent="0">
              <a:buNone/>
              <a:defRPr sz="7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7578B4C-DBF5-4731-BA18-064726CC2039}"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60320" y="7680967"/>
            <a:ext cx="22616160" cy="21724622"/>
          </a:xfrm>
        </p:spPr>
        <p:txBody>
          <a:bodyPr/>
          <a:lstStyle>
            <a:lvl1pPr>
              <a:defRPr sz="14700"/>
            </a:lvl1pPr>
            <a:lvl2pPr>
              <a:defRPr sz="12600"/>
            </a:lvl2pPr>
            <a:lvl3pPr>
              <a:defRPr sz="10500"/>
            </a:lvl3pPr>
            <a:lvl4pPr>
              <a:defRPr sz="9500"/>
            </a:lvl4pPr>
            <a:lvl5pPr>
              <a:defRPr sz="9500"/>
            </a:lvl5pPr>
            <a:lvl6pPr>
              <a:defRPr sz="9500"/>
            </a:lvl6pPr>
            <a:lvl7pPr>
              <a:defRPr sz="9500"/>
            </a:lvl7pPr>
            <a:lvl8pPr>
              <a:defRPr sz="9500"/>
            </a:lvl8pPr>
            <a:lvl9pPr>
              <a:defRPr sz="9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6029920" y="7680967"/>
            <a:ext cx="22616160" cy="21724622"/>
          </a:xfrm>
        </p:spPr>
        <p:txBody>
          <a:bodyPr/>
          <a:lstStyle>
            <a:lvl1pPr>
              <a:defRPr sz="14700"/>
            </a:lvl1pPr>
            <a:lvl2pPr>
              <a:defRPr sz="12600"/>
            </a:lvl2pPr>
            <a:lvl3pPr>
              <a:defRPr sz="10500"/>
            </a:lvl3pPr>
            <a:lvl4pPr>
              <a:defRPr sz="9500"/>
            </a:lvl4pPr>
            <a:lvl5pPr>
              <a:defRPr sz="9500"/>
            </a:lvl5pPr>
            <a:lvl6pPr>
              <a:defRPr sz="9500"/>
            </a:lvl6pPr>
            <a:lvl7pPr>
              <a:defRPr sz="9500"/>
            </a:lvl7pPr>
            <a:lvl8pPr>
              <a:defRPr sz="9500"/>
            </a:lvl8pPr>
            <a:lvl9pPr>
              <a:defRPr sz="9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2F6C8D4-7FFC-47DF-B5D0-3E27758C857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560320" y="7368542"/>
            <a:ext cx="22625053" cy="3070858"/>
          </a:xfrm>
        </p:spPr>
        <p:txBody>
          <a:bodyPr anchor="b"/>
          <a:lstStyle>
            <a:lvl1pPr marL="0" indent="0">
              <a:buNone/>
              <a:defRPr sz="12600" b="1"/>
            </a:lvl1pPr>
            <a:lvl2pPr marL="2402821" indent="0">
              <a:buNone/>
              <a:defRPr sz="10500" b="1"/>
            </a:lvl2pPr>
            <a:lvl3pPr marL="4805657" indent="0">
              <a:buNone/>
              <a:defRPr sz="9500" b="1"/>
            </a:lvl3pPr>
            <a:lvl4pPr marL="7208478" indent="0">
              <a:buNone/>
              <a:defRPr sz="8400" b="1"/>
            </a:lvl4pPr>
            <a:lvl5pPr marL="9611314" indent="0">
              <a:buNone/>
              <a:defRPr sz="8400" b="1"/>
            </a:lvl5pPr>
            <a:lvl6pPr marL="12014135" indent="0">
              <a:buNone/>
              <a:defRPr sz="8400" b="1"/>
            </a:lvl6pPr>
            <a:lvl7pPr marL="14416971" indent="0">
              <a:buNone/>
              <a:defRPr sz="8400" b="1"/>
            </a:lvl7pPr>
            <a:lvl8pPr marL="16819792" indent="0">
              <a:buNone/>
              <a:defRPr sz="8400" b="1"/>
            </a:lvl8pPr>
            <a:lvl9pPr marL="19222628" indent="0">
              <a:buNone/>
              <a:defRPr sz="8400" b="1"/>
            </a:lvl9pPr>
          </a:lstStyle>
          <a:p>
            <a:pPr lvl="0"/>
            <a:r>
              <a:rPr lang="en-US" smtClean="0"/>
              <a:t>Click to edit Master text styles</a:t>
            </a:r>
          </a:p>
        </p:txBody>
      </p:sp>
      <p:sp>
        <p:nvSpPr>
          <p:cNvPr id="4" name="Content Placeholder 3"/>
          <p:cNvSpPr>
            <a:spLocks noGrp="1"/>
          </p:cNvSpPr>
          <p:nvPr>
            <p:ph sz="half" idx="2"/>
          </p:nvPr>
        </p:nvSpPr>
        <p:spPr>
          <a:xfrm>
            <a:off x="2560320" y="10439400"/>
            <a:ext cx="22625053" cy="18966182"/>
          </a:xfrm>
        </p:spPr>
        <p:txBody>
          <a:bodyPr/>
          <a:lstStyle>
            <a:lvl1pPr>
              <a:defRPr sz="12600"/>
            </a:lvl1pPr>
            <a:lvl2pPr>
              <a:defRPr sz="10500"/>
            </a:lvl2pPr>
            <a:lvl3pPr>
              <a:defRPr sz="9500"/>
            </a:lvl3pPr>
            <a:lvl4pPr>
              <a:defRPr sz="8400"/>
            </a:lvl4pPr>
            <a:lvl5pPr>
              <a:defRPr sz="8400"/>
            </a:lvl5pPr>
            <a:lvl6pPr>
              <a:defRPr sz="8400"/>
            </a:lvl6pPr>
            <a:lvl7pPr>
              <a:defRPr sz="8400"/>
            </a:lvl7pPr>
            <a:lvl8pPr>
              <a:defRPr sz="8400"/>
            </a:lvl8pPr>
            <a:lvl9pPr>
              <a:defRPr sz="8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6012148" y="7368542"/>
            <a:ext cx="22633940" cy="3070858"/>
          </a:xfrm>
        </p:spPr>
        <p:txBody>
          <a:bodyPr anchor="b"/>
          <a:lstStyle>
            <a:lvl1pPr marL="0" indent="0">
              <a:buNone/>
              <a:defRPr sz="12600" b="1"/>
            </a:lvl1pPr>
            <a:lvl2pPr marL="2402821" indent="0">
              <a:buNone/>
              <a:defRPr sz="10500" b="1"/>
            </a:lvl2pPr>
            <a:lvl3pPr marL="4805657" indent="0">
              <a:buNone/>
              <a:defRPr sz="9500" b="1"/>
            </a:lvl3pPr>
            <a:lvl4pPr marL="7208478" indent="0">
              <a:buNone/>
              <a:defRPr sz="8400" b="1"/>
            </a:lvl4pPr>
            <a:lvl5pPr marL="9611314" indent="0">
              <a:buNone/>
              <a:defRPr sz="8400" b="1"/>
            </a:lvl5pPr>
            <a:lvl6pPr marL="12014135" indent="0">
              <a:buNone/>
              <a:defRPr sz="8400" b="1"/>
            </a:lvl6pPr>
            <a:lvl7pPr marL="14416971" indent="0">
              <a:buNone/>
              <a:defRPr sz="8400" b="1"/>
            </a:lvl7pPr>
            <a:lvl8pPr marL="16819792" indent="0">
              <a:buNone/>
              <a:defRPr sz="8400" b="1"/>
            </a:lvl8pPr>
            <a:lvl9pPr marL="19222628" indent="0">
              <a:buNone/>
              <a:defRPr sz="8400" b="1"/>
            </a:lvl9pPr>
          </a:lstStyle>
          <a:p>
            <a:pPr lvl="0"/>
            <a:r>
              <a:rPr lang="en-US" smtClean="0"/>
              <a:t>Click to edit Master text styles</a:t>
            </a:r>
          </a:p>
        </p:txBody>
      </p:sp>
      <p:sp>
        <p:nvSpPr>
          <p:cNvPr id="6" name="Content Placeholder 5"/>
          <p:cNvSpPr>
            <a:spLocks noGrp="1"/>
          </p:cNvSpPr>
          <p:nvPr>
            <p:ph sz="quarter" idx="4"/>
          </p:nvPr>
        </p:nvSpPr>
        <p:spPr>
          <a:xfrm>
            <a:off x="26012148" y="10439400"/>
            <a:ext cx="22633940" cy="18966182"/>
          </a:xfrm>
        </p:spPr>
        <p:txBody>
          <a:bodyPr/>
          <a:lstStyle>
            <a:lvl1pPr>
              <a:defRPr sz="12600"/>
            </a:lvl1pPr>
            <a:lvl2pPr>
              <a:defRPr sz="10500"/>
            </a:lvl2pPr>
            <a:lvl3pPr>
              <a:defRPr sz="9500"/>
            </a:lvl3pPr>
            <a:lvl4pPr>
              <a:defRPr sz="8400"/>
            </a:lvl4pPr>
            <a:lvl5pPr>
              <a:defRPr sz="8400"/>
            </a:lvl5pPr>
            <a:lvl6pPr>
              <a:defRPr sz="8400"/>
            </a:lvl6pPr>
            <a:lvl7pPr>
              <a:defRPr sz="8400"/>
            </a:lvl7pPr>
            <a:lvl8pPr>
              <a:defRPr sz="8400"/>
            </a:lvl8pPr>
            <a:lvl9pPr>
              <a:defRPr sz="8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620BD8C-C312-4A9F-8B13-E4976D54B0D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6AC7BF6E-2233-411F-B26A-4BE426DF418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556DBF7-27B8-4350-9E22-B22C93FD6EC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40" y="1310640"/>
            <a:ext cx="16846553" cy="5577840"/>
          </a:xfrm>
        </p:spPr>
        <p:txBody>
          <a:bodyPr anchor="b"/>
          <a:lstStyle>
            <a:lvl1pPr algn="l">
              <a:defRPr sz="10500" b="1"/>
            </a:lvl1pPr>
          </a:lstStyle>
          <a:p>
            <a:r>
              <a:rPr lang="en-US" smtClean="0"/>
              <a:t>Click to edit Master title style</a:t>
            </a:r>
            <a:endParaRPr lang="en-US"/>
          </a:p>
        </p:txBody>
      </p:sp>
      <p:sp>
        <p:nvSpPr>
          <p:cNvPr id="3" name="Content Placeholder 2"/>
          <p:cNvSpPr>
            <a:spLocks noGrp="1"/>
          </p:cNvSpPr>
          <p:nvPr>
            <p:ph idx="1"/>
          </p:nvPr>
        </p:nvSpPr>
        <p:spPr>
          <a:xfrm>
            <a:off x="20020280" y="1310647"/>
            <a:ext cx="28625800" cy="28094942"/>
          </a:xfrm>
        </p:spPr>
        <p:txBody>
          <a:bodyPr/>
          <a:lstStyle>
            <a:lvl1pPr>
              <a:defRPr sz="16800"/>
            </a:lvl1pPr>
            <a:lvl2pPr>
              <a:defRPr sz="14700"/>
            </a:lvl2pPr>
            <a:lvl3pPr>
              <a:defRPr sz="12600"/>
            </a:lvl3pPr>
            <a:lvl4pPr>
              <a:defRPr sz="10500"/>
            </a:lvl4pPr>
            <a:lvl5pPr>
              <a:defRPr sz="10500"/>
            </a:lvl5pPr>
            <a:lvl6pPr>
              <a:defRPr sz="10500"/>
            </a:lvl6pPr>
            <a:lvl7pPr>
              <a:defRPr sz="10500"/>
            </a:lvl7pPr>
            <a:lvl8pPr>
              <a:defRPr sz="10500"/>
            </a:lvl8pPr>
            <a:lvl9pPr>
              <a:defRPr sz="10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560340" y="6888487"/>
            <a:ext cx="16846553" cy="22517102"/>
          </a:xfrm>
        </p:spPr>
        <p:txBody>
          <a:bodyPr/>
          <a:lstStyle>
            <a:lvl1pPr marL="0" indent="0">
              <a:buNone/>
              <a:defRPr sz="7400"/>
            </a:lvl1pPr>
            <a:lvl2pPr marL="2402821" indent="0">
              <a:buNone/>
              <a:defRPr sz="6300"/>
            </a:lvl2pPr>
            <a:lvl3pPr marL="4805657" indent="0">
              <a:buNone/>
              <a:defRPr sz="5300"/>
            </a:lvl3pPr>
            <a:lvl4pPr marL="7208478" indent="0">
              <a:buNone/>
              <a:defRPr sz="4700"/>
            </a:lvl4pPr>
            <a:lvl5pPr marL="9611314" indent="0">
              <a:buNone/>
              <a:defRPr sz="4700"/>
            </a:lvl5pPr>
            <a:lvl6pPr marL="12014135" indent="0">
              <a:buNone/>
              <a:defRPr sz="4700"/>
            </a:lvl6pPr>
            <a:lvl7pPr marL="14416971" indent="0">
              <a:buNone/>
              <a:defRPr sz="4700"/>
            </a:lvl7pPr>
            <a:lvl8pPr marL="16819792" indent="0">
              <a:buNone/>
              <a:defRPr sz="4700"/>
            </a:lvl8pPr>
            <a:lvl9pPr marL="19222628" indent="0">
              <a:buNone/>
              <a:defRPr sz="47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7702A40-E1DC-4FF9-92D2-AD181EAF368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36813" y="23042880"/>
            <a:ext cx="30723840" cy="2720342"/>
          </a:xfrm>
        </p:spPr>
        <p:txBody>
          <a:bodyPr anchor="b"/>
          <a:lstStyle>
            <a:lvl1pPr algn="l">
              <a:defRPr sz="10500" b="1"/>
            </a:lvl1pPr>
          </a:lstStyle>
          <a:p>
            <a:r>
              <a:rPr lang="en-US" smtClean="0"/>
              <a:t>Click to edit Master title style</a:t>
            </a:r>
            <a:endParaRPr lang="en-US"/>
          </a:p>
        </p:txBody>
      </p:sp>
      <p:sp>
        <p:nvSpPr>
          <p:cNvPr id="3" name="Picture Placeholder 2"/>
          <p:cNvSpPr>
            <a:spLocks noGrp="1"/>
          </p:cNvSpPr>
          <p:nvPr>
            <p:ph type="pic" idx="1"/>
          </p:nvPr>
        </p:nvSpPr>
        <p:spPr>
          <a:xfrm>
            <a:off x="10036813" y="2941320"/>
            <a:ext cx="30723840" cy="19751040"/>
          </a:xfrm>
        </p:spPr>
        <p:txBody>
          <a:bodyPr rtlCol="0">
            <a:normAutofit/>
          </a:bodyPr>
          <a:lstStyle>
            <a:lvl1pPr marL="0" indent="0">
              <a:buNone/>
              <a:defRPr sz="16800"/>
            </a:lvl1pPr>
            <a:lvl2pPr marL="2402821" indent="0">
              <a:buNone/>
              <a:defRPr sz="14700"/>
            </a:lvl2pPr>
            <a:lvl3pPr marL="4805657" indent="0">
              <a:buNone/>
              <a:defRPr sz="12600"/>
            </a:lvl3pPr>
            <a:lvl4pPr marL="7208478" indent="0">
              <a:buNone/>
              <a:defRPr sz="10500"/>
            </a:lvl4pPr>
            <a:lvl5pPr marL="9611314" indent="0">
              <a:buNone/>
              <a:defRPr sz="10500"/>
            </a:lvl5pPr>
            <a:lvl6pPr marL="12014135" indent="0">
              <a:buNone/>
              <a:defRPr sz="10500"/>
            </a:lvl6pPr>
            <a:lvl7pPr marL="14416971" indent="0">
              <a:buNone/>
              <a:defRPr sz="10500"/>
            </a:lvl7pPr>
            <a:lvl8pPr marL="16819792" indent="0">
              <a:buNone/>
              <a:defRPr sz="10500"/>
            </a:lvl8pPr>
            <a:lvl9pPr marL="19222628" indent="0">
              <a:buNone/>
              <a:defRPr sz="10500"/>
            </a:lvl9pPr>
          </a:lstStyle>
          <a:p>
            <a:pPr lvl="0"/>
            <a:endParaRPr lang="en-US" noProof="0"/>
          </a:p>
        </p:txBody>
      </p:sp>
      <p:sp>
        <p:nvSpPr>
          <p:cNvPr id="4" name="Text Placeholder 3"/>
          <p:cNvSpPr>
            <a:spLocks noGrp="1"/>
          </p:cNvSpPr>
          <p:nvPr>
            <p:ph type="body" sz="half" idx="2"/>
          </p:nvPr>
        </p:nvSpPr>
        <p:spPr>
          <a:xfrm>
            <a:off x="10036813" y="25763222"/>
            <a:ext cx="30723840" cy="3863338"/>
          </a:xfrm>
        </p:spPr>
        <p:txBody>
          <a:bodyPr/>
          <a:lstStyle>
            <a:lvl1pPr marL="0" indent="0">
              <a:buNone/>
              <a:defRPr sz="7400"/>
            </a:lvl1pPr>
            <a:lvl2pPr marL="2402821" indent="0">
              <a:buNone/>
              <a:defRPr sz="6300"/>
            </a:lvl2pPr>
            <a:lvl3pPr marL="4805657" indent="0">
              <a:buNone/>
              <a:defRPr sz="5300"/>
            </a:lvl3pPr>
            <a:lvl4pPr marL="7208478" indent="0">
              <a:buNone/>
              <a:defRPr sz="4700"/>
            </a:lvl4pPr>
            <a:lvl5pPr marL="9611314" indent="0">
              <a:buNone/>
              <a:defRPr sz="4700"/>
            </a:lvl5pPr>
            <a:lvl6pPr marL="12014135" indent="0">
              <a:buNone/>
              <a:defRPr sz="4700"/>
            </a:lvl6pPr>
            <a:lvl7pPr marL="14416971" indent="0">
              <a:buNone/>
              <a:defRPr sz="4700"/>
            </a:lvl7pPr>
            <a:lvl8pPr marL="16819792" indent="0">
              <a:buNone/>
              <a:defRPr sz="4700"/>
            </a:lvl8pPr>
            <a:lvl9pPr marL="19222628" indent="0">
              <a:buNone/>
              <a:defRPr sz="47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BFE5030-E82C-462E-B197-7307108B2D3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560638" y="1317625"/>
            <a:ext cx="46085125" cy="5486400"/>
          </a:xfrm>
          <a:prstGeom prst="rect">
            <a:avLst/>
          </a:prstGeom>
          <a:noFill/>
          <a:ln w="9525">
            <a:noFill/>
            <a:miter lim="800000"/>
            <a:headEnd/>
            <a:tailEnd/>
          </a:ln>
        </p:spPr>
        <p:txBody>
          <a:bodyPr vert="horz" wrap="square" lIns="480567" tIns="240292" rIns="480567" bIns="240292"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2560638" y="7680325"/>
            <a:ext cx="46085125" cy="21724938"/>
          </a:xfrm>
          <a:prstGeom prst="rect">
            <a:avLst/>
          </a:prstGeom>
          <a:noFill/>
          <a:ln w="9525">
            <a:noFill/>
            <a:miter lim="800000"/>
            <a:headEnd/>
            <a:tailEnd/>
          </a:ln>
        </p:spPr>
        <p:txBody>
          <a:bodyPr vert="horz" wrap="square" lIns="480567" tIns="240292" rIns="480567" bIns="24029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2560638" y="30510163"/>
            <a:ext cx="11947525" cy="1752600"/>
          </a:xfrm>
          <a:prstGeom prst="rect">
            <a:avLst/>
          </a:prstGeom>
        </p:spPr>
        <p:txBody>
          <a:bodyPr vert="horz" lIns="480567" tIns="240292" rIns="480567" bIns="240292" rtlCol="0" anchor="ctr"/>
          <a:lstStyle>
            <a:lvl1pPr algn="l">
              <a:defRPr sz="6300">
                <a:solidFill>
                  <a:schemeClr val="tx1">
                    <a:tint val="75000"/>
                  </a:schemeClr>
                </a:solidFill>
                <a:latin typeface="Helvetica" pitchFamily="-111" charset="0"/>
                <a:ea typeface="ＭＳ Ｐゴシック" pitchFamily="-111" charset="-128"/>
              </a:defRPr>
            </a:lvl1pPr>
          </a:lstStyle>
          <a:p>
            <a:pPr>
              <a:defRPr/>
            </a:pPr>
            <a:endParaRPr lang="en-US"/>
          </a:p>
        </p:txBody>
      </p:sp>
      <p:sp>
        <p:nvSpPr>
          <p:cNvPr id="5" name="Footer Placeholder 4"/>
          <p:cNvSpPr>
            <a:spLocks noGrp="1"/>
          </p:cNvSpPr>
          <p:nvPr>
            <p:ph type="ftr" sz="quarter" idx="3"/>
          </p:nvPr>
        </p:nvSpPr>
        <p:spPr>
          <a:xfrm>
            <a:off x="17495838" y="30510163"/>
            <a:ext cx="16214725" cy="1752600"/>
          </a:xfrm>
          <a:prstGeom prst="rect">
            <a:avLst/>
          </a:prstGeom>
        </p:spPr>
        <p:txBody>
          <a:bodyPr vert="horz" lIns="480567" tIns="240292" rIns="480567" bIns="240292" rtlCol="0" anchor="ctr"/>
          <a:lstStyle>
            <a:lvl1pPr algn="ctr">
              <a:defRPr sz="6300">
                <a:solidFill>
                  <a:schemeClr val="tx1">
                    <a:tint val="75000"/>
                  </a:schemeClr>
                </a:solidFill>
                <a:latin typeface="Helvetica" pitchFamily="-111" charset="0"/>
                <a:ea typeface="ＭＳ Ｐゴシック" pitchFamily="-111" charset="-128"/>
              </a:defRPr>
            </a:lvl1pPr>
          </a:lstStyle>
          <a:p>
            <a:pPr>
              <a:defRPr/>
            </a:pPr>
            <a:endParaRPr lang="en-US"/>
          </a:p>
        </p:txBody>
      </p:sp>
      <p:sp>
        <p:nvSpPr>
          <p:cNvPr id="6" name="Slide Number Placeholder 5"/>
          <p:cNvSpPr>
            <a:spLocks noGrp="1"/>
          </p:cNvSpPr>
          <p:nvPr>
            <p:ph type="sldNum" sz="quarter" idx="4"/>
          </p:nvPr>
        </p:nvSpPr>
        <p:spPr>
          <a:xfrm>
            <a:off x="36698238" y="30510163"/>
            <a:ext cx="11947525" cy="1752600"/>
          </a:xfrm>
          <a:prstGeom prst="rect">
            <a:avLst/>
          </a:prstGeom>
        </p:spPr>
        <p:txBody>
          <a:bodyPr vert="horz" lIns="480567" tIns="240292" rIns="480567" bIns="240292" rtlCol="0" anchor="ctr"/>
          <a:lstStyle>
            <a:lvl1pPr algn="r">
              <a:defRPr sz="6300">
                <a:solidFill>
                  <a:schemeClr val="tx1">
                    <a:tint val="75000"/>
                  </a:schemeClr>
                </a:solidFill>
                <a:latin typeface="Helvetica" pitchFamily="-111" charset="0"/>
                <a:ea typeface="ＭＳ Ｐゴシック" pitchFamily="-111" charset="-128"/>
              </a:defRPr>
            </a:lvl1pPr>
          </a:lstStyle>
          <a:p>
            <a:pPr>
              <a:defRPr/>
            </a:pPr>
            <a:fld id="{1EB001C7-B449-4CF3-ADC5-69CA8EF423A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07" r:id="rId1"/>
    <p:sldLayoutId id="2147483706" r:id="rId2"/>
    <p:sldLayoutId id="2147483705" r:id="rId3"/>
    <p:sldLayoutId id="2147483704" r:id="rId4"/>
    <p:sldLayoutId id="2147483703" r:id="rId5"/>
    <p:sldLayoutId id="2147483702" r:id="rId6"/>
    <p:sldLayoutId id="2147483701" r:id="rId7"/>
    <p:sldLayoutId id="2147483700" r:id="rId8"/>
    <p:sldLayoutId id="2147483699" r:id="rId9"/>
    <p:sldLayoutId id="2147483698" r:id="rId10"/>
    <p:sldLayoutId id="2147483697" r:id="rId11"/>
  </p:sldLayoutIdLst>
  <p:txStyles>
    <p:titleStyle>
      <a:lvl1pPr algn="ctr" defTabSz="4805363" rtl="0" eaLnBrk="0" fontAlgn="base" hangingPunct="0">
        <a:spcBef>
          <a:spcPct val="0"/>
        </a:spcBef>
        <a:spcAft>
          <a:spcPct val="0"/>
        </a:spcAft>
        <a:defRPr sz="23100" kern="1200">
          <a:solidFill>
            <a:schemeClr val="tx1"/>
          </a:solidFill>
          <a:latin typeface="+mj-lt"/>
          <a:ea typeface="+mj-ea"/>
          <a:cs typeface="+mj-cs"/>
        </a:defRPr>
      </a:lvl1pPr>
      <a:lvl2pPr algn="ctr" defTabSz="4805363" rtl="0" eaLnBrk="0" fontAlgn="base" hangingPunct="0">
        <a:spcBef>
          <a:spcPct val="0"/>
        </a:spcBef>
        <a:spcAft>
          <a:spcPct val="0"/>
        </a:spcAft>
        <a:defRPr sz="23100">
          <a:solidFill>
            <a:schemeClr val="tx1"/>
          </a:solidFill>
          <a:latin typeface="Calibri" pitchFamily="34" charset="0"/>
        </a:defRPr>
      </a:lvl2pPr>
      <a:lvl3pPr algn="ctr" defTabSz="4805363" rtl="0" eaLnBrk="0" fontAlgn="base" hangingPunct="0">
        <a:spcBef>
          <a:spcPct val="0"/>
        </a:spcBef>
        <a:spcAft>
          <a:spcPct val="0"/>
        </a:spcAft>
        <a:defRPr sz="23100">
          <a:solidFill>
            <a:schemeClr val="tx1"/>
          </a:solidFill>
          <a:latin typeface="Calibri" pitchFamily="34" charset="0"/>
        </a:defRPr>
      </a:lvl3pPr>
      <a:lvl4pPr algn="ctr" defTabSz="4805363" rtl="0" eaLnBrk="0" fontAlgn="base" hangingPunct="0">
        <a:spcBef>
          <a:spcPct val="0"/>
        </a:spcBef>
        <a:spcAft>
          <a:spcPct val="0"/>
        </a:spcAft>
        <a:defRPr sz="23100">
          <a:solidFill>
            <a:schemeClr val="tx1"/>
          </a:solidFill>
          <a:latin typeface="Calibri" pitchFamily="34" charset="0"/>
        </a:defRPr>
      </a:lvl4pPr>
      <a:lvl5pPr algn="ctr" defTabSz="4805363" rtl="0" eaLnBrk="0" fontAlgn="base" hangingPunct="0">
        <a:spcBef>
          <a:spcPct val="0"/>
        </a:spcBef>
        <a:spcAft>
          <a:spcPct val="0"/>
        </a:spcAft>
        <a:defRPr sz="23100">
          <a:solidFill>
            <a:schemeClr val="tx1"/>
          </a:solidFill>
          <a:latin typeface="Calibri" pitchFamily="34" charset="0"/>
        </a:defRPr>
      </a:lvl5pPr>
      <a:lvl6pPr marL="457200" algn="ctr" defTabSz="4805363" rtl="0" fontAlgn="base">
        <a:spcBef>
          <a:spcPct val="0"/>
        </a:spcBef>
        <a:spcAft>
          <a:spcPct val="0"/>
        </a:spcAft>
        <a:defRPr sz="23100">
          <a:solidFill>
            <a:schemeClr val="tx1"/>
          </a:solidFill>
          <a:latin typeface="Calibri" pitchFamily="34" charset="0"/>
        </a:defRPr>
      </a:lvl6pPr>
      <a:lvl7pPr marL="914400" algn="ctr" defTabSz="4805363" rtl="0" fontAlgn="base">
        <a:spcBef>
          <a:spcPct val="0"/>
        </a:spcBef>
        <a:spcAft>
          <a:spcPct val="0"/>
        </a:spcAft>
        <a:defRPr sz="23100">
          <a:solidFill>
            <a:schemeClr val="tx1"/>
          </a:solidFill>
          <a:latin typeface="Calibri" pitchFamily="34" charset="0"/>
        </a:defRPr>
      </a:lvl7pPr>
      <a:lvl8pPr marL="1371600" algn="ctr" defTabSz="4805363" rtl="0" fontAlgn="base">
        <a:spcBef>
          <a:spcPct val="0"/>
        </a:spcBef>
        <a:spcAft>
          <a:spcPct val="0"/>
        </a:spcAft>
        <a:defRPr sz="23100">
          <a:solidFill>
            <a:schemeClr val="tx1"/>
          </a:solidFill>
          <a:latin typeface="Calibri" pitchFamily="34" charset="0"/>
        </a:defRPr>
      </a:lvl8pPr>
      <a:lvl9pPr marL="1828800" algn="ctr" defTabSz="4805363" rtl="0" fontAlgn="base">
        <a:spcBef>
          <a:spcPct val="0"/>
        </a:spcBef>
        <a:spcAft>
          <a:spcPct val="0"/>
        </a:spcAft>
        <a:defRPr sz="23100">
          <a:solidFill>
            <a:schemeClr val="tx1"/>
          </a:solidFill>
          <a:latin typeface="Calibri" pitchFamily="34" charset="0"/>
        </a:defRPr>
      </a:lvl9pPr>
    </p:titleStyle>
    <p:bodyStyle>
      <a:lvl1pPr marL="1801813" indent="-1801813" algn="l" defTabSz="4805363" rtl="0" eaLnBrk="0" fontAlgn="base" hangingPunct="0">
        <a:spcBef>
          <a:spcPct val="20000"/>
        </a:spcBef>
        <a:spcAft>
          <a:spcPct val="0"/>
        </a:spcAft>
        <a:buFont typeface="Arial" charset="0"/>
        <a:buChar char="•"/>
        <a:defRPr sz="16800" kern="1200">
          <a:solidFill>
            <a:schemeClr val="tx1"/>
          </a:solidFill>
          <a:latin typeface="+mn-lt"/>
          <a:ea typeface="+mn-ea"/>
          <a:cs typeface="+mn-cs"/>
        </a:defRPr>
      </a:lvl1pPr>
      <a:lvl2pPr marL="3903663" indent="-1500188" algn="l" defTabSz="4805363" rtl="0" eaLnBrk="0" fontAlgn="base" hangingPunct="0">
        <a:spcBef>
          <a:spcPct val="20000"/>
        </a:spcBef>
        <a:spcAft>
          <a:spcPct val="0"/>
        </a:spcAft>
        <a:buFont typeface="Arial" charset="0"/>
        <a:buChar char="–"/>
        <a:defRPr sz="14700" kern="1200">
          <a:solidFill>
            <a:schemeClr val="tx1"/>
          </a:solidFill>
          <a:latin typeface="+mn-lt"/>
          <a:ea typeface="+mn-ea"/>
          <a:cs typeface="+mn-cs"/>
        </a:defRPr>
      </a:lvl2pPr>
      <a:lvl3pPr marL="6005513" indent="-1200150" algn="l" defTabSz="4805363" rtl="0" eaLnBrk="0" fontAlgn="base" hangingPunct="0">
        <a:spcBef>
          <a:spcPct val="20000"/>
        </a:spcBef>
        <a:spcAft>
          <a:spcPct val="0"/>
        </a:spcAft>
        <a:buFont typeface="Arial" charset="0"/>
        <a:buChar char="•"/>
        <a:defRPr sz="12600" kern="1200">
          <a:solidFill>
            <a:schemeClr val="tx1"/>
          </a:solidFill>
          <a:latin typeface="+mn-lt"/>
          <a:ea typeface="+mn-ea"/>
          <a:cs typeface="+mn-cs"/>
        </a:defRPr>
      </a:lvl3pPr>
      <a:lvl4pPr marL="8408988" indent="-1200150" algn="l" defTabSz="4805363" rtl="0" eaLnBrk="0" fontAlgn="base" hangingPunct="0">
        <a:spcBef>
          <a:spcPct val="20000"/>
        </a:spcBef>
        <a:spcAft>
          <a:spcPct val="0"/>
        </a:spcAft>
        <a:buFont typeface="Arial" charset="0"/>
        <a:buChar char="–"/>
        <a:defRPr sz="10500" kern="1200">
          <a:solidFill>
            <a:schemeClr val="tx1"/>
          </a:solidFill>
          <a:latin typeface="+mn-lt"/>
          <a:ea typeface="+mn-ea"/>
          <a:cs typeface="+mn-cs"/>
        </a:defRPr>
      </a:lvl4pPr>
      <a:lvl5pPr marL="10812463" indent="-1200150" algn="l" defTabSz="4805363" rtl="0" eaLnBrk="0" fontAlgn="base" hangingPunct="0">
        <a:spcBef>
          <a:spcPct val="20000"/>
        </a:spcBef>
        <a:spcAft>
          <a:spcPct val="0"/>
        </a:spcAft>
        <a:buFont typeface="Arial" charset="0"/>
        <a:buChar char="»"/>
        <a:defRPr sz="10500" kern="1200">
          <a:solidFill>
            <a:schemeClr val="tx1"/>
          </a:solidFill>
          <a:latin typeface="+mn-lt"/>
          <a:ea typeface="+mn-ea"/>
          <a:cs typeface="+mn-cs"/>
        </a:defRPr>
      </a:lvl5pPr>
      <a:lvl6pPr marL="13215561" indent="-1201410" algn="l" defTabSz="4805657" rtl="0" eaLnBrk="1" latinLnBrk="0" hangingPunct="1">
        <a:spcBef>
          <a:spcPct val="20000"/>
        </a:spcBef>
        <a:buFont typeface="Arial" pitchFamily="34" charset="0"/>
        <a:buChar char="•"/>
        <a:defRPr sz="10500" kern="1200">
          <a:solidFill>
            <a:schemeClr val="tx1"/>
          </a:solidFill>
          <a:latin typeface="+mn-lt"/>
          <a:ea typeface="+mn-ea"/>
          <a:cs typeface="+mn-cs"/>
        </a:defRPr>
      </a:lvl6pPr>
      <a:lvl7pPr marL="15618381" indent="-1201410" algn="l" defTabSz="4805657" rtl="0" eaLnBrk="1" latinLnBrk="0" hangingPunct="1">
        <a:spcBef>
          <a:spcPct val="20000"/>
        </a:spcBef>
        <a:buFont typeface="Arial" pitchFamily="34" charset="0"/>
        <a:buChar char="•"/>
        <a:defRPr sz="10500" kern="1200">
          <a:solidFill>
            <a:schemeClr val="tx1"/>
          </a:solidFill>
          <a:latin typeface="+mn-lt"/>
          <a:ea typeface="+mn-ea"/>
          <a:cs typeface="+mn-cs"/>
        </a:defRPr>
      </a:lvl7pPr>
      <a:lvl8pPr marL="18021218" indent="-1201410" algn="l" defTabSz="4805657" rtl="0" eaLnBrk="1" latinLnBrk="0" hangingPunct="1">
        <a:spcBef>
          <a:spcPct val="20000"/>
        </a:spcBef>
        <a:buFont typeface="Arial" pitchFamily="34" charset="0"/>
        <a:buChar char="•"/>
        <a:defRPr sz="10500" kern="1200">
          <a:solidFill>
            <a:schemeClr val="tx1"/>
          </a:solidFill>
          <a:latin typeface="+mn-lt"/>
          <a:ea typeface="+mn-ea"/>
          <a:cs typeface="+mn-cs"/>
        </a:defRPr>
      </a:lvl8pPr>
      <a:lvl9pPr marL="20424039" indent="-1201410" algn="l" defTabSz="4805657" rtl="0" eaLnBrk="1" latinLnBrk="0" hangingPunct="1">
        <a:spcBef>
          <a:spcPct val="20000"/>
        </a:spcBef>
        <a:buFont typeface="Arial" pitchFamily="34" charset="0"/>
        <a:buChar char="•"/>
        <a:defRPr sz="10500" kern="1200">
          <a:solidFill>
            <a:schemeClr val="tx1"/>
          </a:solidFill>
          <a:latin typeface="+mn-lt"/>
          <a:ea typeface="+mn-ea"/>
          <a:cs typeface="+mn-cs"/>
        </a:defRPr>
      </a:lvl9pPr>
    </p:bodyStyle>
    <p:otherStyle>
      <a:defPPr>
        <a:defRPr lang="en-US"/>
      </a:defPPr>
      <a:lvl1pPr marL="0" algn="l" defTabSz="4805657" rtl="0" eaLnBrk="1" latinLnBrk="0" hangingPunct="1">
        <a:defRPr sz="9500" kern="1200">
          <a:solidFill>
            <a:schemeClr val="tx1"/>
          </a:solidFill>
          <a:latin typeface="+mn-lt"/>
          <a:ea typeface="+mn-ea"/>
          <a:cs typeface="+mn-cs"/>
        </a:defRPr>
      </a:lvl1pPr>
      <a:lvl2pPr marL="2402821" algn="l" defTabSz="4805657" rtl="0" eaLnBrk="1" latinLnBrk="0" hangingPunct="1">
        <a:defRPr sz="9500" kern="1200">
          <a:solidFill>
            <a:schemeClr val="tx1"/>
          </a:solidFill>
          <a:latin typeface="+mn-lt"/>
          <a:ea typeface="+mn-ea"/>
          <a:cs typeface="+mn-cs"/>
        </a:defRPr>
      </a:lvl2pPr>
      <a:lvl3pPr marL="4805657" algn="l" defTabSz="4805657" rtl="0" eaLnBrk="1" latinLnBrk="0" hangingPunct="1">
        <a:defRPr sz="9500" kern="1200">
          <a:solidFill>
            <a:schemeClr val="tx1"/>
          </a:solidFill>
          <a:latin typeface="+mn-lt"/>
          <a:ea typeface="+mn-ea"/>
          <a:cs typeface="+mn-cs"/>
        </a:defRPr>
      </a:lvl3pPr>
      <a:lvl4pPr marL="7208478" algn="l" defTabSz="4805657" rtl="0" eaLnBrk="1" latinLnBrk="0" hangingPunct="1">
        <a:defRPr sz="9500" kern="1200">
          <a:solidFill>
            <a:schemeClr val="tx1"/>
          </a:solidFill>
          <a:latin typeface="+mn-lt"/>
          <a:ea typeface="+mn-ea"/>
          <a:cs typeface="+mn-cs"/>
        </a:defRPr>
      </a:lvl4pPr>
      <a:lvl5pPr marL="9611314" algn="l" defTabSz="4805657" rtl="0" eaLnBrk="1" latinLnBrk="0" hangingPunct="1">
        <a:defRPr sz="9500" kern="1200">
          <a:solidFill>
            <a:schemeClr val="tx1"/>
          </a:solidFill>
          <a:latin typeface="+mn-lt"/>
          <a:ea typeface="+mn-ea"/>
          <a:cs typeface="+mn-cs"/>
        </a:defRPr>
      </a:lvl5pPr>
      <a:lvl6pPr marL="12014135" algn="l" defTabSz="4805657" rtl="0" eaLnBrk="1" latinLnBrk="0" hangingPunct="1">
        <a:defRPr sz="9500" kern="1200">
          <a:solidFill>
            <a:schemeClr val="tx1"/>
          </a:solidFill>
          <a:latin typeface="+mn-lt"/>
          <a:ea typeface="+mn-ea"/>
          <a:cs typeface="+mn-cs"/>
        </a:defRPr>
      </a:lvl6pPr>
      <a:lvl7pPr marL="14416971" algn="l" defTabSz="4805657" rtl="0" eaLnBrk="1" latinLnBrk="0" hangingPunct="1">
        <a:defRPr sz="9500" kern="1200">
          <a:solidFill>
            <a:schemeClr val="tx1"/>
          </a:solidFill>
          <a:latin typeface="+mn-lt"/>
          <a:ea typeface="+mn-ea"/>
          <a:cs typeface="+mn-cs"/>
        </a:defRPr>
      </a:lvl7pPr>
      <a:lvl8pPr marL="16819792" algn="l" defTabSz="4805657" rtl="0" eaLnBrk="1" latinLnBrk="0" hangingPunct="1">
        <a:defRPr sz="9500" kern="1200">
          <a:solidFill>
            <a:schemeClr val="tx1"/>
          </a:solidFill>
          <a:latin typeface="+mn-lt"/>
          <a:ea typeface="+mn-ea"/>
          <a:cs typeface="+mn-cs"/>
        </a:defRPr>
      </a:lvl8pPr>
      <a:lvl9pPr marL="19222628" algn="l" defTabSz="4805657" rtl="0" eaLnBrk="1" latinLnBrk="0" hangingPunct="1">
        <a:defRPr sz="9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5.xml"/><Relationship Id="rId13" Type="http://schemas.openxmlformats.org/officeDocument/2006/relationships/chart" Target="../charts/chart10.xml"/><Relationship Id="rId3" Type="http://schemas.openxmlformats.org/officeDocument/2006/relationships/chart" Target="../charts/chart1.xml"/><Relationship Id="rId7" Type="http://schemas.openxmlformats.org/officeDocument/2006/relationships/chart" Target="../charts/chart4.xml"/><Relationship Id="rId12" Type="http://schemas.openxmlformats.org/officeDocument/2006/relationships/chart" Target="../charts/chart9.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chart" Target="../charts/chart3.xml"/><Relationship Id="rId11" Type="http://schemas.openxmlformats.org/officeDocument/2006/relationships/chart" Target="../charts/chart8.xml"/><Relationship Id="rId5" Type="http://schemas.openxmlformats.org/officeDocument/2006/relationships/chart" Target="../charts/chart2.xml"/><Relationship Id="rId15" Type="http://schemas.openxmlformats.org/officeDocument/2006/relationships/image" Target="../media/image5.jpeg"/><Relationship Id="rId10" Type="http://schemas.openxmlformats.org/officeDocument/2006/relationships/chart" Target="../charts/chart7.xml"/><Relationship Id="rId4" Type="http://schemas.openxmlformats.org/officeDocument/2006/relationships/image" Target="../media/image3.png"/><Relationship Id="rId9" Type="http://schemas.openxmlformats.org/officeDocument/2006/relationships/chart" Target="../charts/chart6.xml"/><Relationship Id="rId1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178"/>
          <p:cNvSpPr>
            <a:spLocks noChangeArrowheads="1"/>
          </p:cNvSpPr>
          <p:nvPr/>
        </p:nvSpPr>
        <p:spPr bwMode="auto">
          <a:xfrm>
            <a:off x="1105218" y="826770"/>
            <a:ext cx="49528412" cy="31367413"/>
          </a:xfrm>
          <a:prstGeom prst="rect">
            <a:avLst/>
          </a:prstGeom>
          <a:solidFill>
            <a:srgbClr val="CCECFF"/>
          </a:solidFill>
          <a:ln w="9525">
            <a:solidFill>
              <a:schemeClr val="tx1"/>
            </a:solidFill>
            <a:miter lim="800000"/>
            <a:headEnd/>
            <a:tailEnd/>
          </a:ln>
        </p:spPr>
        <p:txBody>
          <a:bodyPr wrap="none" lIns="91431" tIns="45716" rIns="91431" bIns="45716" anchor="ctr"/>
          <a:lstStyle/>
          <a:p>
            <a:endParaRPr lang="en-US"/>
          </a:p>
        </p:txBody>
      </p:sp>
      <p:sp>
        <p:nvSpPr>
          <p:cNvPr id="15363" name="Text Box 7"/>
          <p:cNvSpPr txBox="1">
            <a:spLocks noChangeArrowheads="1"/>
          </p:cNvSpPr>
          <p:nvPr/>
        </p:nvSpPr>
        <p:spPr bwMode="auto">
          <a:xfrm>
            <a:off x="2108200" y="6390005"/>
            <a:ext cx="10512425" cy="9954896"/>
          </a:xfrm>
          <a:prstGeom prst="rect">
            <a:avLst/>
          </a:prstGeom>
          <a:solidFill>
            <a:schemeClr val="bg1"/>
          </a:solidFill>
          <a:ln w="12700">
            <a:solidFill>
              <a:schemeClr val="hlink"/>
            </a:solidFill>
            <a:miter lim="800000"/>
            <a:headEnd/>
            <a:tailEnd/>
          </a:ln>
        </p:spPr>
        <p:txBody>
          <a:bodyPr lIns="914310" tIns="457152" rIns="914310" bIns="914310"/>
          <a:lstStyle/>
          <a:p>
            <a:pPr algn="just">
              <a:spcBef>
                <a:spcPct val="50000"/>
              </a:spcBef>
              <a:tabLst>
                <a:tab pos="498475" algn="l"/>
              </a:tabLst>
            </a:pPr>
            <a:r>
              <a:rPr lang="en-US" sz="4200" b="1" dirty="0">
                <a:solidFill>
                  <a:srgbClr val="FF8000"/>
                </a:solidFill>
              </a:rPr>
              <a:t>Introduction</a:t>
            </a:r>
            <a:endParaRPr lang="en-US" sz="4200" b="1" dirty="0"/>
          </a:p>
          <a:p>
            <a:pPr>
              <a:spcBef>
                <a:spcPct val="10000"/>
              </a:spcBef>
              <a:tabLst>
                <a:tab pos="498475" algn="l"/>
              </a:tabLst>
            </a:pPr>
            <a:r>
              <a:rPr lang="en-US" sz="2600" dirty="0">
                <a:latin typeface="Times New Roman" pitchFamily="18" charset="0"/>
              </a:rPr>
              <a:t>Agriculture is a large contributor of non-point source pollution to surface water.  Field surface application of manure as a soil amendment applies more phosphorus (P) than </a:t>
            </a:r>
            <a:r>
              <a:rPr lang="en-US" sz="2600" i="1" dirty="0" err="1">
                <a:latin typeface="Times New Roman" pitchFamily="18" charset="0"/>
              </a:rPr>
              <a:t>Zea</a:t>
            </a:r>
            <a:r>
              <a:rPr lang="en-US" sz="2600" i="1" dirty="0">
                <a:latin typeface="Times New Roman" pitchFamily="18" charset="0"/>
              </a:rPr>
              <a:t> maize</a:t>
            </a:r>
            <a:r>
              <a:rPr lang="en-US" sz="2600" dirty="0">
                <a:latin typeface="Times New Roman" pitchFamily="18" charset="0"/>
              </a:rPr>
              <a:t> uses when manure is applied at a rate satisfying the recommended amount of nitrogen (N) for crop production.</a:t>
            </a:r>
          </a:p>
          <a:p>
            <a:pPr>
              <a:spcBef>
                <a:spcPct val="10000"/>
              </a:spcBef>
              <a:tabLst>
                <a:tab pos="498475" algn="l"/>
              </a:tabLst>
            </a:pPr>
            <a:r>
              <a:rPr lang="en-US" sz="2600" dirty="0">
                <a:latin typeface="Times New Roman" pitchFamily="18" charset="0"/>
              </a:rPr>
              <a:t>	Managing manure application with Best Management Practices (BMPs) reduces the amount of nutrients entering surface </a:t>
            </a:r>
            <a:r>
              <a:rPr lang="en-US" sz="2600" dirty="0" smtClean="0">
                <a:latin typeface="Times New Roman" pitchFamily="18" charset="0"/>
              </a:rPr>
              <a:t>water (Meyers et al., 1985).  </a:t>
            </a:r>
            <a:endParaRPr lang="en-US" sz="2600" dirty="0">
              <a:latin typeface="Times New Roman" pitchFamily="18" charset="0"/>
            </a:endParaRPr>
          </a:p>
          <a:p>
            <a:pPr>
              <a:spcBef>
                <a:spcPct val="10000"/>
              </a:spcBef>
              <a:tabLst>
                <a:tab pos="498475" algn="l"/>
              </a:tabLst>
            </a:pPr>
            <a:endParaRPr lang="en-US" sz="2600" dirty="0">
              <a:latin typeface="Times New Roman" pitchFamily="18" charset="0"/>
            </a:endParaRPr>
          </a:p>
        </p:txBody>
      </p:sp>
      <p:sp>
        <p:nvSpPr>
          <p:cNvPr id="15364" name="Text Box 11"/>
          <p:cNvSpPr txBox="1">
            <a:spLocks noChangeArrowheads="1"/>
          </p:cNvSpPr>
          <p:nvPr/>
        </p:nvSpPr>
        <p:spPr bwMode="auto">
          <a:xfrm>
            <a:off x="2108200" y="17053243"/>
            <a:ext cx="10512425" cy="14653577"/>
          </a:xfrm>
          <a:prstGeom prst="rect">
            <a:avLst/>
          </a:prstGeom>
          <a:solidFill>
            <a:schemeClr val="bg1"/>
          </a:solidFill>
          <a:ln w="12700">
            <a:solidFill>
              <a:schemeClr val="hlink"/>
            </a:solidFill>
            <a:miter lim="800000"/>
            <a:headEnd/>
            <a:tailEnd/>
          </a:ln>
        </p:spPr>
        <p:txBody>
          <a:bodyPr lIns="914310" tIns="457152" rIns="914310" bIns="914310"/>
          <a:lstStyle/>
          <a:p>
            <a:pPr algn="just">
              <a:spcBef>
                <a:spcPct val="50000"/>
              </a:spcBef>
              <a:tabLst>
                <a:tab pos="506413" algn="l"/>
              </a:tabLst>
            </a:pPr>
            <a:r>
              <a:rPr lang="en-US" sz="4200" b="1" dirty="0">
                <a:solidFill>
                  <a:srgbClr val="FF8000"/>
                </a:solidFill>
              </a:rPr>
              <a:t>Materials and </a:t>
            </a:r>
            <a:r>
              <a:rPr lang="en-US" sz="4200" b="1" dirty="0" smtClean="0">
                <a:solidFill>
                  <a:srgbClr val="FF8000"/>
                </a:solidFill>
              </a:rPr>
              <a:t>methods</a:t>
            </a:r>
          </a:p>
          <a:p>
            <a:pPr algn="just">
              <a:spcBef>
                <a:spcPct val="50000"/>
              </a:spcBef>
              <a:tabLst>
                <a:tab pos="506413" algn="l"/>
              </a:tabLst>
            </a:pPr>
            <a:r>
              <a:rPr lang="en-US" sz="2800" b="1" dirty="0" smtClean="0">
                <a:solidFill>
                  <a:srgbClr val="FF8000"/>
                </a:solidFill>
              </a:rPr>
              <a:t>Experimental design</a:t>
            </a:r>
            <a:r>
              <a:rPr lang="en-US" sz="2600" dirty="0">
                <a:solidFill>
                  <a:srgbClr val="FF8000"/>
                </a:solidFill>
                <a:latin typeface="Times New Roman" pitchFamily="18" charset="0"/>
              </a:rPr>
              <a:t>	</a:t>
            </a:r>
            <a:endParaRPr lang="en-US" sz="2600" dirty="0">
              <a:latin typeface="Times New Roman" pitchFamily="18" charset="0"/>
            </a:endParaRPr>
          </a:p>
          <a:p>
            <a:pPr algn="just">
              <a:spcBef>
                <a:spcPct val="10000"/>
              </a:spcBef>
              <a:tabLst>
                <a:tab pos="506413" algn="l"/>
              </a:tabLst>
            </a:pPr>
            <a:r>
              <a:rPr lang="en-US" sz="2600" dirty="0" smtClean="0">
                <a:latin typeface="Times New Roman" pitchFamily="18" charset="0"/>
              </a:rPr>
              <a:t>Composted </a:t>
            </a:r>
            <a:r>
              <a:rPr lang="en-US" sz="2600" dirty="0">
                <a:latin typeface="Times New Roman" pitchFamily="18" charset="0"/>
              </a:rPr>
              <a:t>poultry litter was applied in 2007 and fresh dairy manure was applied in 2008 to separate plots at a Coastal Plain sandy loam (“</a:t>
            </a:r>
            <a:r>
              <a:rPr lang="en-US" sz="2600" dirty="0" err="1">
                <a:latin typeface="Times New Roman" pitchFamily="18" charset="0"/>
              </a:rPr>
              <a:t>Wye</a:t>
            </a:r>
            <a:r>
              <a:rPr lang="en-US" sz="2600" dirty="0">
                <a:latin typeface="Times New Roman" pitchFamily="18" charset="0"/>
              </a:rPr>
              <a:t>”) and an Appalachian clay loam (“</a:t>
            </a:r>
            <a:r>
              <a:rPr lang="en-US" sz="2600" dirty="0" err="1">
                <a:latin typeface="Times New Roman" pitchFamily="18" charset="0"/>
              </a:rPr>
              <a:t>Kville</a:t>
            </a:r>
            <a:r>
              <a:rPr lang="en-US" sz="2600" dirty="0">
                <a:latin typeface="Times New Roman" pitchFamily="18" charset="0"/>
              </a:rPr>
              <a:t>”) site.   The experimental design each year at each site utilized 3 blocks in a random factorial arrangement with three nutrient management plans and two tillage treatments.  </a:t>
            </a:r>
            <a:endParaRPr lang="en-US" sz="2600" dirty="0" smtClean="0">
              <a:latin typeface="Times New Roman" pitchFamily="18" charset="0"/>
            </a:endParaRPr>
          </a:p>
          <a:p>
            <a:pPr algn="just">
              <a:spcBef>
                <a:spcPct val="10000"/>
              </a:spcBef>
              <a:tabLst>
                <a:tab pos="506413" algn="l"/>
              </a:tabLst>
            </a:pPr>
            <a:r>
              <a:rPr lang="en-US" sz="2800" b="1" dirty="0" smtClean="0">
                <a:solidFill>
                  <a:srgbClr val="FF8000"/>
                </a:solidFill>
              </a:rPr>
              <a:t>Treatments</a:t>
            </a:r>
            <a:endParaRPr lang="en-US" sz="2800" dirty="0" smtClean="0">
              <a:latin typeface="Times New Roman" pitchFamily="18" charset="0"/>
            </a:endParaRPr>
          </a:p>
          <a:p>
            <a:pPr algn="just">
              <a:spcBef>
                <a:spcPct val="10000"/>
              </a:spcBef>
              <a:tabLst>
                <a:tab pos="506413" algn="l"/>
              </a:tabLst>
            </a:pPr>
            <a:r>
              <a:rPr lang="en-US" sz="2600" dirty="0" smtClean="0">
                <a:latin typeface="Times New Roman" pitchFamily="18" charset="0"/>
              </a:rPr>
              <a:t>Tillage </a:t>
            </a:r>
            <a:r>
              <a:rPr lang="en-US" sz="2600" dirty="0">
                <a:latin typeface="Times New Roman" pitchFamily="18" charset="0"/>
              </a:rPr>
              <a:t>treatments were incorporation and no incorporation of manure and fertilizer</a:t>
            </a:r>
            <a:r>
              <a:rPr lang="en-US" sz="2600" dirty="0" smtClean="0">
                <a:latin typeface="Times New Roman" pitchFamily="18" charset="0"/>
              </a:rPr>
              <a:t>. </a:t>
            </a:r>
            <a:r>
              <a:rPr lang="en-US" sz="2600" dirty="0" smtClean="0">
                <a:latin typeface="Times New Roman" pitchFamily="18" charset="0"/>
              </a:rPr>
              <a:t> Nutrient </a:t>
            </a:r>
            <a:r>
              <a:rPr lang="en-US" sz="2600" dirty="0" smtClean="0">
                <a:latin typeface="Times New Roman" pitchFamily="18" charset="0"/>
              </a:rPr>
              <a:t>management plans </a:t>
            </a:r>
            <a:r>
              <a:rPr lang="en-US" sz="2600" dirty="0" smtClean="0">
                <a:latin typeface="Times New Roman" pitchFamily="18" charset="0"/>
              </a:rPr>
              <a:t>(NMPs) were</a:t>
            </a:r>
            <a:r>
              <a:rPr lang="en-US" sz="2600" dirty="0" smtClean="0">
                <a:latin typeface="Times New Roman" pitchFamily="18" charset="0"/>
              </a:rPr>
              <a:t>:</a:t>
            </a:r>
          </a:p>
          <a:p>
            <a:pPr algn="just">
              <a:spcBef>
                <a:spcPct val="10000"/>
              </a:spcBef>
              <a:tabLst>
                <a:tab pos="506413" algn="l"/>
              </a:tabLst>
            </a:pPr>
            <a:endParaRPr lang="en-US" sz="2600" dirty="0" smtClean="0">
              <a:latin typeface="Times New Roman" pitchFamily="18" charset="0"/>
            </a:endParaRPr>
          </a:p>
          <a:p>
            <a:pPr algn="just">
              <a:spcBef>
                <a:spcPct val="10000"/>
              </a:spcBef>
              <a:tabLst>
                <a:tab pos="506413" algn="l"/>
              </a:tabLst>
            </a:pPr>
            <a:endParaRPr lang="en-US" sz="2600" dirty="0" smtClean="0">
              <a:latin typeface="Times New Roman" pitchFamily="18" charset="0"/>
            </a:endParaRPr>
          </a:p>
          <a:p>
            <a:pPr algn="just">
              <a:spcBef>
                <a:spcPct val="10000"/>
              </a:spcBef>
              <a:tabLst>
                <a:tab pos="506413" algn="l"/>
              </a:tabLst>
            </a:pPr>
            <a:endParaRPr lang="en-US" sz="2600" dirty="0" smtClean="0">
              <a:latin typeface="Times New Roman" pitchFamily="18" charset="0"/>
            </a:endParaRPr>
          </a:p>
          <a:p>
            <a:pPr algn="just">
              <a:spcBef>
                <a:spcPct val="10000"/>
              </a:spcBef>
              <a:tabLst>
                <a:tab pos="506413" algn="l"/>
              </a:tabLst>
            </a:pPr>
            <a:endParaRPr lang="en-US" sz="2600" dirty="0" smtClean="0">
              <a:latin typeface="Times New Roman" pitchFamily="18" charset="0"/>
            </a:endParaRPr>
          </a:p>
          <a:p>
            <a:pPr algn="just">
              <a:spcBef>
                <a:spcPct val="10000"/>
              </a:spcBef>
              <a:tabLst>
                <a:tab pos="506413" algn="l"/>
              </a:tabLst>
            </a:pPr>
            <a:endParaRPr lang="en-US" sz="2600" dirty="0" smtClean="0">
              <a:latin typeface="Times New Roman" pitchFamily="18" charset="0"/>
            </a:endParaRPr>
          </a:p>
          <a:p>
            <a:pPr algn="just">
              <a:spcBef>
                <a:spcPct val="10000"/>
              </a:spcBef>
              <a:tabLst>
                <a:tab pos="506413" algn="l"/>
              </a:tabLst>
            </a:pPr>
            <a:endParaRPr lang="en-US" sz="2600" dirty="0" smtClean="0">
              <a:latin typeface="Times New Roman" pitchFamily="18" charset="0"/>
            </a:endParaRPr>
          </a:p>
          <a:p>
            <a:pPr algn="just">
              <a:spcBef>
                <a:spcPct val="10000"/>
              </a:spcBef>
              <a:tabLst>
                <a:tab pos="506413" algn="l"/>
              </a:tabLst>
            </a:pPr>
            <a:endParaRPr lang="en-US" sz="2600" dirty="0" smtClean="0">
              <a:latin typeface="Times New Roman" pitchFamily="18" charset="0"/>
            </a:endParaRPr>
          </a:p>
          <a:p>
            <a:pPr algn="just">
              <a:spcBef>
                <a:spcPct val="10000"/>
              </a:spcBef>
              <a:tabLst>
                <a:tab pos="506413" algn="l"/>
              </a:tabLst>
            </a:pPr>
            <a:endParaRPr lang="en-US" sz="2600" dirty="0" smtClean="0">
              <a:latin typeface="Times New Roman" pitchFamily="18" charset="0"/>
            </a:endParaRPr>
          </a:p>
          <a:p>
            <a:pPr algn="just">
              <a:spcBef>
                <a:spcPct val="10000"/>
              </a:spcBef>
              <a:tabLst>
                <a:tab pos="506413" algn="l"/>
              </a:tabLst>
            </a:pPr>
            <a:endParaRPr lang="en-US" sz="2600" dirty="0" smtClean="0">
              <a:latin typeface="Times New Roman" pitchFamily="18" charset="0"/>
            </a:endParaRPr>
          </a:p>
          <a:p>
            <a:pPr algn="just">
              <a:spcBef>
                <a:spcPct val="10000"/>
              </a:spcBef>
              <a:tabLst>
                <a:tab pos="506413" algn="l"/>
              </a:tabLst>
            </a:pPr>
            <a:endParaRPr lang="en-US" sz="2600" dirty="0" smtClean="0">
              <a:latin typeface="Times New Roman" pitchFamily="18" charset="0"/>
            </a:endParaRPr>
          </a:p>
          <a:p>
            <a:pPr algn="just">
              <a:spcBef>
                <a:spcPct val="10000"/>
              </a:spcBef>
              <a:tabLst>
                <a:tab pos="506413" algn="l"/>
              </a:tabLst>
            </a:pPr>
            <a:endParaRPr lang="en-US" sz="2600" dirty="0" smtClean="0">
              <a:latin typeface="Times New Roman" pitchFamily="18" charset="0"/>
            </a:endParaRPr>
          </a:p>
          <a:p>
            <a:pPr algn="just">
              <a:spcBef>
                <a:spcPct val="10000"/>
              </a:spcBef>
              <a:tabLst>
                <a:tab pos="506413" algn="l"/>
              </a:tabLst>
            </a:pPr>
            <a:endParaRPr lang="en-US" sz="2600" dirty="0" smtClean="0">
              <a:latin typeface="Times New Roman" pitchFamily="18" charset="0"/>
            </a:endParaRPr>
          </a:p>
          <a:p>
            <a:pPr algn="just">
              <a:spcBef>
                <a:spcPct val="10000"/>
              </a:spcBef>
              <a:tabLst>
                <a:tab pos="506413" algn="l"/>
              </a:tabLst>
            </a:pPr>
            <a:endParaRPr lang="en-US" sz="2600" dirty="0" smtClean="0">
              <a:latin typeface="Times New Roman" pitchFamily="18" charset="0"/>
            </a:endParaRPr>
          </a:p>
          <a:p>
            <a:pPr algn="just">
              <a:spcBef>
                <a:spcPct val="10000"/>
              </a:spcBef>
              <a:tabLst>
                <a:tab pos="506413" algn="l"/>
              </a:tabLst>
            </a:pPr>
            <a:endParaRPr lang="en-US" sz="2600" dirty="0" smtClean="0">
              <a:latin typeface="Times New Roman" pitchFamily="18" charset="0"/>
            </a:endParaRPr>
          </a:p>
          <a:p>
            <a:pPr algn="just">
              <a:spcBef>
                <a:spcPct val="10000"/>
              </a:spcBef>
              <a:tabLst>
                <a:tab pos="506413" algn="l"/>
              </a:tabLst>
            </a:pPr>
            <a:r>
              <a:rPr lang="en-US" sz="2600" dirty="0" smtClean="0">
                <a:latin typeface="Times New Roman" pitchFamily="18" charset="0"/>
              </a:rPr>
              <a:t>The simulated storm is equivalent to a 2 year recurrence interval storm in Maryland. </a:t>
            </a:r>
          </a:p>
          <a:p>
            <a:pPr algn="just">
              <a:spcBef>
                <a:spcPct val="10000"/>
              </a:spcBef>
              <a:tabLst>
                <a:tab pos="506413" algn="l"/>
              </a:tabLst>
            </a:pPr>
            <a:r>
              <a:rPr lang="en-US" sz="2800" b="1" dirty="0" smtClean="0">
                <a:solidFill>
                  <a:srgbClr val="FF8000"/>
                </a:solidFill>
              </a:rPr>
              <a:t>Sample analysis</a:t>
            </a:r>
            <a:endParaRPr lang="en-US" sz="2800" dirty="0" smtClean="0">
              <a:latin typeface="Times New Roman" pitchFamily="18" charset="0"/>
            </a:endParaRPr>
          </a:p>
          <a:p>
            <a:pPr algn="just">
              <a:spcBef>
                <a:spcPct val="10000"/>
              </a:spcBef>
              <a:tabLst>
                <a:tab pos="506413" algn="l"/>
              </a:tabLst>
            </a:pPr>
            <a:r>
              <a:rPr lang="en-US" sz="2600" dirty="0" smtClean="0">
                <a:latin typeface="Times New Roman" pitchFamily="18" charset="0"/>
              </a:rPr>
              <a:t>Runoff samples were measured for volume, sediment, water soluble P (Soluble P), nitrate, ammonium, </a:t>
            </a:r>
            <a:r>
              <a:rPr lang="en-US" sz="2600" dirty="0" smtClean="0">
                <a:latin typeface="Times New Roman" pitchFamily="18" charset="0"/>
              </a:rPr>
              <a:t>T</a:t>
            </a:r>
            <a:r>
              <a:rPr lang="en-US" sz="2600" dirty="0" smtClean="0">
                <a:latin typeface="Times New Roman" pitchFamily="18" charset="0"/>
              </a:rPr>
              <a:t>otal </a:t>
            </a:r>
            <a:r>
              <a:rPr lang="en-US" sz="2600" dirty="0" smtClean="0">
                <a:latin typeface="Times New Roman" pitchFamily="18" charset="0"/>
              </a:rPr>
              <a:t>N and P. Sediment  associated P (SAP) was determined by difference. Only P losses will be </a:t>
            </a:r>
            <a:r>
              <a:rPr lang="en-US" sz="2600" dirty="0" smtClean="0">
                <a:latin typeface="Times New Roman" pitchFamily="18" charset="0"/>
              </a:rPr>
              <a:t>discussed. </a:t>
            </a:r>
            <a:endParaRPr lang="en-US" sz="2600" dirty="0" smtClean="0">
              <a:latin typeface="Times New Roman" pitchFamily="18" charset="0"/>
            </a:endParaRPr>
          </a:p>
          <a:p>
            <a:pPr>
              <a:spcBef>
                <a:spcPct val="10000"/>
              </a:spcBef>
              <a:tabLst>
                <a:tab pos="506413" algn="l"/>
              </a:tabLst>
            </a:pPr>
            <a:endParaRPr lang="en-US" sz="2600" dirty="0">
              <a:latin typeface="Times New Roman" pitchFamily="18" charset="0"/>
            </a:endParaRPr>
          </a:p>
          <a:p>
            <a:pPr>
              <a:spcBef>
                <a:spcPct val="10000"/>
              </a:spcBef>
              <a:tabLst>
                <a:tab pos="506413" algn="l"/>
              </a:tabLst>
            </a:pPr>
            <a:r>
              <a:rPr lang="en-US" sz="2600" dirty="0">
                <a:latin typeface="Times New Roman" pitchFamily="18" charset="0"/>
              </a:rPr>
              <a:t>	</a:t>
            </a:r>
          </a:p>
        </p:txBody>
      </p:sp>
      <p:sp>
        <p:nvSpPr>
          <p:cNvPr id="15365" name="Text Box 12"/>
          <p:cNvSpPr txBox="1">
            <a:spLocks noChangeArrowheads="1"/>
          </p:cNvSpPr>
          <p:nvPr/>
        </p:nvSpPr>
        <p:spPr bwMode="auto">
          <a:xfrm>
            <a:off x="26347420" y="6347143"/>
            <a:ext cx="10512425" cy="25336817"/>
          </a:xfrm>
          <a:prstGeom prst="rect">
            <a:avLst/>
          </a:prstGeom>
          <a:solidFill>
            <a:schemeClr val="bg1"/>
          </a:solidFill>
          <a:ln w="12700">
            <a:solidFill>
              <a:schemeClr val="hlink"/>
            </a:solidFill>
            <a:miter lim="800000"/>
            <a:headEnd/>
            <a:tailEnd/>
          </a:ln>
        </p:spPr>
        <p:txBody>
          <a:bodyPr lIns="914310" tIns="457152" rIns="914310" bIns="914310"/>
          <a:lstStyle/>
          <a:p>
            <a:pPr algn="just">
              <a:tabLst>
                <a:tab pos="498475" algn="l"/>
              </a:tabLst>
            </a:pPr>
            <a:r>
              <a:rPr lang="en-US" sz="2800" b="1" dirty="0">
                <a:solidFill>
                  <a:srgbClr val="FF8000"/>
                </a:solidFill>
              </a:rPr>
              <a:t>Dairy </a:t>
            </a:r>
            <a:r>
              <a:rPr lang="en-US" sz="2800" b="1" dirty="0" smtClean="0">
                <a:solidFill>
                  <a:srgbClr val="FF8000"/>
                </a:solidFill>
              </a:rPr>
              <a:t>manure</a:t>
            </a:r>
            <a:endParaRPr lang="en-US" sz="2800" b="1" dirty="0">
              <a:solidFill>
                <a:srgbClr val="FF8000"/>
              </a:solidFill>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smtClean="0">
              <a:latin typeface="Times New Roman" pitchFamily="18" charset="0"/>
              <a:cs typeface="Times New Roman" pitchFamily="18" charset="0"/>
            </a:endParaRPr>
          </a:p>
          <a:p>
            <a:pPr algn="just">
              <a:tabLst>
                <a:tab pos="498475" algn="l"/>
              </a:tabLst>
            </a:pPr>
            <a:r>
              <a:rPr lang="en-US" sz="2600" dirty="0" smtClean="0">
                <a:latin typeface="Times New Roman" pitchFamily="18" charset="0"/>
                <a:cs typeface="Times New Roman" pitchFamily="18" charset="0"/>
              </a:rPr>
              <a:t>Similar </a:t>
            </a:r>
            <a:r>
              <a:rPr lang="en-US" sz="2600" dirty="0">
                <a:latin typeface="Times New Roman" pitchFamily="18" charset="0"/>
                <a:cs typeface="Times New Roman" pitchFamily="18" charset="0"/>
              </a:rPr>
              <a:t>to the poultry litter results, </a:t>
            </a:r>
            <a:r>
              <a:rPr lang="en-US" sz="2600" dirty="0" smtClean="0">
                <a:latin typeface="Times New Roman" pitchFamily="18" charset="0"/>
                <a:cs typeface="Times New Roman" pitchFamily="18" charset="0"/>
              </a:rPr>
              <a:t>Soluble </a:t>
            </a:r>
            <a:r>
              <a:rPr lang="en-US" sz="2600" dirty="0">
                <a:latin typeface="Times New Roman" pitchFamily="18" charset="0"/>
                <a:cs typeface="Times New Roman" pitchFamily="18" charset="0"/>
              </a:rPr>
              <a:t>P loss from both sites show that incorporation removed any differences between NMP treatments and when manure was not incorporated, N-rate manure exhibited more </a:t>
            </a:r>
            <a:r>
              <a:rPr lang="en-US" sz="2600" dirty="0" smtClean="0">
                <a:latin typeface="Times New Roman" pitchFamily="18" charset="0"/>
                <a:cs typeface="Times New Roman" pitchFamily="18" charset="0"/>
              </a:rPr>
              <a:t>Soluble </a:t>
            </a:r>
            <a:r>
              <a:rPr lang="en-US" sz="2600" dirty="0">
                <a:latin typeface="Times New Roman" pitchFamily="18" charset="0"/>
                <a:cs typeface="Times New Roman" pitchFamily="18" charset="0"/>
              </a:rPr>
              <a:t>P loss than plots that received no manure.</a:t>
            </a: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smtClean="0">
              <a:latin typeface="Times New Roman" pitchFamily="18" charset="0"/>
              <a:cs typeface="Times New Roman" pitchFamily="18" charset="0"/>
            </a:endParaRPr>
          </a:p>
          <a:p>
            <a:pPr algn="just">
              <a:tabLst>
                <a:tab pos="498475" algn="l"/>
              </a:tabLst>
            </a:pPr>
            <a:r>
              <a:rPr lang="en-US" sz="2600" dirty="0" smtClean="0">
                <a:latin typeface="Times New Roman" pitchFamily="18" charset="0"/>
                <a:cs typeface="Times New Roman" pitchFamily="18" charset="0"/>
              </a:rPr>
              <a:t>The </a:t>
            </a:r>
            <a:r>
              <a:rPr lang="en-US" sz="2600" dirty="0">
                <a:latin typeface="Times New Roman" pitchFamily="18" charset="0"/>
                <a:cs typeface="Times New Roman" pitchFamily="18" charset="0"/>
              </a:rPr>
              <a:t>only significant differences in SAP losses occurred between the two sites. The </a:t>
            </a:r>
            <a:r>
              <a:rPr lang="en-US" sz="2600" dirty="0" err="1">
                <a:latin typeface="Times New Roman" pitchFamily="18" charset="0"/>
                <a:cs typeface="Times New Roman" pitchFamily="18" charset="0"/>
              </a:rPr>
              <a:t>Kville</a:t>
            </a:r>
            <a:r>
              <a:rPr lang="en-US" sz="2600" dirty="0">
                <a:latin typeface="Times New Roman" pitchFamily="18" charset="0"/>
                <a:cs typeface="Times New Roman" pitchFamily="18" charset="0"/>
              </a:rPr>
              <a:t> </a:t>
            </a:r>
            <a:r>
              <a:rPr lang="en-US" sz="2600" dirty="0" smtClean="0">
                <a:latin typeface="Times New Roman" pitchFamily="18" charset="0"/>
                <a:cs typeface="Times New Roman" pitchFamily="18" charset="0"/>
              </a:rPr>
              <a:t>soils were </a:t>
            </a:r>
            <a:r>
              <a:rPr lang="en-US" sz="2600" dirty="0">
                <a:latin typeface="Times New Roman" pitchFamily="18" charset="0"/>
                <a:cs typeface="Times New Roman" pitchFamily="18" charset="0"/>
              </a:rPr>
              <a:t>clay </a:t>
            </a:r>
            <a:r>
              <a:rPr lang="en-US" sz="2600" dirty="0" smtClean="0">
                <a:latin typeface="Times New Roman" pitchFamily="18" charset="0"/>
                <a:cs typeface="Times New Roman" pitchFamily="18" charset="0"/>
              </a:rPr>
              <a:t>loam soils </a:t>
            </a:r>
            <a:r>
              <a:rPr lang="en-US" sz="2600" dirty="0">
                <a:latin typeface="Times New Roman" pitchFamily="18" charset="0"/>
                <a:cs typeface="Times New Roman" pitchFamily="18" charset="0"/>
              </a:rPr>
              <a:t>in comparison to the sandy loam </a:t>
            </a:r>
            <a:r>
              <a:rPr lang="en-US" sz="2600" dirty="0" smtClean="0">
                <a:latin typeface="Times New Roman" pitchFamily="18" charset="0"/>
                <a:cs typeface="Times New Roman" pitchFamily="18" charset="0"/>
              </a:rPr>
              <a:t>soils </a:t>
            </a:r>
            <a:r>
              <a:rPr lang="en-US" sz="2600" dirty="0">
                <a:latin typeface="Times New Roman" pitchFamily="18" charset="0"/>
                <a:cs typeface="Times New Roman" pitchFamily="18" charset="0"/>
              </a:rPr>
              <a:t>at the </a:t>
            </a:r>
            <a:r>
              <a:rPr lang="en-US" sz="2600" dirty="0" err="1">
                <a:latin typeface="Times New Roman" pitchFamily="18" charset="0"/>
                <a:cs typeface="Times New Roman" pitchFamily="18" charset="0"/>
              </a:rPr>
              <a:t>Wye</a:t>
            </a:r>
            <a:r>
              <a:rPr lang="en-US" sz="2600" dirty="0">
                <a:latin typeface="Times New Roman" pitchFamily="18" charset="0"/>
                <a:cs typeface="Times New Roman" pitchFamily="18" charset="0"/>
              </a:rPr>
              <a:t> </a:t>
            </a:r>
            <a:r>
              <a:rPr lang="en-US" sz="2600" dirty="0" smtClean="0">
                <a:latin typeface="Times New Roman" pitchFamily="18" charset="0"/>
                <a:cs typeface="Times New Roman" pitchFamily="18" charset="0"/>
              </a:rPr>
              <a:t>site.  The clay loam soils likely </a:t>
            </a:r>
            <a:r>
              <a:rPr lang="en-US" sz="2600" dirty="0">
                <a:latin typeface="Times New Roman" pitchFamily="18" charset="0"/>
                <a:cs typeface="Times New Roman" pitchFamily="18" charset="0"/>
              </a:rPr>
              <a:t>had higher concentrations of iron and aluminum oxides that would readily </a:t>
            </a:r>
            <a:r>
              <a:rPr lang="en-US" sz="2600" dirty="0" err="1">
                <a:latin typeface="Times New Roman" pitchFamily="18" charset="0"/>
                <a:cs typeface="Times New Roman" pitchFamily="18" charset="0"/>
              </a:rPr>
              <a:t>sorb</a:t>
            </a:r>
            <a:r>
              <a:rPr lang="en-US" sz="2600" dirty="0">
                <a:latin typeface="Times New Roman" pitchFamily="18" charset="0"/>
                <a:cs typeface="Times New Roman" pitchFamily="18" charset="0"/>
              </a:rPr>
              <a:t> P. </a:t>
            </a: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endParaRPr lang="en-US" sz="2600" dirty="0">
              <a:latin typeface="Times New Roman" pitchFamily="18" charset="0"/>
              <a:cs typeface="Times New Roman" pitchFamily="18" charset="0"/>
            </a:endParaRPr>
          </a:p>
          <a:p>
            <a:pPr algn="just">
              <a:tabLst>
                <a:tab pos="498475" algn="l"/>
              </a:tabLst>
            </a:pPr>
            <a:r>
              <a:rPr lang="en-US" sz="2600" dirty="0">
                <a:latin typeface="Times New Roman" pitchFamily="18" charset="0"/>
                <a:cs typeface="Times New Roman" pitchFamily="18" charset="0"/>
              </a:rPr>
              <a:t>Significant differences in Total P losses only occurred for the </a:t>
            </a:r>
            <a:r>
              <a:rPr lang="en-US" sz="2600" dirty="0" err="1">
                <a:latin typeface="Times New Roman" pitchFamily="18" charset="0"/>
                <a:cs typeface="Times New Roman" pitchFamily="18" charset="0"/>
              </a:rPr>
              <a:t>Wye</a:t>
            </a:r>
            <a:r>
              <a:rPr lang="en-US" sz="2600" dirty="0">
                <a:latin typeface="Times New Roman" pitchFamily="18" charset="0"/>
                <a:cs typeface="Times New Roman" pitchFamily="18" charset="0"/>
              </a:rPr>
              <a:t> site.  </a:t>
            </a:r>
            <a:r>
              <a:rPr lang="en-US" sz="2600" dirty="0" err="1">
                <a:latin typeface="Times New Roman" pitchFamily="18" charset="0"/>
                <a:cs typeface="Times New Roman" pitchFamily="18" charset="0"/>
              </a:rPr>
              <a:t>Kville</a:t>
            </a:r>
            <a:r>
              <a:rPr lang="en-US" sz="2600" dirty="0">
                <a:latin typeface="Times New Roman" pitchFamily="18" charset="0"/>
                <a:cs typeface="Times New Roman" pitchFamily="18" charset="0"/>
              </a:rPr>
              <a:t> samples exhibited similar NMP treatment means suggesting the same pattern of Total P loss, but increased variability at the </a:t>
            </a:r>
            <a:r>
              <a:rPr lang="en-US" sz="2600" dirty="0" err="1">
                <a:latin typeface="Times New Roman" pitchFamily="18" charset="0"/>
                <a:cs typeface="Times New Roman" pitchFamily="18" charset="0"/>
              </a:rPr>
              <a:t>Kville</a:t>
            </a:r>
            <a:r>
              <a:rPr lang="en-US" sz="2600" dirty="0">
                <a:latin typeface="Times New Roman" pitchFamily="18" charset="0"/>
                <a:cs typeface="Times New Roman" pitchFamily="18" charset="0"/>
              </a:rPr>
              <a:t> site </a:t>
            </a:r>
            <a:r>
              <a:rPr lang="en-US" sz="2600" dirty="0" smtClean="0">
                <a:latin typeface="Times New Roman" pitchFamily="18" charset="0"/>
                <a:cs typeface="Times New Roman" pitchFamily="18" charset="0"/>
              </a:rPr>
              <a:t>eliminated </a:t>
            </a:r>
            <a:r>
              <a:rPr lang="en-US" sz="2600" dirty="0">
                <a:latin typeface="Times New Roman" pitchFamily="18" charset="0"/>
                <a:cs typeface="Times New Roman" pitchFamily="18" charset="0"/>
              </a:rPr>
              <a:t>significant differences</a:t>
            </a:r>
            <a:r>
              <a:rPr lang="en-US" sz="2600" dirty="0" smtClean="0">
                <a:latin typeface="Times New Roman" pitchFamily="18" charset="0"/>
                <a:cs typeface="Times New Roman" pitchFamily="18" charset="0"/>
              </a:rPr>
              <a:t>.</a:t>
            </a:r>
            <a:endParaRPr lang="en-US" sz="2600" dirty="0">
              <a:latin typeface="Times New Roman" pitchFamily="18" charset="0"/>
            </a:endParaRPr>
          </a:p>
        </p:txBody>
      </p:sp>
      <p:sp>
        <p:nvSpPr>
          <p:cNvPr id="15366" name="Text Box 12"/>
          <p:cNvSpPr txBox="1">
            <a:spLocks noChangeArrowheads="1"/>
          </p:cNvSpPr>
          <p:nvPr/>
        </p:nvSpPr>
        <p:spPr bwMode="auto">
          <a:xfrm>
            <a:off x="14125258" y="6364288"/>
            <a:ext cx="10512425" cy="25326975"/>
          </a:xfrm>
          <a:prstGeom prst="rect">
            <a:avLst/>
          </a:prstGeom>
          <a:solidFill>
            <a:schemeClr val="bg1"/>
          </a:solidFill>
          <a:ln w="12700">
            <a:solidFill>
              <a:schemeClr val="hlink"/>
            </a:solidFill>
            <a:miter lim="800000"/>
            <a:headEnd/>
            <a:tailEnd/>
          </a:ln>
        </p:spPr>
        <p:txBody>
          <a:bodyPr lIns="914310" tIns="457152" rIns="914310" bIns="914310"/>
          <a:lstStyle/>
          <a:p>
            <a:pPr algn="just">
              <a:tabLst>
                <a:tab pos="498475" algn="l"/>
              </a:tabLst>
            </a:pPr>
            <a:r>
              <a:rPr lang="en-US" sz="4200" b="1" dirty="0">
                <a:solidFill>
                  <a:srgbClr val="FF8000"/>
                </a:solidFill>
              </a:rPr>
              <a:t>Results  </a:t>
            </a:r>
          </a:p>
          <a:p>
            <a:pPr algn="just">
              <a:tabLst>
                <a:tab pos="498475" algn="l"/>
              </a:tabLst>
            </a:pPr>
            <a:r>
              <a:rPr lang="en-US" sz="2600" dirty="0">
                <a:latin typeface="Times New Roman" pitchFamily="18" charset="0"/>
              </a:rPr>
              <a:t>Runoff volume and plot size were used to determine total losses in terms of </a:t>
            </a:r>
            <a:r>
              <a:rPr lang="en-US" sz="2600" dirty="0" smtClean="0">
                <a:latin typeface="Times New Roman" pitchFamily="18" charset="0"/>
              </a:rPr>
              <a:t>kg ha</a:t>
            </a:r>
            <a:r>
              <a:rPr lang="en-US" sz="2600" baseline="30000" dirty="0" smtClean="0">
                <a:latin typeface="Times New Roman" pitchFamily="18" charset="0"/>
              </a:rPr>
              <a:t>-1</a:t>
            </a:r>
            <a:r>
              <a:rPr lang="en-US" sz="2600" dirty="0">
                <a:latin typeface="Times New Roman" pitchFamily="18" charset="0"/>
              </a:rPr>
              <a:t>.  Bars in charts labeled with different letters indicate significant differences at the 5% level. When necessary, P losses were log transformed to remove patterns in the residuals and back-transformed for data presentation.</a:t>
            </a:r>
          </a:p>
          <a:p>
            <a:pPr algn="just">
              <a:lnSpc>
                <a:spcPct val="150000"/>
              </a:lnSpc>
              <a:tabLst>
                <a:tab pos="498475" algn="l"/>
              </a:tabLst>
            </a:pPr>
            <a:r>
              <a:rPr lang="en-US" sz="2800" b="1" dirty="0" smtClean="0">
                <a:solidFill>
                  <a:srgbClr val="FF8000"/>
                </a:solidFill>
              </a:rPr>
              <a:t>Poultry litter</a:t>
            </a:r>
            <a:endParaRPr lang="en-US" sz="2800" b="1" dirty="0">
              <a:solidFill>
                <a:srgbClr val="FF8000"/>
              </a:solidFill>
            </a:endParaRPr>
          </a:p>
          <a:p>
            <a:pPr algn="just">
              <a:tabLst>
                <a:tab pos="498475" algn="l"/>
              </a:tabLst>
            </a:pPr>
            <a:endParaRPr lang="en-US" sz="2600" b="1" dirty="0">
              <a:solidFill>
                <a:srgbClr val="FF8000"/>
              </a:solidFill>
            </a:endParaRPr>
          </a:p>
          <a:p>
            <a:pPr algn="just">
              <a:tabLst>
                <a:tab pos="498475" algn="l"/>
              </a:tabLst>
            </a:pPr>
            <a:endParaRPr lang="en-US" sz="2600" b="1" dirty="0">
              <a:solidFill>
                <a:srgbClr val="FF8000"/>
              </a:solidFill>
            </a:endParaRPr>
          </a:p>
          <a:p>
            <a:pPr algn="just">
              <a:tabLst>
                <a:tab pos="498475" algn="l"/>
              </a:tabLst>
            </a:pPr>
            <a:endParaRPr lang="en-US" sz="2600" b="1" dirty="0">
              <a:solidFill>
                <a:srgbClr val="FF8000"/>
              </a:solidFill>
            </a:endParaRPr>
          </a:p>
          <a:p>
            <a:pPr algn="just">
              <a:tabLst>
                <a:tab pos="498475" algn="l"/>
              </a:tabLst>
            </a:pPr>
            <a:endParaRPr lang="en-US" sz="2600" b="1" dirty="0">
              <a:solidFill>
                <a:srgbClr val="FF8000"/>
              </a:solidFill>
            </a:endParaRPr>
          </a:p>
          <a:p>
            <a:pPr algn="just">
              <a:tabLst>
                <a:tab pos="498475" algn="l"/>
              </a:tabLst>
            </a:pPr>
            <a:endParaRPr lang="en-US" sz="2600" b="1" dirty="0">
              <a:solidFill>
                <a:srgbClr val="FF8000"/>
              </a:solidFill>
            </a:endParaRPr>
          </a:p>
          <a:p>
            <a:pPr algn="just">
              <a:tabLst>
                <a:tab pos="498475" algn="l"/>
              </a:tabLst>
            </a:pPr>
            <a:endParaRPr lang="en-US" sz="2600" b="1" dirty="0">
              <a:solidFill>
                <a:srgbClr val="FF8000"/>
              </a:solidFill>
            </a:endParaRPr>
          </a:p>
          <a:p>
            <a:pPr algn="just">
              <a:tabLst>
                <a:tab pos="498475" algn="l"/>
              </a:tabLst>
            </a:pPr>
            <a:endParaRPr lang="en-US" sz="2600" b="1" dirty="0">
              <a:solidFill>
                <a:srgbClr val="FF8000"/>
              </a:solidFill>
            </a:endParaRPr>
          </a:p>
          <a:p>
            <a:pPr algn="just">
              <a:tabLst>
                <a:tab pos="498475" algn="l"/>
              </a:tabLst>
            </a:pPr>
            <a:endParaRPr lang="en-US" sz="2600" b="1" dirty="0">
              <a:solidFill>
                <a:srgbClr val="FF8000"/>
              </a:solidFill>
            </a:endParaRPr>
          </a:p>
          <a:p>
            <a:pPr algn="just">
              <a:tabLst>
                <a:tab pos="498475" algn="l"/>
              </a:tabLst>
            </a:pPr>
            <a:endParaRPr lang="en-US" sz="2600" b="1" dirty="0">
              <a:solidFill>
                <a:srgbClr val="FF8000"/>
              </a:solidFill>
            </a:endParaRPr>
          </a:p>
          <a:p>
            <a:pPr algn="just">
              <a:tabLst>
                <a:tab pos="498475" algn="l"/>
              </a:tabLst>
            </a:pPr>
            <a:endParaRPr lang="en-US" sz="2600" b="1" dirty="0">
              <a:solidFill>
                <a:srgbClr val="FF8000"/>
              </a:solidFill>
            </a:endParaRPr>
          </a:p>
          <a:p>
            <a:pPr algn="just">
              <a:tabLst>
                <a:tab pos="498475" algn="l"/>
              </a:tabLst>
            </a:pPr>
            <a:endParaRPr lang="en-US" sz="2600" b="1" dirty="0">
              <a:solidFill>
                <a:srgbClr val="FF8000"/>
              </a:solidFill>
            </a:endParaRPr>
          </a:p>
          <a:p>
            <a:pPr algn="just" eaLnBrk="0" hangingPunct="0">
              <a:tabLst>
                <a:tab pos="498475" algn="l"/>
              </a:tabLst>
            </a:pPr>
            <a:endParaRPr lang="en-US" sz="2600" b="1" dirty="0">
              <a:solidFill>
                <a:srgbClr val="FF8000"/>
              </a:solidFill>
              <a:latin typeface="Times New Roman" pitchFamily="18" charset="0"/>
              <a:cs typeface="Times New Roman" pitchFamily="18" charset="0"/>
            </a:endParaRPr>
          </a:p>
          <a:p>
            <a:pPr algn="just" eaLnBrk="0" hangingPunct="0">
              <a:tabLst>
                <a:tab pos="498475" algn="l"/>
              </a:tabLst>
            </a:pPr>
            <a:r>
              <a:rPr lang="en-US" sz="2600" dirty="0" smtClean="0">
                <a:latin typeface="Times New Roman" pitchFamily="18" charset="0"/>
                <a:cs typeface="Times New Roman" pitchFamily="18" charset="0"/>
              </a:rPr>
              <a:t>Incorporating </a:t>
            </a:r>
            <a:r>
              <a:rPr lang="en-US" sz="2600" dirty="0">
                <a:latin typeface="Times New Roman" pitchFamily="18" charset="0"/>
                <a:cs typeface="Times New Roman" pitchFamily="18" charset="0"/>
              </a:rPr>
              <a:t>manure removed all nutrient management plan </a:t>
            </a:r>
            <a:r>
              <a:rPr lang="en-US" sz="2600" dirty="0" smtClean="0">
                <a:latin typeface="Times New Roman" pitchFamily="18" charset="0"/>
                <a:cs typeface="Times New Roman" pitchFamily="18" charset="0"/>
              </a:rPr>
              <a:t>treatment </a:t>
            </a:r>
            <a:r>
              <a:rPr lang="en-US" sz="2600" dirty="0">
                <a:latin typeface="Times New Roman" pitchFamily="18" charset="0"/>
                <a:cs typeface="Times New Roman" pitchFamily="18" charset="0"/>
              </a:rPr>
              <a:t>effects on </a:t>
            </a:r>
            <a:r>
              <a:rPr lang="en-US" sz="2600" dirty="0" smtClean="0">
                <a:latin typeface="Times New Roman" pitchFamily="18" charset="0"/>
                <a:cs typeface="Times New Roman" pitchFamily="18" charset="0"/>
              </a:rPr>
              <a:t>Soluble </a:t>
            </a:r>
            <a:r>
              <a:rPr lang="en-US" sz="2600" dirty="0">
                <a:latin typeface="Times New Roman" pitchFamily="18" charset="0"/>
                <a:cs typeface="Times New Roman" pitchFamily="18" charset="0"/>
              </a:rPr>
              <a:t>P losses.  When  manure was not incorporated, </a:t>
            </a:r>
            <a:r>
              <a:rPr lang="en-US" sz="2600" dirty="0" smtClean="0">
                <a:latin typeface="Times New Roman" pitchFamily="18" charset="0"/>
                <a:cs typeface="Times New Roman" pitchFamily="18" charset="0"/>
              </a:rPr>
              <a:t>Soluble </a:t>
            </a:r>
            <a:r>
              <a:rPr lang="en-US" sz="2600" dirty="0">
                <a:latin typeface="Times New Roman" pitchFamily="18" charset="0"/>
                <a:cs typeface="Times New Roman" pitchFamily="18" charset="0"/>
              </a:rPr>
              <a:t>P loss increased with higher manure application rates.</a:t>
            </a:r>
          </a:p>
          <a:p>
            <a:pPr algn="just" eaLnBrk="0" hangingPunct="0">
              <a:tabLst>
                <a:tab pos="498475" algn="l"/>
              </a:tabLst>
            </a:pPr>
            <a:endParaRPr lang="en-US" sz="2600" dirty="0"/>
          </a:p>
          <a:p>
            <a:pPr algn="just" eaLnBrk="0" hangingPunct="0">
              <a:tabLst>
                <a:tab pos="498475" algn="l"/>
              </a:tabLst>
            </a:pPr>
            <a:endParaRPr lang="en-US" sz="2600" dirty="0"/>
          </a:p>
          <a:p>
            <a:pPr algn="just" eaLnBrk="0" hangingPunct="0">
              <a:tabLst>
                <a:tab pos="498475" algn="l"/>
              </a:tabLst>
            </a:pPr>
            <a:endParaRPr lang="en-US" sz="2600" dirty="0"/>
          </a:p>
          <a:p>
            <a:pPr algn="just" eaLnBrk="0" hangingPunct="0">
              <a:tabLst>
                <a:tab pos="498475" algn="l"/>
              </a:tabLst>
            </a:pPr>
            <a:endParaRPr lang="en-US" sz="2600" dirty="0"/>
          </a:p>
          <a:p>
            <a:pPr algn="just" eaLnBrk="0" hangingPunct="0">
              <a:tabLst>
                <a:tab pos="498475" algn="l"/>
              </a:tabLst>
            </a:pPr>
            <a:endParaRPr lang="en-US" sz="2600" dirty="0"/>
          </a:p>
          <a:p>
            <a:pPr algn="just" eaLnBrk="0" hangingPunct="0">
              <a:tabLst>
                <a:tab pos="498475" algn="l"/>
              </a:tabLst>
            </a:pPr>
            <a:endParaRPr lang="en-US" sz="2600" dirty="0"/>
          </a:p>
          <a:p>
            <a:pPr algn="just" eaLnBrk="0" hangingPunct="0">
              <a:tabLst>
                <a:tab pos="498475" algn="l"/>
              </a:tabLst>
            </a:pPr>
            <a:endParaRPr lang="en-US" sz="2600" dirty="0"/>
          </a:p>
          <a:p>
            <a:pPr algn="just" eaLnBrk="0" hangingPunct="0">
              <a:tabLst>
                <a:tab pos="498475" algn="l"/>
              </a:tabLst>
            </a:pPr>
            <a:endParaRPr lang="en-US" sz="2600" dirty="0"/>
          </a:p>
          <a:p>
            <a:pPr algn="just" eaLnBrk="0" hangingPunct="0">
              <a:tabLst>
                <a:tab pos="498475" algn="l"/>
              </a:tabLst>
            </a:pPr>
            <a:endParaRPr lang="en-US" sz="2600" dirty="0"/>
          </a:p>
          <a:p>
            <a:pPr algn="just" eaLnBrk="0" hangingPunct="0">
              <a:tabLst>
                <a:tab pos="498475" algn="l"/>
              </a:tabLst>
            </a:pPr>
            <a:endParaRPr lang="en-US" sz="2600" dirty="0"/>
          </a:p>
          <a:p>
            <a:pPr algn="just" eaLnBrk="0" hangingPunct="0">
              <a:tabLst>
                <a:tab pos="498475" algn="l"/>
              </a:tabLst>
            </a:pPr>
            <a:endParaRPr lang="en-US" sz="2600" dirty="0"/>
          </a:p>
          <a:p>
            <a:pPr algn="just" eaLnBrk="0" hangingPunct="0">
              <a:tabLst>
                <a:tab pos="498475" algn="l"/>
              </a:tabLst>
            </a:pPr>
            <a:endParaRPr lang="en-US" sz="2600" dirty="0"/>
          </a:p>
          <a:p>
            <a:pPr algn="just" eaLnBrk="0" hangingPunct="0">
              <a:tabLst>
                <a:tab pos="498475" algn="l"/>
              </a:tabLst>
            </a:pPr>
            <a:endParaRPr lang="en-US" sz="2600" dirty="0" smtClean="0">
              <a:latin typeface="Times New Roman" pitchFamily="18" charset="0"/>
              <a:cs typeface="Times New Roman" pitchFamily="18" charset="0"/>
            </a:endParaRPr>
          </a:p>
          <a:p>
            <a:pPr algn="just" eaLnBrk="0" hangingPunct="0">
              <a:tabLst>
                <a:tab pos="498475" algn="l"/>
              </a:tabLst>
            </a:pPr>
            <a:endParaRPr lang="en-US" sz="2600" dirty="0" smtClean="0">
              <a:latin typeface="Times New Roman" pitchFamily="18" charset="0"/>
              <a:cs typeface="Times New Roman" pitchFamily="18" charset="0"/>
            </a:endParaRPr>
          </a:p>
          <a:p>
            <a:pPr algn="just" eaLnBrk="0" hangingPunct="0">
              <a:tabLst>
                <a:tab pos="498475" algn="l"/>
              </a:tabLst>
            </a:pPr>
            <a:r>
              <a:rPr lang="en-US" sz="2600" dirty="0" smtClean="0">
                <a:latin typeface="Times New Roman" pitchFamily="18" charset="0"/>
                <a:cs typeface="Times New Roman" pitchFamily="18" charset="0"/>
              </a:rPr>
              <a:t>SAP </a:t>
            </a:r>
            <a:r>
              <a:rPr lang="en-US" sz="2600" dirty="0">
                <a:latin typeface="Times New Roman" pitchFamily="18" charset="0"/>
                <a:cs typeface="Times New Roman" pitchFamily="18" charset="0"/>
              </a:rPr>
              <a:t>loss was two times higher at the </a:t>
            </a:r>
            <a:r>
              <a:rPr lang="en-US" sz="2600" dirty="0" err="1">
                <a:latin typeface="Times New Roman" pitchFamily="18" charset="0"/>
                <a:cs typeface="Times New Roman" pitchFamily="18" charset="0"/>
              </a:rPr>
              <a:t>Kville</a:t>
            </a:r>
            <a:r>
              <a:rPr lang="en-US" sz="2600" dirty="0">
                <a:latin typeface="Times New Roman" pitchFamily="18" charset="0"/>
                <a:cs typeface="Times New Roman" pitchFamily="18" charset="0"/>
              </a:rPr>
              <a:t> site than the </a:t>
            </a:r>
            <a:r>
              <a:rPr lang="en-US" sz="2600" dirty="0" err="1">
                <a:latin typeface="Times New Roman" pitchFamily="18" charset="0"/>
                <a:cs typeface="Times New Roman" pitchFamily="18" charset="0"/>
              </a:rPr>
              <a:t>Wye</a:t>
            </a:r>
            <a:r>
              <a:rPr lang="en-US" sz="2600" dirty="0">
                <a:latin typeface="Times New Roman" pitchFamily="18" charset="0"/>
                <a:cs typeface="Times New Roman" pitchFamily="18" charset="0"/>
              </a:rPr>
              <a:t> site. The largest SAP losses occurred for the high manure application rate as compared to soil that received no manure.  </a:t>
            </a:r>
          </a:p>
          <a:p>
            <a:pPr algn="just" eaLnBrk="0" hangingPunct="0">
              <a:tabLst>
                <a:tab pos="498475" algn="l"/>
              </a:tabLst>
            </a:pPr>
            <a:endParaRPr lang="en-US" sz="2400" dirty="0">
              <a:latin typeface="Times New Roman" pitchFamily="18" charset="0"/>
              <a:cs typeface="Times New Roman" pitchFamily="18" charset="0"/>
            </a:endParaRPr>
          </a:p>
          <a:p>
            <a:pPr algn="just" eaLnBrk="0" hangingPunct="0">
              <a:tabLst>
                <a:tab pos="498475" algn="l"/>
              </a:tabLst>
            </a:pPr>
            <a:endParaRPr lang="en-US" sz="2400" dirty="0">
              <a:latin typeface="Times New Roman" pitchFamily="18" charset="0"/>
              <a:cs typeface="Times New Roman" pitchFamily="18" charset="0"/>
            </a:endParaRPr>
          </a:p>
          <a:p>
            <a:pPr algn="just" eaLnBrk="0" hangingPunct="0">
              <a:tabLst>
                <a:tab pos="498475" algn="l"/>
              </a:tabLst>
            </a:pPr>
            <a:endParaRPr lang="en-US" sz="2400" dirty="0">
              <a:latin typeface="Times New Roman" pitchFamily="18" charset="0"/>
              <a:cs typeface="Times New Roman" pitchFamily="18" charset="0"/>
            </a:endParaRPr>
          </a:p>
          <a:p>
            <a:pPr algn="just" eaLnBrk="0" hangingPunct="0">
              <a:tabLst>
                <a:tab pos="498475" algn="l"/>
              </a:tabLst>
            </a:pPr>
            <a:endParaRPr lang="en-US" sz="2400" dirty="0">
              <a:latin typeface="Times New Roman" pitchFamily="18" charset="0"/>
              <a:cs typeface="Times New Roman" pitchFamily="18" charset="0"/>
            </a:endParaRPr>
          </a:p>
          <a:p>
            <a:pPr algn="just" eaLnBrk="0" hangingPunct="0">
              <a:tabLst>
                <a:tab pos="498475" algn="l"/>
              </a:tabLst>
            </a:pPr>
            <a:endParaRPr lang="en-US" sz="2400" dirty="0">
              <a:latin typeface="Times New Roman" pitchFamily="18" charset="0"/>
              <a:cs typeface="Times New Roman" pitchFamily="18" charset="0"/>
            </a:endParaRPr>
          </a:p>
          <a:p>
            <a:pPr algn="just" eaLnBrk="0" hangingPunct="0">
              <a:tabLst>
                <a:tab pos="498475" algn="l"/>
              </a:tabLst>
            </a:pPr>
            <a:endParaRPr lang="en-US" sz="2400" dirty="0">
              <a:latin typeface="Times New Roman" pitchFamily="18" charset="0"/>
              <a:cs typeface="Times New Roman" pitchFamily="18" charset="0"/>
            </a:endParaRPr>
          </a:p>
          <a:p>
            <a:pPr algn="just" eaLnBrk="0" hangingPunct="0">
              <a:tabLst>
                <a:tab pos="498475" algn="l"/>
              </a:tabLst>
            </a:pPr>
            <a:endParaRPr lang="en-US" sz="2400" dirty="0">
              <a:latin typeface="Times New Roman" pitchFamily="18" charset="0"/>
              <a:cs typeface="Times New Roman" pitchFamily="18" charset="0"/>
            </a:endParaRPr>
          </a:p>
          <a:p>
            <a:pPr algn="just" eaLnBrk="0" hangingPunct="0">
              <a:tabLst>
                <a:tab pos="498475" algn="l"/>
              </a:tabLst>
            </a:pPr>
            <a:endParaRPr lang="en-US" sz="2400" dirty="0">
              <a:latin typeface="Times New Roman" pitchFamily="18" charset="0"/>
              <a:cs typeface="Times New Roman" pitchFamily="18" charset="0"/>
            </a:endParaRPr>
          </a:p>
          <a:p>
            <a:pPr algn="just" eaLnBrk="0" hangingPunct="0">
              <a:tabLst>
                <a:tab pos="498475" algn="l"/>
              </a:tabLst>
            </a:pPr>
            <a:endParaRPr lang="en-US" sz="2400" dirty="0">
              <a:latin typeface="Times New Roman" pitchFamily="18" charset="0"/>
              <a:cs typeface="Times New Roman" pitchFamily="18" charset="0"/>
            </a:endParaRPr>
          </a:p>
          <a:p>
            <a:pPr algn="just" eaLnBrk="0" hangingPunct="0">
              <a:tabLst>
                <a:tab pos="498475" algn="l"/>
              </a:tabLst>
            </a:pPr>
            <a:endParaRPr lang="en-US" sz="2400" dirty="0">
              <a:latin typeface="Times New Roman" pitchFamily="18" charset="0"/>
              <a:cs typeface="Times New Roman" pitchFamily="18" charset="0"/>
            </a:endParaRPr>
          </a:p>
          <a:p>
            <a:pPr algn="just" eaLnBrk="0" hangingPunct="0">
              <a:tabLst>
                <a:tab pos="498475" algn="l"/>
              </a:tabLst>
            </a:pPr>
            <a:endParaRPr lang="en-US" sz="2400" dirty="0">
              <a:latin typeface="Times New Roman" pitchFamily="18" charset="0"/>
              <a:cs typeface="Times New Roman" pitchFamily="18" charset="0"/>
            </a:endParaRPr>
          </a:p>
          <a:p>
            <a:pPr algn="just" eaLnBrk="0" hangingPunct="0">
              <a:tabLst>
                <a:tab pos="498475" algn="l"/>
              </a:tabLst>
            </a:pPr>
            <a:endParaRPr lang="en-US" sz="2400" dirty="0">
              <a:latin typeface="Times New Roman" pitchFamily="18" charset="0"/>
              <a:cs typeface="Times New Roman" pitchFamily="18" charset="0"/>
            </a:endParaRPr>
          </a:p>
          <a:p>
            <a:pPr algn="just" eaLnBrk="0" hangingPunct="0">
              <a:tabLst>
                <a:tab pos="498475" algn="l"/>
              </a:tabLst>
            </a:pPr>
            <a:endParaRPr lang="en-US" sz="2400" dirty="0">
              <a:latin typeface="Times New Roman" pitchFamily="18" charset="0"/>
              <a:cs typeface="Times New Roman" pitchFamily="18" charset="0"/>
            </a:endParaRPr>
          </a:p>
          <a:p>
            <a:pPr algn="just" eaLnBrk="0" hangingPunct="0">
              <a:tabLst>
                <a:tab pos="498475" algn="l"/>
              </a:tabLst>
            </a:pPr>
            <a:endParaRPr lang="en-US" sz="2400" dirty="0">
              <a:latin typeface="Times New Roman" pitchFamily="18" charset="0"/>
              <a:cs typeface="Times New Roman" pitchFamily="18" charset="0"/>
            </a:endParaRPr>
          </a:p>
          <a:p>
            <a:pPr algn="just" eaLnBrk="0" hangingPunct="0">
              <a:tabLst>
                <a:tab pos="498475" algn="l"/>
              </a:tabLst>
            </a:pPr>
            <a:endParaRPr lang="en-US" sz="2400" dirty="0">
              <a:latin typeface="Times New Roman" pitchFamily="18" charset="0"/>
              <a:cs typeface="Times New Roman" pitchFamily="18" charset="0"/>
            </a:endParaRPr>
          </a:p>
          <a:p>
            <a:pPr algn="just" eaLnBrk="0" hangingPunct="0">
              <a:tabLst>
                <a:tab pos="498475" algn="l"/>
              </a:tabLst>
            </a:pPr>
            <a:endParaRPr lang="en-US" sz="2400" dirty="0">
              <a:latin typeface="Times New Roman" pitchFamily="18" charset="0"/>
              <a:cs typeface="Times New Roman" pitchFamily="18" charset="0"/>
            </a:endParaRPr>
          </a:p>
          <a:p>
            <a:pPr algn="just" eaLnBrk="0" hangingPunct="0">
              <a:tabLst>
                <a:tab pos="498475" algn="l"/>
              </a:tabLst>
            </a:pPr>
            <a:endParaRPr lang="en-US" sz="2600" dirty="0" smtClean="0">
              <a:solidFill>
                <a:srgbClr val="000000"/>
              </a:solidFill>
              <a:latin typeface="Times New Roman" pitchFamily="18" charset="0"/>
              <a:cs typeface="Times New Roman" pitchFamily="18" charset="0"/>
            </a:endParaRPr>
          </a:p>
          <a:p>
            <a:pPr algn="just" eaLnBrk="0" hangingPunct="0">
              <a:tabLst>
                <a:tab pos="498475" algn="l"/>
              </a:tabLst>
            </a:pPr>
            <a:r>
              <a:rPr lang="en-US" sz="2600" dirty="0" smtClean="0">
                <a:solidFill>
                  <a:srgbClr val="000000"/>
                </a:solidFill>
                <a:latin typeface="Times New Roman" pitchFamily="18" charset="0"/>
                <a:cs typeface="Times New Roman" pitchFamily="18" charset="0"/>
              </a:rPr>
              <a:t>The  </a:t>
            </a:r>
            <a:r>
              <a:rPr lang="en-US" sz="2600" dirty="0" err="1">
                <a:solidFill>
                  <a:srgbClr val="000000"/>
                </a:solidFill>
                <a:latin typeface="Times New Roman" pitchFamily="18" charset="0"/>
                <a:cs typeface="Times New Roman" pitchFamily="18" charset="0"/>
              </a:rPr>
              <a:t>Kville</a:t>
            </a:r>
            <a:r>
              <a:rPr lang="en-US" sz="2600" dirty="0">
                <a:solidFill>
                  <a:srgbClr val="000000"/>
                </a:solidFill>
                <a:latin typeface="Times New Roman" pitchFamily="18" charset="0"/>
                <a:cs typeface="Times New Roman" pitchFamily="18" charset="0"/>
              </a:rPr>
              <a:t> site had larger Total P losses than the </a:t>
            </a:r>
            <a:r>
              <a:rPr lang="en-US" sz="2600" dirty="0" err="1">
                <a:solidFill>
                  <a:srgbClr val="000000"/>
                </a:solidFill>
                <a:latin typeface="Times New Roman" pitchFamily="18" charset="0"/>
                <a:cs typeface="Times New Roman" pitchFamily="18" charset="0"/>
              </a:rPr>
              <a:t>Wye</a:t>
            </a:r>
            <a:r>
              <a:rPr lang="en-US" sz="2600" dirty="0">
                <a:solidFill>
                  <a:srgbClr val="000000"/>
                </a:solidFill>
                <a:latin typeface="Times New Roman" pitchFamily="18" charset="0"/>
                <a:cs typeface="Times New Roman" pitchFamily="18" charset="0"/>
              </a:rPr>
              <a:t> site. Incorporation also consistently removed NMP treatment differences in Total P losses. When manure was not incorporated, t</a:t>
            </a:r>
            <a:r>
              <a:rPr lang="en-US" sz="2600" dirty="0">
                <a:latin typeface="Times New Roman" pitchFamily="18" charset="0"/>
                <a:cs typeface="Times New Roman" pitchFamily="18" charset="0"/>
              </a:rPr>
              <a:t>he largest Total P losses occurred for the high manure application rate as compared to soil that received no manure</a:t>
            </a:r>
            <a:r>
              <a:rPr lang="en-US" sz="2600" dirty="0" smtClean="0">
                <a:latin typeface="Times New Roman" pitchFamily="18" charset="0"/>
                <a:cs typeface="Times New Roman" pitchFamily="18" charset="0"/>
              </a:rPr>
              <a:t>.</a:t>
            </a:r>
            <a:endParaRPr lang="en-US" sz="2600" dirty="0">
              <a:latin typeface="Times New Roman" pitchFamily="18" charset="0"/>
            </a:endParaRPr>
          </a:p>
        </p:txBody>
      </p:sp>
      <p:sp>
        <p:nvSpPr>
          <p:cNvPr id="15367" name="Text Box 13"/>
          <p:cNvSpPr txBox="1">
            <a:spLocks noChangeArrowheads="1"/>
          </p:cNvSpPr>
          <p:nvPr/>
        </p:nvSpPr>
        <p:spPr bwMode="auto">
          <a:xfrm>
            <a:off x="38456235" y="6363018"/>
            <a:ext cx="10512425" cy="9707562"/>
          </a:xfrm>
          <a:prstGeom prst="rect">
            <a:avLst/>
          </a:prstGeom>
          <a:solidFill>
            <a:schemeClr val="bg1"/>
          </a:solidFill>
          <a:ln w="12700">
            <a:solidFill>
              <a:schemeClr val="hlink"/>
            </a:solidFill>
            <a:miter lim="800000"/>
            <a:headEnd/>
            <a:tailEnd/>
          </a:ln>
        </p:spPr>
        <p:txBody>
          <a:bodyPr lIns="914310" tIns="457152" rIns="914310" bIns="914310"/>
          <a:lstStyle/>
          <a:p>
            <a:pPr>
              <a:spcBef>
                <a:spcPct val="50000"/>
              </a:spcBef>
              <a:tabLst>
                <a:tab pos="633413" algn="l"/>
              </a:tabLst>
            </a:pPr>
            <a:r>
              <a:rPr lang="en-US" sz="4200" b="1" dirty="0" smtClean="0">
                <a:solidFill>
                  <a:srgbClr val="FF8000"/>
                </a:solidFill>
              </a:rPr>
              <a:t>Conclusions</a:t>
            </a:r>
            <a:endParaRPr lang="en-US" sz="4200" b="1" dirty="0"/>
          </a:p>
          <a:p>
            <a:pPr algn="just">
              <a:buFont typeface="Arial" charset="0"/>
              <a:buChar char="•"/>
              <a:tabLst>
                <a:tab pos="633413" algn="l"/>
              </a:tabLst>
            </a:pPr>
            <a:r>
              <a:rPr lang="en-US" sz="2800" dirty="0" smtClean="0">
                <a:latin typeface="Times New Roman" pitchFamily="18" charset="0"/>
                <a:cs typeface="Times New Roman" pitchFamily="18" charset="0"/>
              </a:rPr>
              <a:t>  Soluble </a:t>
            </a:r>
            <a:r>
              <a:rPr lang="en-US" sz="2800" dirty="0">
                <a:latin typeface="Times New Roman" pitchFamily="18" charset="0"/>
                <a:cs typeface="Times New Roman" pitchFamily="18" charset="0"/>
              </a:rPr>
              <a:t>P losses were a larger component of Total P losses for poultry litter in comparison to dairy manure Total P losses.</a:t>
            </a:r>
          </a:p>
          <a:p>
            <a:pPr algn="just">
              <a:buFont typeface="Arial" charset="0"/>
              <a:buChar char="•"/>
              <a:tabLst>
                <a:tab pos="633413" algn="l"/>
              </a:tabLst>
            </a:pPr>
            <a:endParaRPr lang="en-US" sz="2800" dirty="0">
              <a:latin typeface="Times New Roman" pitchFamily="18" charset="0"/>
              <a:cs typeface="Times New Roman" pitchFamily="18" charset="0"/>
            </a:endParaRPr>
          </a:p>
          <a:p>
            <a:pPr algn="just">
              <a:buFont typeface="Arial" charset="0"/>
              <a:buChar char="•"/>
              <a:tabLst>
                <a:tab pos="633413" algn="l"/>
              </a:tabLst>
            </a:pPr>
            <a:r>
              <a:rPr lang="en-US" sz="2800" dirty="0" smtClean="0">
                <a:latin typeface="Times New Roman" pitchFamily="18" charset="0"/>
                <a:cs typeface="Times New Roman" pitchFamily="18" charset="0"/>
              </a:rPr>
              <a:t>  Incorporation </a:t>
            </a:r>
            <a:r>
              <a:rPr lang="en-US" sz="2800" dirty="0">
                <a:latin typeface="Times New Roman" pitchFamily="18" charset="0"/>
                <a:cs typeface="Times New Roman" pitchFamily="18" charset="0"/>
              </a:rPr>
              <a:t>resulted in non-significant NMP treatment differences in Soluble P and Total P for both types of manure at both sites. </a:t>
            </a:r>
          </a:p>
          <a:p>
            <a:pPr algn="just">
              <a:buFont typeface="Arial" charset="0"/>
              <a:buChar char="•"/>
              <a:tabLst>
                <a:tab pos="633413" algn="l"/>
              </a:tabLst>
            </a:pPr>
            <a:endParaRPr lang="en-US" sz="2800" dirty="0">
              <a:latin typeface="Times New Roman" pitchFamily="18" charset="0"/>
              <a:cs typeface="Times New Roman" pitchFamily="18" charset="0"/>
            </a:endParaRPr>
          </a:p>
          <a:p>
            <a:pPr algn="just">
              <a:buFont typeface="Arial" charset="0"/>
              <a:buChar char="•"/>
              <a:tabLst>
                <a:tab pos="633413" algn="l"/>
              </a:tabLst>
            </a:pPr>
            <a:r>
              <a:rPr lang="en-US" sz="2800" dirty="0" smtClean="0">
                <a:latin typeface="Times New Roman" pitchFamily="18" charset="0"/>
                <a:cs typeface="Times New Roman" pitchFamily="18" charset="0"/>
              </a:rPr>
              <a:t>  N-based </a:t>
            </a:r>
            <a:r>
              <a:rPr lang="en-US" sz="2800" dirty="0" smtClean="0">
                <a:latin typeface="Times New Roman" pitchFamily="18" charset="0"/>
                <a:cs typeface="Times New Roman" pitchFamily="18" charset="0"/>
              </a:rPr>
              <a:t>manure </a:t>
            </a:r>
            <a:r>
              <a:rPr lang="en-US" sz="2800" dirty="0">
                <a:latin typeface="Times New Roman" pitchFamily="18" charset="0"/>
                <a:cs typeface="Times New Roman" pitchFamily="18" charset="0"/>
              </a:rPr>
              <a:t>application rates where nutrients were  not incorporated exhibited more Soluble P and Total P losses </a:t>
            </a:r>
            <a:r>
              <a:rPr lang="en-US" sz="2800" dirty="0" smtClean="0">
                <a:latin typeface="Times New Roman" pitchFamily="18" charset="0"/>
                <a:cs typeface="Times New Roman" pitchFamily="18" charset="0"/>
              </a:rPr>
              <a:t>than </a:t>
            </a:r>
            <a:r>
              <a:rPr lang="en-US" sz="2800" dirty="0">
                <a:latin typeface="Times New Roman" pitchFamily="18" charset="0"/>
                <a:cs typeface="Times New Roman" pitchFamily="18" charset="0"/>
              </a:rPr>
              <a:t>plots that received no manure. </a:t>
            </a:r>
          </a:p>
          <a:p>
            <a:pPr algn="just">
              <a:buFont typeface="Arial" charset="0"/>
              <a:buChar char="•"/>
              <a:tabLst>
                <a:tab pos="633413" algn="l"/>
              </a:tabLst>
            </a:pPr>
            <a:endParaRPr lang="en-US" sz="2800" dirty="0">
              <a:latin typeface="Times New Roman" pitchFamily="18" charset="0"/>
              <a:cs typeface="Times New Roman" pitchFamily="18" charset="0"/>
            </a:endParaRPr>
          </a:p>
          <a:p>
            <a:pPr algn="just">
              <a:buFont typeface="Arial" charset="0"/>
              <a:buChar char="•"/>
              <a:tabLst>
                <a:tab pos="633413" algn="l"/>
              </a:tabLst>
            </a:pPr>
            <a:r>
              <a:rPr lang="en-US" sz="2800" dirty="0" smtClean="0">
                <a:latin typeface="Times New Roman" pitchFamily="18" charset="0"/>
                <a:cs typeface="Times New Roman" pitchFamily="18" charset="0"/>
              </a:rPr>
              <a:t>  SAP </a:t>
            </a:r>
            <a:r>
              <a:rPr lang="en-US" sz="2800" dirty="0">
                <a:latin typeface="Times New Roman" pitchFamily="18" charset="0"/>
                <a:cs typeface="Times New Roman" pitchFamily="18" charset="0"/>
              </a:rPr>
              <a:t>was a significantly larger component of Total P losses when poultry litter was applied in comparison to dairy manure Total P losses.</a:t>
            </a:r>
          </a:p>
          <a:p>
            <a:pPr algn="just">
              <a:buFont typeface="Arial" charset="0"/>
              <a:buChar char="•"/>
              <a:tabLst>
                <a:tab pos="633413" algn="l"/>
              </a:tabLst>
            </a:pPr>
            <a:endParaRPr lang="en-US" sz="2800" dirty="0">
              <a:latin typeface="Times New Roman" pitchFamily="18" charset="0"/>
              <a:cs typeface="Times New Roman" pitchFamily="18" charset="0"/>
            </a:endParaRPr>
          </a:p>
          <a:p>
            <a:pPr algn="just">
              <a:buFont typeface="Arial" charset="0"/>
              <a:buChar char="•"/>
              <a:tabLst>
                <a:tab pos="633413" algn="l"/>
              </a:tabLst>
            </a:pPr>
            <a:r>
              <a:rPr lang="en-US" sz="2800" dirty="0" smtClean="0">
                <a:latin typeface="Times New Roman" pitchFamily="18" charset="0"/>
                <a:cs typeface="Times New Roman" pitchFamily="18" charset="0"/>
              </a:rPr>
              <a:t>  Higher </a:t>
            </a:r>
            <a:r>
              <a:rPr lang="en-US" sz="2800" dirty="0">
                <a:latin typeface="Times New Roman" pitchFamily="18" charset="0"/>
                <a:cs typeface="Times New Roman" pitchFamily="18" charset="0"/>
              </a:rPr>
              <a:t>concentrations of oxides present in the </a:t>
            </a:r>
            <a:r>
              <a:rPr lang="en-US" sz="2800" dirty="0" err="1">
                <a:latin typeface="Times New Roman" pitchFamily="18" charset="0"/>
                <a:cs typeface="Times New Roman" pitchFamily="18" charset="0"/>
              </a:rPr>
              <a:t>Kville</a:t>
            </a:r>
            <a:r>
              <a:rPr lang="en-US" sz="2800" dirty="0">
                <a:latin typeface="Times New Roman" pitchFamily="18" charset="0"/>
                <a:cs typeface="Times New Roman" pitchFamily="18" charset="0"/>
              </a:rPr>
              <a:t> site </a:t>
            </a:r>
            <a:r>
              <a:rPr lang="en-US" sz="2800" dirty="0" smtClean="0">
                <a:latin typeface="Times New Roman" pitchFamily="18" charset="0"/>
                <a:cs typeface="Times New Roman" pitchFamily="18" charset="0"/>
              </a:rPr>
              <a:t>soil </a:t>
            </a:r>
            <a:r>
              <a:rPr lang="en-US" sz="2800" dirty="0">
                <a:latin typeface="Times New Roman" pitchFamily="18" charset="0"/>
                <a:cs typeface="Times New Roman" pitchFamily="18" charset="0"/>
              </a:rPr>
              <a:t>likely increased SAP losses in comparison to SAP losses at the </a:t>
            </a:r>
            <a:r>
              <a:rPr lang="en-US" sz="2800" dirty="0" err="1">
                <a:latin typeface="Times New Roman" pitchFamily="18" charset="0"/>
                <a:cs typeface="Times New Roman" pitchFamily="18" charset="0"/>
              </a:rPr>
              <a:t>Wye</a:t>
            </a:r>
            <a:r>
              <a:rPr lang="en-US" sz="2800" dirty="0">
                <a:latin typeface="Times New Roman" pitchFamily="18" charset="0"/>
                <a:cs typeface="Times New Roman" pitchFamily="18" charset="0"/>
              </a:rPr>
              <a:t> site.</a:t>
            </a:r>
          </a:p>
          <a:p>
            <a:pPr>
              <a:buFont typeface="Arial" charset="0"/>
              <a:buNone/>
              <a:tabLst>
                <a:tab pos="633413" algn="l"/>
              </a:tabLst>
            </a:pPr>
            <a:endParaRPr lang="en-US" sz="2800" dirty="0">
              <a:latin typeface="Times New Roman" pitchFamily="18" charset="0"/>
              <a:cs typeface="Times New Roman" pitchFamily="18" charset="0"/>
            </a:endParaRPr>
          </a:p>
        </p:txBody>
      </p:sp>
      <p:sp>
        <p:nvSpPr>
          <p:cNvPr id="15368" name="Text Box 14"/>
          <p:cNvSpPr txBox="1">
            <a:spLocks noChangeArrowheads="1"/>
          </p:cNvSpPr>
          <p:nvPr/>
        </p:nvSpPr>
        <p:spPr bwMode="auto">
          <a:xfrm>
            <a:off x="1820863" y="3441700"/>
            <a:ext cx="47701200" cy="2786063"/>
          </a:xfrm>
          <a:prstGeom prst="rect">
            <a:avLst/>
          </a:prstGeom>
          <a:noFill/>
          <a:ln w="12700">
            <a:noFill/>
            <a:miter lim="800000"/>
            <a:headEnd/>
            <a:tailEnd/>
          </a:ln>
        </p:spPr>
        <p:txBody>
          <a:bodyPr lIns="274294" tIns="274294" rIns="274294" bIns="274294">
            <a:spAutoFit/>
          </a:bodyPr>
          <a:lstStyle/>
          <a:p>
            <a:pPr algn="ctr">
              <a:spcBef>
                <a:spcPct val="50000"/>
              </a:spcBef>
            </a:pPr>
            <a:r>
              <a:rPr lang="en-US" sz="5800" b="1"/>
              <a:t>Christopher Brosch, Robert Hill, Joshua McGrath, Patricia Steinhilber, Adel Shirmohammadi</a:t>
            </a:r>
          </a:p>
          <a:p>
            <a:pPr algn="ctr">
              <a:spcBef>
                <a:spcPct val="50000"/>
              </a:spcBef>
            </a:pPr>
            <a:r>
              <a:rPr lang="en-US" sz="5800"/>
              <a:t>Department of Environmental Science and Technology, University of Maryland, College Park, Maryland  20742</a:t>
            </a:r>
          </a:p>
        </p:txBody>
      </p:sp>
      <p:sp>
        <p:nvSpPr>
          <p:cNvPr id="15369" name="Rectangle 67"/>
          <p:cNvSpPr>
            <a:spLocks noChangeArrowheads="1"/>
          </p:cNvSpPr>
          <p:nvPr/>
        </p:nvSpPr>
        <p:spPr bwMode="auto">
          <a:xfrm>
            <a:off x="32081788" y="17113250"/>
            <a:ext cx="4379912" cy="3262313"/>
          </a:xfrm>
          <a:prstGeom prst="rect">
            <a:avLst/>
          </a:prstGeom>
          <a:noFill/>
          <a:ln w="9525">
            <a:noFill/>
            <a:miter lim="800000"/>
            <a:headEnd/>
            <a:tailEnd/>
          </a:ln>
        </p:spPr>
        <p:txBody>
          <a:bodyPr lIns="91431" tIns="91431" rIns="91431" bIns="91431"/>
          <a:lstStyle/>
          <a:p>
            <a:pPr eaLnBrk="0" hangingPunct="0"/>
            <a:endParaRPr lang="en-US" sz="2600">
              <a:latin typeface="Times New Roman" pitchFamily="18" charset="0"/>
              <a:cs typeface="Times New Roman" pitchFamily="18" charset="0"/>
            </a:endParaRPr>
          </a:p>
        </p:txBody>
      </p:sp>
      <p:sp>
        <p:nvSpPr>
          <p:cNvPr id="15370" name="Rectangle 180"/>
          <p:cNvSpPr>
            <a:spLocks noChangeArrowheads="1"/>
          </p:cNvSpPr>
          <p:nvPr/>
        </p:nvSpPr>
        <p:spPr bwMode="auto">
          <a:xfrm>
            <a:off x="3429000" y="1938338"/>
            <a:ext cx="44729400" cy="1295400"/>
          </a:xfrm>
          <a:prstGeom prst="rect">
            <a:avLst/>
          </a:prstGeom>
          <a:noFill/>
          <a:ln w="9525">
            <a:noFill/>
            <a:miter lim="800000"/>
            <a:headEnd/>
            <a:tailEnd/>
          </a:ln>
        </p:spPr>
        <p:txBody>
          <a:bodyPr lIns="91431" tIns="45716" rIns="91431" bIns="45716">
            <a:spAutoFit/>
          </a:bodyPr>
          <a:lstStyle/>
          <a:p>
            <a:pPr algn="ctr"/>
            <a:r>
              <a:rPr lang="en-US" sz="7900" b="1"/>
              <a:t>Nutrient management planning effects on runoff losses of phosphorus</a:t>
            </a:r>
          </a:p>
        </p:txBody>
      </p:sp>
      <p:graphicFrame>
        <p:nvGraphicFramePr>
          <p:cNvPr id="72" name="Chart 71"/>
          <p:cNvGraphicFramePr>
            <a:graphicFrameLocks/>
          </p:cNvGraphicFramePr>
          <p:nvPr/>
        </p:nvGraphicFramePr>
        <p:xfrm>
          <a:off x="2125980" y="10736582"/>
          <a:ext cx="10469880" cy="5608318"/>
        </p:xfrm>
        <a:graphic>
          <a:graphicData uri="http://schemas.openxmlformats.org/drawingml/2006/chart">
            <c:chart xmlns:c="http://schemas.openxmlformats.org/drawingml/2006/chart" xmlns:r="http://schemas.openxmlformats.org/officeDocument/2006/relationships" r:id="rId3"/>
          </a:graphicData>
        </a:graphic>
      </p:graphicFrame>
      <p:pic>
        <p:nvPicPr>
          <p:cNvPr id="15372" name="Picture 10"/>
          <p:cNvPicPr>
            <a:picLocks noChangeAspect="1" noChangeArrowheads="1"/>
          </p:cNvPicPr>
          <p:nvPr/>
        </p:nvPicPr>
        <p:blipFill>
          <a:blip r:embed="rId4"/>
          <a:srcRect/>
          <a:stretch>
            <a:fillRect/>
          </a:stretch>
        </p:blipFill>
        <p:spPr bwMode="auto">
          <a:xfrm>
            <a:off x="2774567" y="22669500"/>
            <a:ext cx="4056446" cy="584835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5373" name="Text Box 11"/>
          <p:cNvSpPr txBox="1">
            <a:spLocks noChangeArrowheads="1"/>
          </p:cNvSpPr>
          <p:nvPr/>
        </p:nvSpPr>
        <p:spPr bwMode="auto">
          <a:xfrm>
            <a:off x="5760721" y="22014180"/>
            <a:ext cx="6812280" cy="5144135"/>
          </a:xfrm>
          <a:prstGeom prst="rect">
            <a:avLst/>
          </a:prstGeom>
          <a:noFill/>
          <a:ln w="12700">
            <a:noFill/>
            <a:miter lim="800000"/>
            <a:headEnd/>
            <a:tailEnd/>
          </a:ln>
        </p:spPr>
        <p:txBody>
          <a:bodyPr lIns="914310" tIns="457152" rIns="914310" bIns="914310"/>
          <a:lstStyle/>
          <a:p>
            <a:pPr algn="just">
              <a:spcBef>
                <a:spcPct val="10000"/>
              </a:spcBef>
              <a:tabLst>
                <a:tab pos="506413" algn="l"/>
              </a:tabLst>
            </a:pPr>
            <a:r>
              <a:rPr lang="en-US" sz="2600" b="1" dirty="0" smtClean="0">
                <a:latin typeface="Times New Roman" pitchFamily="18" charset="0"/>
              </a:rPr>
              <a:t>	</a:t>
            </a:r>
            <a:r>
              <a:rPr lang="en-US" sz="2600" b="1" dirty="0" smtClean="0">
                <a:latin typeface="Times New Roman" pitchFamily="18" charset="0"/>
              </a:rPr>
              <a:t>N </a:t>
            </a:r>
            <a:r>
              <a:rPr lang="en-US" sz="2600" b="1" dirty="0" smtClean="0">
                <a:latin typeface="Times New Roman" pitchFamily="18" charset="0"/>
              </a:rPr>
              <a:t>Rate Manure</a:t>
            </a:r>
          </a:p>
          <a:p>
            <a:pPr lvl="1" algn="just">
              <a:spcBef>
                <a:spcPct val="10000"/>
              </a:spcBef>
              <a:tabLst>
                <a:tab pos="506413" algn="l"/>
              </a:tabLst>
            </a:pPr>
            <a:r>
              <a:rPr lang="en-US" sz="2600" dirty="0" smtClean="0">
                <a:latin typeface="Times New Roman" pitchFamily="18" charset="0"/>
              </a:rPr>
              <a:t>		</a:t>
            </a:r>
            <a:r>
              <a:rPr lang="en-US" sz="2600" dirty="0" smtClean="0">
                <a:latin typeface="Times New Roman" pitchFamily="18" charset="0"/>
              </a:rPr>
              <a:t>A </a:t>
            </a:r>
            <a:r>
              <a:rPr lang="en-US" sz="2600" dirty="0" smtClean="0">
                <a:latin typeface="Times New Roman" pitchFamily="18" charset="0"/>
              </a:rPr>
              <a:t>Nitrogen use based manure </a:t>
            </a:r>
            <a:r>
              <a:rPr lang="en-US" sz="2600" dirty="0" smtClean="0">
                <a:latin typeface="Times New Roman" pitchFamily="18" charset="0"/>
              </a:rPr>
              <a:t>		plan</a:t>
            </a:r>
          </a:p>
          <a:p>
            <a:pPr lvl="1" algn="just">
              <a:spcBef>
                <a:spcPct val="10000"/>
              </a:spcBef>
              <a:tabLst>
                <a:tab pos="506413" algn="l"/>
              </a:tabLst>
            </a:pPr>
            <a:r>
              <a:rPr lang="en-US" sz="2600" b="1" dirty="0" smtClean="0">
                <a:latin typeface="Times New Roman" pitchFamily="18" charset="0"/>
              </a:rPr>
              <a:t>P-removal rate </a:t>
            </a:r>
            <a:r>
              <a:rPr lang="en-US" sz="2600" b="1" dirty="0" smtClean="0">
                <a:latin typeface="Times New Roman" pitchFamily="18" charset="0"/>
              </a:rPr>
              <a:t>Manure</a:t>
            </a:r>
          </a:p>
          <a:p>
            <a:pPr lvl="1" algn="just">
              <a:spcBef>
                <a:spcPct val="10000"/>
              </a:spcBef>
              <a:tabLst>
                <a:tab pos="506413" algn="l"/>
              </a:tabLst>
            </a:pPr>
            <a:r>
              <a:rPr lang="en-US" sz="2600" dirty="0" smtClean="0">
                <a:latin typeface="Times New Roman" pitchFamily="18" charset="0"/>
              </a:rPr>
              <a:t>		</a:t>
            </a:r>
            <a:r>
              <a:rPr lang="en-US" sz="2600" dirty="0" smtClean="0">
                <a:latin typeface="Times New Roman" pitchFamily="18" charset="0"/>
              </a:rPr>
              <a:t>A </a:t>
            </a:r>
            <a:r>
              <a:rPr lang="en-US" sz="2600" dirty="0" smtClean="0">
                <a:latin typeface="Times New Roman" pitchFamily="18" charset="0"/>
              </a:rPr>
              <a:t>Phosphorus removal plan </a:t>
            </a:r>
            <a:r>
              <a:rPr lang="en-US" sz="2600" dirty="0" smtClean="0">
                <a:latin typeface="Times New Roman" pitchFamily="18" charset="0"/>
              </a:rPr>
              <a:t>		utilizing </a:t>
            </a:r>
            <a:r>
              <a:rPr lang="en-US" sz="2600" dirty="0" smtClean="0">
                <a:latin typeface="Times New Roman" pitchFamily="18" charset="0"/>
              </a:rPr>
              <a:t>manure and nitrogen </a:t>
            </a:r>
            <a:r>
              <a:rPr lang="en-US" sz="2600" dirty="0" smtClean="0">
                <a:latin typeface="Times New Roman" pitchFamily="18" charset="0"/>
              </a:rPr>
              <a:t>		fertilizer</a:t>
            </a:r>
            <a:endParaRPr lang="en-US" sz="2600" dirty="0" smtClean="0">
              <a:latin typeface="Times New Roman" pitchFamily="18" charset="0"/>
            </a:endParaRPr>
          </a:p>
          <a:p>
            <a:pPr algn="just">
              <a:spcBef>
                <a:spcPct val="10000"/>
              </a:spcBef>
              <a:tabLst>
                <a:tab pos="506413" algn="l"/>
              </a:tabLst>
            </a:pPr>
            <a:r>
              <a:rPr lang="en-US" sz="2600" i="1" dirty="0" smtClean="0">
                <a:latin typeface="Times New Roman" pitchFamily="18" charset="0"/>
              </a:rPr>
              <a:t>	</a:t>
            </a:r>
            <a:r>
              <a:rPr lang="en-US" sz="2600" b="1" dirty="0" smtClean="0">
                <a:latin typeface="Times New Roman" pitchFamily="18" charset="0"/>
              </a:rPr>
              <a:t>No </a:t>
            </a:r>
            <a:r>
              <a:rPr lang="en-US" sz="2600" b="1" dirty="0" smtClean="0">
                <a:latin typeface="Times New Roman" pitchFamily="18" charset="0"/>
              </a:rPr>
              <a:t>P added Fertilizer</a:t>
            </a:r>
          </a:p>
          <a:p>
            <a:pPr lvl="1" algn="just">
              <a:spcBef>
                <a:spcPct val="10000"/>
              </a:spcBef>
              <a:tabLst>
                <a:tab pos="506413" algn="l"/>
              </a:tabLst>
            </a:pPr>
            <a:r>
              <a:rPr lang="en-US" sz="2600" dirty="0" smtClean="0">
                <a:latin typeface="Times New Roman" pitchFamily="18" charset="0"/>
              </a:rPr>
              <a:t> 	No </a:t>
            </a:r>
            <a:r>
              <a:rPr lang="en-US" sz="2600" dirty="0" smtClean="0">
                <a:latin typeface="Times New Roman" pitchFamily="18" charset="0"/>
              </a:rPr>
              <a:t>Phosphorus added plan </a:t>
            </a:r>
            <a:r>
              <a:rPr lang="en-US" sz="2600" dirty="0" smtClean="0">
                <a:latin typeface="Times New Roman" pitchFamily="18" charset="0"/>
              </a:rPr>
              <a:t>			using </a:t>
            </a:r>
            <a:r>
              <a:rPr lang="en-US" sz="2600" dirty="0" smtClean="0">
                <a:latin typeface="Times New Roman" pitchFamily="18" charset="0"/>
              </a:rPr>
              <a:t>commercial fertilizer </a:t>
            </a:r>
            <a:r>
              <a:rPr lang="en-US" sz="2600" dirty="0" smtClean="0">
                <a:latin typeface="Times New Roman" pitchFamily="18" charset="0"/>
              </a:rPr>
              <a:t>			nitrogen</a:t>
            </a:r>
            <a:endParaRPr lang="en-US" sz="2600" dirty="0">
              <a:latin typeface="Times New Roman" pitchFamily="18" charset="0"/>
            </a:endParaRPr>
          </a:p>
        </p:txBody>
      </p:sp>
      <p:graphicFrame>
        <p:nvGraphicFramePr>
          <p:cNvPr id="64" name="Content Placeholder 7"/>
          <p:cNvGraphicFramePr>
            <a:graphicFrameLocks/>
          </p:cNvGraphicFramePr>
          <p:nvPr/>
        </p:nvGraphicFramePr>
        <p:xfrm>
          <a:off x="14074141" y="9982202"/>
          <a:ext cx="10279382" cy="4770437"/>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70" name="Content Placeholder 11"/>
          <p:cNvGraphicFramePr>
            <a:graphicFrameLocks/>
          </p:cNvGraphicFramePr>
          <p:nvPr/>
        </p:nvGraphicFramePr>
        <p:xfrm>
          <a:off x="14211301" y="16558262"/>
          <a:ext cx="4785360" cy="5364478"/>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71" name="Content Placeholder 5"/>
          <p:cNvGraphicFramePr>
            <a:graphicFrameLocks/>
          </p:cNvGraphicFramePr>
          <p:nvPr/>
        </p:nvGraphicFramePr>
        <p:xfrm>
          <a:off x="19194780" y="16291560"/>
          <a:ext cx="5166360" cy="572262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73" name="Chart 72"/>
          <p:cNvGraphicFramePr>
            <a:graphicFrameLocks/>
          </p:cNvGraphicFramePr>
          <p:nvPr/>
        </p:nvGraphicFramePr>
        <p:xfrm>
          <a:off x="14119861" y="23637240"/>
          <a:ext cx="6141719" cy="5524500"/>
        </p:xfrm>
        <a:graphic>
          <a:graphicData uri="http://schemas.openxmlformats.org/drawingml/2006/chart">
            <c:chart xmlns:c="http://schemas.openxmlformats.org/drawingml/2006/chart" xmlns:r="http://schemas.openxmlformats.org/officeDocument/2006/relationships" r:id="rId8"/>
          </a:graphicData>
        </a:graphic>
      </p:graphicFrame>
      <p:graphicFrame>
        <p:nvGraphicFramePr>
          <p:cNvPr id="74" name="Chart 73"/>
          <p:cNvGraphicFramePr>
            <a:graphicFrameLocks/>
          </p:cNvGraphicFramePr>
          <p:nvPr/>
        </p:nvGraphicFramePr>
        <p:xfrm>
          <a:off x="20124420" y="23637240"/>
          <a:ext cx="4206240" cy="5334000"/>
        </p:xfrm>
        <a:graphic>
          <a:graphicData uri="http://schemas.openxmlformats.org/drawingml/2006/chart">
            <c:chart xmlns:c="http://schemas.openxmlformats.org/drawingml/2006/chart" xmlns:r="http://schemas.openxmlformats.org/officeDocument/2006/relationships" r:id="rId9"/>
          </a:graphicData>
        </a:graphic>
      </p:graphicFrame>
      <p:graphicFrame>
        <p:nvGraphicFramePr>
          <p:cNvPr id="77" name="Chart 76"/>
          <p:cNvGraphicFramePr>
            <a:graphicFrameLocks/>
          </p:cNvGraphicFramePr>
          <p:nvPr/>
        </p:nvGraphicFramePr>
        <p:xfrm>
          <a:off x="31737300" y="7687748"/>
          <a:ext cx="4754880" cy="5576768"/>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78" name="Chart 77"/>
          <p:cNvGraphicFramePr>
            <a:graphicFrameLocks/>
          </p:cNvGraphicFramePr>
          <p:nvPr/>
        </p:nvGraphicFramePr>
        <p:xfrm>
          <a:off x="26647140" y="7656195"/>
          <a:ext cx="5181600" cy="5676900"/>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79" name="Content Placeholder 4"/>
          <p:cNvGraphicFramePr>
            <a:graphicFrameLocks/>
          </p:cNvGraphicFramePr>
          <p:nvPr/>
        </p:nvGraphicFramePr>
        <p:xfrm>
          <a:off x="27744424" y="15716852"/>
          <a:ext cx="7757156" cy="4823460"/>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80" name="Content Placeholder 4"/>
          <p:cNvGraphicFramePr>
            <a:graphicFrameLocks/>
          </p:cNvGraphicFramePr>
          <p:nvPr/>
        </p:nvGraphicFramePr>
        <p:xfrm>
          <a:off x="26822400" y="22956052"/>
          <a:ext cx="9357359" cy="5029200"/>
        </p:xfrm>
        <a:graphic>
          <a:graphicData uri="http://schemas.openxmlformats.org/drawingml/2006/chart">
            <c:chart xmlns:c="http://schemas.openxmlformats.org/drawingml/2006/chart" xmlns:r="http://schemas.openxmlformats.org/officeDocument/2006/relationships" r:id="rId13"/>
          </a:graphicData>
        </a:graphic>
      </p:graphicFrame>
      <p:sp>
        <p:nvSpPr>
          <p:cNvPr id="15383" name="TextBox 91"/>
          <p:cNvSpPr txBox="1">
            <a:spLocks noChangeArrowheads="1"/>
          </p:cNvSpPr>
          <p:nvPr/>
        </p:nvSpPr>
        <p:spPr bwMode="auto">
          <a:xfrm>
            <a:off x="10493375" y="19773900"/>
            <a:ext cx="184150" cy="584200"/>
          </a:xfrm>
          <a:prstGeom prst="rect">
            <a:avLst/>
          </a:prstGeom>
          <a:noFill/>
          <a:ln w="9525">
            <a:noFill/>
            <a:miter lim="800000"/>
            <a:headEnd/>
            <a:tailEnd/>
          </a:ln>
        </p:spPr>
        <p:txBody>
          <a:bodyPr wrap="none">
            <a:spAutoFit/>
          </a:bodyPr>
          <a:lstStyle/>
          <a:p>
            <a:endParaRPr lang="en-US"/>
          </a:p>
        </p:txBody>
      </p:sp>
      <p:sp>
        <p:nvSpPr>
          <p:cNvPr id="15385" name="Text Box 70"/>
          <p:cNvSpPr txBox="1">
            <a:spLocks noChangeArrowheads="1"/>
          </p:cNvSpPr>
          <p:nvPr/>
        </p:nvSpPr>
        <p:spPr bwMode="auto">
          <a:xfrm>
            <a:off x="38456235" y="27706320"/>
            <a:ext cx="10512425" cy="3977323"/>
          </a:xfrm>
          <a:prstGeom prst="rect">
            <a:avLst/>
          </a:prstGeom>
          <a:solidFill>
            <a:schemeClr val="bg1"/>
          </a:solidFill>
          <a:ln w="12700">
            <a:solidFill>
              <a:schemeClr val="hlink"/>
            </a:solidFill>
            <a:miter lim="800000"/>
            <a:headEnd/>
            <a:tailEnd/>
          </a:ln>
        </p:spPr>
        <p:txBody>
          <a:bodyPr lIns="914400" tIns="457200" rIns="914400" bIns="914400"/>
          <a:lstStyle/>
          <a:p>
            <a:pPr algn="just"/>
            <a:r>
              <a:rPr lang="en-US" sz="4400" b="1" dirty="0" smtClean="0">
                <a:solidFill>
                  <a:srgbClr val="FF8000"/>
                </a:solidFill>
              </a:rPr>
              <a:t>Further information</a:t>
            </a:r>
          </a:p>
          <a:p>
            <a:pPr>
              <a:spcBef>
                <a:spcPct val="10000"/>
              </a:spcBef>
            </a:pPr>
            <a:r>
              <a:rPr lang="en-US" sz="2800" dirty="0" smtClean="0">
                <a:latin typeface="Times New Roman" pitchFamily="18" charset="0"/>
              </a:rPr>
              <a:t>Financial support from U.S.E.P.A. and the </a:t>
            </a:r>
          </a:p>
          <a:p>
            <a:pPr>
              <a:spcBef>
                <a:spcPct val="10000"/>
              </a:spcBef>
            </a:pPr>
            <a:r>
              <a:rPr lang="en-US" sz="2800" dirty="0" smtClean="0">
                <a:latin typeface="Times New Roman" pitchFamily="18" charset="0"/>
              </a:rPr>
              <a:t>Chesapeake Bay Nutrient Management Board.</a:t>
            </a:r>
          </a:p>
          <a:p>
            <a:pPr>
              <a:spcBef>
                <a:spcPct val="10000"/>
              </a:spcBef>
            </a:pPr>
            <a:r>
              <a:rPr lang="en-US" sz="2800" dirty="0" smtClean="0">
                <a:latin typeface="Times New Roman" pitchFamily="18" charset="0"/>
              </a:rPr>
              <a:t>Please </a:t>
            </a:r>
            <a:r>
              <a:rPr lang="en-US" sz="2800" dirty="0">
                <a:latin typeface="Times New Roman" pitchFamily="18" charset="0"/>
              </a:rPr>
              <a:t>contact </a:t>
            </a:r>
            <a:r>
              <a:rPr lang="en-US" sz="2800" i="1" dirty="0">
                <a:latin typeface="Times New Roman" pitchFamily="18" charset="0"/>
              </a:rPr>
              <a:t>cbrosch@gmail.com</a:t>
            </a:r>
            <a:r>
              <a:rPr lang="en-US" sz="2800" dirty="0">
                <a:latin typeface="Times New Roman" pitchFamily="18" charset="0"/>
              </a:rPr>
              <a:t>.  </a:t>
            </a:r>
          </a:p>
          <a:p>
            <a:pPr>
              <a:spcBef>
                <a:spcPct val="10000"/>
              </a:spcBef>
            </a:pPr>
            <a:r>
              <a:rPr lang="en-US" sz="2800" dirty="0">
                <a:latin typeface="Times New Roman" pitchFamily="18" charset="0"/>
              </a:rPr>
              <a:t>More information on this and related projects</a:t>
            </a:r>
          </a:p>
          <a:p>
            <a:pPr>
              <a:spcBef>
                <a:spcPct val="10000"/>
              </a:spcBef>
            </a:pPr>
            <a:r>
              <a:rPr lang="en-US" sz="2800" dirty="0">
                <a:latin typeface="Times New Roman" pitchFamily="18" charset="0"/>
              </a:rPr>
              <a:t>can be  obtained at </a:t>
            </a:r>
            <a:r>
              <a:rPr lang="en-US" sz="2800" i="1" dirty="0">
                <a:latin typeface="Times New Roman" pitchFamily="18" charset="0"/>
              </a:rPr>
              <a:t>www.enst.umd.edu.</a:t>
            </a:r>
            <a:endParaRPr lang="en-US" sz="2800" dirty="0">
              <a:latin typeface="Times New Roman" pitchFamily="18" charset="0"/>
            </a:endParaRPr>
          </a:p>
        </p:txBody>
      </p:sp>
      <p:pic>
        <p:nvPicPr>
          <p:cNvPr id="15386" name="Picture 53" descr="D:\Carroll\trns inf logo1.gif"/>
          <p:cNvPicPr>
            <a:picLocks noChangeAspect="1" noChangeArrowheads="1"/>
          </p:cNvPicPr>
          <p:nvPr/>
        </p:nvPicPr>
        <p:blipFill>
          <a:blip r:embed="rId14"/>
          <a:srcRect/>
          <a:stretch>
            <a:fillRect/>
          </a:stretch>
        </p:blipFill>
        <p:spPr bwMode="auto">
          <a:xfrm>
            <a:off x="46103223" y="28550553"/>
            <a:ext cx="2595562" cy="2551112"/>
          </a:xfrm>
          <a:prstGeom prst="rect">
            <a:avLst/>
          </a:prstGeom>
          <a:noFill/>
          <a:ln w="9525">
            <a:noFill/>
            <a:miter lim="800000"/>
            <a:headEnd/>
            <a:tailEnd/>
          </a:ln>
        </p:spPr>
      </p:pic>
      <p:sp>
        <p:nvSpPr>
          <p:cNvPr id="29" name="Text Box 16"/>
          <p:cNvSpPr txBox="1">
            <a:spLocks noChangeArrowheads="1"/>
          </p:cNvSpPr>
          <p:nvPr/>
        </p:nvSpPr>
        <p:spPr bwMode="auto">
          <a:xfrm>
            <a:off x="38450520" y="16630650"/>
            <a:ext cx="10515600" cy="2495550"/>
          </a:xfrm>
          <a:prstGeom prst="rect">
            <a:avLst/>
          </a:prstGeom>
          <a:solidFill>
            <a:schemeClr val="bg1"/>
          </a:solidFill>
          <a:ln w="12700">
            <a:solidFill>
              <a:schemeClr val="hlink"/>
            </a:solidFill>
            <a:miter lim="800000"/>
            <a:headEnd/>
            <a:tailEnd/>
          </a:ln>
        </p:spPr>
        <p:txBody>
          <a:bodyPr lIns="914400" tIns="457200" rIns="914400" bIns="914400"/>
          <a:lstStyle/>
          <a:p>
            <a:pPr>
              <a:spcBef>
                <a:spcPct val="50000"/>
              </a:spcBef>
            </a:pPr>
            <a:r>
              <a:rPr lang="en-US" sz="4400" b="1" dirty="0" smtClean="0">
                <a:solidFill>
                  <a:srgbClr val="FF8000"/>
                </a:solidFill>
              </a:rPr>
              <a:t>Works </a:t>
            </a:r>
            <a:r>
              <a:rPr lang="en-US" sz="4400" b="1" dirty="0" smtClean="0">
                <a:solidFill>
                  <a:srgbClr val="FF8000"/>
                </a:solidFill>
              </a:rPr>
              <a:t>cited</a:t>
            </a:r>
            <a:endParaRPr lang="en-US" sz="4400" b="1" dirty="0" smtClean="0">
              <a:solidFill>
                <a:srgbClr val="FF8000"/>
              </a:solidFill>
            </a:endParaRPr>
          </a:p>
          <a:p>
            <a:r>
              <a:rPr lang="en-US" sz="2800" dirty="0" smtClean="0">
                <a:latin typeface="Times New Roman" pitchFamily="18" charset="0"/>
                <a:cs typeface="Times New Roman" pitchFamily="18" charset="0"/>
              </a:rPr>
              <a:t>Meyers, C.E., J. Meek, S. </a:t>
            </a:r>
            <a:r>
              <a:rPr lang="en-US" sz="2800" dirty="0" err="1" smtClean="0">
                <a:latin typeface="Times New Roman" pitchFamily="18" charset="0"/>
                <a:cs typeface="Times New Roman" pitchFamily="18" charset="0"/>
              </a:rPr>
              <a:t>Tuller</a:t>
            </a:r>
            <a:r>
              <a:rPr lang="en-US" sz="2800" dirty="0" smtClean="0">
                <a:latin typeface="Times New Roman" pitchFamily="18" charset="0"/>
                <a:cs typeface="Times New Roman" pitchFamily="18" charset="0"/>
              </a:rPr>
              <a:t>, &amp; A. Weinberg. 1985. Non-point Sources of Water Pollution. Journal of </a:t>
            </a:r>
            <a:r>
              <a:rPr lang="en-US" sz="2800" dirty="0" smtClean="0">
                <a:latin typeface="Times New Roman" pitchFamily="18" charset="0"/>
                <a:cs typeface="Times New Roman" pitchFamily="18" charset="0"/>
              </a:rPr>
              <a:t>Soil and </a:t>
            </a:r>
            <a:r>
              <a:rPr lang="en-US" sz="2800" dirty="0" smtClean="0">
                <a:latin typeface="Times New Roman" pitchFamily="18" charset="0"/>
                <a:cs typeface="Times New Roman" pitchFamily="18" charset="0"/>
              </a:rPr>
              <a:t>Water Conservation 40, </a:t>
            </a:r>
            <a:r>
              <a:rPr lang="en-US" sz="2800" dirty="0" smtClean="0">
                <a:latin typeface="Times New Roman" pitchFamily="18" charset="0"/>
                <a:cs typeface="Times New Roman" pitchFamily="18" charset="0"/>
              </a:rPr>
              <a:t>14-18.</a:t>
            </a:r>
            <a:endParaRPr lang="en-US" sz="2800" b="1" dirty="0">
              <a:latin typeface="Times New Roman" pitchFamily="18" charset="0"/>
              <a:cs typeface="Times New Roman" pitchFamily="18" charset="0"/>
            </a:endParaRPr>
          </a:p>
        </p:txBody>
      </p:sp>
      <p:sp>
        <p:nvSpPr>
          <p:cNvPr id="30" name="TextBox 29"/>
          <p:cNvSpPr txBox="1"/>
          <p:nvPr/>
        </p:nvSpPr>
        <p:spPr>
          <a:xfrm>
            <a:off x="2667000" y="28117801"/>
            <a:ext cx="4274820" cy="457200"/>
          </a:xfrm>
          <a:prstGeom prst="rect">
            <a:avLst/>
          </a:prstGeom>
          <a:noFill/>
          <a:ln>
            <a:noFill/>
          </a:ln>
        </p:spPr>
        <p:txBody>
          <a:bodyPr wrap="square" rtlCol="0">
            <a:spAutoFit/>
          </a:bodyPr>
          <a:lstStyle/>
          <a:p>
            <a:r>
              <a:rPr lang="en-US" sz="2400" dirty="0" smtClean="0">
                <a:solidFill>
                  <a:schemeClr val="bg1"/>
                </a:solidFill>
              </a:rPr>
              <a:t>Rainfall simulator</a:t>
            </a:r>
            <a:endParaRPr lang="en-US" sz="2400" dirty="0">
              <a:solidFill>
                <a:schemeClr val="bg1"/>
              </a:solidFill>
            </a:endParaRPr>
          </a:p>
        </p:txBody>
      </p:sp>
      <p:sp>
        <p:nvSpPr>
          <p:cNvPr id="31" name="TextBox 30"/>
          <p:cNvSpPr txBox="1"/>
          <p:nvPr/>
        </p:nvSpPr>
        <p:spPr>
          <a:xfrm>
            <a:off x="6896100" y="26563320"/>
            <a:ext cx="5173980" cy="2206758"/>
          </a:xfrm>
          <a:prstGeom prst="rect">
            <a:avLst/>
          </a:prstGeom>
          <a:noFill/>
        </p:spPr>
        <p:txBody>
          <a:bodyPr wrap="square" rtlCol="0">
            <a:spAutoFit/>
          </a:bodyPr>
          <a:lstStyle/>
          <a:p>
            <a:pPr lvl="1" algn="just">
              <a:spcBef>
                <a:spcPct val="10000"/>
              </a:spcBef>
              <a:buFont typeface="Arial" pitchFamily="34" charset="0"/>
              <a:buChar char="•"/>
              <a:tabLst>
                <a:tab pos="506413" algn="l"/>
              </a:tabLst>
            </a:pPr>
            <a:endParaRPr lang="en-US" sz="2600" dirty="0" smtClean="0">
              <a:latin typeface="Times New Roman" pitchFamily="18" charset="0"/>
            </a:endParaRPr>
          </a:p>
          <a:p>
            <a:pPr algn="just">
              <a:spcBef>
                <a:spcPct val="10000"/>
              </a:spcBef>
              <a:tabLst>
                <a:tab pos="506413" algn="l"/>
              </a:tabLst>
            </a:pPr>
            <a:r>
              <a:rPr lang="en-US" sz="2800" b="1" dirty="0" smtClean="0">
                <a:solidFill>
                  <a:srgbClr val="FF8000"/>
                </a:solidFill>
              </a:rPr>
              <a:t>Rainfall simulation</a:t>
            </a:r>
          </a:p>
          <a:p>
            <a:pPr algn="just">
              <a:spcBef>
                <a:spcPct val="10000"/>
              </a:spcBef>
              <a:tabLst>
                <a:tab pos="506413" algn="l"/>
              </a:tabLst>
            </a:pPr>
            <a:r>
              <a:rPr lang="en-US" sz="2600" dirty="0" smtClean="0">
                <a:latin typeface="Times New Roman" pitchFamily="18" charset="0"/>
              </a:rPr>
              <a:t>Runoff samples were </a:t>
            </a:r>
            <a:r>
              <a:rPr lang="en-US" sz="2600" dirty="0" smtClean="0">
                <a:latin typeface="Times New Roman" pitchFamily="18" charset="0"/>
              </a:rPr>
              <a:t>generated using </a:t>
            </a:r>
            <a:r>
              <a:rPr lang="en-US" sz="2600" dirty="0" smtClean="0">
                <a:latin typeface="Times New Roman" pitchFamily="18" charset="0"/>
              </a:rPr>
              <a:t>a variable rate rainfall simulator </a:t>
            </a:r>
            <a:r>
              <a:rPr lang="en-US" sz="2600" dirty="0" smtClean="0">
                <a:latin typeface="Times New Roman" pitchFamily="18" charset="0"/>
              </a:rPr>
              <a:t>applied at 76-mm </a:t>
            </a:r>
            <a:r>
              <a:rPr lang="en-US" sz="2600" dirty="0" smtClean="0">
                <a:latin typeface="Times New Roman" pitchFamily="18" charset="0"/>
              </a:rPr>
              <a:t>hr</a:t>
            </a:r>
            <a:r>
              <a:rPr lang="en-US" sz="2600" baseline="30000" dirty="0" smtClean="0">
                <a:latin typeface="Times New Roman" pitchFamily="18" charset="0"/>
              </a:rPr>
              <a:t>-1</a:t>
            </a:r>
            <a:r>
              <a:rPr lang="en-US" sz="2600" dirty="0" smtClean="0">
                <a:latin typeface="Times New Roman" pitchFamily="18" charset="0"/>
              </a:rPr>
              <a:t> for 30 minutes.</a:t>
            </a:r>
            <a:endParaRPr lang="en-US" sz="2600" dirty="0">
              <a:latin typeface="Times New Roman" pitchFamily="18" charset="0"/>
            </a:endParaRPr>
          </a:p>
        </p:txBody>
      </p:sp>
      <p:grpSp>
        <p:nvGrpSpPr>
          <p:cNvPr id="34" name="Group 33"/>
          <p:cNvGrpSpPr/>
          <p:nvPr/>
        </p:nvGrpSpPr>
        <p:grpSpPr>
          <a:xfrm>
            <a:off x="38473380" y="19591020"/>
            <a:ext cx="10447019" cy="7658100"/>
            <a:chOff x="38519100" y="19705320"/>
            <a:chExt cx="10447019" cy="7658100"/>
          </a:xfrm>
        </p:grpSpPr>
        <p:pic>
          <p:nvPicPr>
            <p:cNvPr id="27" name="Picture 2"/>
            <p:cNvPicPr>
              <a:picLocks noChangeAspect="1" noChangeArrowheads="1"/>
            </p:cNvPicPr>
            <p:nvPr/>
          </p:nvPicPr>
          <p:blipFill>
            <a:blip r:embed="rId15" cstate="print"/>
            <a:srcRect/>
            <a:stretch>
              <a:fillRect/>
            </a:stretch>
          </p:blipFill>
          <p:spPr bwMode="auto">
            <a:xfrm>
              <a:off x="38519100" y="19705320"/>
              <a:ext cx="10447019" cy="76581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33" name="TextBox 32"/>
            <p:cNvSpPr txBox="1"/>
            <p:nvPr/>
          </p:nvSpPr>
          <p:spPr>
            <a:xfrm>
              <a:off x="38519100" y="19773900"/>
              <a:ext cx="10401300" cy="954107"/>
            </a:xfrm>
            <a:prstGeom prst="rect">
              <a:avLst/>
            </a:prstGeom>
            <a:noFill/>
            <a:ln>
              <a:noFill/>
            </a:ln>
          </p:spPr>
          <p:txBody>
            <a:bodyPr wrap="square" rtlCol="0">
              <a:spAutoFit/>
            </a:bodyPr>
            <a:lstStyle/>
            <a:p>
              <a:pPr algn="just">
                <a:buFont typeface="Arial" charset="0"/>
                <a:buNone/>
                <a:tabLst>
                  <a:tab pos="633413" algn="l"/>
                </a:tabLst>
              </a:pPr>
              <a:r>
                <a:rPr lang="en-US" sz="2800" dirty="0" smtClean="0">
                  <a:cs typeface="Times New Roman" pitchFamily="18" charset="0"/>
                </a:rPr>
                <a:t>Dairy NMPs “No P </a:t>
              </a:r>
              <a:r>
                <a:rPr lang="en-US" sz="2800" dirty="0" smtClean="0">
                  <a:cs typeface="Times New Roman" pitchFamily="18" charset="0"/>
                </a:rPr>
                <a:t>added fertilizer,” </a:t>
              </a:r>
              <a:r>
                <a:rPr lang="en-US" sz="2800" dirty="0" smtClean="0">
                  <a:cs typeface="Times New Roman" pitchFamily="18" charset="0"/>
                </a:rPr>
                <a:t>“</a:t>
              </a:r>
              <a:r>
                <a:rPr lang="en-US" sz="2800" dirty="0" smtClean="0">
                  <a:cs typeface="Times New Roman" pitchFamily="18" charset="0"/>
                </a:rPr>
                <a:t>P-removal rate manure” </a:t>
              </a:r>
              <a:r>
                <a:rPr lang="en-US" sz="2800" dirty="0" smtClean="0">
                  <a:cs typeface="Times New Roman" pitchFamily="18" charset="0"/>
                </a:rPr>
                <a:t>and “N-rate manure” from foreground to background</a:t>
              </a:r>
              <a:endParaRPr lang="en-US" sz="2800" dirty="0">
                <a:cs typeface="Times New Roman" pitchFamily="18" charset="0"/>
              </a:endParaRPr>
            </a:p>
          </p:txBody>
        </p:sp>
      </p:gr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8104</TotalTime>
  <Words>881</Words>
  <Application>Microsoft Office PowerPoint</Application>
  <PresentationFormat>Custom</PresentationFormat>
  <Paragraphs>216</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Manager/>
  <Company>Swarthmore College</Company>
  <LinksUpToDate>false</LinksUpToDate>
  <SharedDoc>false</SharedDoc>
  <HyperlinkBase>http://www.swarthmore.edu/NatSci/cpurrin1/posteradvice.htm</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 for scientific posters (Swarthmore College)</dc:title>
  <dc:subject/>
  <dc:creator>Colin Purrington</dc:creator>
  <cp:keywords/>
  <dc:description>Suggestions and gripes to: cpurrin1@swarthmore.edu</dc:description>
  <cp:lastModifiedBy>Wes</cp:lastModifiedBy>
  <cp:revision>491</cp:revision>
  <cp:lastPrinted>2009-04-08T18:36:54Z</cp:lastPrinted>
  <dcterms:created xsi:type="dcterms:W3CDTF">2009-07-23T17:37:26Z</dcterms:created>
  <dcterms:modified xsi:type="dcterms:W3CDTF">2009-10-30T17:03:24Z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wner">
    <vt:lpwstr>Colin Purrington</vt:lpwstr>
  </property>
</Properties>
</file>