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handoutMasterIdLst>
    <p:handoutMasterId r:id="rId4"/>
  </p:handoutMasterIdLst>
  <p:sldIdLst>
    <p:sldId id="257" r:id="rId2"/>
  </p:sldIdLst>
  <p:sldSz cx="41605200" cy="40690800"/>
  <p:notesSz cx="6858000" cy="9144000"/>
  <p:defaultTextStyle>
    <a:defPPr>
      <a:defRPr lang="en-US"/>
    </a:defPPr>
    <a:lvl1pPr marL="0" algn="l" defTabSz="4702576" rtl="0" eaLnBrk="1" latinLnBrk="0" hangingPunct="1">
      <a:defRPr sz="9300" kern="1200">
        <a:solidFill>
          <a:schemeClr val="tx1"/>
        </a:solidFill>
        <a:latin typeface="+mn-lt"/>
        <a:ea typeface="+mn-ea"/>
        <a:cs typeface="+mn-cs"/>
      </a:defRPr>
    </a:lvl1pPr>
    <a:lvl2pPr marL="2351288" algn="l" defTabSz="4702576" rtl="0" eaLnBrk="1" latinLnBrk="0" hangingPunct="1">
      <a:defRPr sz="9300" kern="1200">
        <a:solidFill>
          <a:schemeClr val="tx1"/>
        </a:solidFill>
        <a:latin typeface="+mn-lt"/>
        <a:ea typeface="+mn-ea"/>
        <a:cs typeface="+mn-cs"/>
      </a:defRPr>
    </a:lvl2pPr>
    <a:lvl3pPr marL="4702576" algn="l" defTabSz="4702576" rtl="0" eaLnBrk="1" latinLnBrk="0" hangingPunct="1">
      <a:defRPr sz="9300" kern="1200">
        <a:solidFill>
          <a:schemeClr val="tx1"/>
        </a:solidFill>
        <a:latin typeface="+mn-lt"/>
        <a:ea typeface="+mn-ea"/>
        <a:cs typeface="+mn-cs"/>
      </a:defRPr>
    </a:lvl3pPr>
    <a:lvl4pPr marL="7053864" algn="l" defTabSz="4702576" rtl="0" eaLnBrk="1" latinLnBrk="0" hangingPunct="1">
      <a:defRPr sz="9300" kern="1200">
        <a:solidFill>
          <a:schemeClr val="tx1"/>
        </a:solidFill>
        <a:latin typeface="+mn-lt"/>
        <a:ea typeface="+mn-ea"/>
        <a:cs typeface="+mn-cs"/>
      </a:defRPr>
    </a:lvl4pPr>
    <a:lvl5pPr marL="9405153" algn="l" defTabSz="4702576" rtl="0" eaLnBrk="1" latinLnBrk="0" hangingPunct="1">
      <a:defRPr sz="9300" kern="1200">
        <a:solidFill>
          <a:schemeClr val="tx1"/>
        </a:solidFill>
        <a:latin typeface="+mn-lt"/>
        <a:ea typeface="+mn-ea"/>
        <a:cs typeface="+mn-cs"/>
      </a:defRPr>
    </a:lvl5pPr>
    <a:lvl6pPr marL="11756441" algn="l" defTabSz="4702576" rtl="0" eaLnBrk="1" latinLnBrk="0" hangingPunct="1">
      <a:defRPr sz="9300" kern="1200">
        <a:solidFill>
          <a:schemeClr val="tx1"/>
        </a:solidFill>
        <a:latin typeface="+mn-lt"/>
        <a:ea typeface="+mn-ea"/>
        <a:cs typeface="+mn-cs"/>
      </a:defRPr>
    </a:lvl6pPr>
    <a:lvl7pPr marL="14107729" algn="l" defTabSz="4702576" rtl="0" eaLnBrk="1" latinLnBrk="0" hangingPunct="1">
      <a:defRPr sz="9300" kern="1200">
        <a:solidFill>
          <a:schemeClr val="tx1"/>
        </a:solidFill>
        <a:latin typeface="+mn-lt"/>
        <a:ea typeface="+mn-ea"/>
        <a:cs typeface="+mn-cs"/>
      </a:defRPr>
    </a:lvl7pPr>
    <a:lvl8pPr marL="16459017" algn="l" defTabSz="4702576" rtl="0" eaLnBrk="1" latinLnBrk="0" hangingPunct="1">
      <a:defRPr sz="9300" kern="1200">
        <a:solidFill>
          <a:schemeClr val="tx1"/>
        </a:solidFill>
        <a:latin typeface="+mn-lt"/>
        <a:ea typeface="+mn-ea"/>
        <a:cs typeface="+mn-cs"/>
      </a:defRPr>
    </a:lvl8pPr>
    <a:lvl9pPr marL="18810305" algn="l" defTabSz="4702576" rtl="0" eaLnBrk="1" latinLnBrk="0" hangingPunct="1">
      <a:defRPr sz="93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82237"/>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19" autoAdjust="0"/>
    <p:restoredTop sz="98658" autoAdjust="0"/>
  </p:normalViewPr>
  <p:slideViewPr>
    <p:cSldViewPr>
      <p:cViewPr>
        <p:scale>
          <a:sx n="60" d="100"/>
          <a:sy n="60" d="100"/>
        </p:scale>
        <p:origin x="5130" y="12234"/>
      </p:cViewPr>
      <p:guideLst>
        <p:guide orient="horz" pos="12816"/>
        <p:guide pos="13104"/>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40DFC93-D3D6-4D85-BA38-FDEB8C8E6BFA}" type="datetimeFigureOut">
              <a:rPr lang="en-US" smtClean="0"/>
              <a:pPr/>
              <a:t>10/30/2009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0C90BF8-1497-49B7-8273-94E85A5FB9F8}"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19E4AFF-8AF4-4F21-815E-D5DC29AD16D7}" type="datetimeFigureOut">
              <a:rPr lang="en-US" smtClean="0"/>
              <a:pPr/>
              <a:t>10/30/2009</a:t>
            </a:fld>
            <a:endParaRPr lang="en-US"/>
          </a:p>
        </p:txBody>
      </p:sp>
      <p:sp>
        <p:nvSpPr>
          <p:cNvPr id="4" name="Slide Image Placeholder 3"/>
          <p:cNvSpPr>
            <a:spLocks noGrp="1" noRot="1" noChangeAspect="1"/>
          </p:cNvSpPr>
          <p:nvPr>
            <p:ph type="sldImg" idx="2"/>
          </p:nvPr>
        </p:nvSpPr>
        <p:spPr>
          <a:xfrm>
            <a:off x="1676400" y="685800"/>
            <a:ext cx="35052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D4DB5A0-9B7A-4470-93A4-7D4F254305F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D4DB5A0-9B7A-4470-93A4-7D4F254305F6}"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120390" y="12640525"/>
            <a:ext cx="35364420" cy="8722148"/>
          </a:xfrm>
        </p:spPr>
        <p:txBody>
          <a:bodyPr/>
          <a:lstStyle/>
          <a:p>
            <a:r>
              <a:rPr lang="en-US" smtClean="0"/>
              <a:t>Click to edit Master title style</a:t>
            </a:r>
            <a:endParaRPr lang="en-US"/>
          </a:p>
        </p:txBody>
      </p:sp>
      <p:sp>
        <p:nvSpPr>
          <p:cNvPr id="3" name="Subtitle 2"/>
          <p:cNvSpPr>
            <a:spLocks noGrp="1"/>
          </p:cNvSpPr>
          <p:nvPr>
            <p:ph type="subTitle" idx="1"/>
          </p:nvPr>
        </p:nvSpPr>
        <p:spPr>
          <a:xfrm>
            <a:off x="6240780" y="23058120"/>
            <a:ext cx="29123640" cy="10398760"/>
          </a:xfrm>
        </p:spPr>
        <p:txBody>
          <a:bodyPr/>
          <a:lstStyle>
            <a:lvl1pPr marL="0" indent="0" algn="ctr">
              <a:buNone/>
              <a:defRPr>
                <a:solidFill>
                  <a:schemeClr val="tx1">
                    <a:tint val="75000"/>
                  </a:schemeClr>
                </a:solidFill>
              </a:defRPr>
            </a:lvl1pPr>
            <a:lvl2pPr marL="2351288" indent="0" algn="ctr">
              <a:buNone/>
              <a:defRPr>
                <a:solidFill>
                  <a:schemeClr val="tx1">
                    <a:tint val="75000"/>
                  </a:schemeClr>
                </a:solidFill>
              </a:defRPr>
            </a:lvl2pPr>
            <a:lvl3pPr marL="4702576" indent="0" algn="ctr">
              <a:buNone/>
              <a:defRPr>
                <a:solidFill>
                  <a:schemeClr val="tx1">
                    <a:tint val="75000"/>
                  </a:schemeClr>
                </a:solidFill>
              </a:defRPr>
            </a:lvl3pPr>
            <a:lvl4pPr marL="7053864" indent="0" algn="ctr">
              <a:buNone/>
              <a:defRPr>
                <a:solidFill>
                  <a:schemeClr val="tx1">
                    <a:tint val="75000"/>
                  </a:schemeClr>
                </a:solidFill>
              </a:defRPr>
            </a:lvl4pPr>
            <a:lvl5pPr marL="9405153" indent="0" algn="ctr">
              <a:buNone/>
              <a:defRPr>
                <a:solidFill>
                  <a:schemeClr val="tx1">
                    <a:tint val="75000"/>
                  </a:schemeClr>
                </a:solidFill>
              </a:defRPr>
            </a:lvl5pPr>
            <a:lvl6pPr marL="11756441" indent="0" algn="ctr">
              <a:buNone/>
              <a:defRPr>
                <a:solidFill>
                  <a:schemeClr val="tx1">
                    <a:tint val="75000"/>
                  </a:schemeClr>
                </a:solidFill>
              </a:defRPr>
            </a:lvl6pPr>
            <a:lvl7pPr marL="14107729" indent="0" algn="ctr">
              <a:buNone/>
              <a:defRPr>
                <a:solidFill>
                  <a:schemeClr val="tx1">
                    <a:tint val="75000"/>
                  </a:schemeClr>
                </a:solidFill>
              </a:defRPr>
            </a:lvl7pPr>
            <a:lvl8pPr marL="16459017" indent="0" algn="ctr">
              <a:buNone/>
              <a:defRPr>
                <a:solidFill>
                  <a:schemeClr val="tx1">
                    <a:tint val="75000"/>
                  </a:schemeClr>
                </a:solidFill>
              </a:defRPr>
            </a:lvl8pPr>
            <a:lvl9pPr marL="18810305"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5B4DC54-1497-4798-94AA-62CDBAD2C8AE}" type="datetimeFigureOut">
              <a:rPr lang="en-US" smtClean="0"/>
              <a:pPr/>
              <a:t>10/30/2009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218992-714E-4EF7-B278-8F558F9FDB9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B4DC54-1497-4798-94AA-62CDBAD2C8AE}" type="datetimeFigureOut">
              <a:rPr lang="en-US" smtClean="0"/>
              <a:pPr/>
              <a:t>10/30/2009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218992-714E-4EF7-B278-8F558F9FDB9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7246603" y="9664068"/>
            <a:ext cx="42594766" cy="20600659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462296" y="9664068"/>
            <a:ext cx="127090887" cy="20600659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B4DC54-1497-4798-94AA-62CDBAD2C8AE}" type="datetimeFigureOut">
              <a:rPr lang="en-US" smtClean="0"/>
              <a:pPr/>
              <a:t>10/30/2009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218992-714E-4EF7-B278-8F558F9FDB9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B4DC54-1497-4798-94AA-62CDBAD2C8AE}" type="datetimeFigureOut">
              <a:rPr lang="en-US" smtClean="0"/>
              <a:pPr/>
              <a:t>10/30/2009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218992-714E-4EF7-B278-8F558F9FDB9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286524" y="26147610"/>
            <a:ext cx="35364420" cy="8081645"/>
          </a:xfrm>
        </p:spPr>
        <p:txBody>
          <a:bodyPr anchor="t"/>
          <a:lstStyle>
            <a:lvl1pPr algn="l">
              <a:defRPr sz="20600" b="1" cap="all"/>
            </a:lvl1pPr>
          </a:lstStyle>
          <a:p>
            <a:r>
              <a:rPr lang="en-US" smtClean="0"/>
              <a:t>Click to edit Master title style</a:t>
            </a:r>
            <a:endParaRPr lang="en-US"/>
          </a:p>
        </p:txBody>
      </p:sp>
      <p:sp>
        <p:nvSpPr>
          <p:cNvPr id="3" name="Text Placeholder 2"/>
          <p:cNvSpPr>
            <a:spLocks noGrp="1"/>
          </p:cNvSpPr>
          <p:nvPr>
            <p:ph type="body" idx="1"/>
          </p:nvPr>
        </p:nvSpPr>
        <p:spPr>
          <a:xfrm>
            <a:off x="3286524" y="17246500"/>
            <a:ext cx="35364420" cy="8901110"/>
          </a:xfrm>
        </p:spPr>
        <p:txBody>
          <a:bodyPr anchor="b"/>
          <a:lstStyle>
            <a:lvl1pPr marL="0" indent="0">
              <a:buNone/>
              <a:defRPr sz="10300">
                <a:solidFill>
                  <a:schemeClr val="tx1">
                    <a:tint val="75000"/>
                  </a:schemeClr>
                </a:solidFill>
              </a:defRPr>
            </a:lvl1pPr>
            <a:lvl2pPr marL="2351288" indent="0">
              <a:buNone/>
              <a:defRPr sz="9300">
                <a:solidFill>
                  <a:schemeClr val="tx1">
                    <a:tint val="75000"/>
                  </a:schemeClr>
                </a:solidFill>
              </a:defRPr>
            </a:lvl2pPr>
            <a:lvl3pPr marL="4702576" indent="0">
              <a:buNone/>
              <a:defRPr sz="8200">
                <a:solidFill>
                  <a:schemeClr val="tx1">
                    <a:tint val="75000"/>
                  </a:schemeClr>
                </a:solidFill>
              </a:defRPr>
            </a:lvl3pPr>
            <a:lvl4pPr marL="7053864" indent="0">
              <a:buNone/>
              <a:defRPr sz="7200">
                <a:solidFill>
                  <a:schemeClr val="tx1">
                    <a:tint val="75000"/>
                  </a:schemeClr>
                </a:solidFill>
              </a:defRPr>
            </a:lvl4pPr>
            <a:lvl5pPr marL="9405153" indent="0">
              <a:buNone/>
              <a:defRPr sz="7200">
                <a:solidFill>
                  <a:schemeClr val="tx1">
                    <a:tint val="75000"/>
                  </a:schemeClr>
                </a:solidFill>
              </a:defRPr>
            </a:lvl5pPr>
            <a:lvl6pPr marL="11756441" indent="0">
              <a:buNone/>
              <a:defRPr sz="7200">
                <a:solidFill>
                  <a:schemeClr val="tx1">
                    <a:tint val="75000"/>
                  </a:schemeClr>
                </a:solidFill>
              </a:defRPr>
            </a:lvl6pPr>
            <a:lvl7pPr marL="14107729" indent="0">
              <a:buNone/>
              <a:defRPr sz="7200">
                <a:solidFill>
                  <a:schemeClr val="tx1">
                    <a:tint val="75000"/>
                  </a:schemeClr>
                </a:solidFill>
              </a:defRPr>
            </a:lvl7pPr>
            <a:lvl8pPr marL="16459017" indent="0">
              <a:buNone/>
              <a:defRPr sz="7200">
                <a:solidFill>
                  <a:schemeClr val="tx1">
                    <a:tint val="75000"/>
                  </a:schemeClr>
                </a:solidFill>
              </a:defRPr>
            </a:lvl8pPr>
            <a:lvl9pPr marL="18810305" indent="0">
              <a:buNone/>
              <a:defRPr sz="7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5B4DC54-1497-4798-94AA-62CDBAD2C8AE}" type="datetimeFigureOut">
              <a:rPr lang="en-US" smtClean="0"/>
              <a:pPr/>
              <a:t>10/30/2009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218992-714E-4EF7-B278-8F558F9FDB9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462296" y="56336039"/>
            <a:ext cx="84842826" cy="159334623"/>
          </a:xfrm>
        </p:spPr>
        <p:txBody>
          <a:bodyPr/>
          <a:lstStyle>
            <a:lvl1pPr>
              <a:defRPr sz="14400"/>
            </a:lvl1pPr>
            <a:lvl2pPr>
              <a:defRPr sz="12300"/>
            </a:lvl2pPr>
            <a:lvl3pPr>
              <a:defRPr sz="10300"/>
            </a:lvl3pPr>
            <a:lvl4pPr>
              <a:defRPr sz="9300"/>
            </a:lvl4pPr>
            <a:lvl5pPr>
              <a:defRPr sz="9300"/>
            </a:lvl5pPr>
            <a:lvl6pPr>
              <a:defRPr sz="9300"/>
            </a:lvl6pPr>
            <a:lvl7pPr>
              <a:defRPr sz="9300"/>
            </a:lvl7pPr>
            <a:lvl8pPr>
              <a:defRPr sz="9300"/>
            </a:lvl8pPr>
            <a:lvl9pPr>
              <a:defRPr sz="9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94998542" y="56336039"/>
            <a:ext cx="84842826" cy="159334623"/>
          </a:xfrm>
        </p:spPr>
        <p:txBody>
          <a:bodyPr/>
          <a:lstStyle>
            <a:lvl1pPr>
              <a:defRPr sz="14400"/>
            </a:lvl1pPr>
            <a:lvl2pPr>
              <a:defRPr sz="12300"/>
            </a:lvl2pPr>
            <a:lvl3pPr>
              <a:defRPr sz="10300"/>
            </a:lvl3pPr>
            <a:lvl4pPr>
              <a:defRPr sz="9300"/>
            </a:lvl4pPr>
            <a:lvl5pPr>
              <a:defRPr sz="9300"/>
            </a:lvl5pPr>
            <a:lvl6pPr>
              <a:defRPr sz="9300"/>
            </a:lvl6pPr>
            <a:lvl7pPr>
              <a:defRPr sz="9300"/>
            </a:lvl7pPr>
            <a:lvl8pPr>
              <a:defRPr sz="9300"/>
            </a:lvl8pPr>
            <a:lvl9pPr>
              <a:defRPr sz="9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5B4DC54-1497-4798-94AA-62CDBAD2C8AE}" type="datetimeFigureOut">
              <a:rPr lang="en-US" smtClean="0"/>
              <a:pPr/>
              <a:t>10/30/2009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218992-714E-4EF7-B278-8F558F9FDB9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080260" y="1629519"/>
            <a:ext cx="37444680" cy="67818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080260" y="9108337"/>
            <a:ext cx="18382855" cy="3795921"/>
          </a:xfrm>
        </p:spPr>
        <p:txBody>
          <a:bodyPr anchor="b"/>
          <a:lstStyle>
            <a:lvl1pPr marL="0" indent="0">
              <a:buNone/>
              <a:defRPr sz="12300" b="1"/>
            </a:lvl1pPr>
            <a:lvl2pPr marL="2351288" indent="0">
              <a:buNone/>
              <a:defRPr sz="10300" b="1"/>
            </a:lvl2pPr>
            <a:lvl3pPr marL="4702576" indent="0">
              <a:buNone/>
              <a:defRPr sz="9300" b="1"/>
            </a:lvl3pPr>
            <a:lvl4pPr marL="7053864" indent="0">
              <a:buNone/>
              <a:defRPr sz="8200" b="1"/>
            </a:lvl4pPr>
            <a:lvl5pPr marL="9405153" indent="0">
              <a:buNone/>
              <a:defRPr sz="8200" b="1"/>
            </a:lvl5pPr>
            <a:lvl6pPr marL="11756441" indent="0">
              <a:buNone/>
              <a:defRPr sz="8200" b="1"/>
            </a:lvl6pPr>
            <a:lvl7pPr marL="14107729" indent="0">
              <a:buNone/>
              <a:defRPr sz="8200" b="1"/>
            </a:lvl7pPr>
            <a:lvl8pPr marL="16459017" indent="0">
              <a:buNone/>
              <a:defRPr sz="8200" b="1"/>
            </a:lvl8pPr>
            <a:lvl9pPr marL="18810305" indent="0">
              <a:buNone/>
              <a:defRPr sz="8200" b="1"/>
            </a:lvl9pPr>
          </a:lstStyle>
          <a:p>
            <a:pPr lvl="0"/>
            <a:r>
              <a:rPr lang="en-US" smtClean="0"/>
              <a:t>Click to edit Master text styles</a:t>
            </a:r>
          </a:p>
        </p:txBody>
      </p:sp>
      <p:sp>
        <p:nvSpPr>
          <p:cNvPr id="4" name="Content Placeholder 3"/>
          <p:cNvSpPr>
            <a:spLocks noGrp="1"/>
          </p:cNvSpPr>
          <p:nvPr>
            <p:ph sz="half" idx="2"/>
          </p:nvPr>
        </p:nvSpPr>
        <p:spPr>
          <a:xfrm>
            <a:off x="2080260" y="12904258"/>
            <a:ext cx="18382855" cy="23444309"/>
          </a:xfrm>
        </p:spPr>
        <p:txBody>
          <a:bodyPr/>
          <a:lstStyle>
            <a:lvl1pPr>
              <a:defRPr sz="12300"/>
            </a:lvl1pPr>
            <a:lvl2pPr>
              <a:defRPr sz="10300"/>
            </a:lvl2pPr>
            <a:lvl3pPr>
              <a:defRPr sz="9300"/>
            </a:lvl3pPr>
            <a:lvl4pPr>
              <a:defRPr sz="8200"/>
            </a:lvl4pPr>
            <a:lvl5pPr>
              <a:defRPr sz="8200"/>
            </a:lvl5pPr>
            <a:lvl6pPr>
              <a:defRPr sz="8200"/>
            </a:lvl6pPr>
            <a:lvl7pPr>
              <a:defRPr sz="8200"/>
            </a:lvl7pPr>
            <a:lvl8pPr>
              <a:defRPr sz="8200"/>
            </a:lvl8pPr>
            <a:lvl9pPr>
              <a:defRPr sz="8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1134866" y="9108337"/>
            <a:ext cx="18390076" cy="3795921"/>
          </a:xfrm>
        </p:spPr>
        <p:txBody>
          <a:bodyPr anchor="b"/>
          <a:lstStyle>
            <a:lvl1pPr marL="0" indent="0">
              <a:buNone/>
              <a:defRPr sz="12300" b="1"/>
            </a:lvl1pPr>
            <a:lvl2pPr marL="2351288" indent="0">
              <a:buNone/>
              <a:defRPr sz="10300" b="1"/>
            </a:lvl2pPr>
            <a:lvl3pPr marL="4702576" indent="0">
              <a:buNone/>
              <a:defRPr sz="9300" b="1"/>
            </a:lvl3pPr>
            <a:lvl4pPr marL="7053864" indent="0">
              <a:buNone/>
              <a:defRPr sz="8200" b="1"/>
            </a:lvl4pPr>
            <a:lvl5pPr marL="9405153" indent="0">
              <a:buNone/>
              <a:defRPr sz="8200" b="1"/>
            </a:lvl5pPr>
            <a:lvl6pPr marL="11756441" indent="0">
              <a:buNone/>
              <a:defRPr sz="8200" b="1"/>
            </a:lvl6pPr>
            <a:lvl7pPr marL="14107729" indent="0">
              <a:buNone/>
              <a:defRPr sz="8200" b="1"/>
            </a:lvl7pPr>
            <a:lvl8pPr marL="16459017" indent="0">
              <a:buNone/>
              <a:defRPr sz="8200" b="1"/>
            </a:lvl8pPr>
            <a:lvl9pPr marL="18810305" indent="0">
              <a:buNone/>
              <a:defRPr sz="8200" b="1"/>
            </a:lvl9pPr>
          </a:lstStyle>
          <a:p>
            <a:pPr lvl="0"/>
            <a:r>
              <a:rPr lang="en-US" smtClean="0"/>
              <a:t>Click to edit Master text styles</a:t>
            </a:r>
          </a:p>
        </p:txBody>
      </p:sp>
      <p:sp>
        <p:nvSpPr>
          <p:cNvPr id="6" name="Content Placeholder 5"/>
          <p:cNvSpPr>
            <a:spLocks noGrp="1"/>
          </p:cNvSpPr>
          <p:nvPr>
            <p:ph sz="quarter" idx="4"/>
          </p:nvPr>
        </p:nvSpPr>
        <p:spPr>
          <a:xfrm>
            <a:off x="21134866" y="12904258"/>
            <a:ext cx="18390076" cy="23444309"/>
          </a:xfrm>
        </p:spPr>
        <p:txBody>
          <a:bodyPr/>
          <a:lstStyle>
            <a:lvl1pPr>
              <a:defRPr sz="12300"/>
            </a:lvl1pPr>
            <a:lvl2pPr>
              <a:defRPr sz="10300"/>
            </a:lvl2pPr>
            <a:lvl3pPr>
              <a:defRPr sz="9300"/>
            </a:lvl3pPr>
            <a:lvl4pPr>
              <a:defRPr sz="8200"/>
            </a:lvl4pPr>
            <a:lvl5pPr>
              <a:defRPr sz="8200"/>
            </a:lvl5pPr>
            <a:lvl6pPr>
              <a:defRPr sz="8200"/>
            </a:lvl6pPr>
            <a:lvl7pPr>
              <a:defRPr sz="8200"/>
            </a:lvl7pPr>
            <a:lvl8pPr>
              <a:defRPr sz="8200"/>
            </a:lvl8pPr>
            <a:lvl9pPr>
              <a:defRPr sz="8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5B4DC54-1497-4798-94AA-62CDBAD2C8AE}" type="datetimeFigureOut">
              <a:rPr lang="en-US" smtClean="0"/>
              <a:pPr/>
              <a:t>10/30/2009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218992-714E-4EF7-B278-8F558F9FDB9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5B4DC54-1497-4798-94AA-62CDBAD2C8AE}" type="datetimeFigureOut">
              <a:rPr lang="en-US" smtClean="0"/>
              <a:pPr/>
              <a:t>10/30/2009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218992-714E-4EF7-B278-8F558F9FDB9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B4DC54-1497-4798-94AA-62CDBAD2C8AE}" type="datetimeFigureOut">
              <a:rPr lang="en-US" smtClean="0"/>
              <a:pPr/>
              <a:t>10/30/2009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218992-714E-4EF7-B278-8F558F9FDB9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80262" y="1620097"/>
            <a:ext cx="13687824" cy="6894830"/>
          </a:xfrm>
        </p:spPr>
        <p:txBody>
          <a:bodyPr anchor="b"/>
          <a:lstStyle>
            <a:lvl1pPr algn="l">
              <a:defRPr sz="10300" b="1"/>
            </a:lvl1pPr>
          </a:lstStyle>
          <a:p>
            <a:r>
              <a:rPr lang="en-US" smtClean="0"/>
              <a:t>Click to edit Master title style</a:t>
            </a:r>
            <a:endParaRPr lang="en-US"/>
          </a:p>
        </p:txBody>
      </p:sp>
      <p:sp>
        <p:nvSpPr>
          <p:cNvPr id="3" name="Content Placeholder 2"/>
          <p:cNvSpPr>
            <a:spLocks noGrp="1"/>
          </p:cNvSpPr>
          <p:nvPr>
            <p:ph idx="1"/>
          </p:nvPr>
        </p:nvSpPr>
        <p:spPr>
          <a:xfrm>
            <a:off x="16266477" y="1620100"/>
            <a:ext cx="23258463" cy="34728470"/>
          </a:xfrm>
        </p:spPr>
        <p:txBody>
          <a:bodyPr/>
          <a:lstStyle>
            <a:lvl1pPr>
              <a:defRPr sz="16500"/>
            </a:lvl1pPr>
            <a:lvl2pPr>
              <a:defRPr sz="14400"/>
            </a:lvl2pPr>
            <a:lvl3pPr>
              <a:defRPr sz="12300"/>
            </a:lvl3pPr>
            <a:lvl4pPr>
              <a:defRPr sz="10300"/>
            </a:lvl4pPr>
            <a:lvl5pPr>
              <a:defRPr sz="10300"/>
            </a:lvl5pPr>
            <a:lvl6pPr>
              <a:defRPr sz="10300"/>
            </a:lvl6pPr>
            <a:lvl7pPr>
              <a:defRPr sz="10300"/>
            </a:lvl7pPr>
            <a:lvl8pPr>
              <a:defRPr sz="10300"/>
            </a:lvl8pPr>
            <a:lvl9pPr>
              <a:defRPr sz="10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080262" y="8514930"/>
            <a:ext cx="13687824" cy="27833640"/>
          </a:xfrm>
        </p:spPr>
        <p:txBody>
          <a:bodyPr/>
          <a:lstStyle>
            <a:lvl1pPr marL="0" indent="0">
              <a:buNone/>
              <a:defRPr sz="7200"/>
            </a:lvl1pPr>
            <a:lvl2pPr marL="2351288" indent="0">
              <a:buNone/>
              <a:defRPr sz="6200"/>
            </a:lvl2pPr>
            <a:lvl3pPr marL="4702576" indent="0">
              <a:buNone/>
              <a:defRPr sz="5100"/>
            </a:lvl3pPr>
            <a:lvl4pPr marL="7053864" indent="0">
              <a:buNone/>
              <a:defRPr sz="4600"/>
            </a:lvl4pPr>
            <a:lvl5pPr marL="9405153" indent="0">
              <a:buNone/>
              <a:defRPr sz="4600"/>
            </a:lvl5pPr>
            <a:lvl6pPr marL="11756441" indent="0">
              <a:buNone/>
              <a:defRPr sz="4600"/>
            </a:lvl6pPr>
            <a:lvl7pPr marL="14107729" indent="0">
              <a:buNone/>
              <a:defRPr sz="4600"/>
            </a:lvl7pPr>
            <a:lvl8pPr marL="16459017" indent="0">
              <a:buNone/>
              <a:defRPr sz="4600"/>
            </a:lvl8pPr>
            <a:lvl9pPr marL="18810305" indent="0">
              <a:buNone/>
              <a:defRPr sz="4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B4DC54-1497-4798-94AA-62CDBAD2C8AE}" type="datetimeFigureOut">
              <a:rPr lang="en-US" smtClean="0"/>
              <a:pPr/>
              <a:t>10/30/2009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218992-714E-4EF7-B278-8F558F9FDB9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54910" y="28483560"/>
            <a:ext cx="24963120" cy="3362645"/>
          </a:xfrm>
        </p:spPr>
        <p:txBody>
          <a:bodyPr anchor="b"/>
          <a:lstStyle>
            <a:lvl1pPr algn="l">
              <a:defRPr sz="10300" b="1"/>
            </a:lvl1pPr>
          </a:lstStyle>
          <a:p>
            <a:r>
              <a:rPr lang="en-US" smtClean="0"/>
              <a:t>Click to edit Master title style</a:t>
            </a:r>
            <a:endParaRPr lang="en-US"/>
          </a:p>
        </p:txBody>
      </p:sp>
      <p:sp>
        <p:nvSpPr>
          <p:cNvPr id="3" name="Picture Placeholder 2"/>
          <p:cNvSpPr>
            <a:spLocks noGrp="1"/>
          </p:cNvSpPr>
          <p:nvPr>
            <p:ph type="pic" idx="1"/>
          </p:nvPr>
        </p:nvSpPr>
        <p:spPr>
          <a:xfrm>
            <a:off x="8154910" y="3635798"/>
            <a:ext cx="24963120" cy="24414480"/>
          </a:xfrm>
        </p:spPr>
        <p:txBody>
          <a:bodyPr/>
          <a:lstStyle>
            <a:lvl1pPr marL="0" indent="0">
              <a:buNone/>
              <a:defRPr sz="16500"/>
            </a:lvl1pPr>
            <a:lvl2pPr marL="2351288" indent="0">
              <a:buNone/>
              <a:defRPr sz="14400"/>
            </a:lvl2pPr>
            <a:lvl3pPr marL="4702576" indent="0">
              <a:buNone/>
              <a:defRPr sz="12300"/>
            </a:lvl3pPr>
            <a:lvl4pPr marL="7053864" indent="0">
              <a:buNone/>
              <a:defRPr sz="10300"/>
            </a:lvl4pPr>
            <a:lvl5pPr marL="9405153" indent="0">
              <a:buNone/>
              <a:defRPr sz="10300"/>
            </a:lvl5pPr>
            <a:lvl6pPr marL="11756441" indent="0">
              <a:buNone/>
              <a:defRPr sz="10300"/>
            </a:lvl6pPr>
            <a:lvl7pPr marL="14107729" indent="0">
              <a:buNone/>
              <a:defRPr sz="10300"/>
            </a:lvl7pPr>
            <a:lvl8pPr marL="16459017" indent="0">
              <a:buNone/>
              <a:defRPr sz="10300"/>
            </a:lvl8pPr>
            <a:lvl9pPr marL="18810305" indent="0">
              <a:buNone/>
              <a:defRPr sz="10300"/>
            </a:lvl9pPr>
          </a:lstStyle>
          <a:p>
            <a:endParaRPr lang="en-US"/>
          </a:p>
        </p:txBody>
      </p:sp>
      <p:sp>
        <p:nvSpPr>
          <p:cNvPr id="4" name="Text Placeholder 3"/>
          <p:cNvSpPr>
            <a:spLocks noGrp="1"/>
          </p:cNvSpPr>
          <p:nvPr>
            <p:ph type="body" sz="half" idx="2"/>
          </p:nvPr>
        </p:nvSpPr>
        <p:spPr>
          <a:xfrm>
            <a:off x="8154910" y="31846205"/>
            <a:ext cx="24963120" cy="4775515"/>
          </a:xfrm>
        </p:spPr>
        <p:txBody>
          <a:bodyPr/>
          <a:lstStyle>
            <a:lvl1pPr marL="0" indent="0">
              <a:buNone/>
              <a:defRPr sz="7200"/>
            </a:lvl1pPr>
            <a:lvl2pPr marL="2351288" indent="0">
              <a:buNone/>
              <a:defRPr sz="6200"/>
            </a:lvl2pPr>
            <a:lvl3pPr marL="4702576" indent="0">
              <a:buNone/>
              <a:defRPr sz="5100"/>
            </a:lvl3pPr>
            <a:lvl4pPr marL="7053864" indent="0">
              <a:buNone/>
              <a:defRPr sz="4600"/>
            </a:lvl4pPr>
            <a:lvl5pPr marL="9405153" indent="0">
              <a:buNone/>
              <a:defRPr sz="4600"/>
            </a:lvl5pPr>
            <a:lvl6pPr marL="11756441" indent="0">
              <a:buNone/>
              <a:defRPr sz="4600"/>
            </a:lvl6pPr>
            <a:lvl7pPr marL="14107729" indent="0">
              <a:buNone/>
              <a:defRPr sz="4600"/>
            </a:lvl7pPr>
            <a:lvl8pPr marL="16459017" indent="0">
              <a:buNone/>
              <a:defRPr sz="4600"/>
            </a:lvl8pPr>
            <a:lvl9pPr marL="18810305" indent="0">
              <a:buNone/>
              <a:defRPr sz="4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B4DC54-1497-4798-94AA-62CDBAD2C8AE}" type="datetimeFigureOut">
              <a:rPr lang="en-US" smtClean="0"/>
              <a:pPr/>
              <a:t>10/30/2009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218992-714E-4EF7-B278-8F558F9FDB9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80260" y="1629519"/>
            <a:ext cx="37444680" cy="6781800"/>
          </a:xfrm>
          <a:prstGeom prst="rect">
            <a:avLst/>
          </a:prstGeom>
        </p:spPr>
        <p:txBody>
          <a:bodyPr vert="horz" lIns="470258" tIns="235129" rIns="470258" bIns="235129"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080260" y="9494523"/>
            <a:ext cx="37444680" cy="26854047"/>
          </a:xfrm>
          <a:prstGeom prst="rect">
            <a:avLst/>
          </a:prstGeom>
        </p:spPr>
        <p:txBody>
          <a:bodyPr vert="horz" lIns="470258" tIns="235129" rIns="470258" bIns="23512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080260" y="37714346"/>
            <a:ext cx="9707880" cy="2166408"/>
          </a:xfrm>
          <a:prstGeom prst="rect">
            <a:avLst/>
          </a:prstGeom>
        </p:spPr>
        <p:txBody>
          <a:bodyPr vert="horz" lIns="470258" tIns="235129" rIns="470258" bIns="235129" rtlCol="0" anchor="ctr"/>
          <a:lstStyle>
            <a:lvl1pPr algn="l">
              <a:defRPr sz="6200">
                <a:solidFill>
                  <a:schemeClr val="tx1">
                    <a:tint val="75000"/>
                  </a:schemeClr>
                </a:solidFill>
              </a:defRPr>
            </a:lvl1pPr>
          </a:lstStyle>
          <a:p>
            <a:fld id="{E5B4DC54-1497-4798-94AA-62CDBAD2C8AE}" type="datetimeFigureOut">
              <a:rPr lang="en-US" smtClean="0"/>
              <a:pPr/>
              <a:t>10/30/2009</a:t>
            </a:fld>
            <a:endParaRPr lang="en-US"/>
          </a:p>
        </p:txBody>
      </p:sp>
      <p:sp>
        <p:nvSpPr>
          <p:cNvPr id="5" name="Footer Placeholder 4"/>
          <p:cNvSpPr>
            <a:spLocks noGrp="1"/>
          </p:cNvSpPr>
          <p:nvPr>
            <p:ph type="ftr" sz="quarter" idx="3"/>
          </p:nvPr>
        </p:nvSpPr>
        <p:spPr>
          <a:xfrm>
            <a:off x="14215110" y="37714346"/>
            <a:ext cx="13174980" cy="2166408"/>
          </a:xfrm>
          <a:prstGeom prst="rect">
            <a:avLst/>
          </a:prstGeom>
        </p:spPr>
        <p:txBody>
          <a:bodyPr vert="horz" lIns="470258" tIns="235129" rIns="470258" bIns="235129" rtlCol="0" anchor="ctr"/>
          <a:lstStyle>
            <a:lvl1pPr algn="ctr">
              <a:defRPr sz="6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9817060" y="37714346"/>
            <a:ext cx="9707880" cy="2166408"/>
          </a:xfrm>
          <a:prstGeom prst="rect">
            <a:avLst/>
          </a:prstGeom>
        </p:spPr>
        <p:txBody>
          <a:bodyPr vert="horz" lIns="470258" tIns="235129" rIns="470258" bIns="235129" rtlCol="0" anchor="ctr"/>
          <a:lstStyle>
            <a:lvl1pPr algn="r">
              <a:defRPr sz="6200">
                <a:solidFill>
                  <a:schemeClr val="tx1">
                    <a:tint val="75000"/>
                  </a:schemeClr>
                </a:solidFill>
              </a:defRPr>
            </a:lvl1pPr>
          </a:lstStyle>
          <a:p>
            <a:fld id="{96218992-714E-4EF7-B278-8F558F9FDB9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702576" rtl="0" eaLnBrk="1" latinLnBrk="0" hangingPunct="1">
        <a:spcBef>
          <a:spcPct val="0"/>
        </a:spcBef>
        <a:buNone/>
        <a:defRPr sz="22600" kern="1200">
          <a:solidFill>
            <a:schemeClr val="tx1"/>
          </a:solidFill>
          <a:latin typeface="+mj-lt"/>
          <a:ea typeface="+mj-ea"/>
          <a:cs typeface="+mj-cs"/>
        </a:defRPr>
      </a:lvl1pPr>
    </p:titleStyle>
    <p:bodyStyle>
      <a:lvl1pPr marL="1763466" indent="-1763466" algn="l" defTabSz="4702576" rtl="0" eaLnBrk="1" latinLnBrk="0" hangingPunct="1">
        <a:spcBef>
          <a:spcPct val="20000"/>
        </a:spcBef>
        <a:buFont typeface="Arial" pitchFamily="34" charset="0"/>
        <a:buChar char="•"/>
        <a:defRPr sz="16500" kern="1200">
          <a:solidFill>
            <a:schemeClr val="tx1"/>
          </a:solidFill>
          <a:latin typeface="+mn-lt"/>
          <a:ea typeface="+mn-ea"/>
          <a:cs typeface="+mn-cs"/>
        </a:defRPr>
      </a:lvl1pPr>
      <a:lvl2pPr marL="3820843" indent="-1469555" algn="l" defTabSz="4702576" rtl="0" eaLnBrk="1" latinLnBrk="0" hangingPunct="1">
        <a:spcBef>
          <a:spcPct val="20000"/>
        </a:spcBef>
        <a:buFont typeface="Arial" pitchFamily="34" charset="0"/>
        <a:buChar char="–"/>
        <a:defRPr sz="14400" kern="1200">
          <a:solidFill>
            <a:schemeClr val="tx1"/>
          </a:solidFill>
          <a:latin typeface="+mn-lt"/>
          <a:ea typeface="+mn-ea"/>
          <a:cs typeface="+mn-cs"/>
        </a:defRPr>
      </a:lvl2pPr>
      <a:lvl3pPr marL="5878220" indent="-1175644" algn="l" defTabSz="4702576" rtl="0" eaLnBrk="1" latinLnBrk="0" hangingPunct="1">
        <a:spcBef>
          <a:spcPct val="20000"/>
        </a:spcBef>
        <a:buFont typeface="Arial" pitchFamily="34" charset="0"/>
        <a:buChar char="•"/>
        <a:defRPr sz="12300" kern="1200">
          <a:solidFill>
            <a:schemeClr val="tx1"/>
          </a:solidFill>
          <a:latin typeface="+mn-lt"/>
          <a:ea typeface="+mn-ea"/>
          <a:cs typeface="+mn-cs"/>
        </a:defRPr>
      </a:lvl3pPr>
      <a:lvl4pPr marL="8229509" indent="-1175644" algn="l" defTabSz="4702576" rtl="0" eaLnBrk="1" latinLnBrk="0" hangingPunct="1">
        <a:spcBef>
          <a:spcPct val="20000"/>
        </a:spcBef>
        <a:buFont typeface="Arial" pitchFamily="34" charset="0"/>
        <a:buChar char="–"/>
        <a:defRPr sz="10300" kern="1200">
          <a:solidFill>
            <a:schemeClr val="tx1"/>
          </a:solidFill>
          <a:latin typeface="+mn-lt"/>
          <a:ea typeface="+mn-ea"/>
          <a:cs typeface="+mn-cs"/>
        </a:defRPr>
      </a:lvl4pPr>
      <a:lvl5pPr marL="10580797" indent="-1175644" algn="l" defTabSz="4702576" rtl="0" eaLnBrk="1" latinLnBrk="0" hangingPunct="1">
        <a:spcBef>
          <a:spcPct val="20000"/>
        </a:spcBef>
        <a:buFont typeface="Arial" pitchFamily="34" charset="0"/>
        <a:buChar char="»"/>
        <a:defRPr sz="10300" kern="1200">
          <a:solidFill>
            <a:schemeClr val="tx1"/>
          </a:solidFill>
          <a:latin typeface="+mn-lt"/>
          <a:ea typeface="+mn-ea"/>
          <a:cs typeface="+mn-cs"/>
        </a:defRPr>
      </a:lvl5pPr>
      <a:lvl6pPr marL="12932085" indent="-1175644" algn="l" defTabSz="4702576" rtl="0" eaLnBrk="1" latinLnBrk="0" hangingPunct="1">
        <a:spcBef>
          <a:spcPct val="20000"/>
        </a:spcBef>
        <a:buFont typeface="Arial" pitchFamily="34" charset="0"/>
        <a:buChar char="•"/>
        <a:defRPr sz="10300" kern="1200">
          <a:solidFill>
            <a:schemeClr val="tx1"/>
          </a:solidFill>
          <a:latin typeface="+mn-lt"/>
          <a:ea typeface="+mn-ea"/>
          <a:cs typeface="+mn-cs"/>
        </a:defRPr>
      </a:lvl6pPr>
      <a:lvl7pPr marL="15283373" indent="-1175644" algn="l" defTabSz="4702576" rtl="0" eaLnBrk="1" latinLnBrk="0" hangingPunct="1">
        <a:spcBef>
          <a:spcPct val="20000"/>
        </a:spcBef>
        <a:buFont typeface="Arial" pitchFamily="34" charset="0"/>
        <a:buChar char="•"/>
        <a:defRPr sz="10300" kern="1200">
          <a:solidFill>
            <a:schemeClr val="tx1"/>
          </a:solidFill>
          <a:latin typeface="+mn-lt"/>
          <a:ea typeface="+mn-ea"/>
          <a:cs typeface="+mn-cs"/>
        </a:defRPr>
      </a:lvl7pPr>
      <a:lvl8pPr marL="17634661" indent="-1175644" algn="l" defTabSz="4702576" rtl="0" eaLnBrk="1" latinLnBrk="0" hangingPunct="1">
        <a:spcBef>
          <a:spcPct val="20000"/>
        </a:spcBef>
        <a:buFont typeface="Arial" pitchFamily="34" charset="0"/>
        <a:buChar char="•"/>
        <a:defRPr sz="10300" kern="1200">
          <a:solidFill>
            <a:schemeClr val="tx1"/>
          </a:solidFill>
          <a:latin typeface="+mn-lt"/>
          <a:ea typeface="+mn-ea"/>
          <a:cs typeface="+mn-cs"/>
        </a:defRPr>
      </a:lvl8pPr>
      <a:lvl9pPr marL="19985949" indent="-1175644" algn="l" defTabSz="4702576" rtl="0" eaLnBrk="1" latinLnBrk="0" hangingPunct="1">
        <a:spcBef>
          <a:spcPct val="20000"/>
        </a:spcBef>
        <a:buFont typeface="Arial" pitchFamily="34" charset="0"/>
        <a:buChar char="•"/>
        <a:defRPr sz="10300" kern="1200">
          <a:solidFill>
            <a:schemeClr val="tx1"/>
          </a:solidFill>
          <a:latin typeface="+mn-lt"/>
          <a:ea typeface="+mn-ea"/>
          <a:cs typeface="+mn-cs"/>
        </a:defRPr>
      </a:lvl9pPr>
    </p:bodyStyle>
    <p:otherStyle>
      <a:defPPr>
        <a:defRPr lang="en-US"/>
      </a:defPPr>
      <a:lvl1pPr marL="0" algn="l" defTabSz="4702576" rtl="0" eaLnBrk="1" latinLnBrk="0" hangingPunct="1">
        <a:defRPr sz="9300" kern="1200">
          <a:solidFill>
            <a:schemeClr val="tx1"/>
          </a:solidFill>
          <a:latin typeface="+mn-lt"/>
          <a:ea typeface="+mn-ea"/>
          <a:cs typeface="+mn-cs"/>
        </a:defRPr>
      </a:lvl1pPr>
      <a:lvl2pPr marL="2351288" algn="l" defTabSz="4702576" rtl="0" eaLnBrk="1" latinLnBrk="0" hangingPunct="1">
        <a:defRPr sz="9300" kern="1200">
          <a:solidFill>
            <a:schemeClr val="tx1"/>
          </a:solidFill>
          <a:latin typeface="+mn-lt"/>
          <a:ea typeface="+mn-ea"/>
          <a:cs typeface="+mn-cs"/>
        </a:defRPr>
      </a:lvl2pPr>
      <a:lvl3pPr marL="4702576" algn="l" defTabSz="4702576" rtl="0" eaLnBrk="1" latinLnBrk="0" hangingPunct="1">
        <a:defRPr sz="9300" kern="1200">
          <a:solidFill>
            <a:schemeClr val="tx1"/>
          </a:solidFill>
          <a:latin typeface="+mn-lt"/>
          <a:ea typeface="+mn-ea"/>
          <a:cs typeface="+mn-cs"/>
        </a:defRPr>
      </a:lvl3pPr>
      <a:lvl4pPr marL="7053864" algn="l" defTabSz="4702576" rtl="0" eaLnBrk="1" latinLnBrk="0" hangingPunct="1">
        <a:defRPr sz="9300" kern="1200">
          <a:solidFill>
            <a:schemeClr val="tx1"/>
          </a:solidFill>
          <a:latin typeface="+mn-lt"/>
          <a:ea typeface="+mn-ea"/>
          <a:cs typeface="+mn-cs"/>
        </a:defRPr>
      </a:lvl4pPr>
      <a:lvl5pPr marL="9405153" algn="l" defTabSz="4702576" rtl="0" eaLnBrk="1" latinLnBrk="0" hangingPunct="1">
        <a:defRPr sz="9300" kern="1200">
          <a:solidFill>
            <a:schemeClr val="tx1"/>
          </a:solidFill>
          <a:latin typeface="+mn-lt"/>
          <a:ea typeface="+mn-ea"/>
          <a:cs typeface="+mn-cs"/>
        </a:defRPr>
      </a:lvl5pPr>
      <a:lvl6pPr marL="11756441" algn="l" defTabSz="4702576" rtl="0" eaLnBrk="1" latinLnBrk="0" hangingPunct="1">
        <a:defRPr sz="9300" kern="1200">
          <a:solidFill>
            <a:schemeClr val="tx1"/>
          </a:solidFill>
          <a:latin typeface="+mn-lt"/>
          <a:ea typeface="+mn-ea"/>
          <a:cs typeface="+mn-cs"/>
        </a:defRPr>
      </a:lvl6pPr>
      <a:lvl7pPr marL="14107729" algn="l" defTabSz="4702576" rtl="0" eaLnBrk="1" latinLnBrk="0" hangingPunct="1">
        <a:defRPr sz="9300" kern="1200">
          <a:solidFill>
            <a:schemeClr val="tx1"/>
          </a:solidFill>
          <a:latin typeface="+mn-lt"/>
          <a:ea typeface="+mn-ea"/>
          <a:cs typeface="+mn-cs"/>
        </a:defRPr>
      </a:lvl7pPr>
      <a:lvl8pPr marL="16459017" algn="l" defTabSz="4702576" rtl="0" eaLnBrk="1" latinLnBrk="0" hangingPunct="1">
        <a:defRPr sz="9300" kern="1200">
          <a:solidFill>
            <a:schemeClr val="tx1"/>
          </a:solidFill>
          <a:latin typeface="+mn-lt"/>
          <a:ea typeface="+mn-ea"/>
          <a:cs typeface="+mn-cs"/>
        </a:defRPr>
      </a:lvl8pPr>
      <a:lvl9pPr marL="18810305" algn="l" defTabSz="4702576" rtl="0" eaLnBrk="1" latinLnBrk="0" hangingPunct="1">
        <a:defRPr sz="9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wmf"/><Relationship Id="rId3" Type="http://schemas.openxmlformats.org/officeDocument/2006/relationships/image" Target="../media/image1.wmf"/><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wmf"/><Relationship Id="rId5" Type="http://schemas.openxmlformats.org/officeDocument/2006/relationships/image" Target="../media/image3.wmf"/><Relationship Id="rId10" Type="http://schemas.openxmlformats.org/officeDocument/2006/relationships/image" Target="../media/image8.wmf"/><Relationship Id="rId4" Type="http://schemas.openxmlformats.org/officeDocument/2006/relationships/image" Target="../media/image2.jpeg"/><Relationship Id="rId9" Type="http://schemas.openxmlformats.org/officeDocument/2006/relationships/image" Target="../media/image7.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95"/>
          <p:cNvPicPr>
            <a:picLocks noChangeAspect="1" noChangeArrowheads="1"/>
          </p:cNvPicPr>
          <p:nvPr/>
        </p:nvPicPr>
        <p:blipFill>
          <a:blip r:embed="rId3"/>
          <a:srcRect l="951" t="2150" r="1292" b="1865"/>
          <a:stretch>
            <a:fillRect/>
          </a:stretch>
        </p:blipFill>
        <p:spPr bwMode="auto">
          <a:xfrm>
            <a:off x="14664559" y="32450689"/>
            <a:ext cx="12420600" cy="7848600"/>
          </a:xfrm>
          <a:prstGeom prst="rect">
            <a:avLst/>
          </a:prstGeom>
          <a:noFill/>
          <a:ln w="9525">
            <a:noFill/>
            <a:miter lim="800000"/>
            <a:headEnd/>
            <a:tailEnd/>
          </a:ln>
        </p:spPr>
      </p:pic>
      <p:pic>
        <p:nvPicPr>
          <p:cNvPr id="40" name="Picture 39" descr="IMG_0825.jpg"/>
          <p:cNvPicPr>
            <a:picLocks noChangeAspect="1"/>
          </p:cNvPicPr>
          <p:nvPr/>
        </p:nvPicPr>
        <p:blipFill>
          <a:blip r:embed="rId4"/>
          <a:stretch>
            <a:fillRect/>
          </a:stretch>
        </p:blipFill>
        <p:spPr>
          <a:xfrm>
            <a:off x="14401800" y="7162800"/>
            <a:ext cx="12801600" cy="5796455"/>
          </a:xfrm>
          <a:prstGeom prst="rect">
            <a:avLst/>
          </a:prstGeom>
        </p:spPr>
      </p:pic>
      <p:grpSp>
        <p:nvGrpSpPr>
          <p:cNvPr id="50" name="Group 49"/>
          <p:cNvGrpSpPr/>
          <p:nvPr/>
        </p:nvGrpSpPr>
        <p:grpSpPr>
          <a:xfrm>
            <a:off x="14554200" y="23088600"/>
            <a:ext cx="12496800" cy="8001000"/>
            <a:chOff x="14554200" y="23088600"/>
            <a:chExt cx="12496800" cy="8001000"/>
          </a:xfrm>
        </p:grpSpPr>
        <p:pic>
          <p:nvPicPr>
            <p:cNvPr id="49" name="Picture 6"/>
            <p:cNvPicPr>
              <a:picLocks noChangeAspect="1" noChangeArrowheads="1"/>
            </p:cNvPicPr>
            <p:nvPr/>
          </p:nvPicPr>
          <p:blipFill>
            <a:blip r:embed="rId5"/>
            <a:srcRect l="1383" t="1836" r="1383" b="1770"/>
            <a:stretch>
              <a:fillRect/>
            </a:stretch>
          </p:blipFill>
          <p:spPr bwMode="auto">
            <a:xfrm>
              <a:off x="14554200" y="23088600"/>
              <a:ext cx="12496800" cy="8001000"/>
            </a:xfrm>
            <a:prstGeom prst="rect">
              <a:avLst/>
            </a:prstGeom>
            <a:noFill/>
            <a:ln w="9525">
              <a:noFill/>
              <a:miter lim="800000"/>
              <a:headEnd/>
              <a:tailEnd/>
            </a:ln>
            <a:effectLst/>
          </p:spPr>
        </p:pic>
        <p:pic>
          <p:nvPicPr>
            <p:cNvPr id="1031" name="Picture 7"/>
            <p:cNvPicPr>
              <a:picLocks noChangeAspect="1" noChangeArrowheads="1"/>
            </p:cNvPicPr>
            <p:nvPr/>
          </p:nvPicPr>
          <p:blipFill>
            <a:blip r:embed="rId6"/>
            <a:srcRect/>
            <a:stretch>
              <a:fillRect/>
            </a:stretch>
          </p:blipFill>
          <p:spPr bwMode="auto">
            <a:xfrm>
              <a:off x="15849600" y="24841200"/>
              <a:ext cx="3305175" cy="1028329"/>
            </a:xfrm>
            <a:prstGeom prst="rect">
              <a:avLst/>
            </a:prstGeom>
            <a:noFill/>
            <a:ln w="9525">
              <a:noFill/>
              <a:miter lim="800000"/>
              <a:headEnd/>
              <a:tailEnd/>
            </a:ln>
            <a:effectLst/>
          </p:spPr>
        </p:pic>
      </p:grpSp>
      <p:sp>
        <p:nvSpPr>
          <p:cNvPr id="34" name="TextBox 33"/>
          <p:cNvSpPr txBox="1"/>
          <p:nvPr/>
        </p:nvSpPr>
        <p:spPr>
          <a:xfrm>
            <a:off x="27926270" y="30099000"/>
            <a:ext cx="12974594" cy="7448193"/>
          </a:xfrm>
          <a:prstGeom prst="rect">
            <a:avLst/>
          </a:prstGeom>
          <a:noFill/>
          <a:ln w="25400">
            <a:solidFill>
              <a:srgbClr val="882237"/>
            </a:solidFill>
          </a:ln>
        </p:spPr>
        <p:txBody>
          <a:bodyPr wrap="square" rtlCol="0">
            <a:spAutoFit/>
          </a:bodyPr>
          <a:lstStyle/>
          <a:p>
            <a:pPr marL="0" lvl="1">
              <a:defRPr/>
            </a:pPr>
            <a:r>
              <a:rPr lang="en-US" sz="3000" dirty="0" smtClean="0">
                <a:latin typeface="Arial" pitchFamily="34" charset="0"/>
                <a:cs typeface="Arial" pitchFamily="34" charset="0"/>
              </a:rPr>
              <a:t/>
            </a:r>
            <a:br>
              <a:rPr lang="en-US" sz="3000" dirty="0" smtClean="0">
                <a:latin typeface="Arial" pitchFamily="34" charset="0"/>
                <a:cs typeface="Arial" pitchFamily="34" charset="0"/>
              </a:rPr>
            </a:br>
            <a:r>
              <a:rPr lang="en-US" sz="2800" dirty="0" smtClean="0">
                <a:latin typeface="Arial" pitchFamily="34" charset="0"/>
                <a:cs typeface="Arial" pitchFamily="34" charset="0"/>
              </a:rPr>
              <a:t>Beard, J. B. 1973. Turfgrass: Science and culture.  Prentice-Hall, Englewood Cliffs, NJ.</a:t>
            </a:r>
          </a:p>
          <a:p>
            <a:pPr marL="0" lvl="1">
              <a:defRPr/>
            </a:pPr>
            <a:endParaRPr lang="en-US" sz="2800" dirty="0" smtClean="0">
              <a:latin typeface="Arial" pitchFamily="34" charset="0"/>
              <a:cs typeface="Arial" pitchFamily="34" charset="0"/>
            </a:endParaRPr>
          </a:p>
          <a:p>
            <a:pPr marL="0" lvl="1">
              <a:defRPr/>
            </a:pPr>
            <a:r>
              <a:rPr lang="en-US" sz="2800" dirty="0" smtClean="0">
                <a:latin typeface="Arial" pitchFamily="34" charset="0"/>
                <a:cs typeface="Arial" pitchFamily="34" charset="0"/>
              </a:rPr>
              <a:t>Bennett, O. L., and B. D. Doss. Effect of soil moisture level on root distribution of cool-season forage species. </a:t>
            </a:r>
            <a:r>
              <a:rPr lang="en-US" sz="2800" dirty="0" err="1" smtClean="0">
                <a:latin typeface="Arial" pitchFamily="34" charset="0"/>
                <a:cs typeface="Arial" pitchFamily="34" charset="0"/>
              </a:rPr>
              <a:t>Agron</a:t>
            </a:r>
            <a:r>
              <a:rPr lang="en-US" sz="2800" dirty="0" smtClean="0">
                <a:latin typeface="Arial" pitchFamily="34" charset="0"/>
                <a:cs typeface="Arial" pitchFamily="34" charset="0"/>
              </a:rPr>
              <a:t> J. 52: 204-207.</a:t>
            </a:r>
          </a:p>
          <a:p>
            <a:pPr marL="0" lvl="1">
              <a:defRPr/>
            </a:pPr>
            <a:endParaRPr lang="en-US" sz="2800" dirty="0" smtClean="0">
              <a:latin typeface="Arial" pitchFamily="34" charset="0"/>
              <a:cs typeface="Arial" pitchFamily="34" charset="0"/>
            </a:endParaRPr>
          </a:p>
          <a:p>
            <a:pPr marL="0" lvl="1">
              <a:defRPr/>
            </a:pPr>
            <a:r>
              <a:rPr lang="en-US" sz="2800" dirty="0" smtClean="0">
                <a:latin typeface="Arial" pitchFamily="34" charset="0"/>
                <a:cs typeface="Arial" pitchFamily="34" charset="0"/>
              </a:rPr>
              <a:t>Ebdon, J. S., A. M. </a:t>
            </a:r>
            <a:r>
              <a:rPr lang="en-US" sz="2800" dirty="0" err="1" smtClean="0">
                <a:latin typeface="Arial" pitchFamily="34" charset="0"/>
                <a:cs typeface="Arial" pitchFamily="34" charset="0"/>
              </a:rPr>
              <a:t>Petrovic</a:t>
            </a:r>
            <a:r>
              <a:rPr lang="en-US" sz="2800" dirty="0" smtClean="0">
                <a:latin typeface="Arial" pitchFamily="34" charset="0"/>
                <a:cs typeface="Arial" pitchFamily="34" charset="0"/>
              </a:rPr>
              <a:t>, and T. E. Dawson. 1998. Relationship between carbon isotope discrimination, water use efficiency, and evapotranspiration in Kentucky bluegrass. Crop Sci. 38:157-162.</a:t>
            </a:r>
          </a:p>
          <a:p>
            <a:pPr marL="0" lvl="1">
              <a:defRPr/>
            </a:pPr>
            <a:endParaRPr lang="en-US" sz="2800" dirty="0" smtClean="0">
              <a:latin typeface="Arial" pitchFamily="34" charset="0"/>
              <a:cs typeface="Arial" pitchFamily="34" charset="0"/>
            </a:endParaRPr>
          </a:p>
          <a:p>
            <a:pPr marL="0" lvl="1">
              <a:defRPr/>
            </a:pPr>
            <a:r>
              <a:rPr lang="en-US" sz="2800" dirty="0" smtClean="0">
                <a:latin typeface="Arial" pitchFamily="34" charset="0"/>
                <a:cs typeface="Arial" pitchFamily="34" charset="0"/>
              </a:rPr>
              <a:t>Farquhar, G. D., and R. A. Richards. 1984. Isotopic composition of plant carbon correlates with water use efficiency of wheat genotypes. Aust. J. Plant Physiol. 11:539-552.</a:t>
            </a:r>
          </a:p>
          <a:p>
            <a:pPr marL="0" lvl="1">
              <a:defRPr/>
            </a:pPr>
            <a:endParaRPr lang="en-US" sz="2800" dirty="0" smtClean="0">
              <a:latin typeface="Arial" pitchFamily="34" charset="0"/>
              <a:cs typeface="Arial" pitchFamily="34" charset="0"/>
            </a:endParaRPr>
          </a:p>
          <a:p>
            <a:pPr marL="0" lvl="1">
              <a:defRPr/>
            </a:pPr>
            <a:r>
              <a:rPr lang="en-US" sz="2800" dirty="0" err="1" smtClean="0">
                <a:latin typeface="Arial" pitchFamily="34" charset="0"/>
                <a:cs typeface="Arial" pitchFamily="34" charset="0"/>
              </a:rPr>
              <a:t>Qian</a:t>
            </a:r>
            <a:r>
              <a:rPr lang="en-US" sz="2800" dirty="0" smtClean="0">
                <a:latin typeface="Arial" pitchFamily="34" charset="0"/>
                <a:cs typeface="Arial" pitchFamily="34" charset="0"/>
              </a:rPr>
              <a:t>, Y., and J. D. Fry. 1996. Irrigation frequency affects zoysiagrass rooting and plant water status. </a:t>
            </a:r>
            <a:r>
              <a:rPr lang="en-US" sz="2800" dirty="0" err="1" smtClean="0">
                <a:latin typeface="Arial" pitchFamily="34" charset="0"/>
                <a:cs typeface="Arial" pitchFamily="34" charset="0"/>
              </a:rPr>
              <a:t>HortScience</a:t>
            </a:r>
            <a:r>
              <a:rPr lang="en-US" sz="2800" dirty="0" smtClean="0">
                <a:latin typeface="Arial" pitchFamily="34" charset="0"/>
                <a:cs typeface="Arial" pitchFamily="34" charset="0"/>
              </a:rPr>
              <a:t>. 31:234-237.</a:t>
            </a:r>
          </a:p>
        </p:txBody>
      </p:sp>
      <p:sp>
        <p:nvSpPr>
          <p:cNvPr id="24" name="TextBox 23"/>
          <p:cNvSpPr txBox="1"/>
          <p:nvPr/>
        </p:nvSpPr>
        <p:spPr>
          <a:xfrm>
            <a:off x="14325600" y="6096000"/>
            <a:ext cx="12894275" cy="954107"/>
          </a:xfrm>
          <a:prstGeom prst="rect">
            <a:avLst/>
          </a:prstGeom>
          <a:noFill/>
        </p:spPr>
        <p:txBody>
          <a:bodyPr wrap="square" rtlCol="0">
            <a:spAutoFit/>
          </a:bodyPr>
          <a:lstStyle/>
          <a:p>
            <a:r>
              <a:rPr lang="en-US" sz="2800" dirty="0" smtClean="0">
                <a:latin typeface="Arial" pitchFamily="34" charset="0"/>
                <a:cs typeface="Arial" pitchFamily="34" charset="0"/>
              </a:rPr>
              <a:t>Photo 1. Perennial ryegrass subject to WB treatment at wilt (left foreground) vs. perennial ryegrass subject to WW treatment at full </a:t>
            </a:r>
            <a:r>
              <a:rPr lang="en-US" sz="2800" dirty="0" err="1" smtClean="0">
                <a:latin typeface="Arial" pitchFamily="34" charset="0"/>
                <a:cs typeface="Arial" pitchFamily="34" charset="0"/>
              </a:rPr>
              <a:t>turgor</a:t>
            </a:r>
            <a:r>
              <a:rPr lang="en-US" sz="2800" dirty="0" smtClean="0">
                <a:latin typeface="Arial" pitchFamily="34" charset="0"/>
                <a:cs typeface="Arial" pitchFamily="34" charset="0"/>
              </a:rPr>
              <a:t> (right foreground). </a:t>
            </a:r>
          </a:p>
        </p:txBody>
      </p:sp>
      <p:graphicFrame>
        <p:nvGraphicFramePr>
          <p:cNvPr id="2" name="Table 1"/>
          <p:cNvGraphicFramePr>
            <a:graphicFrameLocks noGrp="1"/>
          </p:cNvGraphicFramePr>
          <p:nvPr/>
        </p:nvGraphicFramePr>
        <p:xfrm>
          <a:off x="682830" y="562707"/>
          <a:ext cx="40340709" cy="4961801"/>
        </p:xfrm>
        <a:graphic>
          <a:graphicData uri="http://schemas.openxmlformats.org/drawingml/2006/table">
            <a:tbl>
              <a:tblPr firstRow="1" bandRow="1">
                <a:tableStyleId>{5940675A-B579-460E-94D1-54222C63F5DA}</a:tableStyleId>
              </a:tblPr>
              <a:tblGrid>
                <a:gridCol w="34151804"/>
                <a:gridCol w="408199"/>
                <a:gridCol w="5780706"/>
              </a:tblGrid>
              <a:tr h="4961801">
                <a:tc>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gradFill flip="none" rotWithShape="1">
                      <a:gsLst>
                        <a:gs pos="0">
                          <a:srgbClr val="882237">
                            <a:shade val="30000"/>
                            <a:satMod val="115000"/>
                          </a:srgbClr>
                        </a:gs>
                        <a:gs pos="50000">
                          <a:srgbClr val="882237">
                            <a:shade val="67500"/>
                            <a:satMod val="115000"/>
                          </a:srgbClr>
                        </a:gs>
                        <a:gs pos="100000">
                          <a:srgbClr val="882237">
                            <a:shade val="100000"/>
                            <a:satMod val="115000"/>
                          </a:srgbClr>
                        </a:gs>
                      </a:gsLst>
                      <a:lin ang="5400000" scaled="1"/>
                      <a:tileRect/>
                    </a:gradFill>
                  </a:tcPr>
                </a:tc>
                <a:tc>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pic>
        <p:nvPicPr>
          <p:cNvPr id="3" name="Picture 2" descr="UMA_Seal_300_Maroon.jpg"/>
          <p:cNvPicPr>
            <a:picLocks noChangeAspect="1"/>
          </p:cNvPicPr>
          <p:nvPr/>
        </p:nvPicPr>
        <p:blipFill>
          <a:blip r:embed="rId7" cstate="print"/>
          <a:stretch>
            <a:fillRect/>
          </a:stretch>
        </p:blipFill>
        <p:spPr>
          <a:xfrm>
            <a:off x="35890200" y="990600"/>
            <a:ext cx="4419600" cy="4230624"/>
          </a:xfrm>
          <a:prstGeom prst="rect">
            <a:avLst/>
          </a:prstGeom>
        </p:spPr>
      </p:pic>
      <p:sp>
        <p:nvSpPr>
          <p:cNvPr id="5" name="Rectangle 4"/>
          <p:cNvSpPr/>
          <p:nvPr/>
        </p:nvSpPr>
        <p:spPr>
          <a:xfrm>
            <a:off x="609600" y="726831"/>
            <a:ext cx="34213800" cy="2400657"/>
          </a:xfrm>
          <a:prstGeom prst="rect">
            <a:avLst/>
          </a:prstGeom>
          <a:noFill/>
        </p:spPr>
        <p:txBody>
          <a:bodyPr wrap="square" lIns="91440" tIns="45720" rIns="91440" bIns="45720">
            <a:spAutoFit/>
          </a:bodyPr>
          <a:lstStyle/>
          <a:p>
            <a:pPr algn="ctr"/>
            <a:r>
              <a:rPr lang="en-US" sz="7500" b="1" baseline="30000" dirty="0" smtClean="0">
                <a:ln w="12700">
                  <a:noFill/>
                  <a:prstDash val="solid"/>
                </a:ln>
                <a:solidFill>
                  <a:schemeClr val="bg2">
                    <a:tint val="85000"/>
                    <a:satMod val="155000"/>
                  </a:schemeClr>
                </a:solidFill>
                <a:effectLst>
                  <a:outerShdw blurRad="38100" dist="38100" dir="2700000" algn="tl">
                    <a:srgbClr val="000000">
                      <a:alpha val="43137"/>
                    </a:srgbClr>
                  </a:outerShdw>
                </a:effectLst>
                <a:latin typeface="Arial" pitchFamily="34" charset="0"/>
                <a:cs typeface="Arial" pitchFamily="34" charset="0"/>
              </a:rPr>
              <a:t>13</a:t>
            </a:r>
            <a:r>
              <a:rPr lang="en-US" sz="7500" b="1" dirty="0" smtClean="0">
                <a:ln w="12700">
                  <a:noFill/>
                  <a:prstDash val="solid"/>
                </a:ln>
                <a:solidFill>
                  <a:schemeClr val="bg2">
                    <a:tint val="85000"/>
                    <a:satMod val="155000"/>
                  </a:schemeClr>
                </a:solidFill>
                <a:effectLst>
                  <a:outerShdw blurRad="38100" dist="38100" dir="2700000" algn="tl">
                    <a:srgbClr val="000000">
                      <a:alpha val="43137"/>
                    </a:srgbClr>
                  </a:outerShdw>
                </a:effectLst>
                <a:latin typeface="Arial" pitchFamily="34" charset="0"/>
                <a:cs typeface="Arial" pitchFamily="34" charset="0"/>
              </a:rPr>
              <a:t>C Discrimination and Water Use Efficiency of Perennial Ryegrass </a:t>
            </a:r>
          </a:p>
          <a:p>
            <a:pPr algn="ctr"/>
            <a:r>
              <a:rPr lang="en-US" sz="7500" b="1" dirty="0" smtClean="0">
                <a:ln w="12700">
                  <a:noFill/>
                  <a:prstDash val="solid"/>
                </a:ln>
                <a:solidFill>
                  <a:schemeClr val="bg2">
                    <a:tint val="85000"/>
                    <a:satMod val="155000"/>
                  </a:schemeClr>
                </a:solidFill>
                <a:effectLst>
                  <a:outerShdw blurRad="38100" dist="38100" dir="2700000" algn="tl">
                    <a:srgbClr val="000000">
                      <a:alpha val="43137"/>
                    </a:srgbClr>
                  </a:outerShdw>
                </a:effectLst>
                <a:latin typeface="Arial" pitchFamily="34" charset="0"/>
                <a:cs typeface="Arial" pitchFamily="34" charset="0"/>
              </a:rPr>
              <a:t>Genotypes in Response to Wilt-Based Irrigation</a:t>
            </a:r>
            <a:endParaRPr lang="en-US" sz="7500" b="1" cap="none" spc="0" dirty="0">
              <a:ln w="12700">
                <a:noFill/>
                <a:prstDash val="solid"/>
              </a:ln>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6" name="Rectangle 5"/>
          <p:cNvSpPr/>
          <p:nvPr/>
        </p:nvSpPr>
        <p:spPr>
          <a:xfrm>
            <a:off x="1295400" y="3429000"/>
            <a:ext cx="32537400" cy="1631216"/>
          </a:xfrm>
          <a:prstGeom prst="rect">
            <a:avLst/>
          </a:prstGeom>
          <a:noFill/>
        </p:spPr>
        <p:txBody>
          <a:bodyPr wrap="square" lIns="91440" tIns="45720" rIns="91440" bIns="45720">
            <a:spAutoFit/>
          </a:bodyPr>
          <a:lstStyle/>
          <a:p>
            <a:pPr algn="ctr"/>
            <a:r>
              <a:rPr lang="en-US" sz="5000" b="1" dirty="0" smtClean="0">
                <a:ln w="12700">
                  <a:no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cs typeface="Arial" pitchFamily="34" charset="0"/>
              </a:rPr>
              <a:t>J. D. Lanier, J. S. Ebdon and M. DaCosta </a:t>
            </a:r>
          </a:p>
          <a:p>
            <a:pPr algn="ctr"/>
            <a:r>
              <a:rPr lang="en-US" sz="5000" b="1" dirty="0" smtClean="0">
                <a:ln w="12700">
                  <a:no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cs typeface="Arial" pitchFamily="34" charset="0"/>
              </a:rPr>
              <a:t>Department of Plant, Soil and Insect Sciences, University of Massachusetts Amherst</a:t>
            </a:r>
            <a:endParaRPr lang="en-US" sz="5000" b="1" cap="none" spc="0" dirty="0">
              <a:ln w="12700">
                <a:noFill/>
                <a:prstDash val="solid"/>
              </a:ln>
              <a:solidFill>
                <a:schemeClr val="bg1"/>
              </a:solidFill>
              <a:effectLst>
                <a:outerShdw blurRad="41275" dist="20320" dir="1800000" algn="tl" rotWithShape="0">
                  <a:srgbClr val="000000">
                    <a:alpha val="40000"/>
                  </a:srgbClr>
                </a:outerShdw>
              </a:effectLst>
              <a:latin typeface="Arial" pitchFamily="34" charset="0"/>
              <a:cs typeface="Arial" pitchFamily="34" charset="0"/>
            </a:endParaRPr>
          </a:p>
        </p:txBody>
      </p:sp>
      <p:sp>
        <p:nvSpPr>
          <p:cNvPr id="9" name="TextBox 8"/>
          <p:cNvSpPr txBox="1"/>
          <p:nvPr/>
        </p:nvSpPr>
        <p:spPr>
          <a:xfrm>
            <a:off x="674914" y="6760029"/>
            <a:ext cx="12964886" cy="13203615"/>
          </a:xfrm>
          <a:prstGeom prst="rect">
            <a:avLst/>
          </a:prstGeom>
          <a:noFill/>
          <a:ln w="25400">
            <a:solidFill>
              <a:srgbClr val="882237"/>
            </a:solidFill>
          </a:ln>
        </p:spPr>
        <p:txBody>
          <a:bodyPr wrap="square" rtlCol="0">
            <a:spAutoFit/>
          </a:bodyPr>
          <a:lstStyle/>
          <a:p>
            <a:pPr marL="0" lvl="1">
              <a:defRPr/>
            </a:pPr>
            <a:endParaRPr lang="en-US" sz="4000" b="1" u="sng" dirty="0" smtClean="0">
              <a:solidFill>
                <a:srgbClr val="882237"/>
              </a:solidFill>
              <a:latin typeface="Arial" pitchFamily="34" charset="0"/>
              <a:cs typeface="Arial" pitchFamily="34" charset="0"/>
            </a:endParaRPr>
          </a:p>
          <a:p>
            <a:pPr marL="0" lvl="1">
              <a:defRPr/>
            </a:pPr>
            <a:r>
              <a:rPr lang="en-US" sz="2800" b="1" u="sng" dirty="0" smtClean="0">
                <a:solidFill>
                  <a:srgbClr val="882237"/>
                </a:solidFill>
                <a:latin typeface="Arial" pitchFamily="34" charset="0"/>
                <a:cs typeface="Arial" pitchFamily="34" charset="0"/>
              </a:rPr>
              <a:t>Theory</a:t>
            </a:r>
          </a:p>
          <a:p>
            <a:pPr marL="0" lvl="1">
              <a:defRPr/>
            </a:pPr>
            <a:r>
              <a:rPr lang="en-US" sz="2800" dirty="0" smtClean="0">
                <a:latin typeface="Arial" pitchFamily="34" charset="0"/>
                <a:cs typeface="Arial" pitchFamily="34" charset="0"/>
              </a:rPr>
              <a:t>C</a:t>
            </a:r>
            <a:r>
              <a:rPr lang="en-US" sz="2800" baseline="-25000" dirty="0" smtClean="0">
                <a:latin typeface="Arial" pitchFamily="34" charset="0"/>
                <a:cs typeface="Arial" pitchFamily="34" charset="0"/>
              </a:rPr>
              <a:t>3</a:t>
            </a:r>
            <a:r>
              <a:rPr lang="en-US" sz="2800" dirty="0" smtClean="0">
                <a:latin typeface="Arial" pitchFamily="34" charset="0"/>
                <a:cs typeface="Arial" pitchFamily="34" charset="0"/>
              </a:rPr>
              <a:t> plants such as perennial ryegrass discriminate against the heavier </a:t>
            </a:r>
            <a:r>
              <a:rPr lang="en-US" sz="2800" baseline="30000" dirty="0" smtClean="0">
                <a:latin typeface="Arial" pitchFamily="34" charset="0"/>
                <a:cs typeface="Arial" pitchFamily="34" charset="0"/>
              </a:rPr>
              <a:t>13</a:t>
            </a:r>
            <a:r>
              <a:rPr lang="en-US" sz="2800" dirty="0" smtClean="0">
                <a:latin typeface="Arial" pitchFamily="34" charset="0"/>
                <a:cs typeface="Arial" pitchFamily="34" charset="0"/>
              </a:rPr>
              <a:t>C isotope in favor of the lighter </a:t>
            </a:r>
            <a:r>
              <a:rPr lang="en-US" sz="2800" baseline="30000" dirty="0" smtClean="0">
                <a:latin typeface="Arial" pitchFamily="34" charset="0"/>
                <a:cs typeface="Arial" pitchFamily="34" charset="0"/>
              </a:rPr>
              <a:t>12</a:t>
            </a:r>
            <a:r>
              <a:rPr lang="en-US" sz="2800" dirty="0" smtClean="0">
                <a:latin typeface="Arial" pitchFamily="34" charset="0"/>
                <a:cs typeface="Arial" pitchFamily="34" charset="0"/>
              </a:rPr>
              <a:t>C isotope during </a:t>
            </a:r>
            <a:r>
              <a:rPr lang="en-US" sz="2800" dirty="0" err="1" smtClean="0">
                <a:latin typeface="Arial" pitchFamily="34" charset="0"/>
                <a:cs typeface="Arial" pitchFamily="34" charset="0"/>
              </a:rPr>
              <a:t>carboxylation</a:t>
            </a:r>
            <a:r>
              <a:rPr lang="en-US" sz="2800" dirty="0" smtClean="0">
                <a:latin typeface="Arial" pitchFamily="34" charset="0"/>
                <a:cs typeface="Arial" pitchFamily="34" charset="0"/>
              </a:rPr>
              <a:t>. </a:t>
            </a:r>
            <a:r>
              <a:rPr lang="en-US" sz="2800" baseline="30000" dirty="0" smtClean="0">
                <a:latin typeface="Arial" pitchFamily="34" charset="0"/>
                <a:cs typeface="Arial" pitchFamily="34" charset="0"/>
              </a:rPr>
              <a:t>13</a:t>
            </a:r>
            <a:r>
              <a:rPr lang="en-US" sz="2800" dirty="0" smtClean="0">
                <a:latin typeface="Arial" pitchFamily="34" charset="0"/>
                <a:cs typeface="Arial" pitchFamily="34" charset="0"/>
              </a:rPr>
              <a:t>C isotope discrimination (</a:t>
            </a:r>
            <a:r>
              <a:rPr lang="en-US" sz="2800" dirty="0" smtClean="0">
                <a:latin typeface="Arial" pitchFamily="34" charset="0"/>
                <a:cs typeface="Arial" pitchFamily="34" charset="0"/>
                <a:sym typeface="Symbol"/>
              </a:rPr>
              <a:t>) </a:t>
            </a:r>
            <a:r>
              <a:rPr lang="en-US" sz="2800" dirty="0" smtClean="0">
                <a:latin typeface="Arial" pitchFamily="34" charset="0"/>
                <a:cs typeface="Arial" pitchFamily="34" charset="0"/>
              </a:rPr>
              <a:t>and water use efficiency (WUE) are inversely related in C</a:t>
            </a:r>
            <a:r>
              <a:rPr lang="en-US" sz="2800" baseline="-25000" dirty="0" smtClean="0">
                <a:latin typeface="Arial" pitchFamily="34" charset="0"/>
                <a:cs typeface="Arial" pitchFamily="34" charset="0"/>
              </a:rPr>
              <a:t>3</a:t>
            </a:r>
            <a:r>
              <a:rPr lang="en-US" sz="2800" dirty="0" smtClean="0">
                <a:latin typeface="Arial" pitchFamily="34" charset="0"/>
                <a:cs typeface="Arial" pitchFamily="34" charset="0"/>
              </a:rPr>
              <a:t> plants by stomatal conductance. Low </a:t>
            </a:r>
            <a:r>
              <a:rPr lang="en-US" sz="2800" dirty="0" smtClean="0">
                <a:latin typeface="Arial" pitchFamily="34" charset="0"/>
                <a:cs typeface="Arial" pitchFamily="34" charset="0"/>
                <a:sym typeface="Symbol"/>
              </a:rPr>
              <a:t> has been proposed as a screening method for higher WUE. </a:t>
            </a:r>
            <a:r>
              <a:rPr lang="en-US" sz="2800" dirty="0" smtClean="0">
                <a:latin typeface="Arial" pitchFamily="34" charset="0"/>
                <a:cs typeface="Arial" pitchFamily="34" charset="0"/>
              </a:rPr>
              <a:t>Stomatal closure in response to water stress reduces the ratio of intercellular carbon (</a:t>
            </a:r>
            <a:r>
              <a:rPr lang="en-US" sz="2800" i="1" dirty="0" err="1" smtClean="0"/>
              <a:t>c</a:t>
            </a:r>
            <a:r>
              <a:rPr lang="en-US" sz="2800" i="1" baseline="-25000" dirty="0" err="1" smtClean="0"/>
              <a:t>i</a:t>
            </a:r>
            <a:r>
              <a:rPr lang="en-US" sz="2800" dirty="0" smtClean="0">
                <a:latin typeface="Arial" pitchFamily="34" charset="0"/>
                <a:cs typeface="Arial" pitchFamily="34" charset="0"/>
              </a:rPr>
              <a:t>) to that of the atmosphere (</a:t>
            </a:r>
            <a:r>
              <a:rPr lang="en-US" sz="2800" i="1" dirty="0" smtClean="0"/>
              <a:t>c</a:t>
            </a:r>
            <a:r>
              <a:rPr lang="en-US" sz="2800" i="1" baseline="-25000" dirty="0" smtClean="0"/>
              <a:t>a</a:t>
            </a:r>
            <a:r>
              <a:rPr lang="en-US" sz="2800" dirty="0" smtClean="0"/>
              <a:t>)</a:t>
            </a:r>
            <a:r>
              <a:rPr lang="en-US" sz="2800" dirty="0" smtClean="0">
                <a:latin typeface="Arial" pitchFamily="34" charset="0"/>
                <a:cs typeface="Arial" pitchFamily="34" charset="0"/>
              </a:rPr>
              <a:t>, thereby reducing the opportunity for biological discrimination against </a:t>
            </a:r>
            <a:r>
              <a:rPr lang="en-US" sz="2800" baseline="30000" dirty="0" smtClean="0">
                <a:latin typeface="Arial" pitchFamily="34" charset="0"/>
                <a:cs typeface="Arial" pitchFamily="34" charset="0"/>
              </a:rPr>
              <a:t>13</a:t>
            </a:r>
            <a:r>
              <a:rPr lang="en-US" sz="2800" dirty="0" smtClean="0">
                <a:latin typeface="Arial" pitchFamily="34" charset="0"/>
                <a:cs typeface="Arial" pitchFamily="34" charset="0"/>
              </a:rPr>
              <a:t>C. Discrimination</a:t>
            </a:r>
            <a:r>
              <a:rPr lang="en-US" sz="2800" dirty="0" smtClean="0">
                <a:latin typeface="Arial" pitchFamily="34" charset="0"/>
                <a:cs typeface="Arial" pitchFamily="34" charset="0"/>
                <a:sym typeface="Symbol"/>
              </a:rPr>
              <a:t> against </a:t>
            </a:r>
            <a:r>
              <a:rPr lang="en-US" sz="2800" baseline="30000" dirty="0" smtClean="0">
                <a:latin typeface="Arial" pitchFamily="34" charset="0"/>
                <a:cs typeface="Arial" pitchFamily="34" charset="0"/>
              </a:rPr>
              <a:t>13</a:t>
            </a:r>
            <a:r>
              <a:rPr lang="en-US" sz="2800" dirty="0" smtClean="0">
                <a:latin typeface="Arial" pitchFamily="34" charset="0"/>
                <a:cs typeface="Arial" pitchFamily="34" charset="0"/>
              </a:rPr>
              <a:t>C </a:t>
            </a:r>
            <a:r>
              <a:rPr lang="en-US" sz="2800" dirty="0" smtClean="0">
                <a:latin typeface="Arial" pitchFamily="34" charset="0"/>
                <a:cs typeface="Arial" pitchFamily="34" charset="0"/>
                <a:sym typeface="Symbol"/>
              </a:rPr>
              <a:t>provides an integrated average of isotopic ratio over the life of the analyzed tissue.</a:t>
            </a:r>
            <a:r>
              <a:rPr lang="en-US" sz="2800" dirty="0" smtClean="0">
                <a:latin typeface="Arial" pitchFamily="34" charset="0"/>
                <a:cs typeface="Arial" pitchFamily="34" charset="0"/>
              </a:rPr>
              <a:t> Thus, lower </a:t>
            </a:r>
            <a:r>
              <a:rPr lang="en-US" sz="2800" dirty="0" smtClean="0">
                <a:latin typeface="Arial" pitchFamily="34" charset="0"/>
                <a:cs typeface="Arial" pitchFamily="34" charset="0"/>
                <a:sym typeface="Symbol"/>
              </a:rPr>
              <a:t></a:t>
            </a:r>
            <a:r>
              <a:rPr lang="en-US" sz="2800" dirty="0" smtClean="0">
                <a:latin typeface="Arial" pitchFamily="34" charset="0"/>
                <a:cs typeface="Arial" pitchFamily="34" charset="0"/>
              </a:rPr>
              <a:t> (</a:t>
            </a:r>
            <a:r>
              <a:rPr lang="en-US" sz="2800" i="1" dirty="0" err="1" smtClean="0">
                <a:latin typeface="Arial" pitchFamily="34" charset="0"/>
                <a:cs typeface="Arial" pitchFamily="34" charset="0"/>
              </a:rPr>
              <a:t>c</a:t>
            </a:r>
            <a:r>
              <a:rPr lang="en-US" sz="2800" i="1" baseline="-25000" dirty="0" err="1" smtClean="0">
                <a:latin typeface="Arial" pitchFamily="34" charset="0"/>
                <a:cs typeface="Arial" pitchFamily="34" charset="0"/>
              </a:rPr>
              <a:t>i</a:t>
            </a:r>
            <a:r>
              <a:rPr lang="en-US" sz="2800" dirty="0" smtClean="0">
                <a:latin typeface="Arial" pitchFamily="34" charset="0"/>
                <a:cs typeface="Arial" pitchFamily="34" charset="0"/>
              </a:rPr>
              <a:t>/</a:t>
            </a:r>
            <a:r>
              <a:rPr lang="en-US" sz="2800" i="1" dirty="0" smtClean="0">
                <a:latin typeface="Arial" pitchFamily="34" charset="0"/>
                <a:cs typeface="Arial" pitchFamily="34" charset="0"/>
              </a:rPr>
              <a:t>c</a:t>
            </a:r>
            <a:r>
              <a:rPr lang="en-US" sz="2800" i="1" baseline="-25000" dirty="0" smtClean="0">
                <a:latin typeface="Arial" pitchFamily="34" charset="0"/>
                <a:cs typeface="Arial" pitchFamily="34" charset="0"/>
              </a:rPr>
              <a:t>a</a:t>
            </a:r>
            <a:r>
              <a:rPr lang="en-US" sz="2800" dirty="0" smtClean="0">
                <a:latin typeface="Arial" pitchFamily="34" charset="0"/>
                <a:cs typeface="Arial" pitchFamily="34" charset="0"/>
              </a:rPr>
              <a:t> ratio) values suggest greater incidence of stomatal closure (due to water stress) and higher WUE. This relationship has not been investigated in response to wilt-based (WB) irrigation.</a:t>
            </a:r>
          </a:p>
          <a:p>
            <a:pPr marL="0" lvl="1">
              <a:defRPr/>
            </a:pPr>
            <a:endParaRPr lang="en-US" sz="2800" dirty="0" smtClean="0">
              <a:latin typeface="Arial" pitchFamily="34" charset="0"/>
              <a:cs typeface="Arial" pitchFamily="34" charset="0"/>
            </a:endParaRPr>
          </a:p>
          <a:p>
            <a:pPr marL="0" lvl="1">
              <a:defRPr/>
            </a:pPr>
            <a:r>
              <a:rPr lang="en-US" sz="2800" b="1" u="sng" dirty="0" smtClean="0">
                <a:solidFill>
                  <a:srgbClr val="882237"/>
                </a:solidFill>
                <a:latin typeface="Arial" pitchFamily="34" charset="0"/>
                <a:cs typeface="Arial" pitchFamily="34" charset="0"/>
              </a:rPr>
              <a:t>Wilt-Based (WB) Irrigation</a:t>
            </a:r>
          </a:p>
          <a:p>
            <a:pPr marL="0" lvl="1" indent="0"/>
            <a:r>
              <a:rPr lang="en-US" sz="2800" dirty="0" smtClean="0">
                <a:latin typeface="Arial" pitchFamily="34" charset="0"/>
                <a:cs typeface="Arial" pitchFamily="34" charset="0"/>
              </a:rPr>
              <a:t>Traditional recommendations specify deep, infrequent irrigation to encourage deep rooting and promote maximum turfgrass drought tolerance (Beard, 1973; Bennett and Doss, 1960; </a:t>
            </a:r>
            <a:r>
              <a:rPr lang="en-US" sz="2800" dirty="0" err="1" smtClean="0">
                <a:latin typeface="Arial" pitchFamily="34" charset="0"/>
                <a:cs typeface="Arial" pitchFamily="34" charset="0"/>
              </a:rPr>
              <a:t>Qian</a:t>
            </a:r>
            <a:r>
              <a:rPr lang="en-US" sz="2800" dirty="0" smtClean="0">
                <a:latin typeface="Arial" pitchFamily="34" charset="0"/>
                <a:cs typeface="Arial" pitchFamily="34" charset="0"/>
              </a:rPr>
              <a:t> and Fry, 1996). The practice of WB irrigation incorporates a timing variable, by scheduling irrigation at the earliest onset of water stress indicated by leaf fold and roll (wilt). Unlike deficit irrigation methods, WB irrigation does not require specialized equipment and is therefore more suitable for practical application. The implementation of WB strategies can conserve irrigation water by promotion of greater rooting and </a:t>
            </a:r>
            <a:r>
              <a:rPr lang="en-US" sz="2800" dirty="0" err="1" smtClean="0">
                <a:latin typeface="Arial" pitchFamily="34" charset="0"/>
                <a:cs typeface="Arial" pitchFamily="34" charset="0"/>
              </a:rPr>
              <a:t>and</a:t>
            </a:r>
            <a:r>
              <a:rPr lang="en-US" sz="2800" dirty="0" smtClean="0">
                <a:latin typeface="Arial" pitchFamily="34" charset="0"/>
                <a:cs typeface="Arial" pitchFamily="34" charset="0"/>
              </a:rPr>
              <a:t> moisture loss to evaporation. Drought tolerance benefits of WB have been associated with lower leaf water and osmotic potentials, which enable turfgrass plants to maintain favorable water relations during stress periods (</a:t>
            </a:r>
            <a:r>
              <a:rPr lang="en-US" sz="2800" dirty="0" err="1" smtClean="0">
                <a:latin typeface="Arial" pitchFamily="34" charset="0"/>
                <a:cs typeface="Arial" pitchFamily="34" charset="0"/>
              </a:rPr>
              <a:t>Qian</a:t>
            </a:r>
            <a:r>
              <a:rPr lang="en-US" sz="2800" dirty="0" smtClean="0">
                <a:latin typeface="Arial" pitchFamily="34" charset="0"/>
                <a:cs typeface="Arial" pitchFamily="34" charset="0"/>
              </a:rPr>
              <a:t> and Fry, 1996).</a:t>
            </a:r>
          </a:p>
          <a:p>
            <a:pPr marL="0" lvl="1">
              <a:buFont typeface="Arial" pitchFamily="34" charset="0"/>
              <a:buChar char="•"/>
              <a:defRPr/>
            </a:pPr>
            <a:endParaRPr lang="en-US" sz="2800" dirty="0" smtClean="0">
              <a:latin typeface="Arial" pitchFamily="34" charset="0"/>
              <a:cs typeface="Arial" pitchFamily="34" charset="0"/>
            </a:endParaRPr>
          </a:p>
          <a:p>
            <a:pPr marL="0" lvl="1">
              <a:defRPr/>
            </a:pPr>
            <a:r>
              <a:rPr lang="en-US" sz="2800" b="1" u="sng" dirty="0" smtClean="0">
                <a:solidFill>
                  <a:srgbClr val="882237"/>
                </a:solidFill>
                <a:latin typeface="Arial" pitchFamily="34" charset="0"/>
                <a:cs typeface="Arial" pitchFamily="34" charset="0"/>
              </a:rPr>
              <a:t>Study Objectives</a:t>
            </a:r>
          </a:p>
          <a:p>
            <a:pPr marL="0" lvl="1">
              <a:defRPr/>
            </a:pPr>
            <a:r>
              <a:rPr lang="en-US" sz="2800" dirty="0" smtClean="0">
                <a:latin typeface="Arial" pitchFamily="34" charset="0"/>
                <a:cs typeface="Arial" pitchFamily="34" charset="0"/>
              </a:rPr>
              <a:t>To compare six perennial ryegrass genotypes in terms of variation in </a:t>
            </a:r>
            <a:r>
              <a:rPr lang="en-US" sz="2800" dirty="0" smtClean="0">
                <a:latin typeface="Arial" pitchFamily="34" charset="0"/>
                <a:cs typeface="Arial" pitchFamily="34" charset="0"/>
                <a:sym typeface="Symbol"/>
              </a:rPr>
              <a:t></a:t>
            </a:r>
            <a:r>
              <a:rPr lang="en-US" sz="2800" dirty="0" smtClean="0">
                <a:latin typeface="Arial" pitchFamily="34" charset="0"/>
                <a:cs typeface="Arial" pitchFamily="34" charset="0"/>
              </a:rPr>
              <a:t> and WUE in response to two irrigation schedules: well-watered (WW), and wilt-based (WB).</a:t>
            </a:r>
            <a:endParaRPr lang="en-US" sz="2800" dirty="0"/>
          </a:p>
        </p:txBody>
      </p:sp>
      <p:sp>
        <p:nvSpPr>
          <p:cNvPr id="11" name="TextBox 10"/>
          <p:cNvSpPr txBox="1"/>
          <p:nvPr/>
        </p:nvSpPr>
        <p:spPr>
          <a:xfrm>
            <a:off x="667265" y="22172898"/>
            <a:ext cx="12974593" cy="17929524"/>
          </a:xfrm>
          <a:prstGeom prst="rect">
            <a:avLst/>
          </a:prstGeom>
          <a:noFill/>
          <a:ln w="25400">
            <a:solidFill>
              <a:srgbClr val="882237"/>
            </a:solidFill>
          </a:ln>
        </p:spPr>
        <p:txBody>
          <a:bodyPr wrap="square" rtlCol="0">
            <a:spAutoFit/>
          </a:bodyPr>
          <a:lstStyle/>
          <a:p>
            <a:pPr marL="0" lvl="1">
              <a:defRPr/>
            </a:pPr>
            <a:endParaRPr lang="en-US" sz="3000" b="1" u="sng" dirty="0" smtClean="0">
              <a:solidFill>
                <a:srgbClr val="882237"/>
              </a:solidFill>
              <a:latin typeface="Arial" pitchFamily="34" charset="0"/>
              <a:cs typeface="Arial" pitchFamily="34" charset="0"/>
            </a:endParaRPr>
          </a:p>
          <a:p>
            <a:pPr marL="0" lvl="1">
              <a:defRPr/>
            </a:pPr>
            <a:r>
              <a:rPr lang="en-US" sz="2800" b="1" u="sng" dirty="0" smtClean="0">
                <a:solidFill>
                  <a:srgbClr val="882237"/>
                </a:solidFill>
                <a:latin typeface="Arial" pitchFamily="34" charset="0"/>
                <a:cs typeface="Arial" pitchFamily="34" charset="0"/>
              </a:rPr>
              <a:t>Cultivar Selection and Establishment</a:t>
            </a:r>
          </a:p>
          <a:p>
            <a:pPr marL="0" lvl="1">
              <a:defRPr/>
            </a:pPr>
            <a:r>
              <a:rPr lang="en-US" sz="2800" dirty="0" smtClean="0">
                <a:latin typeface="Arial" pitchFamily="34" charset="0"/>
                <a:cs typeface="Arial" pitchFamily="34" charset="0"/>
              </a:rPr>
              <a:t>Six genotypes of perennial ryegrass (</a:t>
            </a:r>
            <a:r>
              <a:rPr lang="en-US" sz="2800" i="1" dirty="0" smtClean="0">
                <a:latin typeface="Arial" pitchFamily="34" charset="0"/>
                <a:cs typeface="Arial" pitchFamily="34" charset="0"/>
              </a:rPr>
              <a:t>Lolium perenne</a:t>
            </a:r>
            <a:r>
              <a:rPr lang="en-US" sz="2800" dirty="0" smtClean="0">
                <a:latin typeface="Arial" pitchFamily="34" charset="0"/>
                <a:cs typeface="Arial" pitchFamily="34" charset="0"/>
              </a:rPr>
              <a:t> L.) were selected for study. Selections were seeded to weighing </a:t>
            </a:r>
            <a:r>
              <a:rPr lang="en-US" sz="2800" dirty="0" err="1" smtClean="0">
                <a:latin typeface="Arial" pitchFamily="34" charset="0"/>
                <a:cs typeface="Arial" pitchFamily="34" charset="0"/>
              </a:rPr>
              <a:t>lysimeters</a:t>
            </a:r>
            <a:r>
              <a:rPr lang="en-US" sz="2800" dirty="0" smtClean="0">
                <a:latin typeface="Arial" pitchFamily="34" charset="0"/>
                <a:cs typeface="Arial" pitchFamily="34" charset="0"/>
              </a:rPr>
              <a:t> in sand-based media (September 2006 and September 2007) and placed in a semi-controlled greenhouse environment for an eight month establishment period.</a:t>
            </a:r>
          </a:p>
          <a:p>
            <a:pPr marL="0" lvl="1">
              <a:buFont typeface="Arial" pitchFamily="34" charset="0"/>
              <a:buChar char="•"/>
              <a:defRPr/>
            </a:pPr>
            <a:endParaRPr lang="en-US" sz="2800" dirty="0" smtClean="0">
              <a:latin typeface="Arial" pitchFamily="34" charset="0"/>
              <a:cs typeface="Arial" pitchFamily="34" charset="0"/>
            </a:endParaRPr>
          </a:p>
          <a:p>
            <a:pPr marL="0" lvl="1">
              <a:defRPr/>
            </a:pPr>
            <a:r>
              <a:rPr lang="en-US" sz="2800" b="1" u="sng" dirty="0" smtClean="0">
                <a:solidFill>
                  <a:srgbClr val="882237"/>
                </a:solidFill>
                <a:latin typeface="Arial" pitchFamily="34" charset="0"/>
                <a:cs typeface="Arial" pitchFamily="34" charset="0"/>
              </a:rPr>
              <a:t>Irrigation Treatments</a:t>
            </a:r>
          </a:p>
          <a:p>
            <a:pPr marL="0" lvl="1">
              <a:defRPr/>
            </a:pPr>
            <a:r>
              <a:rPr lang="en-US" sz="2800" dirty="0" smtClean="0">
                <a:latin typeface="Arial" pitchFamily="34" charset="0"/>
                <a:cs typeface="Arial" pitchFamily="34" charset="0"/>
              </a:rPr>
              <a:t>Following establishment, irrigation treatments in the summer of 2007 and 2008 consisted of two regimes [well-watered (WW) and wilt-based (WB)] arranged in a complete factorial design with six different perennial ryegrass genotypes. There were 4 replications (blocks) for a total of 48 lysimeters.</a:t>
            </a:r>
          </a:p>
          <a:p>
            <a:pPr marL="0" lvl="1">
              <a:buFont typeface="Arial" pitchFamily="34" charset="0"/>
              <a:buChar char="•"/>
              <a:defRPr/>
            </a:pPr>
            <a:endParaRPr lang="en-US" sz="2800" dirty="0" smtClean="0">
              <a:latin typeface="Arial" pitchFamily="34" charset="0"/>
              <a:cs typeface="Arial" pitchFamily="34" charset="0"/>
            </a:endParaRPr>
          </a:p>
          <a:p>
            <a:pPr marL="0" lvl="1">
              <a:defRPr/>
            </a:pPr>
            <a:r>
              <a:rPr lang="en-US" sz="2800" dirty="0" smtClean="0">
                <a:latin typeface="Arial" pitchFamily="34" charset="0"/>
                <a:cs typeface="Arial" pitchFamily="34" charset="0"/>
              </a:rPr>
              <a:t>Table 1. Detail of irrigation treatment levels.</a:t>
            </a:r>
          </a:p>
          <a:p>
            <a:pPr marL="0" lvl="1">
              <a:defRPr/>
            </a:pPr>
            <a:endParaRPr lang="en-US" sz="2800" dirty="0" smtClean="0">
              <a:latin typeface="Arial" pitchFamily="34" charset="0"/>
              <a:cs typeface="Arial" pitchFamily="34" charset="0"/>
            </a:endParaRPr>
          </a:p>
          <a:p>
            <a:pPr marL="0" lvl="1">
              <a:defRPr/>
            </a:pPr>
            <a:endParaRPr lang="en-US" sz="2800" dirty="0" smtClean="0">
              <a:latin typeface="Arial" pitchFamily="34" charset="0"/>
              <a:cs typeface="Arial" pitchFamily="34" charset="0"/>
            </a:endParaRPr>
          </a:p>
          <a:p>
            <a:pPr marL="0" lvl="1">
              <a:defRPr/>
            </a:pPr>
            <a:endParaRPr lang="en-US" sz="2800" dirty="0" smtClean="0">
              <a:latin typeface="Arial" pitchFamily="34" charset="0"/>
              <a:cs typeface="Arial" pitchFamily="34" charset="0"/>
            </a:endParaRPr>
          </a:p>
          <a:p>
            <a:pPr marL="0" lvl="1">
              <a:defRPr/>
            </a:pPr>
            <a:endParaRPr lang="en-US" sz="2800" dirty="0" smtClean="0">
              <a:latin typeface="Arial" pitchFamily="34" charset="0"/>
              <a:cs typeface="Arial" pitchFamily="34" charset="0"/>
            </a:endParaRPr>
          </a:p>
          <a:p>
            <a:pPr marL="0" lvl="1">
              <a:defRPr/>
            </a:pPr>
            <a:endParaRPr lang="en-US" sz="2800" dirty="0" smtClean="0">
              <a:latin typeface="Arial" pitchFamily="34" charset="0"/>
              <a:cs typeface="Arial" pitchFamily="34" charset="0"/>
            </a:endParaRPr>
          </a:p>
          <a:p>
            <a:pPr marL="0" lvl="1">
              <a:defRPr/>
            </a:pPr>
            <a:endParaRPr lang="en-US" sz="2800" dirty="0" smtClean="0">
              <a:latin typeface="Arial" pitchFamily="34" charset="0"/>
              <a:cs typeface="Arial" pitchFamily="34" charset="0"/>
            </a:endParaRPr>
          </a:p>
          <a:p>
            <a:pPr marL="0" lvl="1">
              <a:defRPr/>
            </a:pPr>
            <a:endParaRPr lang="en-US" sz="2800" dirty="0" smtClean="0">
              <a:latin typeface="Arial" pitchFamily="34" charset="0"/>
              <a:cs typeface="Arial" pitchFamily="34" charset="0"/>
            </a:endParaRPr>
          </a:p>
          <a:p>
            <a:pPr marL="0" lvl="1">
              <a:defRPr/>
            </a:pPr>
            <a:endParaRPr lang="en-US" sz="2800" dirty="0" smtClean="0">
              <a:latin typeface="Arial" pitchFamily="34" charset="0"/>
              <a:cs typeface="Arial" pitchFamily="34" charset="0"/>
            </a:endParaRPr>
          </a:p>
          <a:p>
            <a:pPr marL="0" lvl="1">
              <a:defRPr/>
            </a:pPr>
            <a:endParaRPr lang="en-US" sz="2800" dirty="0" smtClean="0">
              <a:latin typeface="Arial" pitchFamily="34" charset="0"/>
              <a:cs typeface="Arial" pitchFamily="34" charset="0"/>
            </a:endParaRPr>
          </a:p>
          <a:p>
            <a:pPr marL="0" lvl="1">
              <a:defRPr/>
            </a:pPr>
            <a:endParaRPr lang="en-US" sz="2800" dirty="0" smtClean="0">
              <a:latin typeface="Arial" pitchFamily="34" charset="0"/>
              <a:cs typeface="Arial" pitchFamily="34" charset="0"/>
            </a:endParaRPr>
          </a:p>
          <a:p>
            <a:pPr marL="0" lvl="1">
              <a:defRPr/>
            </a:pPr>
            <a:r>
              <a:rPr lang="en-US" sz="2800" b="1" u="sng" dirty="0" smtClean="0">
                <a:solidFill>
                  <a:srgbClr val="882237"/>
                </a:solidFill>
                <a:latin typeface="Arial" pitchFamily="34" charset="0"/>
                <a:cs typeface="Arial" pitchFamily="34" charset="0"/>
              </a:rPr>
              <a:t/>
            </a:r>
            <a:br>
              <a:rPr lang="en-US" sz="2800" b="1" u="sng" dirty="0" smtClean="0">
                <a:solidFill>
                  <a:srgbClr val="882237"/>
                </a:solidFill>
                <a:latin typeface="Arial" pitchFamily="34" charset="0"/>
                <a:cs typeface="Arial" pitchFamily="34" charset="0"/>
              </a:rPr>
            </a:br>
            <a:r>
              <a:rPr lang="en-US" sz="2800" b="1" u="sng" dirty="0" smtClean="0">
                <a:solidFill>
                  <a:srgbClr val="882237"/>
                </a:solidFill>
                <a:latin typeface="Arial" pitchFamily="34" charset="0"/>
                <a:cs typeface="Arial" pitchFamily="34" charset="0"/>
              </a:rPr>
              <a:t>Measurements Following 68-d of WW and WB:</a:t>
            </a:r>
          </a:p>
          <a:p>
            <a:pPr marL="514350" indent="-514350">
              <a:lnSpc>
                <a:spcPct val="85000"/>
              </a:lnSpc>
              <a:spcBef>
                <a:spcPct val="20000"/>
              </a:spcBef>
              <a:buFont typeface="+mj-lt"/>
              <a:buAutoNum type="arabicPeriod"/>
              <a:defRPr/>
            </a:pPr>
            <a:r>
              <a:rPr lang="en-US" sz="2800" u="sng" kern="0" dirty="0" smtClean="0">
                <a:latin typeface="Arial" pitchFamily="34" charset="0"/>
                <a:cs typeface="Arial" pitchFamily="34" charset="0"/>
              </a:rPr>
              <a:t>Yield</a:t>
            </a:r>
            <a:r>
              <a:rPr lang="en-US" sz="2800" kern="0" dirty="0" smtClean="0">
                <a:latin typeface="Arial" pitchFamily="34" charset="0"/>
                <a:cs typeface="Arial" pitchFamily="34" charset="0"/>
              </a:rPr>
              <a:t>: leaf biomass accumulated above 5 cm mowing height over 4-d period.</a:t>
            </a:r>
            <a:br>
              <a:rPr lang="en-US" sz="2800" kern="0" dirty="0" smtClean="0">
                <a:latin typeface="Arial" pitchFamily="34" charset="0"/>
                <a:cs typeface="Arial" pitchFamily="34" charset="0"/>
              </a:rPr>
            </a:br>
            <a:endParaRPr lang="en-US" sz="1400" kern="0" dirty="0" smtClean="0">
              <a:latin typeface="Arial" pitchFamily="34" charset="0"/>
              <a:cs typeface="Arial" pitchFamily="34" charset="0"/>
            </a:endParaRPr>
          </a:p>
          <a:p>
            <a:pPr marL="514350" indent="-514350">
              <a:lnSpc>
                <a:spcPct val="85000"/>
              </a:lnSpc>
              <a:spcBef>
                <a:spcPct val="20000"/>
              </a:spcBef>
              <a:buFont typeface="+mj-lt"/>
              <a:buAutoNum type="arabicPeriod"/>
              <a:defRPr/>
            </a:pPr>
            <a:r>
              <a:rPr lang="en-US" sz="2800" u="sng" kern="0" dirty="0" smtClean="0">
                <a:latin typeface="Arial" pitchFamily="34" charset="0"/>
                <a:cs typeface="Arial" pitchFamily="34" charset="0"/>
              </a:rPr>
              <a:t>Evapotranspiration (ET)</a:t>
            </a:r>
            <a:r>
              <a:rPr lang="en-US" sz="2800" kern="0" dirty="0" smtClean="0">
                <a:latin typeface="Arial" pitchFamily="34" charset="0"/>
                <a:cs typeface="Arial" pitchFamily="34" charset="0"/>
              </a:rPr>
              <a:t>: water loss over 4-d period, measured by gravimetric water balance method (Ebdon et al., 1998).</a:t>
            </a:r>
            <a:br>
              <a:rPr lang="en-US" sz="2800" kern="0" dirty="0" smtClean="0">
                <a:latin typeface="Arial" pitchFamily="34" charset="0"/>
                <a:cs typeface="Arial" pitchFamily="34" charset="0"/>
              </a:rPr>
            </a:br>
            <a:endParaRPr lang="en-US" sz="1400" kern="0" dirty="0" smtClean="0">
              <a:latin typeface="Arial" pitchFamily="34" charset="0"/>
              <a:cs typeface="Arial" pitchFamily="34" charset="0"/>
            </a:endParaRPr>
          </a:p>
          <a:p>
            <a:pPr marL="514350" indent="-514350">
              <a:lnSpc>
                <a:spcPct val="85000"/>
              </a:lnSpc>
              <a:spcBef>
                <a:spcPct val="20000"/>
              </a:spcBef>
              <a:buFont typeface="+mj-lt"/>
              <a:buAutoNum type="arabicPeriod"/>
              <a:defRPr/>
            </a:pPr>
            <a:r>
              <a:rPr lang="en-US" sz="2800" u="sng" kern="0" dirty="0" smtClean="0">
                <a:latin typeface="Arial" pitchFamily="34" charset="0"/>
                <a:cs typeface="Arial" pitchFamily="34" charset="0"/>
              </a:rPr>
              <a:t>Water Use Efficiency (WUE)</a:t>
            </a:r>
            <a:r>
              <a:rPr lang="en-US" sz="2800" kern="0" dirty="0" smtClean="0">
                <a:latin typeface="Arial" pitchFamily="34" charset="0"/>
                <a:cs typeface="Arial" pitchFamily="34" charset="0"/>
              </a:rPr>
              <a:t>: calculated as yield to ET ratio (mg mL</a:t>
            </a:r>
            <a:r>
              <a:rPr lang="en-US" sz="2800" kern="0" baseline="30000" dirty="0" smtClean="0">
                <a:latin typeface="Arial" pitchFamily="34" charset="0"/>
                <a:cs typeface="Arial" pitchFamily="34" charset="0"/>
              </a:rPr>
              <a:t>-1 </a:t>
            </a:r>
            <a:r>
              <a:rPr lang="en-US" sz="2800" kern="0" dirty="0" smtClean="0">
                <a:latin typeface="Arial" pitchFamily="34" charset="0"/>
                <a:cs typeface="Arial" pitchFamily="34" charset="0"/>
              </a:rPr>
              <a:t>d</a:t>
            </a:r>
            <a:r>
              <a:rPr lang="en-US" sz="2800" kern="0" baseline="30000" dirty="0" smtClean="0">
                <a:latin typeface="Arial" pitchFamily="34" charset="0"/>
                <a:cs typeface="Arial" pitchFamily="34" charset="0"/>
              </a:rPr>
              <a:t>-1</a:t>
            </a:r>
            <a:r>
              <a:rPr lang="en-US" sz="2800" kern="0" dirty="0" smtClean="0">
                <a:latin typeface="Arial" pitchFamily="34" charset="0"/>
                <a:cs typeface="Arial" pitchFamily="34" charset="0"/>
              </a:rPr>
              <a:t>).</a:t>
            </a:r>
            <a:br>
              <a:rPr lang="en-US" sz="2800" kern="0" dirty="0" smtClean="0">
                <a:latin typeface="Arial" pitchFamily="34" charset="0"/>
                <a:cs typeface="Arial" pitchFamily="34" charset="0"/>
              </a:rPr>
            </a:br>
            <a:endParaRPr lang="en-US" sz="1400" kern="0" dirty="0" smtClean="0">
              <a:latin typeface="Arial" pitchFamily="34" charset="0"/>
              <a:cs typeface="Arial" pitchFamily="34" charset="0"/>
            </a:endParaRPr>
          </a:p>
          <a:p>
            <a:pPr marL="514350" indent="-514350">
              <a:lnSpc>
                <a:spcPct val="85000"/>
              </a:lnSpc>
              <a:spcBef>
                <a:spcPct val="20000"/>
              </a:spcBef>
              <a:buFont typeface="+mj-lt"/>
              <a:buAutoNum type="arabicPeriod"/>
              <a:defRPr/>
            </a:pPr>
            <a:r>
              <a:rPr lang="en-US" sz="2800" u="sng" kern="0" dirty="0" smtClean="0">
                <a:latin typeface="Arial" pitchFamily="34" charset="0"/>
                <a:cs typeface="Arial" pitchFamily="34" charset="0"/>
              </a:rPr>
              <a:t>Wilting Tendency</a:t>
            </a:r>
            <a:r>
              <a:rPr lang="en-US" sz="2800" kern="0" dirty="0" smtClean="0">
                <a:latin typeface="Arial" pitchFamily="34" charset="0"/>
                <a:cs typeface="Arial" pitchFamily="34" charset="0"/>
              </a:rPr>
              <a:t>: the number of days to wilt or the total number of wilt (irrigation) events during the treatment period for lysimeters subject to WB treatment.</a:t>
            </a:r>
            <a:br>
              <a:rPr lang="en-US" sz="2800" kern="0" dirty="0" smtClean="0">
                <a:latin typeface="Arial" pitchFamily="34" charset="0"/>
                <a:cs typeface="Arial" pitchFamily="34" charset="0"/>
              </a:rPr>
            </a:br>
            <a:endParaRPr lang="en-US" sz="1400" kern="0" dirty="0" smtClean="0">
              <a:latin typeface="Arial" pitchFamily="34" charset="0"/>
              <a:cs typeface="Arial" pitchFamily="34" charset="0"/>
            </a:endParaRPr>
          </a:p>
          <a:p>
            <a:pPr marL="514350" indent="-514350">
              <a:lnSpc>
                <a:spcPct val="85000"/>
              </a:lnSpc>
              <a:spcBef>
                <a:spcPct val="20000"/>
              </a:spcBef>
              <a:buFont typeface="+mj-lt"/>
              <a:buAutoNum type="arabicPeriod"/>
              <a:defRPr/>
            </a:pPr>
            <a:r>
              <a:rPr lang="en-US" sz="2800" kern="0" baseline="30000" dirty="0" smtClean="0">
                <a:latin typeface="Arial" pitchFamily="34" charset="0"/>
                <a:cs typeface="Arial" pitchFamily="34" charset="0"/>
              </a:rPr>
              <a:t>13</a:t>
            </a:r>
            <a:r>
              <a:rPr lang="en-US" sz="2800" u="sng" kern="0" dirty="0" smtClean="0">
                <a:latin typeface="Arial" pitchFamily="34" charset="0"/>
                <a:cs typeface="Arial" pitchFamily="34" charset="0"/>
              </a:rPr>
              <a:t>C Discrimination (</a:t>
            </a:r>
            <a:r>
              <a:rPr lang="en-US" sz="2800" u="sng" dirty="0" smtClean="0">
                <a:latin typeface="Arial" pitchFamily="34" charset="0"/>
                <a:cs typeface="Arial" pitchFamily="34" charset="0"/>
                <a:sym typeface="Symbol"/>
              </a:rPr>
              <a:t>)</a:t>
            </a:r>
            <a:r>
              <a:rPr lang="en-US" sz="2800" kern="0" dirty="0" smtClean="0">
                <a:latin typeface="Arial" pitchFamily="34" charset="0"/>
                <a:cs typeface="Arial" pitchFamily="34" charset="0"/>
              </a:rPr>
              <a:t>: </a:t>
            </a:r>
            <a:r>
              <a:rPr lang="en-US" sz="2800" dirty="0" smtClean="0">
                <a:latin typeface="Arial" pitchFamily="34" charset="0"/>
                <a:cs typeface="Arial" pitchFamily="34" charset="0"/>
              </a:rPr>
              <a:t>carbon isotope composition (</a:t>
            </a:r>
            <a:r>
              <a:rPr lang="en-US" sz="2800" dirty="0" smtClean="0">
                <a:latin typeface="Arial" pitchFamily="34" charset="0"/>
                <a:cs typeface="Arial" pitchFamily="34" charset="0"/>
                <a:sym typeface="Symbol"/>
              </a:rPr>
              <a:t></a:t>
            </a:r>
            <a:r>
              <a:rPr lang="en-US" sz="2800" baseline="30000" dirty="0" smtClean="0">
                <a:latin typeface="Arial" pitchFamily="34" charset="0"/>
                <a:cs typeface="Arial" pitchFamily="34" charset="0"/>
              </a:rPr>
              <a:t>13</a:t>
            </a:r>
            <a:r>
              <a:rPr lang="en-US" sz="2800" dirty="0" smtClean="0">
                <a:latin typeface="Arial" pitchFamily="34" charset="0"/>
                <a:cs typeface="Arial" pitchFamily="34" charset="0"/>
              </a:rPr>
              <a:t>C) of a sample determined as: </a:t>
            </a:r>
            <a:r>
              <a:rPr lang="en-US" sz="2800" dirty="0" smtClean="0">
                <a:latin typeface="Arial" pitchFamily="34" charset="0"/>
                <a:cs typeface="Arial" pitchFamily="34" charset="0"/>
                <a:sym typeface="Symbol"/>
              </a:rPr>
              <a:t></a:t>
            </a:r>
            <a:r>
              <a:rPr lang="en-US" sz="2800" baseline="30000" dirty="0" smtClean="0">
                <a:latin typeface="Arial" pitchFamily="34" charset="0"/>
                <a:cs typeface="Arial" pitchFamily="34" charset="0"/>
              </a:rPr>
              <a:t>13</a:t>
            </a:r>
            <a:r>
              <a:rPr lang="en-US" sz="2800" dirty="0" smtClean="0">
                <a:latin typeface="Arial" pitchFamily="34" charset="0"/>
                <a:cs typeface="Arial" pitchFamily="34" charset="0"/>
              </a:rPr>
              <a:t>C = [(R</a:t>
            </a:r>
            <a:r>
              <a:rPr lang="en-US" sz="2800" baseline="-25000" dirty="0" smtClean="0">
                <a:latin typeface="Arial" pitchFamily="34" charset="0"/>
                <a:cs typeface="Arial" pitchFamily="34" charset="0"/>
              </a:rPr>
              <a:t>sample</a:t>
            </a:r>
            <a:r>
              <a:rPr lang="en-US" sz="2800" dirty="0" smtClean="0">
                <a:latin typeface="Arial" pitchFamily="34" charset="0"/>
                <a:cs typeface="Arial" pitchFamily="34" charset="0"/>
              </a:rPr>
              <a:t>/</a:t>
            </a:r>
            <a:r>
              <a:rPr lang="en-US" sz="2800" dirty="0" err="1" smtClean="0">
                <a:latin typeface="Arial" pitchFamily="34" charset="0"/>
                <a:cs typeface="Arial" pitchFamily="34" charset="0"/>
              </a:rPr>
              <a:t>R</a:t>
            </a:r>
            <a:r>
              <a:rPr lang="en-US" sz="2800" baseline="-25000" dirty="0" err="1" smtClean="0">
                <a:latin typeface="Arial" pitchFamily="34" charset="0"/>
                <a:cs typeface="Arial" pitchFamily="34" charset="0"/>
              </a:rPr>
              <a:t>standard</a:t>
            </a:r>
            <a:r>
              <a:rPr lang="en-US" sz="2800" dirty="0" smtClean="0">
                <a:latin typeface="Arial" pitchFamily="34" charset="0"/>
                <a:cs typeface="Arial" pitchFamily="34" charset="0"/>
              </a:rPr>
              <a:t>) – 1] x 1000. Carbon isotope discrimination derived from </a:t>
            </a:r>
            <a:r>
              <a:rPr lang="en-US" sz="2800" dirty="0" smtClean="0">
                <a:latin typeface="Arial" pitchFamily="34" charset="0"/>
                <a:cs typeface="Arial" pitchFamily="34" charset="0"/>
                <a:sym typeface="Symbol"/>
              </a:rPr>
              <a:t></a:t>
            </a:r>
            <a:r>
              <a:rPr lang="en-US" sz="2800" baseline="30000" dirty="0" smtClean="0">
                <a:latin typeface="Arial" pitchFamily="34" charset="0"/>
                <a:cs typeface="Arial" pitchFamily="34" charset="0"/>
              </a:rPr>
              <a:t>13</a:t>
            </a:r>
            <a:r>
              <a:rPr lang="en-US" sz="2800" dirty="0" smtClean="0">
                <a:latin typeface="Arial" pitchFamily="34" charset="0"/>
                <a:cs typeface="Arial" pitchFamily="34" charset="0"/>
              </a:rPr>
              <a:t>C values calculated as: </a:t>
            </a:r>
            <a:r>
              <a:rPr lang="en-US" sz="2800" dirty="0" smtClean="0">
                <a:latin typeface="Arial" pitchFamily="34" charset="0"/>
                <a:cs typeface="Arial" pitchFamily="34" charset="0"/>
                <a:sym typeface="Symbol"/>
              </a:rPr>
              <a:t></a:t>
            </a:r>
            <a:r>
              <a:rPr lang="en-US" sz="2800" dirty="0" smtClean="0">
                <a:latin typeface="Arial" pitchFamily="34" charset="0"/>
                <a:cs typeface="Arial" pitchFamily="34" charset="0"/>
              </a:rPr>
              <a:t> = (</a:t>
            </a:r>
            <a:r>
              <a:rPr lang="en-US" sz="2800" dirty="0" smtClean="0">
                <a:latin typeface="Arial" pitchFamily="34" charset="0"/>
                <a:cs typeface="Arial" pitchFamily="34" charset="0"/>
                <a:sym typeface="Symbol"/>
              </a:rPr>
              <a:t></a:t>
            </a:r>
            <a:r>
              <a:rPr lang="en-US" sz="2800" baseline="-25000" dirty="0" smtClean="0">
                <a:latin typeface="Arial" pitchFamily="34" charset="0"/>
                <a:cs typeface="Arial" pitchFamily="34" charset="0"/>
              </a:rPr>
              <a:t>a</a:t>
            </a:r>
            <a:r>
              <a:rPr lang="en-US" sz="2800" dirty="0" smtClean="0">
                <a:latin typeface="Arial" pitchFamily="34" charset="0"/>
                <a:cs typeface="Arial" pitchFamily="34" charset="0"/>
              </a:rPr>
              <a:t> – </a:t>
            </a:r>
            <a:r>
              <a:rPr lang="en-US" sz="2800" dirty="0" smtClean="0">
                <a:latin typeface="Arial" pitchFamily="34" charset="0"/>
                <a:cs typeface="Arial" pitchFamily="34" charset="0"/>
                <a:sym typeface="Symbol"/>
              </a:rPr>
              <a:t></a:t>
            </a:r>
            <a:r>
              <a:rPr lang="en-US" sz="2800" baseline="-25000" dirty="0" smtClean="0">
                <a:latin typeface="Arial" pitchFamily="34" charset="0"/>
                <a:cs typeface="Arial" pitchFamily="34" charset="0"/>
              </a:rPr>
              <a:t>p</a:t>
            </a:r>
            <a:r>
              <a:rPr lang="en-US" sz="2800" dirty="0" smtClean="0">
                <a:latin typeface="Arial" pitchFamily="34" charset="0"/>
                <a:cs typeface="Arial" pitchFamily="34" charset="0"/>
              </a:rPr>
              <a:t>)/(1 + </a:t>
            </a:r>
            <a:r>
              <a:rPr lang="en-US" sz="2800" dirty="0" smtClean="0">
                <a:latin typeface="Arial" pitchFamily="34" charset="0"/>
                <a:cs typeface="Arial" pitchFamily="34" charset="0"/>
                <a:sym typeface="Symbol"/>
              </a:rPr>
              <a:t></a:t>
            </a:r>
            <a:r>
              <a:rPr lang="en-US" sz="2800" baseline="-25000" dirty="0" smtClean="0">
                <a:latin typeface="Arial" pitchFamily="34" charset="0"/>
                <a:cs typeface="Arial" pitchFamily="34" charset="0"/>
              </a:rPr>
              <a:t>p</a:t>
            </a:r>
            <a:r>
              <a:rPr lang="en-US" sz="2800" dirty="0" smtClean="0">
                <a:latin typeface="Arial" pitchFamily="34" charset="0"/>
                <a:cs typeface="Arial" pitchFamily="34" charset="0"/>
              </a:rPr>
              <a:t>).</a:t>
            </a:r>
          </a:p>
          <a:p>
            <a:pPr marL="514350" indent="-514350">
              <a:lnSpc>
                <a:spcPct val="85000"/>
              </a:lnSpc>
              <a:spcBef>
                <a:spcPct val="20000"/>
              </a:spcBef>
              <a:buFont typeface="+mj-lt"/>
              <a:buAutoNum type="arabicPeriod"/>
              <a:defRPr/>
            </a:pPr>
            <a:endParaRPr lang="en-US" sz="1400" dirty="0" smtClean="0">
              <a:latin typeface="Arial" pitchFamily="34" charset="0"/>
              <a:cs typeface="Arial" pitchFamily="34" charset="0"/>
            </a:endParaRPr>
          </a:p>
          <a:p>
            <a:pPr marL="514350" indent="-514350">
              <a:lnSpc>
                <a:spcPct val="85000"/>
              </a:lnSpc>
              <a:spcBef>
                <a:spcPct val="20000"/>
              </a:spcBef>
              <a:buFont typeface="+mj-lt"/>
              <a:buAutoNum type="arabicPeriod"/>
              <a:defRPr/>
            </a:pPr>
            <a:r>
              <a:rPr lang="en-US" sz="2800" u="sng" dirty="0" err="1" smtClean="0">
                <a:latin typeface="Arial" pitchFamily="34" charset="0"/>
                <a:cs typeface="Arial" pitchFamily="34" charset="0"/>
              </a:rPr>
              <a:t>c</a:t>
            </a:r>
            <a:r>
              <a:rPr lang="en-US" sz="2800" i="1" u="sng" baseline="-25000" dirty="0" err="1" smtClean="0">
                <a:latin typeface="Arial" pitchFamily="34" charset="0"/>
                <a:cs typeface="Arial" pitchFamily="34" charset="0"/>
              </a:rPr>
              <a:t>i</a:t>
            </a:r>
            <a:r>
              <a:rPr lang="en-US" sz="2800" u="sng" dirty="0" smtClean="0">
                <a:latin typeface="Arial" pitchFamily="34" charset="0"/>
                <a:cs typeface="Arial" pitchFamily="34" charset="0"/>
              </a:rPr>
              <a:t>/c</a:t>
            </a:r>
            <a:r>
              <a:rPr lang="en-US" sz="2800" i="1" u="sng" baseline="-25000" dirty="0" smtClean="0">
                <a:latin typeface="Arial" pitchFamily="34" charset="0"/>
                <a:cs typeface="Arial" pitchFamily="34" charset="0"/>
              </a:rPr>
              <a:t>a</a:t>
            </a:r>
            <a:r>
              <a:rPr lang="en-US" sz="2800" u="sng" dirty="0" smtClean="0">
                <a:latin typeface="Arial" pitchFamily="34" charset="0"/>
                <a:cs typeface="Arial" pitchFamily="34" charset="0"/>
              </a:rPr>
              <a:t> ratio</a:t>
            </a:r>
            <a:r>
              <a:rPr lang="en-US" sz="2800" dirty="0" smtClean="0">
                <a:latin typeface="Arial" pitchFamily="34" charset="0"/>
                <a:cs typeface="Arial" pitchFamily="34" charset="0"/>
              </a:rPr>
              <a:t>: The ratio of intercellular carbon (</a:t>
            </a:r>
            <a:r>
              <a:rPr lang="en-US" sz="2800" i="1" dirty="0" err="1" smtClean="0">
                <a:latin typeface="Arial" pitchFamily="34" charset="0"/>
                <a:cs typeface="Arial" pitchFamily="34" charset="0"/>
              </a:rPr>
              <a:t>c</a:t>
            </a:r>
            <a:r>
              <a:rPr lang="en-US" sz="2800" i="1" baseline="-25000" dirty="0" err="1" smtClean="0">
                <a:latin typeface="Arial" pitchFamily="34" charset="0"/>
                <a:cs typeface="Arial" pitchFamily="34" charset="0"/>
              </a:rPr>
              <a:t>i</a:t>
            </a:r>
            <a:r>
              <a:rPr lang="en-US" sz="2800" dirty="0" smtClean="0">
                <a:latin typeface="Arial" pitchFamily="34" charset="0"/>
                <a:cs typeface="Arial" pitchFamily="34" charset="0"/>
              </a:rPr>
              <a:t>) to ambient carbon (</a:t>
            </a:r>
            <a:r>
              <a:rPr lang="en-US" sz="2800" i="1" dirty="0" smtClean="0">
                <a:latin typeface="Arial" pitchFamily="34" charset="0"/>
                <a:cs typeface="Arial" pitchFamily="34" charset="0"/>
              </a:rPr>
              <a:t>c</a:t>
            </a:r>
            <a:r>
              <a:rPr lang="en-US" sz="2800" i="1" baseline="-25000" dirty="0" smtClean="0">
                <a:latin typeface="Arial" pitchFamily="34" charset="0"/>
                <a:cs typeface="Arial" pitchFamily="34" charset="0"/>
              </a:rPr>
              <a:t>a</a:t>
            </a:r>
            <a:r>
              <a:rPr lang="en-US" sz="2800" dirty="0" smtClean="0">
                <a:latin typeface="Arial" pitchFamily="34" charset="0"/>
                <a:cs typeface="Arial" pitchFamily="34" charset="0"/>
              </a:rPr>
              <a:t>). Derived from </a:t>
            </a:r>
            <a:r>
              <a:rPr lang="en-US" sz="2800" dirty="0" smtClean="0">
                <a:latin typeface="Arial" pitchFamily="34" charset="0"/>
                <a:cs typeface="Arial" pitchFamily="34" charset="0"/>
                <a:sym typeface="Symbol"/>
              </a:rPr>
              <a:t></a:t>
            </a:r>
            <a:r>
              <a:rPr lang="en-US" sz="2800" dirty="0" smtClean="0">
                <a:latin typeface="Arial" pitchFamily="34" charset="0"/>
                <a:cs typeface="Arial" pitchFamily="34" charset="0"/>
              </a:rPr>
              <a:t> and calculated by solving for </a:t>
            </a:r>
            <a:r>
              <a:rPr lang="en-US" sz="2800" i="1" dirty="0" err="1" smtClean="0">
                <a:latin typeface="Arial" pitchFamily="34" charset="0"/>
                <a:cs typeface="Arial" pitchFamily="34" charset="0"/>
              </a:rPr>
              <a:t>c</a:t>
            </a:r>
            <a:r>
              <a:rPr lang="en-US" sz="2800" i="1" baseline="-25000" dirty="0" err="1" smtClean="0">
                <a:latin typeface="Arial" pitchFamily="34" charset="0"/>
                <a:cs typeface="Arial" pitchFamily="34" charset="0"/>
              </a:rPr>
              <a:t>i</a:t>
            </a:r>
            <a:r>
              <a:rPr lang="en-US" sz="2800" dirty="0" smtClean="0">
                <a:latin typeface="Arial" pitchFamily="34" charset="0"/>
                <a:cs typeface="Arial" pitchFamily="34" charset="0"/>
              </a:rPr>
              <a:t>/</a:t>
            </a:r>
            <a:r>
              <a:rPr lang="en-US" sz="2800" i="1" dirty="0" smtClean="0">
                <a:latin typeface="Arial" pitchFamily="34" charset="0"/>
                <a:cs typeface="Arial" pitchFamily="34" charset="0"/>
              </a:rPr>
              <a:t>c</a:t>
            </a:r>
            <a:r>
              <a:rPr lang="en-US" sz="2800" i="1" baseline="-25000" dirty="0" smtClean="0">
                <a:latin typeface="Arial" pitchFamily="34" charset="0"/>
                <a:cs typeface="Arial" pitchFamily="34" charset="0"/>
              </a:rPr>
              <a:t>a </a:t>
            </a:r>
            <a:r>
              <a:rPr lang="en-US" sz="2800" dirty="0" smtClean="0">
                <a:latin typeface="Arial" pitchFamily="34" charset="0"/>
                <a:cs typeface="Arial" pitchFamily="34" charset="0"/>
              </a:rPr>
              <a:t>in the following equation: </a:t>
            </a:r>
            <a:r>
              <a:rPr lang="en-US" sz="2800" dirty="0" smtClean="0">
                <a:latin typeface="Arial" pitchFamily="34" charset="0"/>
                <a:cs typeface="Arial" pitchFamily="34" charset="0"/>
                <a:sym typeface="Symbol"/>
              </a:rPr>
              <a:t></a:t>
            </a:r>
            <a:r>
              <a:rPr lang="en-US" sz="2800" dirty="0" smtClean="0">
                <a:latin typeface="Arial" pitchFamily="34" charset="0"/>
                <a:cs typeface="Arial" pitchFamily="34" charset="0"/>
              </a:rPr>
              <a:t> = </a:t>
            </a:r>
            <a:r>
              <a:rPr lang="en-US" sz="2800" i="1" dirty="0" smtClean="0">
                <a:latin typeface="Arial" pitchFamily="34" charset="0"/>
                <a:cs typeface="Arial" pitchFamily="34" charset="0"/>
              </a:rPr>
              <a:t>a</a:t>
            </a:r>
            <a:r>
              <a:rPr lang="en-US" sz="2800" dirty="0" smtClean="0">
                <a:latin typeface="Arial" pitchFamily="34" charset="0"/>
                <a:cs typeface="Arial" pitchFamily="34" charset="0"/>
              </a:rPr>
              <a:t> + (</a:t>
            </a:r>
            <a:r>
              <a:rPr lang="en-US" sz="2800" i="1" dirty="0" smtClean="0">
                <a:latin typeface="Arial" pitchFamily="34" charset="0"/>
                <a:cs typeface="Arial" pitchFamily="34" charset="0"/>
              </a:rPr>
              <a:t>b</a:t>
            </a:r>
            <a:r>
              <a:rPr lang="en-US" sz="2800" dirty="0" smtClean="0">
                <a:latin typeface="Arial" pitchFamily="34" charset="0"/>
                <a:cs typeface="Arial" pitchFamily="34" charset="0"/>
              </a:rPr>
              <a:t> </a:t>
            </a:r>
            <a:r>
              <a:rPr lang="en-US" sz="2800" dirty="0" smtClean="0">
                <a:latin typeface="Arial" pitchFamily="34" charset="0"/>
                <a:cs typeface="Arial" pitchFamily="34" charset="0"/>
                <a:sym typeface="Symbol"/>
              </a:rPr>
              <a:t></a:t>
            </a:r>
            <a:r>
              <a:rPr lang="en-US" sz="2800" dirty="0" smtClean="0">
                <a:latin typeface="Arial" pitchFamily="34" charset="0"/>
                <a:cs typeface="Arial" pitchFamily="34" charset="0"/>
              </a:rPr>
              <a:t> </a:t>
            </a:r>
            <a:r>
              <a:rPr lang="en-US" sz="2800" i="1" dirty="0" smtClean="0">
                <a:latin typeface="Arial" pitchFamily="34" charset="0"/>
                <a:cs typeface="Arial" pitchFamily="34" charset="0"/>
              </a:rPr>
              <a:t>a</a:t>
            </a:r>
            <a:r>
              <a:rPr lang="en-US" sz="2800" dirty="0" smtClean="0">
                <a:latin typeface="Arial" pitchFamily="34" charset="0"/>
                <a:cs typeface="Arial" pitchFamily="34" charset="0"/>
              </a:rPr>
              <a:t>) (</a:t>
            </a:r>
            <a:r>
              <a:rPr lang="en-US" sz="2800" i="1" dirty="0" err="1" smtClean="0">
                <a:latin typeface="Arial" pitchFamily="34" charset="0"/>
                <a:cs typeface="Arial" pitchFamily="34" charset="0"/>
              </a:rPr>
              <a:t>c</a:t>
            </a:r>
            <a:r>
              <a:rPr lang="en-US" sz="2800" i="1" baseline="-25000" dirty="0" err="1" smtClean="0">
                <a:latin typeface="Arial" pitchFamily="34" charset="0"/>
                <a:cs typeface="Arial" pitchFamily="34" charset="0"/>
              </a:rPr>
              <a:t>i</a:t>
            </a:r>
            <a:r>
              <a:rPr lang="en-US" sz="2800" dirty="0" smtClean="0">
                <a:latin typeface="Arial" pitchFamily="34" charset="0"/>
                <a:cs typeface="Arial" pitchFamily="34" charset="0"/>
              </a:rPr>
              <a:t>/</a:t>
            </a:r>
            <a:r>
              <a:rPr lang="en-US" sz="2800" i="1" dirty="0" smtClean="0">
                <a:latin typeface="Arial" pitchFamily="34" charset="0"/>
                <a:cs typeface="Arial" pitchFamily="34" charset="0"/>
              </a:rPr>
              <a:t>c</a:t>
            </a:r>
            <a:r>
              <a:rPr lang="en-US" sz="2800" i="1" baseline="-25000" dirty="0" smtClean="0">
                <a:latin typeface="Arial" pitchFamily="34" charset="0"/>
                <a:cs typeface="Arial" pitchFamily="34" charset="0"/>
              </a:rPr>
              <a:t>a</a:t>
            </a:r>
            <a:r>
              <a:rPr lang="en-US" sz="2800" dirty="0" smtClean="0">
                <a:latin typeface="Arial" pitchFamily="34" charset="0"/>
                <a:cs typeface="Arial" pitchFamily="34" charset="0"/>
              </a:rPr>
              <a:t>). </a:t>
            </a:r>
            <a:r>
              <a:rPr lang="en-US" sz="2800" i="1" dirty="0" smtClean="0">
                <a:latin typeface="Arial" pitchFamily="34" charset="0"/>
                <a:cs typeface="Arial" pitchFamily="34" charset="0"/>
              </a:rPr>
              <a:t>a</a:t>
            </a:r>
            <a:r>
              <a:rPr lang="en-US" sz="2800" dirty="0" smtClean="0">
                <a:latin typeface="Arial" pitchFamily="34" charset="0"/>
                <a:cs typeface="Arial" pitchFamily="34" charset="0"/>
              </a:rPr>
              <a:t> is the fractionation caused by diffusion in air (4.4‰) and </a:t>
            </a:r>
            <a:r>
              <a:rPr lang="en-US" sz="2800" i="1" dirty="0" smtClean="0">
                <a:latin typeface="Arial" pitchFamily="34" charset="0"/>
                <a:cs typeface="Arial" pitchFamily="34" charset="0"/>
              </a:rPr>
              <a:t>b</a:t>
            </a:r>
            <a:r>
              <a:rPr lang="en-US" sz="2800" dirty="0" smtClean="0">
                <a:latin typeface="Arial" pitchFamily="34" charset="0"/>
                <a:cs typeface="Arial" pitchFamily="34" charset="0"/>
              </a:rPr>
              <a:t> is the fractionation caused by carboxylation (27‰).</a:t>
            </a:r>
            <a:endParaRPr lang="en-US" sz="2800" dirty="0">
              <a:latin typeface="Arial" pitchFamily="34" charset="0"/>
              <a:cs typeface="Arial" pitchFamily="34" charset="0"/>
            </a:endParaRPr>
          </a:p>
        </p:txBody>
      </p:sp>
      <p:sp>
        <p:nvSpPr>
          <p:cNvPr id="12" name="TextBox 11"/>
          <p:cNvSpPr txBox="1"/>
          <p:nvPr/>
        </p:nvSpPr>
        <p:spPr>
          <a:xfrm>
            <a:off x="2463800" y="21310600"/>
            <a:ext cx="9372600" cy="1061829"/>
          </a:xfrm>
          <a:prstGeom prst="rect">
            <a:avLst/>
          </a:prstGeom>
          <a:gradFill flip="none" rotWithShape="1">
            <a:gsLst>
              <a:gs pos="0">
                <a:srgbClr val="882237">
                  <a:shade val="30000"/>
                  <a:satMod val="115000"/>
                </a:srgbClr>
              </a:gs>
              <a:gs pos="50000">
                <a:srgbClr val="882237">
                  <a:shade val="67500"/>
                  <a:satMod val="115000"/>
                </a:srgbClr>
              </a:gs>
              <a:gs pos="100000">
                <a:srgbClr val="882237">
                  <a:shade val="100000"/>
                  <a:satMod val="115000"/>
                </a:srgbClr>
              </a:gs>
            </a:gsLst>
            <a:lin ang="5400000" scaled="1"/>
            <a:tileRect/>
          </a:gradFill>
        </p:spPr>
        <p:txBody>
          <a:bodyPr wrap="square" rtlCol="0">
            <a:spAutoFit/>
          </a:bodyPr>
          <a:lstStyle/>
          <a:p>
            <a:pPr algn="ctr"/>
            <a:r>
              <a:rPr lang="en-US" sz="63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Materials &amp; Methods</a:t>
            </a:r>
            <a:endParaRPr lang="en-US" sz="63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graphicFrame>
        <p:nvGraphicFramePr>
          <p:cNvPr id="14" name="Table 13"/>
          <p:cNvGraphicFramePr>
            <a:graphicFrameLocks noGrp="1"/>
          </p:cNvGraphicFramePr>
          <p:nvPr/>
        </p:nvGraphicFramePr>
        <p:xfrm>
          <a:off x="906849" y="28606578"/>
          <a:ext cx="12480324" cy="3810000"/>
        </p:xfrm>
        <a:graphic>
          <a:graphicData uri="http://schemas.openxmlformats.org/drawingml/2006/table">
            <a:tbl>
              <a:tblPr firstRow="1" bandRow="1">
                <a:tableStyleId>{5940675A-B579-460E-94D1-54222C63F5DA}</a:tableStyleId>
              </a:tblPr>
              <a:tblGrid>
                <a:gridCol w="6163596"/>
                <a:gridCol w="6316728"/>
              </a:tblGrid>
              <a:tr h="544287">
                <a:tc>
                  <a:txBody>
                    <a:bodyPr/>
                    <a:lstStyle/>
                    <a:p>
                      <a:pPr algn="ctr"/>
                      <a:r>
                        <a:rPr lang="en-US" sz="2800" b="1" dirty="0" smtClean="0">
                          <a:latin typeface="Arial" pitchFamily="34" charset="0"/>
                          <a:cs typeface="Arial" pitchFamily="34" charset="0"/>
                        </a:rPr>
                        <a:t>Well-Watered</a:t>
                      </a:r>
                      <a:r>
                        <a:rPr lang="en-US" sz="2800" b="1" baseline="0" dirty="0" smtClean="0">
                          <a:latin typeface="Arial" pitchFamily="34" charset="0"/>
                          <a:cs typeface="Arial" pitchFamily="34" charset="0"/>
                        </a:rPr>
                        <a:t> (WW)</a:t>
                      </a:r>
                      <a:endParaRPr lang="en-US" sz="2800" b="1" dirty="0">
                        <a:latin typeface="Arial" pitchFamily="34" charset="0"/>
                        <a:cs typeface="Arial" pitchFamily="34" charset="0"/>
                      </a:endParaRPr>
                    </a:p>
                  </a:txBody>
                  <a:tcPr/>
                </a:tc>
                <a:tc>
                  <a:txBody>
                    <a:bodyPr/>
                    <a:lstStyle/>
                    <a:p>
                      <a:pPr algn="ctr"/>
                      <a:r>
                        <a:rPr lang="en-US" sz="2800" b="1" dirty="0" smtClean="0">
                          <a:latin typeface="Arial" pitchFamily="34" charset="0"/>
                          <a:cs typeface="Arial" pitchFamily="34" charset="0"/>
                        </a:rPr>
                        <a:t>Wilt-Based</a:t>
                      </a:r>
                      <a:r>
                        <a:rPr lang="en-US" sz="2800" b="1" baseline="0" dirty="0" smtClean="0">
                          <a:latin typeface="Arial" pitchFamily="34" charset="0"/>
                          <a:cs typeface="Arial" pitchFamily="34" charset="0"/>
                        </a:rPr>
                        <a:t> (WB)</a:t>
                      </a:r>
                      <a:endParaRPr lang="en-US" sz="2800" b="1" dirty="0">
                        <a:latin typeface="Arial" pitchFamily="34" charset="0"/>
                        <a:cs typeface="Arial" pitchFamily="34" charset="0"/>
                      </a:endParaRPr>
                    </a:p>
                  </a:txBody>
                  <a:tcPr/>
                </a:tc>
              </a:tr>
              <a:tr h="3265713">
                <a:tc>
                  <a:txBody>
                    <a:bodyPr/>
                    <a:lstStyle/>
                    <a:p>
                      <a:pPr lvl="0"/>
                      <a:r>
                        <a:rPr lang="en-US" sz="2800" dirty="0" smtClean="0">
                          <a:latin typeface="Arial" pitchFamily="34" charset="0"/>
                          <a:cs typeface="Arial" pitchFamily="34" charset="0"/>
                        </a:rPr>
                        <a:t/>
                      </a:r>
                      <a:br>
                        <a:rPr lang="en-US" sz="2800" dirty="0" smtClean="0">
                          <a:latin typeface="Arial" pitchFamily="34" charset="0"/>
                          <a:cs typeface="Arial" pitchFamily="34" charset="0"/>
                        </a:rPr>
                      </a:br>
                      <a:r>
                        <a:rPr lang="en-US" sz="2800" dirty="0" smtClean="0">
                          <a:latin typeface="Arial" pitchFamily="34" charset="0"/>
                          <a:cs typeface="Arial" pitchFamily="34" charset="0"/>
                        </a:rPr>
                        <a:t>Replacement of 100% of ET on a 4-day cycle</a:t>
                      </a:r>
                      <a:br>
                        <a:rPr lang="en-US" sz="2800" dirty="0" smtClean="0">
                          <a:latin typeface="Arial" pitchFamily="34" charset="0"/>
                          <a:cs typeface="Arial" pitchFamily="34" charset="0"/>
                        </a:rPr>
                      </a:br>
                      <a:r>
                        <a:rPr lang="en-US" sz="2800" dirty="0" smtClean="0">
                          <a:latin typeface="Arial" pitchFamily="34" charset="0"/>
                          <a:cs typeface="Arial" pitchFamily="34" charset="0"/>
                        </a:rPr>
                        <a:t/>
                      </a:r>
                      <a:br>
                        <a:rPr lang="en-US" sz="2800" dirty="0" smtClean="0">
                          <a:latin typeface="Arial" pitchFamily="34" charset="0"/>
                          <a:cs typeface="Arial" pitchFamily="34" charset="0"/>
                        </a:rPr>
                      </a:br>
                      <a:r>
                        <a:rPr lang="en-US" sz="2800" dirty="0" smtClean="0">
                          <a:latin typeface="Arial" pitchFamily="34" charset="0"/>
                          <a:cs typeface="Arial" pitchFamily="34" charset="0"/>
                        </a:rPr>
                        <a:t>Imposed for 68-d </a:t>
                      </a:r>
                      <a:br>
                        <a:rPr lang="en-US" sz="2800" dirty="0" smtClean="0">
                          <a:latin typeface="Arial" pitchFamily="34" charset="0"/>
                          <a:cs typeface="Arial" pitchFamily="34" charset="0"/>
                        </a:rPr>
                      </a:br>
                      <a:r>
                        <a:rPr kumimoji="0" lang="en-US" sz="2800" b="0" i="0" u="none" strike="noStrike" cap="none" normalizeH="0" baseline="0" dirty="0" smtClean="0">
                          <a:ln>
                            <a:noFill/>
                          </a:ln>
                          <a:solidFill>
                            <a:schemeClr val="tx1"/>
                          </a:solidFill>
                          <a:effectLst/>
                          <a:latin typeface="Arial" pitchFamily="34" charset="0"/>
                          <a:cs typeface="Arial" pitchFamily="34" charset="0"/>
                        </a:rPr>
                        <a:t>2007: 17 irrigation events</a:t>
                      </a:r>
                      <a:br>
                        <a:rPr kumimoji="0" lang="en-US" sz="2800" b="0" i="0" u="none" strike="noStrike" cap="none" normalizeH="0" baseline="0" dirty="0" smtClean="0">
                          <a:ln>
                            <a:noFill/>
                          </a:ln>
                          <a:solidFill>
                            <a:schemeClr val="tx1"/>
                          </a:solidFill>
                          <a:effectLst/>
                          <a:latin typeface="Arial" pitchFamily="34" charset="0"/>
                          <a:cs typeface="Arial" pitchFamily="34" charset="0"/>
                        </a:rPr>
                      </a:br>
                      <a:r>
                        <a:rPr kumimoji="0" lang="en-US" sz="2800" b="0" i="0" u="none" strike="noStrike" cap="none" normalizeH="0" baseline="0" dirty="0" smtClean="0">
                          <a:ln>
                            <a:noFill/>
                          </a:ln>
                          <a:solidFill>
                            <a:schemeClr val="tx1"/>
                          </a:solidFill>
                          <a:effectLst/>
                          <a:latin typeface="Arial" pitchFamily="34" charset="0"/>
                          <a:cs typeface="Arial" pitchFamily="34" charset="0"/>
                        </a:rPr>
                        <a:t>2008: 17 irrigation events</a:t>
                      </a:r>
                      <a:endParaRPr lang="en-US" sz="2800" dirty="0" smtClean="0">
                        <a:latin typeface="Arial" pitchFamily="34" charset="0"/>
                        <a:cs typeface="Arial" pitchFamily="34" charset="0"/>
                      </a:endParaRPr>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pitchFamily="34" charset="0"/>
                          <a:cs typeface="Arial" pitchFamily="34" charset="0"/>
                        </a:rPr>
                        <a:t/>
                      </a:r>
                      <a:br>
                        <a:rPr kumimoji="0" lang="en-US" sz="2800" b="0" i="0" u="none" strike="noStrike" cap="none" normalizeH="0" baseline="0" dirty="0" smtClean="0">
                          <a:ln>
                            <a:noFill/>
                          </a:ln>
                          <a:solidFill>
                            <a:schemeClr val="tx1"/>
                          </a:solidFill>
                          <a:effectLst/>
                          <a:latin typeface="Arial" pitchFamily="34" charset="0"/>
                          <a:cs typeface="Arial" pitchFamily="34" charset="0"/>
                        </a:rPr>
                      </a:br>
                      <a:r>
                        <a:rPr kumimoji="0" lang="en-US" sz="2800" b="0" i="0" u="none" strike="noStrike" cap="none" normalizeH="0" baseline="0" dirty="0" smtClean="0">
                          <a:ln>
                            <a:noFill/>
                          </a:ln>
                          <a:solidFill>
                            <a:schemeClr val="tx1"/>
                          </a:solidFill>
                          <a:effectLst/>
                          <a:latin typeface="Arial" pitchFamily="34" charset="0"/>
                          <a:cs typeface="Arial" pitchFamily="34" charset="0"/>
                        </a:rPr>
                        <a:t>Replacement of 100% of ET at wilt (50% leaf fold and roll)</a:t>
                      </a:r>
                      <a:br>
                        <a:rPr kumimoji="0" lang="en-US" sz="2800" b="0" i="0" u="none" strike="noStrike" cap="none" normalizeH="0" baseline="0" dirty="0" smtClean="0">
                          <a:ln>
                            <a:noFill/>
                          </a:ln>
                          <a:solidFill>
                            <a:schemeClr val="tx1"/>
                          </a:solidFill>
                          <a:effectLst/>
                          <a:latin typeface="Arial" pitchFamily="34" charset="0"/>
                          <a:cs typeface="Arial" pitchFamily="34" charset="0"/>
                        </a:rPr>
                      </a:br>
                      <a:r>
                        <a:rPr kumimoji="0" lang="en-US" sz="2800" b="0" i="0" u="none" strike="noStrike" cap="none" normalizeH="0" baseline="0" dirty="0" smtClean="0">
                          <a:ln>
                            <a:noFill/>
                          </a:ln>
                          <a:solidFill>
                            <a:schemeClr val="tx1"/>
                          </a:solidFill>
                          <a:effectLst/>
                          <a:latin typeface="Arial" pitchFamily="34" charset="0"/>
                          <a:cs typeface="Arial" pitchFamily="34" charset="0"/>
                        </a:rPr>
                        <a:t/>
                      </a:r>
                      <a:br>
                        <a:rPr kumimoji="0" lang="en-US" sz="2800" b="0" i="0" u="none" strike="noStrike" cap="none" normalizeH="0" baseline="0" dirty="0" smtClean="0">
                          <a:ln>
                            <a:noFill/>
                          </a:ln>
                          <a:solidFill>
                            <a:schemeClr val="tx1"/>
                          </a:solidFill>
                          <a:effectLst/>
                          <a:latin typeface="Arial" pitchFamily="34" charset="0"/>
                          <a:cs typeface="Arial" pitchFamily="34" charset="0"/>
                        </a:rPr>
                      </a:br>
                      <a:r>
                        <a:rPr lang="en-US" sz="2800" dirty="0" smtClean="0">
                          <a:latin typeface="Arial" pitchFamily="34" charset="0"/>
                          <a:cs typeface="Arial" pitchFamily="34" charset="0"/>
                        </a:rPr>
                        <a:t>Imposed for 68-d </a:t>
                      </a:r>
                      <a:r>
                        <a:rPr kumimoji="0" lang="en-US" sz="2800" b="0" i="0" u="none" strike="noStrike" cap="none" normalizeH="0" baseline="0" dirty="0" smtClean="0">
                          <a:ln>
                            <a:noFill/>
                          </a:ln>
                          <a:solidFill>
                            <a:schemeClr val="tx1"/>
                          </a:solidFill>
                          <a:effectLst/>
                          <a:latin typeface="Arial" pitchFamily="34" charset="0"/>
                          <a:cs typeface="Arial" pitchFamily="34" charset="0"/>
                        </a:rPr>
                        <a:t/>
                      </a:r>
                      <a:br>
                        <a:rPr kumimoji="0" lang="en-US" sz="2800" b="0" i="0" u="none" strike="noStrike" cap="none" normalizeH="0" baseline="0" dirty="0" smtClean="0">
                          <a:ln>
                            <a:noFill/>
                          </a:ln>
                          <a:solidFill>
                            <a:schemeClr val="tx1"/>
                          </a:solidFill>
                          <a:effectLst/>
                          <a:latin typeface="Arial" pitchFamily="34" charset="0"/>
                          <a:cs typeface="Arial" pitchFamily="34" charset="0"/>
                        </a:rPr>
                      </a:br>
                      <a:r>
                        <a:rPr kumimoji="0" lang="en-US" sz="2800" b="0" i="0" u="none" strike="noStrike" cap="none" normalizeH="0" baseline="0" dirty="0" smtClean="0">
                          <a:ln>
                            <a:noFill/>
                          </a:ln>
                          <a:solidFill>
                            <a:schemeClr val="tx1"/>
                          </a:solidFill>
                          <a:effectLst/>
                          <a:latin typeface="Arial" pitchFamily="34" charset="0"/>
                          <a:cs typeface="Arial" pitchFamily="34" charset="0"/>
                        </a:rPr>
                        <a:t>2007 average: 7.3 irrigation events</a:t>
                      </a:r>
                      <a:br>
                        <a:rPr kumimoji="0" lang="en-US" sz="2800" b="0" i="0" u="none" strike="noStrike" cap="none" normalizeH="0" baseline="0" dirty="0" smtClean="0">
                          <a:ln>
                            <a:noFill/>
                          </a:ln>
                          <a:solidFill>
                            <a:schemeClr val="tx1"/>
                          </a:solidFill>
                          <a:effectLst/>
                          <a:latin typeface="Arial" pitchFamily="34" charset="0"/>
                          <a:cs typeface="Arial" pitchFamily="34" charset="0"/>
                        </a:rPr>
                      </a:br>
                      <a:r>
                        <a:rPr kumimoji="0" lang="en-US" sz="2800" b="0" i="0" u="none" strike="noStrike" cap="none" normalizeH="0" baseline="0" dirty="0" smtClean="0">
                          <a:ln>
                            <a:noFill/>
                          </a:ln>
                          <a:solidFill>
                            <a:schemeClr val="tx1"/>
                          </a:solidFill>
                          <a:effectLst/>
                          <a:latin typeface="Arial" pitchFamily="34" charset="0"/>
                          <a:cs typeface="Arial" pitchFamily="34" charset="0"/>
                        </a:rPr>
                        <a:t>2008 average: 6.4 irrigation events</a:t>
                      </a:r>
                    </a:p>
                  </a:txBody>
                  <a:tcPr/>
                </a:tc>
              </a:tr>
            </a:tbl>
          </a:graphicData>
        </a:graphic>
      </p:graphicFrame>
      <p:sp>
        <p:nvSpPr>
          <p:cNvPr id="15" name="TextBox 14"/>
          <p:cNvSpPr txBox="1"/>
          <p:nvPr/>
        </p:nvSpPr>
        <p:spPr>
          <a:xfrm>
            <a:off x="27901557" y="6765509"/>
            <a:ext cx="12999308" cy="14418091"/>
          </a:xfrm>
          <a:prstGeom prst="rect">
            <a:avLst/>
          </a:prstGeom>
          <a:noFill/>
          <a:ln w="25400">
            <a:solidFill>
              <a:srgbClr val="882237"/>
            </a:solidFill>
          </a:ln>
        </p:spPr>
        <p:txBody>
          <a:bodyPr wrap="square" rtlCol="0">
            <a:spAutoFit/>
          </a:bodyPr>
          <a:lstStyle/>
          <a:p>
            <a:pPr marL="0" lvl="1">
              <a:defRPr/>
            </a:pPr>
            <a:r>
              <a:rPr lang="en-US" sz="4000" b="1" u="sng" dirty="0" smtClean="0">
                <a:solidFill>
                  <a:srgbClr val="882237"/>
                </a:solidFill>
                <a:latin typeface="Arial" pitchFamily="34" charset="0"/>
                <a:cs typeface="Arial" pitchFamily="34" charset="0"/>
              </a:rPr>
              <a:t/>
            </a:r>
            <a:br>
              <a:rPr lang="en-US" sz="4000" b="1" u="sng" dirty="0" smtClean="0">
                <a:solidFill>
                  <a:srgbClr val="882237"/>
                </a:solidFill>
                <a:latin typeface="Arial" pitchFamily="34" charset="0"/>
                <a:cs typeface="Arial" pitchFamily="34" charset="0"/>
              </a:rPr>
            </a:br>
            <a:r>
              <a:rPr lang="en-US" sz="2800" b="1" u="sng" dirty="0" smtClean="0">
                <a:solidFill>
                  <a:srgbClr val="882237"/>
                </a:solidFill>
                <a:latin typeface="Arial" pitchFamily="34" charset="0"/>
                <a:cs typeface="Arial" pitchFamily="34" charset="0"/>
                <a:sym typeface="Symbol"/>
              </a:rPr>
              <a:t></a:t>
            </a:r>
            <a:r>
              <a:rPr lang="en-US" sz="2800" b="1" u="sng" dirty="0" smtClean="0">
                <a:solidFill>
                  <a:srgbClr val="882237"/>
                </a:solidFill>
                <a:latin typeface="Arial" pitchFamily="34" charset="0"/>
                <a:cs typeface="Arial" pitchFamily="34" charset="0"/>
              </a:rPr>
              <a:t> and WUE in Response to Wilt-Based Irrigation</a:t>
            </a:r>
          </a:p>
          <a:p>
            <a:pPr lvl="0"/>
            <a:r>
              <a:rPr lang="en-US" sz="2800" dirty="0" smtClean="0">
                <a:latin typeface="Arial" pitchFamily="34" charset="0"/>
                <a:cs typeface="Arial" pitchFamily="34" charset="0"/>
              </a:rPr>
              <a:t>Differences in </a:t>
            </a:r>
            <a:r>
              <a:rPr lang="en-US" sz="2800" dirty="0" smtClean="0">
                <a:latin typeface="Arial" pitchFamily="34" charset="0"/>
                <a:cs typeface="Arial" pitchFamily="34" charset="0"/>
                <a:sym typeface="Symbol"/>
              </a:rPr>
              <a:t></a:t>
            </a:r>
            <a:r>
              <a:rPr lang="en-US" sz="2800" dirty="0" smtClean="0">
                <a:latin typeface="Arial" pitchFamily="34" charset="0"/>
                <a:cs typeface="Arial" pitchFamily="34" charset="0"/>
              </a:rPr>
              <a:t> (and </a:t>
            </a:r>
            <a:r>
              <a:rPr lang="en-US" sz="2800" i="1" dirty="0" err="1" smtClean="0">
                <a:latin typeface="Arial" pitchFamily="34" charset="0"/>
                <a:cs typeface="Arial" pitchFamily="34" charset="0"/>
              </a:rPr>
              <a:t>c</a:t>
            </a:r>
            <a:r>
              <a:rPr lang="en-US" sz="2800" i="1" baseline="-25000" dirty="0" err="1" smtClean="0">
                <a:latin typeface="Arial" pitchFamily="34" charset="0"/>
                <a:cs typeface="Arial" pitchFamily="34" charset="0"/>
              </a:rPr>
              <a:t>i</a:t>
            </a:r>
            <a:r>
              <a:rPr lang="en-US" sz="2800" dirty="0" smtClean="0">
                <a:latin typeface="Arial" pitchFamily="34" charset="0"/>
                <a:cs typeface="Arial" pitchFamily="34" charset="0"/>
              </a:rPr>
              <a:t>/</a:t>
            </a:r>
            <a:r>
              <a:rPr lang="en-US" sz="2800" i="1" dirty="0" smtClean="0">
                <a:latin typeface="Arial" pitchFamily="34" charset="0"/>
                <a:cs typeface="Arial" pitchFamily="34" charset="0"/>
              </a:rPr>
              <a:t>c</a:t>
            </a:r>
            <a:r>
              <a:rPr lang="en-US" sz="2800" i="1" baseline="-25000" dirty="0" smtClean="0">
                <a:latin typeface="Arial" pitchFamily="34" charset="0"/>
                <a:cs typeface="Arial" pitchFamily="34" charset="0"/>
              </a:rPr>
              <a:t>a</a:t>
            </a:r>
            <a:r>
              <a:rPr lang="en-US" sz="2800" dirty="0" smtClean="0">
                <a:latin typeface="Arial" pitchFamily="34" charset="0"/>
                <a:cs typeface="Arial" pitchFamily="34" charset="0"/>
              </a:rPr>
              <a:t> ratio) due to irrigation main effect (WW vs. WB) were observed in both years; </a:t>
            </a:r>
            <a:r>
              <a:rPr lang="en-US" sz="2800" dirty="0" smtClean="0">
                <a:latin typeface="Arial" pitchFamily="34" charset="0"/>
                <a:cs typeface="Arial" pitchFamily="34" charset="0"/>
                <a:sym typeface="Symbol"/>
              </a:rPr>
              <a:t></a:t>
            </a:r>
            <a:r>
              <a:rPr lang="en-US" sz="2800" dirty="0" smtClean="0">
                <a:latin typeface="Arial" pitchFamily="34" charset="0"/>
                <a:cs typeface="Arial" pitchFamily="34" charset="0"/>
              </a:rPr>
              <a:t> was consistently lower under WB when compared to WW (Table 2). Lower </a:t>
            </a:r>
            <a:r>
              <a:rPr lang="en-US" sz="2800" dirty="0" smtClean="0">
                <a:latin typeface="Arial" pitchFamily="34" charset="0"/>
                <a:cs typeface="Arial" pitchFamily="34" charset="0"/>
                <a:sym typeface="Symbol"/>
              </a:rPr>
              <a:t></a:t>
            </a:r>
            <a:r>
              <a:rPr lang="en-US" sz="2800" dirty="0" smtClean="0">
                <a:latin typeface="Arial" pitchFamily="34" charset="0"/>
                <a:cs typeface="Arial" pitchFamily="34" charset="0"/>
              </a:rPr>
              <a:t> values suggest greater stomatal closure (water stress) and higher WUE. Stomatal closure is a drought avoidance mechanism and precedes any detectable loss in whole-plant productivity under mild water stress (i.e. WB).</a:t>
            </a:r>
          </a:p>
          <a:p>
            <a:pPr lvl="0"/>
            <a:endParaRPr lang="en-US" sz="2800" dirty="0" smtClean="0">
              <a:latin typeface="Arial" pitchFamily="34" charset="0"/>
              <a:cs typeface="Arial" pitchFamily="34" charset="0"/>
            </a:endParaRPr>
          </a:p>
          <a:p>
            <a:pPr lvl="0"/>
            <a:r>
              <a:rPr lang="en-US" sz="2800" dirty="0" smtClean="0">
                <a:latin typeface="Arial" pitchFamily="34" charset="0"/>
                <a:cs typeface="Arial" pitchFamily="34" charset="0"/>
              </a:rPr>
              <a:t>In 2007 lower </a:t>
            </a:r>
            <a:r>
              <a:rPr lang="en-US" sz="2800" dirty="0" smtClean="0">
                <a:latin typeface="Arial" pitchFamily="34" charset="0"/>
                <a:cs typeface="Arial" pitchFamily="34" charset="0"/>
                <a:sym typeface="Symbol"/>
              </a:rPr>
              <a:t></a:t>
            </a:r>
            <a:r>
              <a:rPr lang="en-US" sz="2800" dirty="0" smtClean="0">
                <a:latin typeface="Arial" pitchFamily="34" charset="0"/>
                <a:cs typeface="Arial" pitchFamily="34" charset="0"/>
              </a:rPr>
              <a:t> under WB irrigation was an indication of physiological stress (lower </a:t>
            </a:r>
            <a:r>
              <a:rPr lang="en-US" sz="2800" i="1" dirty="0" err="1" smtClean="0">
                <a:latin typeface="Arial" pitchFamily="34" charset="0"/>
                <a:cs typeface="Arial" pitchFamily="34" charset="0"/>
              </a:rPr>
              <a:t>c</a:t>
            </a:r>
            <a:r>
              <a:rPr lang="en-US" sz="2800" i="1" baseline="-25000" dirty="0" err="1" smtClean="0">
                <a:latin typeface="Arial" pitchFamily="34" charset="0"/>
                <a:cs typeface="Arial" pitchFamily="34" charset="0"/>
              </a:rPr>
              <a:t>i</a:t>
            </a:r>
            <a:r>
              <a:rPr lang="en-US" sz="2800" i="1" dirty="0" smtClean="0">
                <a:latin typeface="Arial" pitchFamily="34" charset="0"/>
                <a:cs typeface="Arial" pitchFamily="34" charset="0"/>
              </a:rPr>
              <a:t>/c</a:t>
            </a:r>
            <a:r>
              <a:rPr lang="en-US" sz="2800" i="1" baseline="-25000" dirty="0" smtClean="0">
                <a:latin typeface="Arial" pitchFamily="34" charset="0"/>
                <a:cs typeface="Arial" pitchFamily="34" charset="0"/>
              </a:rPr>
              <a:t>a</a:t>
            </a:r>
            <a:r>
              <a:rPr lang="en-US" sz="2800" dirty="0" smtClean="0">
                <a:latin typeface="Arial" pitchFamily="34" charset="0"/>
                <a:cs typeface="Arial" pitchFamily="34" charset="0"/>
              </a:rPr>
              <a:t> ratio), which was not readily apparent according to whole-plant parameters. Yield (productivity), ET (whole plant water use) and WUE measurements did not vary due to irrigation treatment in 2007 (Table 2). In 2008 moisture stress was apparent at both the whole-plant and physiological levels, as genotypes subjected to WB irrigation had lower yield, WUE, and </a:t>
            </a:r>
            <a:r>
              <a:rPr lang="en-US" sz="2800" dirty="0" smtClean="0">
                <a:latin typeface="Arial" pitchFamily="34" charset="0"/>
                <a:cs typeface="Arial" pitchFamily="34" charset="0"/>
                <a:sym typeface="Symbol"/>
              </a:rPr>
              <a:t> </a:t>
            </a:r>
            <a:r>
              <a:rPr lang="en-US" sz="2800" dirty="0" smtClean="0">
                <a:latin typeface="Arial" pitchFamily="34" charset="0"/>
                <a:cs typeface="Arial" pitchFamily="34" charset="0"/>
              </a:rPr>
              <a:t>in comparison to WW (Table 2). </a:t>
            </a:r>
          </a:p>
          <a:p>
            <a:pPr lvl="0">
              <a:buFont typeface="Arial" pitchFamily="34" charset="0"/>
              <a:buChar char="•"/>
            </a:pPr>
            <a:endParaRPr lang="en-US" sz="2800" dirty="0" smtClean="0">
              <a:latin typeface="Arial" pitchFamily="34" charset="0"/>
              <a:cs typeface="Arial" pitchFamily="34" charset="0"/>
            </a:endParaRPr>
          </a:p>
          <a:p>
            <a:r>
              <a:rPr lang="en-US" sz="2800" dirty="0" smtClean="0">
                <a:latin typeface="Arial" pitchFamily="34" charset="0"/>
                <a:cs typeface="Arial" pitchFamily="34" charset="0"/>
              </a:rPr>
              <a:t>Genetic variation in 2007 for </a:t>
            </a:r>
            <a:r>
              <a:rPr lang="en-US" sz="2800" dirty="0" smtClean="0">
                <a:latin typeface="Arial" pitchFamily="34" charset="0"/>
                <a:cs typeface="Arial" pitchFamily="34" charset="0"/>
                <a:sym typeface="Symbol"/>
              </a:rPr>
              <a:t></a:t>
            </a:r>
            <a:r>
              <a:rPr lang="en-US" sz="2800" dirty="0" smtClean="0">
                <a:latin typeface="Arial" pitchFamily="34" charset="0"/>
                <a:cs typeface="Arial" pitchFamily="34" charset="0"/>
              </a:rPr>
              <a:t> (</a:t>
            </a:r>
            <a:r>
              <a:rPr lang="en-US" sz="2800" i="1" dirty="0" err="1" smtClean="0">
                <a:latin typeface="Arial" pitchFamily="34" charset="0"/>
                <a:cs typeface="Arial" pitchFamily="34" charset="0"/>
              </a:rPr>
              <a:t>c</a:t>
            </a:r>
            <a:r>
              <a:rPr lang="en-US" sz="2800" i="1" baseline="-25000" dirty="0" err="1" smtClean="0">
                <a:latin typeface="Arial" pitchFamily="34" charset="0"/>
                <a:cs typeface="Arial" pitchFamily="34" charset="0"/>
              </a:rPr>
              <a:t>i</a:t>
            </a:r>
            <a:r>
              <a:rPr lang="en-US" sz="2800" dirty="0" smtClean="0">
                <a:latin typeface="Arial" pitchFamily="34" charset="0"/>
                <a:cs typeface="Arial" pitchFamily="34" charset="0"/>
              </a:rPr>
              <a:t>/</a:t>
            </a:r>
            <a:r>
              <a:rPr lang="en-US" sz="2800" i="1" dirty="0" smtClean="0">
                <a:latin typeface="Arial" pitchFamily="34" charset="0"/>
                <a:cs typeface="Arial" pitchFamily="34" charset="0"/>
              </a:rPr>
              <a:t>c</a:t>
            </a:r>
            <a:r>
              <a:rPr lang="en-US" sz="2800" i="1" baseline="-25000" dirty="0" smtClean="0">
                <a:latin typeface="Arial" pitchFamily="34" charset="0"/>
                <a:cs typeface="Arial" pitchFamily="34" charset="0"/>
              </a:rPr>
              <a:t>a</a:t>
            </a:r>
            <a:r>
              <a:rPr lang="en-US" sz="2800" dirty="0" smtClean="0">
                <a:latin typeface="Arial" pitchFamily="34" charset="0"/>
                <a:cs typeface="Arial" pitchFamily="34" charset="0"/>
              </a:rPr>
              <a:t> ratio) under WB was correlated with wilting tendency (Figure 1) but no relationship was observed in 2008. No difference among irrigation treatments was detected in either year for ET. Most of the genetic variation in WUE in 2007 (88%) and 2008 (96%) was attributable to yield (Figure 2). </a:t>
            </a:r>
            <a:br>
              <a:rPr lang="en-US" sz="2800" dirty="0" smtClean="0">
                <a:latin typeface="Arial" pitchFamily="34" charset="0"/>
                <a:cs typeface="Arial" pitchFamily="34" charset="0"/>
              </a:rPr>
            </a:br>
            <a:endParaRPr lang="en-US" sz="2800" dirty="0" smtClean="0">
              <a:latin typeface="Arial" pitchFamily="34" charset="0"/>
              <a:cs typeface="Arial" pitchFamily="34" charset="0"/>
            </a:endParaRPr>
          </a:p>
          <a:p>
            <a:pPr lvl="0"/>
            <a:r>
              <a:rPr lang="en-US" sz="2800" dirty="0" smtClean="0">
                <a:latin typeface="Arial" pitchFamily="34" charset="0"/>
                <a:cs typeface="Arial" pitchFamily="34" charset="0"/>
              </a:rPr>
              <a:t>In 2007 WUE and </a:t>
            </a:r>
            <a:r>
              <a:rPr lang="en-US" sz="2800" dirty="0" smtClean="0">
                <a:latin typeface="Arial" pitchFamily="34" charset="0"/>
                <a:cs typeface="Arial" pitchFamily="34" charset="0"/>
                <a:sym typeface="Symbol"/>
              </a:rPr>
              <a:t></a:t>
            </a:r>
            <a:r>
              <a:rPr lang="en-US" sz="2800" dirty="0" smtClean="0">
                <a:latin typeface="Arial" pitchFamily="34" charset="0"/>
                <a:cs typeface="Arial" pitchFamily="34" charset="0"/>
              </a:rPr>
              <a:t> were not correlated among genotypes in response to WW or WB irrigation. In 2008 WUE and </a:t>
            </a:r>
            <a:r>
              <a:rPr lang="en-US" sz="2800" dirty="0" smtClean="0">
                <a:latin typeface="Arial" pitchFamily="34" charset="0"/>
                <a:cs typeface="Arial" pitchFamily="34" charset="0"/>
                <a:sym typeface="Symbol"/>
              </a:rPr>
              <a:t></a:t>
            </a:r>
            <a:r>
              <a:rPr lang="en-US" sz="2800" dirty="0" smtClean="0">
                <a:latin typeface="Arial" pitchFamily="34" charset="0"/>
                <a:cs typeface="Arial" pitchFamily="34" charset="0"/>
              </a:rPr>
              <a:t> were found to be positively correlated under WW irrigation (r</a:t>
            </a:r>
            <a:r>
              <a:rPr lang="en-US" sz="2800" baseline="30000" dirty="0" smtClean="0">
                <a:latin typeface="Arial" pitchFamily="34" charset="0"/>
                <a:cs typeface="Arial" pitchFamily="34" charset="0"/>
              </a:rPr>
              <a:t>2</a:t>
            </a:r>
            <a:r>
              <a:rPr lang="en-US" sz="2800" dirty="0" smtClean="0">
                <a:latin typeface="Arial" pitchFamily="34" charset="0"/>
                <a:cs typeface="Arial" pitchFamily="34" charset="0"/>
              </a:rPr>
              <a:t>=0.89, p</a:t>
            </a:r>
            <a:r>
              <a:rPr lang="en-US" sz="2800" dirty="0" smtClean="0">
                <a:latin typeface="Arial" pitchFamily="34" charset="0"/>
                <a:cs typeface="Arial" pitchFamily="34" charset="0"/>
                <a:sym typeface="Symbol"/>
              </a:rPr>
              <a:t></a:t>
            </a:r>
            <a:r>
              <a:rPr lang="en-US" sz="2800" dirty="0" smtClean="0">
                <a:latin typeface="Arial" pitchFamily="34" charset="0"/>
                <a:cs typeface="Arial" pitchFamily="34" charset="0"/>
              </a:rPr>
              <a:t>0.02), while no significant correlation was detected for genotypes under WB treatment. In theory WUE and </a:t>
            </a:r>
            <a:r>
              <a:rPr lang="en-US" sz="2800" dirty="0" smtClean="0">
                <a:latin typeface="Arial" pitchFamily="34" charset="0"/>
                <a:cs typeface="Arial" pitchFamily="34" charset="0"/>
                <a:sym typeface="Symbol"/>
              </a:rPr>
              <a:t></a:t>
            </a:r>
            <a:r>
              <a:rPr lang="en-US" sz="2800" dirty="0" smtClean="0">
                <a:latin typeface="Arial" pitchFamily="34" charset="0"/>
                <a:cs typeface="Arial" pitchFamily="34" charset="0"/>
              </a:rPr>
              <a:t> are inversely related provided that the assumptions outlined by Farquhar and Richards (1984) have not been violated. Previous studies with Kentucky bluegrass (Ebdon et al., 1998) have shown serious departures from the constant leaf temperature assumption can occur in greenhouse studies, reducing the predictive value of </a:t>
            </a:r>
            <a:r>
              <a:rPr lang="en-US" sz="2800" dirty="0" smtClean="0">
                <a:latin typeface="Arial" pitchFamily="34" charset="0"/>
                <a:cs typeface="Arial" pitchFamily="34" charset="0"/>
                <a:sym typeface="Symbol"/>
              </a:rPr>
              <a:t></a:t>
            </a:r>
            <a:r>
              <a:rPr lang="en-US" sz="2800" dirty="0" smtClean="0">
                <a:latin typeface="Arial" pitchFamily="34" charset="0"/>
                <a:cs typeface="Arial" pitchFamily="34" charset="0"/>
              </a:rPr>
              <a:t> for WUE.</a:t>
            </a:r>
            <a:r>
              <a:rPr lang="en-US" sz="2800" dirty="0" smtClean="0">
                <a:solidFill>
                  <a:srgbClr val="00B0F0"/>
                </a:solidFill>
                <a:latin typeface="Arial" pitchFamily="34" charset="0"/>
                <a:cs typeface="Arial" pitchFamily="34" charset="0"/>
              </a:rPr>
              <a:t> </a:t>
            </a:r>
            <a:r>
              <a:rPr lang="en-US" sz="2800" dirty="0" smtClean="0">
                <a:latin typeface="Arial" pitchFamily="34" charset="0"/>
                <a:cs typeface="Arial" pitchFamily="34" charset="0"/>
              </a:rPr>
              <a:t>Furthermore, our methods for measuring productivity as clipping yields may not account for carbon allocation at the whole-plant level.</a:t>
            </a:r>
          </a:p>
        </p:txBody>
      </p:sp>
      <p:sp>
        <p:nvSpPr>
          <p:cNvPr id="16" name="TextBox 15"/>
          <p:cNvSpPr txBox="1"/>
          <p:nvPr/>
        </p:nvSpPr>
        <p:spPr>
          <a:xfrm>
            <a:off x="29870400" y="5918200"/>
            <a:ext cx="9372600" cy="1061829"/>
          </a:xfrm>
          <a:prstGeom prst="rect">
            <a:avLst/>
          </a:prstGeom>
          <a:gradFill flip="none" rotWithShape="1">
            <a:gsLst>
              <a:gs pos="0">
                <a:srgbClr val="882237">
                  <a:shade val="30000"/>
                  <a:satMod val="115000"/>
                </a:srgbClr>
              </a:gs>
              <a:gs pos="50000">
                <a:srgbClr val="882237">
                  <a:shade val="67500"/>
                  <a:satMod val="115000"/>
                </a:srgbClr>
              </a:gs>
              <a:gs pos="100000">
                <a:srgbClr val="882237">
                  <a:shade val="100000"/>
                  <a:satMod val="115000"/>
                </a:srgbClr>
              </a:gs>
            </a:gsLst>
            <a:lin ang="5400000" scaled="1"/>
            <a:tileRect/>
          </a:gradFill>
        </p:spPr>
        <p:txBody>
          <a:bodyPr wrap="square" rtlCol="0">
            <a:spAutoFit/>
          </a:bodyPr>
          <a:lstStyle/>
          <a:p>
            <a:pPr algn="ctr"/>
            <a:r>
              <a:rPr lang="en-US" sz="63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Results &amp; Discussion</a:t>
            </a:r>
            <a:endParaRPr lang="en-US" sz="63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17" name="TextBox 16"/>
          <p:cNvSpPr txBox="1"/>
          <p:nvPr/>
        </p:nvSpPr>
        <p:spPr>
          <a:xfrm>
            <a:off x="27926270" y="22758400"/>
            <a:ext cx="12974594" cy="5693866"/>
          </a:xfrm>
          <a:prstGeom prst="rect">
            <a:avLst/>
          </a:prstGeom>
          <a:noFill/>
          <a:ln w="25400">
            <a:solidFill>
              <a:srgbClr val="882237"/>
            </a:solidFill>
          </a:ln>
        </p:spPr>
        <p:txBody>
          <a:bodyPr wrap="square" rtlCol="0">
            <a:spAutoFit/>
          </a:bodyPr>
          <a:lstStyle/>
          <a:p>
            <a:pPr marL="0" lvl="1">
              <a:buFont typeface="Arial" pitchFamily="34" charset="0"/>
              <a:buChar char="•"/>
              <a:defRPr/>
            </a:pPr>
            <a:endParaRPr lang="en-US" sz="2800" dirty="0" smtClean="0">
              <a:latin typeface="Arial" pitchFamily="34" charset="0"/>
              <a:cs typeface="Arial" pitchFamily="34" charset="0"/>
              <a:sym typeface="Symbol"/>
            </a:endParaRPr>
          </a:p>
          <a:p>
            <a:pPr marL="0" lvl="1" indent="0">
              <a:buClr>
                <a:srgbClr val="882237"/>
              </a:buClr>
              <a:buSzPct val="175000"/>
              <a:buFont typeface="Arial" charset="0"/>
              <a:buChar char="•"/>
            </a:pPr>
            <a:r>
              <a:rPr lang="en-US" sz="2800" baseline="30000" dirty="0" smtClean="0">
                <a:latin typeface="Arial" pitchFamily="34" charset="0"/>
                <a:cs typeface="Arial" pitchFamily="34" charset="0"/>
              </a:rPr>
              <a:t> 13</a:t>
            </a:r>
            <a:r>
              <a:rPr lang="en-US" sz="2800" dirty="0" smtClean="0">
                <a:latin typeface="Arial" pitchFamily="34" charset="0"/>
                <a:cs typeface="Arial" pitchFamily="34" charset="0"/>
              </a:rPr>
              <a:t>C isotope discrimination, </a:t>
            </a:r>
            <a:r>
              <a:rPr lang="en-US" sz="2800" dirty="0" smtClean="0">
                <a:latin typeface="Arial" pitchFamily="34" charset="0"/>
                <a:cs typeface="Arial" pitchFamily="34" charset="0"/>
                <a:sym typeface="Symbol" pitchFamily="18" charset="2"/>
              </a:rPr>
              <a:t> (and </a:t>
            </a:r>
            <a:r>
              <a:rPr lang="en-US" sz="2800" i="1" dirty="0" err="1" smtClean="0">
                <a:latin typeface="Arial" pitchFamily="34" charset="0"/>
                <a:cs typeface="Arial" pitchFamily="34" charset="0"/>
              </a:rPr>
              <a:t>c</a:t>
            </a:r>
            <a:r>
              <a:rPr lang="en-US" sz="2800" i="1" baseline="-25000" dirty="0" err="1" smtClean="0">
                <a:latin typeface="Arial" pitchFamily="34" charset="0"/>
                <a:cs typeface="Arial" pitchFamily="34" charset="0"/>
              </a:rPr>
              <a:t>i</a:t>
            </a:r>
            <a:r>
              <a:rPr lang="en-US" sz="2800" dirty="0" smtClean="0">
                <a:latin typeface="Arial" pitchFamily="34" charset="0"/>
                <a:cs typeface="Arial" pitchFamily="34" charset="0"/>
              </a:rPr>
              <a:t>/</a:t>
            </a:r>
            <a:r>
              <a:rPr lang="en-US" sz="2800" i="1" dirty="0" smtClean="0">
                <a:latin typeface="Arial" pitchFamily="34" charset="0"/>
                <a:cs typeface="Arial" pitchFamily="34" charset="0"/>
              </a:rPr>
              <a:t>c</a:t>
            </a:r>
            <a:r>
              <a:rPr lang="en-US" sz="2800" i="1" baseline="-25000" dirty="0" smtClean="0">
                <a:latin typeface="Arial" pitchFamily="34" charset="0"/>
                <a:cs typeface="Arial" pitchFamily="34" charset="0"/>
              </a:rPr>
              <a:t>a</a:t>
            </a:r>
            <a:r>
              <a:rPr lang="en-US" sz="2800" dirty="0" smtClean="0">
                <a:latin typeface="Arial" pitchFamily="34" charset="0"/>
                <a:cs typeface="Arial" pitchFamily="34" charset="0"/>
                <a:sym typeface="Symbol" pitchFamily="18" charset="2"/>
              </a:rPr>
              <a:t> ratio), was the only measurement in perennial ryegrass to show a significant response to differential irrigation (WW and WB) in both years.</a:t>
            </a:r>
            <a:br>
              <a:rPr lang="en-US" sz="2800" dirty="0" smtClean="0">
                <a:latin typeface="Arial" pitchFamily="34" charset="0"/>
                <a:cs typeface="Arial" pitchFamily="34" charset="0"/>
                <a:sym typeface="Symbol" pitchFamily="18" charset="2"/>
              </a:rPr>
            </a:br>
            <a:endParaRPr lang="en-US" sz="2800" dirty="0" smtClean="0">
              <a:latin typeface="Arial" pitchFamily="34" charset="0"/>
              <a:cs typeface="Arial" pitchFamily="34" charset="0"/>
              <a:sym typeface="Symbol" pitchFamily="18" charset="2"/>
            </a:endParaRPr>
          </a:p>
          <a:p>
            <a:pPr marL="0" lvl="1" indent="0">
              <a:buClr>
                <a:srgbClr val="882237"/>
              </a:buClr>
              <a:buSzPct val="175000"/>
              <a:buFont typeface="Arial" charset="0"/>
              <a:buChar char="•"/>
            </a:pPr>
            <a:r>
              <a:rPr lang="en-US" sz="2800" dirty="0" smtClean="0">
                <a:latin typeface="Arial" pitchFamily="34" charset="0"/>
                <a:cs typeface="Arial" pitchFamily="34" charset="0"/>
                <a:sym typeface="Symbol" pitchFamily="18" charset="2"/>
              </a:rPr>
              <a:t> Whole-plant measurements including WUE, ET and yield were not significantly affected by irrigation in all years.</a:t>
            </a:r>
          </a:p>
          <a:p>
            <a:pPr marL="0" lvl="1" indent="0">
              <a:buClr>
                <a:srgbClr val="882237"/>
              </a:buClr>
              <a:buSzPct val="175000"/>
              <a:buFont typeface="Arial" charset="0"/>
              <a:buChar char="•"/>
            </a:pPr>
            <a:endParaRPr lang="en-US" sz="2800" dirty="0" smtClean="0">
              <a:latin typeface="Arial" pitchFamily="34" charset="0"/>
              <a:cs typeface="Arial" pitchFamily="34" charset="0"/>
              <a:sym typeface="Symbol" pitchFamily="18" charset="2"/>
            </a:endParaRPr>
          </a:p>
          <a:p>
            <a:pPr marL="0" lvl="1" indent="0">
              <a:buClr>
                <a:srgbClr val="882237"/>
              </a:buClr>
              <a:buSzPct val="175000"/>
              <a:buFont typeface="Arial" charset="0"/>
              <a:buChar char="•"/>
            </a:pPr>
            <a:r>
              <a:rPr lang="en-US" sz="2800" dirty="0" smtClean="0">
                <a:latin typeface="Arial" pitchFamily="34" charset="0"/>
                <a:cs typeface="Arial" pitchFamily="34" charset="0"/>
                <a:sym typeface="Symbol" pitchFamily="18" charset="2"/>
              </a:rPr>
              <a:t> In some years,  was correlated with wilting tendency measured as the number of days to wilt or as the total number of wilt events.</a:t>
            </a:r>
          </a:p>
          <a:p>
            <a:pPr marL="0" lvl="1" indent="0">
              <a:buClr>
                <a:srgbClr val="882237"/>
              </a:buClr>
              <a:buSzPct val="175000"/>
              <a:buFont typeface="Arial" charset="0"/>
              <a:buChar char="•"/>
            </a:pPr>
            <a:endParaRPr lang="en-US" sz="2800" dirty="0" smtClean="0">
              <a:latin typeface="Arial" pitchFamily="34" charset="0"/>
              <a:cs typeface="Arial" pitchFamily="34" charset="0"/>
              <a:sym typeface="Symbol" pitchFamily="18" charset="2"/>
            </a:endParaRPr>
          </a:p>
          <a:p>
            <a:pPr marL="0" lvl="1" indent="0">
              <a:buClr>
                <a:srgbClr val="882237"/>
              </a:buClr>
              <a:buSzPct val="175000"/>
              <a:buFont typeface="Arial" charset="0"/>
              <a:buChar char="•"/>
            </a:pPr>
            <a:r>
              <a:rPr lang="en-US" sz="2800" dirty="0" smtClean="0">
                <a:latin typeface="Arial" pitchFamily="34" charset="0"/>
                <a:cs typeface="Arial" pitchFamily="34" charset="0"/>
                <a:sym typeface="Symbol" pitchFamily="18" charset="2"/>
              </a:rPr>
              <a:t> </a:t>
            </a:r>
            <a:r>
              <a:rPr lang="en-US" sz="2800" dirty="0" smtClean="0">
                <a:latin typeface="Arial" pitchFamily="34" charset="0"/>
                <a:cs typeface="Arial" pitchFamily="34" charset="0"/>
              </a:rPr>
              <a:t>No consistent relationship between </a:t>
            </a:r>
            <a:r>
              <a:rPr lang="en-US" sz="2800" dirty="0" smtClean="0">
                <a:latin typeface="Arial" pitchFamily="34" charset="0"/>
                <a:cs typeface="Arial" pitchFamily="34" charset="0"/>
                <a:sym typeface="Symbol" pitchFamily="18" charset="2"/>
              </a:rPr>
              <a:t> and WUE</a:t>
            </a:r>
            <a:r>
              <a:rPr lang="en-US" sz="2800" dirty="0" smtClean="0">
                <a:latin typeface="Arial" pitchFamily="34" charset="0"/>
                <a:cs typeface="Arial" pitchFamily="34" charset="0"/>
              </a:rPr>
              <a:t> was observed due to violations in </a:t>
            </a:r>
            <a:r>
              <a:rPr lang="en-US" sz="2800" dirty="0" smtClean="0">
                <a:latin typeface="Arial" pitchFamily="34" charset="0"/>
                <a:cs typeface="Arial" pitchFamily="34" charset="0"/>
                <a:sym typeface="Symbol" pitchFamily="18" charset="2"/>
              </a:rPr>
              <a:t></a:t>
            </a:r>
            <a:r>
              <a:rPr lang="en-US" sz="2800" dirty="0" smtClean="0">
                <a:latin typeface="Arial" pitchFamily="34" charset="0"/>
                <a:cs typeface="Arial" pitchFamily="34" charset="0"/>
              </a:rPr>
              <a:t> theory. </a:t>
            </a:r>
            <a:endParaRPr lang="en-US" sz="2800" dirty="0">
              <a:latin typeface="Arial" pitchFamily="34" charset="0"/>
              <a:cs typeface="Arial" pitchFamily="34" charset="0"/>
            </a:endParaRPr>
          </a:p>
        </p:txBody>
      </p:sp>
      <p:sp>
        <p:nvSpPr>
          <p:cNvPr id="18" name="TextBox 17"/>
          <p:cNvSpPr txBox="1"/>
          <p:nvPr/>
        </p:nvSpPr>
        <p:spPr>
          <a:xfrm>
            <a:off x="29870400" y="21945600"/>
            <a:ext cx="9372600" cy="1061829"/>
          </a:xfrm>
          <a:prstGeom prst="rect">
            <a:avLst/>
          </a:prstGeom>
          <a:gradFill flip="none" rotWithShape="1">
            <a:gsLst>
              <a:gs pos="0">
                <a:srgbClr val="882237">
                  <a:shade val="30000"/>
                  <a:satMod val="115000"/>
                </a:srgbClr>
              </a:gs>
              <a:gs pos="50000">
                <a:srgbClr val="882237">
                  <a:shade val="67500"/>
                  <a:satMod val="115000"/>
                </a:srgbClr>
              </a:gs>
              <a:gs pos="100000">
                <a:srgbClr val="882237">
                  <a:shade val="100000"/>
                  <a:satMod val="115000"/>
                </a:srgbClr>
              </a:gs>
            </a:gsLst>
            <a:lin ang="5400000" scaled="1"/>
            <a:tileRect/>
          </a:gradFill>
        </p:spPr>
        <p:txBody>
          <a:bodyPr wrap="square" rtlCol="0">
            <a:spAutoFit/>
          </a:bodyPr>
          <a:lstStyle/>
          <a:p>
            <a:pPr algn="ctr"/>
            <a:r>
              <a:rPr lang="en-US" sz="63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Conclusions</a:t>
            </a:r>
            <a:endParaRPr lang="en-US" sz="63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graphicFrame>
        <p:nvGraphicFramePr>
          <p:cNvPr id="19" name="Table 18"/>
          <p:cNvGraphicFramePr>
            <a:graphicFrameLocks noGrp="1"/>
          </p:cNvGraphicFramePr>
          <p:nvPr/>
        </p:nvGraphicFramePr>
        <p:xfrm>
          <a:off x="14401800" y="15016748"/>
          <a:ext cx="12801599" cy="6788150"/>
        </p:xfrm>
        <a:graphic>
          <a:graphicData uri="http://schemas.openxmlformats.org/drawingml/2006/table">
            <a:tbl>
              <a:tblPr/>
              <a:tblGrid>
                <a:gridCol w="3768840"/>
                <a:gridCol w="1962289"/>
                <a:gridCol w="2348172"/>
                <a:gridCol w="2557550"/>
                <a:gridCol w="2164748"/>
              </a:tblGrid>
              <a:tr h="0">
                <a:tc gridSpan="5">
                  <a:txBody>
                    <a:bodyPr/>
                    <a:lstStyle/>
                    <a:p>
                      <a:pPr marL="0" marR="0" indent="0" algn="l" defTabSz="4702576" rtl="0" eaLnBrk="1" fontAlgn="auto" latinLnBrk="0" hangingPunct="1">
                        <a:lnSpc>
                          <a:spcPct val="100000"/>
                        </a:lnSpc>
                        <a:spcBef>
                          <a:spcPts val="0"/>
                        </a:spcBef>
                        <a:spcAft>
                          <a:spcPts val="0"/>
                        </a:spcAft>
                        <a:buClrTx/>
                        <a:buSzTx/>
                        <a:buFontTx/>
                        <a:buNone/>
                        <a:tabLst/>
                        <a:defRPr/>
                      </a:pPr>
                      <a:r>
                        <a:rPr lang="en-US" sz="2800" kern="1200" dirty="0" smtClean="0">
                          <a:solidFill>
                            <a:schemeClr val="tx1"/>
                          </a:solidFill>
                          <a:latin typeface="Arial" pitchFamily="34" charset="0"/>
                          <a:ea typeface="+mn-ea"/>
                          <a:cs typeface="Arial" pitchFamily="34" charset="0"/>
                        </a:rPr>
                        <a:t>Table 2. Overall effect of well-watered (WW) and wilt-based (WB) irrigation averaged across perennial ryegrass genotypes</a:t>
                      </a:r>
                      <a:r>
                        <a:rPr lang="en-US" sz="2800" kern="1200" baseline="0" dirty="0" smtClean="0">
                          <a:solidFill>
                            <a:schemeClr val="tx1"/>
                          </a:solidFill>
                          <a:latin typeface="Arial" pitchFamily="34" charset="0"/>
                          <a:ea typeface="+mn-ea"/>
                          <a:cs typeface="Arial" pitchFamily="34" charset="0"/>
                        </a:rPr>
                        <a:t> </a:t>
                      </a:r>
                      <a:r>
                        <a:rPr lang="en-US" sz="2800" kern="1200" dirty="0" smtClean="0">
                          <a:solidFill>
                            <a:schemeClr val="tx1"/>
                          </a:solidFill>
                          <a:latin typeface="Arial" pitchFamily="34" charset="0"/>
                          <a:ea typeface="+mn-ea"/>
                          <a:cs typeface="Arial" pitchFamily="34" charset="0"/>
                        </a:rPr>
                        <a:t>in 2007 and 2008.</a:t>
                      </a:r>
                      <a:br>
                        <a:rPr lang="en-US" sz="2800" kern="1200" dirty="0" smtClean="0">
                          <a:solidFill>
                            <a:schemeClr val="tx1"/>
                          </a:solidFill>
                          <a:latin typeface="Arial" pitchFamily="34" charset="0"/>
                          <a:ea typeface="+mn-ea"/>
                          <a:cs typeface="Arial" pitchFamily="34" charset="0"/>
                        </a:rPr>
                      </a:br>
                      <a:endParaRPr lang="en-US" sz="1400" kern="1200" dirty="0" smtClean="0">
                        <a:solidFill>
                          <a:schemeClr val="tx1"/>
                        </a:solidFill>
                        <a:latin typeface="Arial" pitchFamily="34" charset="0"/>
                        <a:ea typeface="+mn-ea"/>
                        <a:cs typeface="Arial" pitchFamily="34" charset="0"/>
                      </a:endParaRPr>
                    </a:p>
                  </a:txBody>
                  <a:tcPr marL="73025" marR="73025" marT="27305" marB="27305"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pPr marL="0" marR="0" indent="130810">
                        <a:spcBef>
                          <a:spcPts val="0"/>
                        </a:spcBef>
                        <a:spcAft>
                          <a:spcPts val="0"/>
                        </a:spcAft>
                      </a:pPr>
                      <a:endParaRPr lang="en-US" sz="3000" dirty="0">
                        <a:latin typeface="Times New Roman"/>
                        <a:ea typeface="Times New Roman"/>
                      </a:endParaRPr>
                    </a:p>
                  </a:txBody>
                  <a:tcPr marL="73025" marR="73025" marT="27305" marB="27305">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spcBef>
                          <a:spcPts val="0"/>
                        </a:spcBef>
                        <a:spcAft>
                          <a:spcPts val="0"/>
                        </a:spcAft>
                      </a:pPr>
                      <a:endParaRPr lang="en-US" sz="3000" dirty="0">
                        <a:latin typeface="Times New Roman"/>
                        <a:ea typeface="Times New Roman"/>
                      </a:endParaRPr>
                    </a:p>
                  </a:txBody>
                  <a:tcPr marL="73025" marR="73025" marT="27305" marB="27305">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spcBef>
                          <a:spcPts val="0"/>
                        </a:spcBef>
                        <a:spcAft>
                          <a:spcPts val="0"/>
                        </a:spcAft>
                      </a:pPr>
                      <a:endParaRPr lang="en-US" sz="3000" dirty="0">
                        <a:latin typeface="Times New Roman"/>
                        <a:ea typeface="Times New Roman"/>
                      </a:endParaRPr>
                    </a:p>
                  </a:txBody>
                  <a:tcPr marL="73025" marR="73025" marT="27305" marB="27305">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spcBef>
                          <a:spcPts val="0"/>
                        </a:spcBef>
                        <a:spcAft>
                          <a:spcPts val="0"/>
                        </a:spcAft>
                      </a:pPr>
                      <a:endParaRPr lang="en-US" sz="3000" dirty="0">
                        <a:latin typeface="Times New Roman"/>
                        <a:ea typeface="Times New Roman"/>
                      </a:endParaRPr>
                    </a:p>
                  </a:txBody>
                  <a:tcPr marL="73025" marR="73025" marT="27305" marB="27305">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spcBef>
                          <a:spcPts val="0"/>
                        </a:spcBef>
                        <a:spcAft>
                          <a:spcPts val="0"/>
                        </a:spcAft>
                      </a:pPr>
                      <a:r>
                        <a:rPr lang="en-US" sz="2800" dirty="0">
                          <a:latin typeface="Arial"/>
                          <a:ea typeface="Times New Roman"/>
                        </a:rPr>
                        <a:t>Irrigation</a:t>
                      </a:r>
                      <a:endParaRPr lang="en-US" sz="2800" dirty="0">
                        <a:latin typeface="Times New Roman"/>
                        <a:ea typeface="Times New Roman"/>
                      </a:endParaRPr>
                    </a:p>
                  </a:txBody>
                  <a:tcPr marL="73025" marR="73025" marT="27305" marB="27305" anchor="ctr">
                    <a:lnL>
                      <a:noFill/>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130810" algn="ctr">
                        <a:spcBef>
                          <a:spcPts val="0"/>
                        </a:spcBef>
                        <a:spcAft>
                          <a:spcPts val="0"/>
                        </a:spcAft>
                      </a:pPr>
                      <a:r>
                        <a:rPr lang="en-US" sz="2800" dirty="0">
                          <a:latin typeface="Arial"/>
                          <a:ea typeface="Times New Roman"/>
                        </a:rPr>
                        <a:t>ET</a:t>
                      </a:r>
                      <a:br>
                        <a:rPr lang="en-US" sz="2800" dirty="0">
                          <a:latin typeface="Arial"/>
                          <a:ea typeface="Times New Roman"/>
                        </a:rPr>
                      </a:br>
                      <a:r>
                        <a:rPr lang="en-US" sz="2800" dirty="0">
                          <a:latin typeface="Arial"/>
                          <a:ea typeface="Times New Roman"/>
                        </a:rPr>
                        <a:t>(mm d</a:t>
                      </a:r>
                      <a:r>
                        <a:rPr lang="en-US" sz="2800" baseline="30000" dirty="0">
                          <a:latin typeface="Arial"/>
                          <a:ea typeface="Times New Roman"/>
                        </a:rPr>
                        <a:t>-1</a:t>
                      </a:r>
                      <a:r>
                        <a:rPr lang="en-US" sz="2800" dirty="0">
                          <a:latin typeface="Arial"/>
                          <a:ea typeface="Times New Roman"/>
                        </a:rPr>
                        <a:t>)</a:t>
                      </a:r>
                      <a:endParaRPr lang="en-US" sz="2800" dirty="0">
                        <a:latin typeface="Times New Roman"/>
                        <a:ea typeface="Times New Roman"/>
                      </a:endParaRPr>
                    </a:p>
                  </a:txBody>
                  <a:tcPr marL="73025" marR="73025" marT="27305" marB="27305">
                    <a:lnL w="12700" cap="flat" cmpd="sng" algn="ctr">
                      <a:solidFill>
                        <a:srgbClr val="000000"/>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dirty="0">
                          <a:latin typeface="Arial"/>
                          <a:ea typeface="Times New Roman"/>
                        </a:rPr>
                        <a:t>Yield</a:t>
                      </a:r>
                      <a:br>
                        <a:rPr lang="en-US" sz="2800" dirty="0">
                          <a:latin typeface="Arial"/>
                          <a:ea typeface="Times New Roman"/>
                        </a:rPr>
                      </a:br>
                      <a:r>
                        <a:rPr lang="en-US" sz="2800" dirty="0">
                          <a:latin typeface="Arial"/>
                          <a:ea typeface="Times New Roman"/>
                        </a:rPr>
                        <a:t>(mg d</a:t>
                      </a:r>
                      <a:r>
                        <a:rPr lang="en-US" sz="2800" baseline="30000" dirty="0">
                          <a:latin typeface="Arial"/>
                          <a:ea typeface="Times New Roman"/>
                        </a:rPr>
                        <a:t>-1</a:t>
                      </a:r>
                      <a:r>
                        <a:rPr lang="en-US" sz="2800" dirty="0">
                          <a:latin typeface="Arial"/>
                          <a:ea typeface="Times New Roman"/>
                        </a:rPr>
                        <a:t>)</a:t>
                      </a:r>
                      <a:endParaRPr lang="en-US" sz="2800" dirty="0">
                        <a:latin typeface="Times New Roman"/>
                        <a:ea typeface="Times New Roman"/>
                      </a:endParaRPr>
                    </a:p>
                  </a:txBody>
                  <a:tcPr marL="73025" marR="73025" marT="27305" marB="27305">
                    <a:lnL>
                      <a:noFill/>
                    </a:lnL>
                    <a:lnR>
                      <a:noFill/>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dirty="0">
                          <a:latin typeface="Arial"/>
                          <a:ea typeface="Times New Roman"/>
                        </a:rPr>
                        <a:t>WUE</a:t>
                      </a:r>
                      <a:br>
                        <a:rPr lang="en-US" sz="2800" dirty="0">
                          <a:latin typeface="Arial"/>
                          <a:ea typeface="Times New Roman"/>
                        </a:rPr>
                      </a:br>
                      <a:r>
                        <a:rPr lang="en-US" sz="2800" dirty="0">
                          <a:latin typeface="Arial"/>
                          <a:ea typeface="Times New Roman"/>
                        </a:rPr>
                        <a:t>(mg mL</a:t>
                      </a:r>
                      <a:r>
                        <a:rPr lang="en-US" sz="2800" baseline="30000" dirty="0">
                          <a:latin typeface="Arial"/>
                          <a:ea typeface="Times New Roman"/>
                        </a:rPr>
                        <a:t>-1</a:t>
                      </a:r>
                      <a:r>
                        <a:rPr lang="en-US" sz="2800" dirty="0">
                          <a:latin typeface="Arial"/>
                          <a:ea typeface="Times New Roman"/>
                        </a:rPr>
                        <a:t> d</a:t>
                      </a:r>
                      <a:r>
                        <a:rPr lang="en-US" sz="2800" baseline="30000" dirty="0">
                          <a:latin typeface="Arial"/>
                          <a:ea typeface="Times New Roman"/>
                        </a:rPr>
                        <a:t>-1</a:t>
                      </a:r>
                      <a:r>
                        <a:rPr lang="en-US" sz="2800" dirty="0">
                          <a:latin typeface="Arial"/>
                          <a:ea typeface="Times New Roman"/>
                        </a:rPr>
                        <a:t>)</a:t>
                      </a:r>
                      <a:endParaRPr lang="en-US" sz="2800" dirty="0">
                        <a:latin typeface="Times New Roman"/>
                        <a:ea typeface="Times New Roman"/>
                      </a:endParaRPr>
                    </a:p>
                  </a:txBody>
                  <a:tcPr marL="73025" marR="73025" marT="27305" marB="27305">
                    <a:lnL>
                      <a:noFill/>
                    </a:lnL>
                    <a:lnR>
                      <a:noFill/>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dirty="0">
                          <a:latin typeface="Arial"/>
                          <a:ea typeface="Times New Roman"/>
                          <a:cs typeface="Arial"/>
                          <a:sym typeface="Symbol"/>
                        </a:rPr>
                        <a:t></a:t>
                      </a:r>
                      <a:r>
                        <a:rPr lang="en-US" sz="2800" dirty="0">
                          <a:latin typeface="Arial"/>
                          <a:ea typeface="Times New Roman"/>
                        </a:rPr>
                        <a:t/>
                      </a:r>
                      <a:br>
                        <a:rPr lang="en-US" sz="2800" dirty="0">
                          <a:latin typeface="Arial"/>
                          <a:ea typeface="Times New Roman"/>
                        </a:rPr>
                      </a:br>
                      <a:r>
                        <a:rPr lang="en-US" sz="2800" dirty="0">
                          <a:latin typeface="Arial"/>
                          <a:ea typeface="Times New Roman"/>
                        </a:rPr>
                        <a:t>(‰)</a:t>
                      </a:r>
                      <a:endParaRPr lang="en-US" sz="2800" dirty="0">
                        <a:latin typeface="Times New Roman"/>
                        <a:ea typeface="Times New Roman"/>
                      </a:endParaRPr>
                    </a:p>
                  </a:txBody>
                  <a:tcPr marL="73025" marR="73025" marT="27305" marB="27305">
                    <a:lnL>
                      <a:noFill/>
                    </a:lnL>
                    <a:lnR>
                      <a:noFill/>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spcBef>
                          <a:spcPts val="0"/>
                        </a:spcBef>
                        <a:spcAft>
                          <a:spcPts val="0"/>
                        </a:spcAft>
                      </a:pPr>
                      <a:r>
                        <a:rPr lang="en-US" sz="2800">
                          <a:latin typeface="Arial"/>
                          <a:ea typeface="Times New Roman"/>
                        </a:rPr>
                        <a:t>2007</a:t>
                      </a:r>
                      <a:endParaRPr lang="en-US" sz="2800">
                        <a:latin typeface="Times New Roman"/>
                        <a:ea typeface="Times New Roman"/>
                      </a:endParaRPr>
                    </a:p>
                  </a:txBody>
                  <a:tcPr marL="73025" marR="73025" marT="27305" marB="27305">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indent="130810">
                        <a:spcBef>
                          <a:spcPts val="0"/>
                        </a:spcBef>
                        <a:spcAft>
                          <a:spcPts val="0"/>
                        </a:spcAft>
                      </a:pPr>
                      <a:endParaRPr lang="en-US" sz="2800">
                        <a:latin typeface="Arial"/>
                        <a:ea typeface="Times New Roman"/>
                      </a:endParaRPr>
                    </a:p>
                  </a:txBody>
                  <a:tcPr marL="73025" marR="73025" marT="27305" marB="27305">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endParaRPr lang="en-US" sz="2800" dirty="0">
                        <a:latin typeface="Arial"/>
                        <a:ea typeface="Times New Roman"/>
                      </a:endParaRPr>
                    </a:p>
                  </a:txBody>
                  <a:tcPr marL="73025" marR="73025" marT="27305" marB="27305">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endParaRPr lang="en-US" sz="2800" dirty="0">
                        <a:latin typeface="Arial"/>
                        <a:ea typeface="Times New Roman"/>
                      </a:endParaRPr>
                    </a:p>
                  </a:txBody>
                  <a:tcPr marL="73025" marR="73025" marT="27305" marB="27305">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endParaRPr lang="en-US" sz="2800" dirty="0">
                        <a:latin typeface="Arial"/>
                        <a:ea typeface="Times New Roman"/>
                      </a:endParaRPr>
                    </a:p>
                  </a:txBody>
                  <a:tcPr marL="73025" marR="73025" marT="27305" marB="27305">
                    <a:lnL>
                      <a:noFill/>
                    </a:lnL>
                    <a:lnR>
                      <a:noFill/>
                    </a:lnR>
                    <a:lnT w="12700" cap="flat" cmpd="sng" algn="ctr">
                      <a:solidFill>
                        <a:srgbClr val="000000"/>
                      </a:solidFill>
                      <a:prstDash val="solid"/>
                      <a:round/>
                      <a:headEnd type="none" w="med" len="med"/>
                      <a:tailEnd type="none" w="med" len="med"/>
                    </a:lnT>
                    <a:lnB>
                      <a:noFill/>
                    </a:lnB>
                  </a:tcPr>
                </a:tc>
              </a:tr>
              <a:tr h="0">
                <a:tc>
                  <a:txBody>
                    <a:bodyPr/>
                    <a:lstStyle/>
                    <a:p>
                      <a:pPr marL="0" marR="0">
                        <a:spcBef>
                          <a:spcPts val="0"/>
                        </a:spcBef>
                        <a:spcAft>
                          <a:spcPts val="0"/>
                        </a:spcAft>
                      </a:pPr>
                      <a:r>
                        <a:rPr lang="en-US" sz="2800" dirty="0">
                          <a:latin typeface="Arial"/>
                          <a:ea typeface="Times New Roman"/>
                        </a:rPr>
                        <a:t>  </a:t>
                      </a:r>
                      <a:r>
                        <a:rPr lang="en-US" sz="2800" baseline="0" dirty="0" smtClean="0">
                          <a:latin typeface="Arial"/>
                          <a:ea typeface="Times New Roman"/>
                        </a:rPr>
                        <a:t> </a:t>
                      </a:r>
                      <a:r>
                        <a:rPr lang="en-US" sz="2800" dirty="0" smtClean="0">
                          <a:latin typeface="Arial"/>
                          <a:ea typeface="Times New Roman"/>
                        </a:rPr>
                        <a:t>Well </a:t>
                      </a:r>
                      <a:r>
                        <a:rPr lang="en-US" sz="2800" dirty="0">
                          <a:latin typeface="Arial"/>
                          <a:ea typeface="Times New Roman"/>
                        </a:rPr>
                        <a:t>watered, WW</a:t>
                      </a:r>
                      <a:endParaRPr lang="en-US" sz="2800" dirty="0">
                        <a:latin typeface="Times New Roman"/>
                        <a:ea typeface="Times New Roman"/>
                      </a:endParaRPr>
                    </a:p>
                  </a:txBody>
                  <a:tcPr marL="73025" marR="73025" marT="27305" marB="27305">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indent="130810" algn="ctr">
                        <a:spcBef>
                          <a:spcPts val="0"/>
                        </a:spcBef>
                        <a:spcAft>
                          <a:spcPts val="0"/>
                        </a:spcAft>
                      </a:pPr>
                      <a:r>
                        <a:rPr lang="en-US" sz="2800" dirty="0" smtClean="0">
                          <a:latin typeface="Arial"/>
                          <a:ea typeface="Times New Roman"/>
                        </a:rPr>
                        <a:t>4.2</a:t>
                      </a:r>
                      <a:endParaRPr lang="en-US" sz="2800" dirty="0">
                        <a:latin typeface="Times New Roman"/>
                        <a:ea typeface="Times New Roman"/>
                      </a:endParaRPr>
                    </a:p>
                  </a:txBody>
                  <a:tcPr marL="73025" marR="73025" marT="27305" marB="27305">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indent="130810" algn="ctr">
                        <a:spcBef>
                          <a:spcPts val="0"/>
                        </a:spcBef>
                        <a:spcAft>
                          <a:spcPts val="0"/>
                        </a:spcAft>
                      </a:pPr>
                      <a:r>
                        <a:rPr lang="en-US" sz="2800" dirty="0" smtClean="0">
                          <a:latin typeface="Arial"/>
                          <a:ea typeface="Times New Roman"/>
                        </a:rPr>
                        <a:t>12.9</a:t>
                      </a:r>
                      <a:endParaRPr lang="en-US" sz="2800" dirty="0">
                        <a:latin typeface="Times New Roman"/>
                        <a:ea typeface="Times New Roman"/>
                      </a:endParaRPr>
                    </a:p>
                  </a:txBody>
                  <a:tcPr marL="73025" marR="73025" marT="27305" marB="27305">
                    <a:lnL>
                      <a:noFill/>
                    </a:lnL>
                    <a:lnR>
                      <a:noFill/>
                    </a:lnR>
                    <a:lnT>
                      <a:noFill/>
                    </a:lnT>
                    <a:lnB>
                      <a:noFill/>
                    </a:lnB>
                  </a:tcPr>
                </a:tc>
                <a:tc>
                  <a:txBody>
                    <a:bodyPr/>
                    <a:lstStyle/>
                    <a:p>
                      <a:pPr marL="0" marR="0" indent="127635" algn="ctr">
                        <a:spcBef>
                          <a:spcPts val="0"/>
                        </a:spcBef>
                        <a:spcAft>
                          <a:spcPts val="0"/>
                        </a:spcAft>
                      </a:pPr>
                      <a:r>
                        <a:rPr lang="en-US" sz="2800" dirty="0" smtClean="0">
                          <a:latin typeface="Arial"/>
                          <a:ea typeface="Times New Roman"/>
                        </a:rPr>
                        <a:t>0.026</a:t>
                      </a:r>
                      <a:endParaRPr lang="en-US" sz="2800" dirty="0">
                        <a:latin typeface="Times New Roman"/>
                        <a:ea typeface="Times New Roman"/>
                      </a:endParaRPr>
                    </a:p>
                  </a:txBody>
                  <a:tcPr marL="73025" marR="73025" marT="27305" marB="27305">
                    <a:lnL>
                      <a:noFill/>
                    </a:lnL>
                    <a:lnR>
                      <a:noFill/>
                    </a:lnR>
                    <a:lnT>
                      <a:noFill/>
                    </a:lnT>
                    <a:lnB>
                      <a:noFill/>
                    </a:lnB>
                  </a:tcPr>
                </a:tc>
                <a:tc>
                  <a:txBody>
                    <a:bodyPr/>
                    <a:lstStyle/>
                    <a:p>
                      <a:pPr marL="0" marR="0" indent="64135" algn="ctr">
                        <a:spcBef>
                          <a:spcPts val="0"/>
                        </a:spcBef>
                        <a:spcAft>
                          <a:spcPts val="0"/>
                        </a:spcAft>
                      </a:pPr>
                      <a:r>
                        <a:rPr lang="en-US" sz="2800" dirty="0" smtClean="0">
                          <a:latin typeface="Arial"/>
                          <a:ea typeface="Times New Roman"/>
                        </a:rPr>
                        <a:t>22.65</a:t>
                      </a:r>
                      <a:endParaRPr lang="en-US" sz="2800" dirty="0">
                        <a:latin typeface="Times New Roman"/>
                        <a:ea typeface="Times New Roman"/>
                      </a:endParaRPr>
                    </a:p>
                  </a:txBody>
                  <a:tcPr marL="73025" marR="73025" marT="27305" marB="27305">
                    <a:lnL>
                      <a:noFill/>
                    </a:lnL>
                    <a:lnR>
                      <a:noFill/>
                    </a:lnR>
                    <a:lnT>
                      <a:noFill/>
                    </a:lnT>
                    <a:lnB>
                      <a:noFill/>
                    </a:lnB>
                  </a:tcPr>
                </a:tc>
              </a:tr>
              <a:tr h="0">
                <a:tc>
                  <a:txBody>
                    <a:bodyPr/>
                    <a:lstStyle/>
                    <a:p>
                      <a:pPr marL="0" marR="0">
                        <a:spcBef>
                          <a:spcPts val="0"/>
                        </a:spcBef>
                        <a:spcAft>
                          <a:spcPts val="0"/>
                        </a:spcAft>
                      </a:pPr>
                      <a:r>
                        <a:rPr lang="en-US" sz="2800" dirty="0">
                          <a:latin typeface="Arial"/>
                          <a:ea typeface="Times New Roman"/>
                        </a:rPr>
                        <a:t>   Wilt-based, WB</a:t>
                      </a:r>
                      <a:endParaRPr lang="en-US" sz="2800" dirty="0">
                        <a:latin typeface="Times New Roman"/>
                        <a:ea typeface="Times New Roman"/>
                      </a:endParaRPr>
                    </a:p>
                  </a:txBody>
                  <a:tcPr marL="73025" marR="73025" marT="27305" marB="27305">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indent="130810" algn="ctr">
                        <a:spcBef>
                          <a:spcPts val="0"/>
                        </a:spcBef>
                        <a:spcAft>
                          <a:spcPts val="0"/>
                        </a:spcAft>
                      </a:pPr>
                      <a:r>
                        <a:rPr lang="en-US" sz="2800" dirty="0" smtClean="0">
                          <a:latin typeface="Arial"/>
                          <a:ea typeface="Times New Roman"/>
                        </a:rPr>
                        <a:t>4.4</a:t>
                      </a:r>
                      <a:endParaRPr lang="en-US" sz="2800" dirty="0">
                        <a:latin typeface="Times New Roman"/>
                        <a:ea typeface="Times New Roman"/>
                      </a:endParaRPr>
                    </a:p>
                  </a:txBody>
                  <a:tcPr marL="73025" marR="73025" marT="27305" marB="27305">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indent="130810" algn="ctr">
                        <a:spcBef>
                          <a:spcPts val="0"/>
                        </a:spcBef>
                        <a:spcAft>
                          <a:spcPts val="0"/>
                        </a:spcAft>
                      </a:pPr>
                      <a:r>
                        <a:rPr lang="en-US" sz="2800" dirty="0" smtClean="0">
                          <a:latin typeface="Arial"/>
                          <a:ea typeface="Times New Roman"/>
                        </a:rPr>
                        <a:t>11.7</a:t>
                      </a:r>
                      <a:endParaRPr lang="en-US" sz="2800" dirty="0">
                        <a:latin typeface="Times New Roman"/>
                        <a:ea typeface="Times New Roman"/>
                      </a:endParaRPr>
                    </a:p>
                  </a:txBody>
                  <a:tcPr marL="73025" marR="73025" marT="27305" marB="27305">
                    <a:lnL>
                      <a:noFill/>
                    </a:lnL>
                    <a:lnR>
                      <a:noFill/>
                    </a:lnR>
                    <a:lnT>
                      <a:noFill/>
                    </a:lnT>
                    <a:lnB>
                      <a:noFill/>
                    </a:lnB>
                  </a:tcPr>
                </a:tc>
                <a:tc>
                  <a:txBody>
                    <a:bodyPr/>
                    <a:lstStyle/>
                    <a:p>
                      <a:pPr marL="0" marR="0" indent="127635" algn="ctr">
                        <a:spcBef>
                          <a:spcPts val="0"/>
                        </a:spcBef>
                        <a:spcAft>
                          <a:spcPts val="0"/>
                        </a:spcAft>
                      </a:pPr>
                      <a:r>
                        <a:rPr lang="en-US" sz="2800" dirty="0" smtClean="0">
                          <a:latin typeface="Arial"/>
                          <a:ea typeface="Times New Roman"/>
                        </a:rPr>
                        <a:t>0.022</a:t>
                      </a:r>
                      <a:endParaRPr lang="en-US" sz="2800" dirty="0">
                        <a:latin typeface="Times New Roman"/>
                        <a:ea typeface="Times New Roman"/>
                      </a:endParaRPr>
                    </a:p>
                  </a:txBody>
                  <a:tcPr marL="73025" marR="73025" marT="27305" marB="27305">
                    <a:lnL>
                      <a:noFill/>
                    </a:lnL>
                    <a:lnR>
                      <a:noFill/>
                    </a:lnR>
                    <a:lnT>
                      <a:noFill/>
                    </a:lnT>
                    <a:lnB>
                      <a:noFill/>
                    </a:lnB>
                  </a:tcPr>
                </a:tc>
                <a:tc>
                  <a:txBody>
                    <a:bodyPr/>
                    <a:lstStyle/>
                    <a:p>
                      <a:pPr marL="0" marR="0" indent="64135" algn="ctr">
                        <a:spcBef>
                          <a:spcPts val="0"/>
                        </a:spcBef>
                        <a:spcAft>
                          <a:spcPts val="0"/>
                        </a:spcAft>
                      </a:pPr>
                      <a:r>
                        <a:rPr lang="en-US" sz="2800" dirty="0" smtClean="0">
                          <a:latin typeface="Arial"/>
                          <a:ea typeface="Times New Roman"/>
                        </a:rPr>
                        <a:t>22.52</a:t>
                      </a:r>
                      <a:endParaRPr lang="en-US" sz="2800" dirty="0">
                        <a:latin typeface="Times New Roman"/>
                        <a:ea typeface="Times New Roman"/>
                      </a:endParaRPr>
                    </a:p>
                  </a:txBody>
                  <a:tcPr marL="73025" marR="73025" marT="27305" marB="27305">
                    <a:lnL>
                      <a:noFill/>
                    </a:lnL>
                    <a:lnR>
                      <a:noFill/>
                    </a:lnR>
                    <a:lnT>
                      <a:noFill/>
                    </a:lnT>
                    <a:lnB>
                      <a:noFill/>
                    </a:lnB>
                  </a:tcPr>
                </a:tc>
              </a:tr>
              <a:tr h="0">
                <a:tc>
                  <a:txBody>
                    <a:bodyPr/>
                    <a:lstStyle/>
                    <a:p>
                      <a:pPr marL="0" marR="0">
                        <a:spcBef>
                          <a:spcPts val="0"/>
                        </a:spcBef>
                        <a:spcAft>
                          <a:spcPts val="0"/>
                        </a:spcAft>
                      </a:pPr>
                      <a:r>
                        <a:rPr lang="en-US" sz="2800" dirty="0" smtClean="0">
                          <a:latin typeface="Arial" pitchFamily="34" charset="0"/>
                          <a:ea typeface="Times New Roman"/>
                          <a:cs typeface="Arial" pitchFamily="34" charset="0"/>
                        </a:rPr>
                        <a:t>   WW vs.</a:t>
                      </a:r>
                      <a:r>
                        <a:rPr lang="en-US" sz="2800" baseline="0" dirty="0" smtClean="0">
                          <a:latin typeface="Arial" pitchFamily="34" charset="0"/>
                          <a:ea typeface="Times New Roman"/>
                          <a:cs typeface="Arial" pitchFamily="34" charset="0"/>
                        </a:rPr>
                        <a:t> WB</a:t>
                      </a:r>
                      <a:endParaRPr lang="en-US" sz="2800" dirty="0">
                        <a:latin typeface="Arial" pitchFamily="34" charset="0"/>
                        <a:ea typeface="Times New Roman"/>
                        <a:cs typeface="Arial" pitchFamily="34" charset="0"/>
                      </a:endParaRPr>
                    </a:p>
                  </a:txBody>
                  <a:tcPr marL="73025" marR="73025" marT="27305" marB="27305">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indent="130810" algn="ctr">
                        <a:spcBef>
                          <a:spcPts val="0"/>
                        </a:spcBef>
                        <a:spcAft>
                          <a:spcPts val="0"/>
                        </a:spcAft>
                      </a:pPr>
                      <a:r>
                        <a:rPr lang="en-US" sz="2800" dirty="0" smtClean="0">
                          <a:latin typeface="Arial" pitchFamily="34" charset="0"/>
                          <a:ea typeface="Times New Roman"/>
                          <a:cs typeface="Arial" pitchFamily="34" charset="0"/>
                        </a:rPr>
                        <a:t>NS†</a:t>
                      </a:r>
                      <a:endParaRPr lang="en-US" sz="2800" dirty="0">
                        <a:latin typeface="Arial" pitchFamily="34" charset="0"/>
                        <a:ea typeface="Times New Roman"/>
                        <a:cs typeface="Arial" pitchFamily="34" charset="0"/>
                      </a:endParaRPr>
                    </a:p>
                  </a:txBody>
                  <a:tcPr marL="73025" marR="73025" marT="27305" marB="27305">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indent="130810" algn="ctr">
                        <a:spcBef>
                          <a:spcPts val="0"/>
                        </a:spcBef>
                        <a:spcAft>
                          <a:spcPts val="0"/>
                        </a:spcAft>
                      </a:pPr>
                      <a:r>
                        <a:rPr lang="en-US" sz="2800" dirty="0" smtClean="0">
                          <a:latin typeface="Arial" pitchFamily="34" charset="0"/>
                          <a:ea typeface="Times New Roman"/>
                          <a:cs typeface="Arial" pitchFamily="34" charset="0"/>
                        </a:rPr>
                        <a:t>NS</a:t>
                      </a:r>
                      <a:endParaRPr lang="en-US" sz="2800" dirty="0">
                        <a:latin typeface="Arial" pitchFamily="34" charset="0"/>
                        <a:ea typeface="Times New Roman"/>
                        <a:cs typeface="Arial" pitchFamily="34" charset="0"/>
                      </a:endParaRPr>
                    </a:p>
                  </a:txBody>
                  <a:tcPr marL="73025" marR="73025" marT="27305" marB="27305">
                    <a:lnL>
                      <a:noFill/>
                    </a:lnL>
                    <a:lnR>
                      <a:noFill/>
                    </a:lnR>
                    <a:lnT>
                      <a:noFill/>
                    </a:lnT>
                    <a:lnB>
                      <a:noFill/>
                    </a:lnB>
                  </a:tcPr>
                </a:tc>
                <a:tc>
                  <a:txBody>
                    <a:bodyPr/>
                    <a:lstStyle/>
                    <a:p>
                      <a:pPr marL="0" marR="0" indent="127635" algn="ctr">
                        <a:spcBef>
                          <a:spcPts val="0"/>
                        </a:spcBef>
                        <a:spcAft>
                          <a:spcPts val="0"/>
                        </a:spcAft>
                      </a:pPr>
                      <a:r>
                        <a:rPr lang="en-US" sz="2800" dirty="0" smtClean="0">
                          <a:latin typeface="Arial" pitchFamily="34" charset="0"/>
                          <a:ea typeface="Times New Roman"/>
                          <a:cs typeface="Arial" pitchFamily="34" charset="0"/>
                        </a:rPr>
                        <a:t>NS</a:t>
                      </a:r>
                      <a:endParaRPr lang="en-US" sz="2800" dirty="0">
                        <a:latin typeface="Arial" pitchFamily="34" charset="0"/>
                        <a:ea typeface="Times New Roman"/>
                        <a:cs typeface="Arial" pitchFamily="34" charset="0"/>
                      </a:endParaRPr>
                    </a:p>
                  </a:txBody>
                  <a:tcPr marL="73025" marR="73025" marT="27305" marB="27305">
                    <a:lnL>
                      <a:noFill/>
                    </a:lnL>
                    <a:lnR>
                      <a:noFill/>
                    </a:lnR>
                    <a:lnT>
                      <a:noFill/>
                    </a:lnT>
                    <a:lnB>
                      <a:noFill/>
                    </a:lnB>
                  </a:tcPr>
                </a:tc>
                <a:tc>
                  <a:txBody>
                    <a:bodyPr/>
                    <a:lstStyle/>
                    <a:p>
                      <a:pPr marL="0" marR="0" indent="64135" algn="ctr">
                        <a:spcBef>
                          <a:spcPts val="0"/>
                        </a:spcBef>
                        <a:spcAft>
                          <a:spcPts val="0"/>
                        </a:spcAft>
                      </a:pPr>
                      <a:r>
                        <a:rPr lang="en-US" sz="2800" dirty="0" smtClean="0">
                          <a:latin typeface="Arial" pitchFamily="34" charset="0"/>
                          <a:ea typeface="Times New Roman"/>
                          <a:cs typeface="Arial" pitchFamily="34" charset="0"/>
                        </a:rPr>
                        <a:t>*</a:t>
                      </a:r>
                      <a:endParaRPr lang="en-US" sz="2800" dirty="0">
                        <a:latin typeface="Arial" pitchFamily="34" charset="0"/>
                        <a:ea typeface="Times New Roman"/>
                        <a:cs typeface="Arial" pitchFamily="34" charset="0"/>
                      </a:endParaRPr>
                    </a:p>
                  </a:txBody>
                  <a:tcPr marL="73025" marR="73025" marT="27305" marB="27305">
                    <a:lnL>
                      <a:noFill/>
                    </a:lnL>
                    <a:lnR>
                      <a:noFill/>
                    </a:lnR>
                    <a:lnT>
                      <a:noFill/>
                    </a:lnT>
                    <a:lnB>
                      <a:noFill/>
                    </a:lnB>
                  </a:tcPr>
                </a:tc>
              </a:tr>
              <a:tr h="0">
                <a:tc>
                  <a:txBody>
                    <a:bodyPr/>
                    <a:lstStyle/>
                    <a:p>
                      <a:pPr marL="0" marR="0">
                        <a:spcBef>
                          <a:spcPts val="0"/>
                        </a:spcBef>
                        <a:spcAft>
                          <a:spcPts val="0"/>
                        </a:spcAft>
                      </a:pPr>
                      <a:r>
                        <a:rPr lang="en-US" sz="2800">
                          <a:latin typeface="Arial"/>
                          <a:ea typeface="Times New Roman"/>
                        </a:rPr>
                        <a:t>2008</a:t>
                      </a:r>
                      <a:endParaRPr lang="en-US" sz="2800">
                        <a:latin typeface="Times New Roman"/>
                        <a:ea typeface="Times New Roman"/>
                      </a:endParaRPr>
                    </a:p>
                  </a:txBody>
                  <a:tcPr marL="73025" marR="73025" marT="27305" marB="27305">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indent="130810" algn="ctr">
                        <a:spcBef>
                          <a:spcPts val="0"/>
                        </a:spcBef>
                        <a:spcAft>
                          <a:spcPts val="0"/>
                        </a:spcAft>
                      </a:pPr>
                      <a:endParaRPr lang="en-US" sz="2800">
                        <a:latin typeface="Arial"/>
                        <a:ea typeface="Times New Roman"/>
                      </a:endParaRPr>
                    </a:p>
                  </a:txBody>
                  <a:tcPr marL="73025" marR="73025" marT="27305" marB="27305">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indent="127635" algn="ctr">
                        <a:spcBef>
                          <a:spcPts val="0"/>
                        </a:spcBef>
                        <a:spcAft>
                          <a:spcPts val="0"/>
                        </a:spcAft>
                      </a:pPr>
                      <a:endParaRPr lang="en-US" sz="2800" dirty="0">
                        <a:latin typeface="Arial"/>
                        <a:ea typeface="Times New Roman"/>
                      </a:endParaRPr>
                    </a:p>
                  </a:txBody>
                  <a:tcPr marL="73025" marR="73025" marT="27305" marB="27305">
                    <a:lnL>
                      <a:noFill/>
                    </a:lnL>
                    <a:lnR>
                      <a:noFill/>
                    </a:lnR>
                    <a:lnT>
                      <a:noFill/>
                    </a:lnT>
                    <a:lnB>
                      <a:noFill/>
                    </a:lnB>
                  </a:tcPr>
                </a:tc>
                <a:tc>
                  <a:txBody>
                    <a:bodyPr/>
                    <a:lstStyle/>
                    <a:p>
                      <a:pPr marL="0" marR="0" indent="319405" algn="ctr">
                        <a:spcBef>
                          <a:spcPts val="0"/>
                        </a:spcBef>
                        <a:spcAft>
                          <a:spcPts val="0"/>
                        </a:spcAft>
                      </a:pPr>
                      <a:endParaRPr lang="en-US" sz="2800" dirty="0">
                        <a:latin typeface="Arial"/>
                        <a:ea typeface="Times New Roman"/>
                      </a:endParaRPr>
                    </a:p>
                  </a:txBody>
                  <a:tcPr marL="73025" marR="73025" marT="27305" marB="27305">
                    <a:lnL>
                      <a:noFill/>
                    </a:lnL>
                    <a:lnR>
                      <a:noFill/>
                    </a:lnR>
                    <a:lnT>
                      <a:noFill/>
                    </a:lnT>
                    <a:lnB>
                      <a:noFill/>
                    </a:lnB>
                  </a:tcPr>
                </a:tc>
                <a:tc>
                  <a:txBody>
                    <a:bodyPr/>
                    <a:lstStyle/>
                    <a:p>
                      <a:pPr marL="0" marR="0" indent="64135" algn="ctr">
                        <a:spcBef>
                          <a:spcPts val="0"/>
                        </a:spcBef>
                        <a:spcAft>
                          <a:spcPts val="0"/>
                        </a:spcAft>
                      </a:pPr>
                      <a:endParaRPr lang="en-US" sz="2800" dirty="0">
                        <a:latin typeface="Arial"/>
                        <a:ea typeface="Times New Roman"/>
                      </a:endParaRPr>
                    </a:p>
                  </a:txBody>
                  <a:tcPr marL="73025" marR="73025" marT="27305" marB="27305">
                    <a:lnL>
                      <a:noFill/>
                    </a:lnL>
                    <a:lnR>
                      <a:noFill/>
                    </a:lnR>
                    <a:lnT>
                      <a:noFill/>
                    </a:lnT>
                    <a:lnB>
                      <a:noFill/>
                    </a:lnB>
                  </a:tcPr>
                </a:tc>
              </a:tr>
              <a:tr h="0">
                <a:tc>
                  <a:txBody>
                    <a:bodyPr/>
                    <a:lstStyle/>
                    <a:p>
                      <a:pPr marL="0" marR="0">
                        <a:spcBef>
                          <a:spcPts val="0"/>
                        </a:spcBef>
                        <a:spcAft>
                          <a:spcPts val="0"/>
                        </a:spcAft>
                      </a:pPr>
                      <a:r>
                        <a:rPr lang="en-US" sz="2800">
                          <a:latin typeface="Arial"/>
                          <a:ea typeface="Times New Roman"/>
                        </a:rPr>
                        <a:t>   Well watered, WW</a:t>
                      </a:r>
                      <a:endParaRPr lang="en-US" sz="2800">
                        <a:latin typeface="Times New Roman"/>
                        <a:ea typeface="Times New Roman"/>
                      </a:endParaRPr>
                    </a:p>
                  </a:txBody>
                  <a:tcPr marL="73025" marR="73025" marT="27305" marB="27305">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indent="130810" algn="ctr">
                        <a:spcBef>
                          <a:spcPts val="0"/>
                        </a:spcBef>
                        <a:spcAft>
                          <a:spcPts val="0"/>
                        </a:spcAft>
                      </a:pPr>
                      <a:r>
                        <a:rPr lang="en-US" sz="2800" dirty="0" smtClean="0">
                          <a:latin typeface="Arial"/>
                          <a:ea typeface="Times New Roman"/>
                        </a:rPr>
                        <a:t>2.8</a:t>
                      </a:r>
                      <a:endParaRPr lang="en-US" sz="2800" dirty="0">
                        <a:latin typeface="Times New Roman"/>
                        <a:ea typeface="Times New Roman"/>
                      </a:endParaRPr>
                    </a:p>
                  </a:txBody>
                  <a:tcPr marL="73025" marR="73025" marT="27305" marB="27305">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indent="130810" algn="ctr">
                        <a:spcBef>
                          <a:spcPts val="0"/>
                        </a:spcBef>
                        <a:spcAft>
                          <a:spcPts val="0"/>
                        </a:spcAft>
                      </a:pPr>
                      <a:r>
                        <a:rPr lang="en-US" sz="2800" dirty="0" smtClean="0">
                          <a:latin typeface="Arial"/>
                          <a:ea typeface="Times New Roman"/>
                        </a:rPr>
                        <a:t>16.5</a:t>
                      </a:r>
                      <a:endParaRPr lang="en-US" sz="2800" dirty="0">
                        <a:latin typeface="Times New Roman"/>
                        <a:ea typeface="Times New Roman"/>
                      </a:endParaRPr>
                    </a:p>
                  </a:txBody>
                  <a:tcPr marL="73025" marR="73025" marT="27305" marB="27305">
                    <a:lnL>
                      <a:noFill/>
                    </a:lnL>
                    <a:lnR>
                      <a:noFill/>
                    </a:lnR>
                    <a:lnT>
                      <a:noFill/>
                    </a:lnT>
                    <a:lnB>
                      <a:noFill/>
                    </a:lnB>
                  </a:tcPr>
                </a:tc>
                <a:tc>
                  <a:txBody>
                    <a:bodyPr/>
                    <a:lstStyle/>
                    <a:p>
                      <a:pPr marL="0" marR="0" indent="127635" algn="ctr">
                        <a:spcBef>
                          <a:spcPts val="0"/>
                        </a:spcBef>
                        <a:spcAft>
                          <a:spcPts val="0"/>
                        </a:spcAft>
                      </a:pPr>
                      <a:r>
                        <a:rPr lang="en-US" sz="2800" dirty="0" smtClean="0">
                          <a:latin typeface="Arial"/>
                          <a:ea typeface="Times New Roman"/>
                        </a:rPr>
                        <a:t>0.046</a:t>
                      </a:r>
                      <a:endParaRPr lang="en-US" sz="2800" dirty="0">
                        <a:latin typeface="Times New Roman"/>
                        <a:ea typeface="Times New Roman"/>
                      </a:endParaRPr>
                    </a:p>
                  </a:txBody>
                  <a:tcPr marL="73025" marR="73025" marT="27305" marB="27305">
                    <a:lnL>
                      <a:noFill/>
                    </a:lnL>
                    <a:lnR>
                      <a:noFill/>
                    </a:lnR>
                    <a:lnT>
                      <a:noFill/>
                    </a:lnT>
                    <a:lnB>
                      <a:noFill/>
                    </a:lnB>
                  </a:tcPr>
                </a:tc>
                <a:tc>
                  <a:txBody>
                    <a:bodyPr/>
                    <a:lstStyle/>
                    <a:p>
                      <a:pPr marL="0" marR="0" indent="64135" algn="ctr">
                        <a:spcBef>
                          <a:spcPts val="0"/>
                        </a:spcBef>
                        <a:spcAft>
                          <a:spcPts val="0"/>
                        </a:spcAft>
                      </a:pPr>
                      <a:r>
                        <a:rPr lang="en-US" sz="2800" dirty="0" smtClean="0">
                          <a:latin typeface="Arial"/>
                          <a:ea typeface="Times New Roman"/>
                        </a:rPr>
                        <a:t>23.04</a:t>
                      </a:r>
                      <a:endParaRPr lang="en-US" sz="2800" dirty="0">
                        <a:latin typeface="Times New Roman"/>
                        <a:ea typeface="Times New Roman"/>
                      </a:endParaRPr>
                    </a:p>
                  </a:txBody>
                  <a:tcPr marL="73025" marR="73025" marT="27305" marB="27305">
                    <a:lnL>
                      <a:noFill/>
                    </a:lnL>
                    <a:lnR>
                      <a:noFill/>
                    </a:lnR>
                    <a:lnT>
                      <a:noFill/>
                    </a:lnT>
                    <a:lnB>
                      <a:noFill/>
                    </a:lnB>
                  </a:tcPr>
                </a:tc>
              </a:tr>
              <a:tr h="0">
                <a:tc>
                  <a:txBody>
                    <a:bodyPr/>
                    <a:lstStyle/>
                    <a:p>
                      <a:pPr marL="0" marR="0">
                        <a:spcBef>
                          <a:spcPts val="0"/>
                        </a:spcBef>
                        <a:spcAft>
                          <a:spcPts val="0"/>
                        </a:spcAft>
                      </a:pPr>
                      <a:r>
                        <a:rPr lang="en-US" sz="2800" dirty="0">
                          <a:latin typeface="Arial"/>
                          <a:ea typeface="Times New Roman"/>
                        </a:rPr>
                        <a:t>   Wilt-based, WB</a:t>
                      </a:r>
                      <a:endParaRPr lang="en-US" sz="2800" dirty="0">
                        <a:latin typeface="Times New Roman"/>
                        <a:ea typeface="Times New Roman"/>
                      </a:endParaRPr>
                    </a:p>
                  </a:txBody>
                  <a:tcPr marL="73025" marR="73025" marT="27305" marB="27305">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indent="130810" algn="ctr">
                        <a:spcBef>
                          <a:spcPts val="0"/>
                        </a:spcBef>
                        <a:spcAft>
                          <a:spcPts val="0"/>
                        </a:spcAft>
                      </a:pPr>
                      <a:r>
                        <a:rPr lang="en-US" sz="2800" dirty="0" smtClean="0">
                          <a:latin typeface="Arial"/>
                          <a:ea typeface="Times New Roman"/>
                        </a:rPr>
                        <a:t>3.5</a:t>
                      </a:r>
                      <a:endParaRPr lang="en-US" sz="2800" dirty="0">
                        <a:latin typeface="Times New Roman"/>
                        <a:ea typeface="Times New Roman"/>
                      </a:endParaRPr>
                    </a:p>
                  </a:txBody>
                  <a:tcPr marL="73025" marR="73025" marT="27305" marB="27305">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indent="130810" algn="ctr">
                        <a:spcBef>
                          <a:spcPts val="0"/>
                        </a:spcBef>
                        <a:spcAft>
                          <a:spcPts val="0"/>
                        </a:spcAft>
                      </a:pPr>
                      <a:r>
                        <a:rPr lang="en-US" sz="2800" dirty="0" smtClean="0">
                          <a:latin typeface="Arial"/>
                          <a:ea typeface="Times New Roman"/>
                        </a:rPr>
                        <a:t>11.4</a:t>
                      </a:r>
                      <a:endParaRPr lang="en-US" sz="2800" dirty="0">
                        <a:latin typeface="Times New Roman"/>
                        <a:ea typeface="Times New Roman"/>
                      </a:endParaRPr>
                    </a:p>
                  </a:txBody>
                  <a:tcPr marL="73025" marR="73025" marT="27305" marB="27305">
                    <a:lnL>
                      <a:noFill/>
                    </a:lnL>
                    <a:lnR>
                      <a:noFill/>
                    </a:lnR>
                    <a:lnT>
                      <a:noFill/>
                    </a:lnT>
                    <a:lnB>
                      <a:noFill/>
                    </a:lnB>
                  </a:tcPr>
                </a:tc>
                <a:tc>
                  <a:txBody>
                    <a:bodyPr/>
                    <a:lstStyle/>
                    <a:p>
                      <a:pPr marL="0" marR="0" indent="127635" algn="ctr">
                        <a:spcBef>
                          <a:spcPts val="0"/>
                        </a:spcBef>
                        <a:spcAft>
                          <a:spcPts val="0"/>
                        </a:spcAft>
                      </a:pPr>
                      <a:r>
                        <a:rPr lang="en-US" sz="2800" dirty="0" smtClean="0">
                          <a:latin typeface="Arial"/>
                          <a:ea typeface="Times New Roman"/>
                        </a:rPr>
                        <a:t>0.030</a:t>
                      </a:r>
                      <a:endParaRPr lang="en-US" sz="2800" dirty="0">
                        <a:latin typeface="Times New Roman"/>
                        <a:ea typeface="Times New Roman"/>
                      </a:endParaRPr>
                    </a:p>
                  </a:txBody>
                  <a:tcPr marL="73025" marR="73025" marT="27305" marB="27305">
                    <a:lnL>
                      <a:noFill/>
                    </a:lnL>
                    <a:lnR>
                      <a:noFill/>
                    </a:lnR>
                    <a:lnT>
                      <a:noFill/>
                    </a:lnT>
                    <a:lnB>
                      <a:noFill/>
                    </a:lnB>
                  </a:tcPr>
                </a:tc>
                <a:tc>
                  <a:txBody>
                    <a:bodyPr/>
                    <a:lstStyle/>
                    <a:p>
                      <a:pPr marL="0" marR="0" indent="64135" algn="ctr">
                        <a:spcBef>
                          <a:spcPts val="0"/>
                        </a:spcBef>
                        <a:spcAft>
                          <a:spcPts val="0"/>
                        </a:spcAft>
                      </a:pPr>
                      <a:r>
                        <a:rPr lang="en-US" sz="2800" dirty="0" smtClean="0">
                          <a:latin typeface="Arial"/>
                          <a:ea typeface="Times New Roman"/>
                        </a:rPr>
                        <a:t>22.83</a:t>
                      </a:r>
                      <a:endParaRPr lang="en-US" sz="2800" dirty="0">
                        <a:latin typeface="Times New Roman"/>
                        <a:ea typeface="Times New Roman"/>
                      </a:endParaRPr>
                    </a:p>
                  </a:txBody>
                  <a:tcPr marL="73025" marR="73025" marT="27305" marB="27305">
                    <a:lnL>
                      <a:noFill/>
                    </a:lnL>
                    <a:lnR>
                      <a:noFill/>
                    </a:lnR>
                    <a:lnT>
                      <a:noFill/>
                    </a:lnT>
                    <a:lnB>
                      <a:noFill/>
                    </a:lnB>
                  </a:tcPr>
                </a:tc>
              </a:tr>
              <a:tr h="0">
                <a:tc>
                  <a:txBody>
                    <a:bodyPr/>
                    <a:lstStyle/>
                    <a:p>
                      <a:pPr marL="0" marR="0">
                        <a:spcBef>
                          <a:spcPts val="0"/>
                        </a:spcBef>
                        <a:spcAft>
                          <a:spcPts val="0"/>
                        </a:spcAft>
                      </a:pPr>
                      <a:r>
                        <a:rPr lang="en-US" sz="2800" dirty="0" smtClean="0">
                          <a:latin typeface="Arial" pitchFamily="34" charset="0"/>
                          <a:ea typeface="Times New Roman"/>
                          <a:cs typeface="Arial" pitchFamily="34" charset="0"/>
                        </a:rPr>
                        <a:t>   WW vs.</a:t>
                      </a:r>
                      <a:r>
                        <a:rPr lang="en-US" sz="2800" baseline="0" dirty="0" smtClean="0">
                          <a:latin typeface="Arial" pitchFamily="34" charset="0"/>
                          <a:ea typeface="Times New Roman"/>
                          <a:cs typeface="Arial" pitchFamily="34" charset="0"/>
                        </a:rPr>
                        <a:t> WB</a:t>
                      </a:r>
                      <a:endParaRPr lang="en-US" sz="2800" dirty="0">
                        <a:latin typeface="Times New Roman"/>
                        <a:ea typeface="Times New Roman"/>
                      </a:endParaRPr>
                    </a:p>
                  </a:txBody>
                  <a:tcPr marL="73025" marR="73025" marT="27305" marB="27305">
                    <a:lnL>
                      <a:noFill/>
                    </a:lnL>
                    <a:lnR w="1270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marL="0" marR="0" indent="130810" algn="ctr">
                        <a:spcBef>
                          <a:spcPts val="0"/>
                        </a:spcBef>
                        <a:spcAft>
                          <a:spcPts val="0"/>
                        </a:spcAft>
                      </a:pPr>
                      <a:r>
                        <a:rPr lang="en-US" sz="2800" dirty="0" smtClean="0">
                          <a:latin typeface="Arial" pitchFamily="34" charset="0"/>
                          <a:ea typeface="Times New Roman"/>
                          <a:cs typeface="Arial" pitchFamily="34" charset="0"/>
                        </a:rPr>
                        <a:t>NS</a:t>
                      </a:r>
                      <a:endParaRPr lang="en-US" sz="2800" dirty="0">
                        <a:latin typeface="Arial" pitchFamily="34" charset="0"/>
                        <a:ea typeface="Times New Roman"/>
                        <a:cs typeface="Arial" pitchFamily="34" charset="0"/>
                      </a:endParaRPr>
                    </a:p>
                  </a:txBody>
                  <a:tcPr marL="73025" marR="73025" marT="27305" marB="27305">
                    <a:lnL w="12700" cap="flat" cmpd="sng" algn="ctr">
                      <a:solidFill>
                        <a:srgbClr val="000000"/>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tcPr>
                </a:tc>
                <a:tc>
                  <a:txBody>
                    <a:bodyPr/>
                    <a:lstStyle/>
                    <a:p>
                      <a:pPr marL="0" marR="0" indent="130810" algn="ctr">
                        <a:spcBef>
                          <a:spcPts val="0"/>
                        </a:spcBef>
                        <a:spcAft>
                          <a:spcPts val="0"/>
                        </a:spcAft>
                      </a:pPr>
                      <a:r>
                        <a:rPr lang="en-US" sz="2800" dirty="0" smtClean="0">
                          <a:latin typeface="Arial" pitchFamily="34" charset="0"/>
                          <a:ea typeface="Times New Roman"/>
                          <a:cs typeface="Arial" pitchFamily="34" charset="0"/>
                        </a:rPr>
                        <a:t>***</a:t>
                      </a:r>
                      <a:endParaRPr lang="en-US" sz="2800" dirty="0">
                        <a:latin typeface="Arial" pitchFamily="34" charset="0"/>
                        <a:ea typeface="Times New Roman"/>
                        <a:cs typeface="Arial" pitchFamily="34" charset="0"/>
                      </a:endParaRPr>
                    </a:p>
                  </a:txBody>
                  <a:tcPr marL="73025" marR="73025" marT="27305" marB="27305">
                    <a:lnL>
                      <a:noFill/>
                    </a:lnL>
                    <a:lnR>
                      <a:noFill/>
                    </a:lnR>
                    <a:lnT>
                      <a:noFill/>
                    </a:lnT>
                    <a:lnB w="12700" cap="flat" cmpd="sng" algn="ctr">
                      <a:solidFill>
                        <a:schemeClr val="tx1"/>
                      </a:solidFill>
                      <a:prstDash val="solid"/>
                      <a:round/>
                      <a:headEnd type="none" w="med" len="med"/>
                      <a:tailEnd type="none" w="med" len="med"/>
                    </a:lnB>
                  </a:tcPr>
                </a:tc>
                <a:tc>
                  <a:txBody>
                    <a:bodyPr/>
                    <a:lstStyle/>
                    <a:p>
                      <a:pPr marL="0" marR="0" indent="127635" algn="ctr">
                        <a:spcBef>
                          <a:spcPts val="0"/>
                        </a:spcBef>
                        <a:spcAft>
                          <a:spcPts val="0"/>
                        </a:spcAft>
                      </a:pPr>
                      <a:r>
                        <a:rPr lang="en-US" sz="2800" dirty="0" smtClean="0">
                          <a:latin typeface="Arial" pitchFamily="34" charset="0"/>
                          <a:ea typeface="Times New Roman"/>
                          <a:cs typeface="Arial" pitchFamily="34" charset="0"/>
                        </a:rPr>
                        <a:t>***</a:t>
                      </a:r>
                      <a:endParaRPr lang="en-US" sz="2800" dirty="0">
                        <a:latin typeface="Arial" pitchFamily="34" charset="0"/>
                        <a:ea typeface="Times New Roman"/>
                        <a:cs typeface="Arial" pitchFamily="34" charset="0"/>
                      </a:endParaRPr>
                    </a:p>
                  </a:txBody>
                  <a:tcPr marL="73025" marR="73025" marT="27305" marB="27305">
                    <a:lnL>
                      <a:noFill/>
                    </a:lnL>
                    <a:lnR>
                      <a:noFill/>
                    </a:lnR>
                    <a:lnT>
                      <a:noFill/>
                    </a:lnT>
                    <a:lnB w="12700" cap="flat" cmpd="sng" algn="ctr">
                      <a:solidFill>
                        <a:schemeClr val="tx1"/>
                      </a:solidFill>
                      <a:prstDash val="solid"/>
                      <a:round/>
                      <a:headEnd type="none" w="med" len="med"/>
                      <a:tailEnd type="none" w="med" len="med"/>
                    </a:lnB>
                  </a:tcPr>
                </a:tc>
                <a:tc>
                  <a:txBody>
                    <a:bodyPr/>
                    <a:lstStyle/>
                    <a:p>
                      <a:pPr marL="0" marR="0" indent="64135" algn="ctr">
                        <a:spcBef>
                          <a:spcPts val="0"/>
                        </a:spcBef>
                        <a:spcAft>
                          <a:spcPts val="0"/>
                        </a:spcAft>
                      </a:pPr>
                      <a:r>
                        <a:rPr lang="en-US" sz="2800" dirty="0" smtClean="0">
                          <a:latin typeface="Arial" pitchFamily="34" charset="0"/>
                          <a:ea typeface="Times New Roman"/>
                          <a:cs typeface="Arial" pitchFamily="34" charset="0"/>
                        </a:rPr>
                        <a:t>*</a:t>
                      </a:r>
                      <a:endParaRPr lang="en-US" sz="2800" dirty="0">
                        <a:latin typeface="Arial" pitchFamily="34" charset="0"/>
                        <a:ea typeface="Times New Roman"/>
                        <a:cs typeface="Arial" pitchFamily="34" charset="0"/>
                      </a:endParaRPr>
                    </a:p>
                  </a:txBody>
                  <a:tcPr marL="73025" marR="73025" marT="27305" marB="27305">
                    <a:lnL>
                      <a:noFill/>
                    </a:lnL>
                    <a:lnR>
                      <a:noFill/>
                    </a:lnR>
                    <a:lnT>
                      <a:noFill/>
                    </a:lnT>
                    <a:lnB w="12700" cap="flat" cmpd="sng" algn="ctr">
                      <a:solidFill>
                        <a:schemeClr val="tx1"/>
                      </a:solidFill>
                      <a:prstDash val="solid"/>
                      <a:round/>
                      <a:headEnd type="none" w="med" len="med"/>
                      <a:tailEnd type="none" w="med" len="med"/>
                    </a:lnB>
                  </a:tcPr>
                </a:tc>
              </a:tr>
              <a:tr h="0">
                <a:tc gridSpan="5">
                  <a:txBody>
                    <a:bodyPr/>
                    <a:lstStyle/>
                    <a:p>
                      <a:r>
                        <a:rPr lang="en-US" sz="2800" kern="1200" dirty="0" smtClean="0">
                          <a:solidFill>
                            <a:schemeClr val="tx1"/>
                          </a:solidFill>
                          <a:latin typeface="Arial" pitchFamily="34" charset="0"/>
                          <a:ea typeface="+mn-ea"/>
                          <a:cs typeface="Arial" pitchFamily="34" charset="0"/>
                        </a:rPr>
                        <a:t/>
                      </a:r>
                      <a:br>
                        <a:rPr lang="en-US" sz="2800" kern="1200" dirty="0" smtClean="0">
                          <a:solidFill>
                            <a:schemeClr val="tx1"/>
                          </a:solidFill>
                          <a:latin typeface="Arial" pitchFamily="34" charset="0"/>
                          <a:ea typeface="+mn-ea"/>
                          <a:cs typeface="Arial" pitchFamily="34" charset="0"/>
                        </a:rPr>
                      </a:br>
                      <a:r>
                        <a:rPr lang="en-US" sz="2800" kern="1200" dirty="0" smtClean="0">
                          <a:solidFill>
                            <a:schemeClr val="tx1"/>
                          </a:solidFill>
                          <a:latin typeface="Arial" pitchFamily="34" charset="0"/>
                          <a:ea typeface="+mn-ea"/>
                          <a:cs typeface="Arial" pitchFamily="34" charset="0"/>
                        </a:rPr>
                        <a:t>†, *, *** non-significant, significant at the 0.05</a:t>
                      </a:r>
                      <a:r>
                        <a:rPr lang="en-US" sz="2800" kern="1200" baseline="0" dirty="0" smtClean="0">
                          <a:solidFill>
                            <a:schemeClr val="tx1"/>
                          </a:solidFill>
                          <a:latin typeface="Arial" pitchFamily="34" charset="0"/>
                          <a:ea typeface="+mn-ea"/>
                          <a:cs typeface="Arial" pitchFamily="34" charset="0"/>
                        </a:rPr>
                        <a:t> </a:t>
                      </a:r>
                      <a:r>
                        <a:rPr lang="en-US" sz="2800" kern="1200" dirty="0" smtClean="0">
                          <a:solidFill>
                            <a:schemeClr val="tx1"/>
                          </a:solidFill>
                          <a:latin typeface="Arial" pitchFamily="34" charset="0"/>
                          <a:ea typeface="+mn-ea"/>
                          <a:cs typeface="Arial" pitchFamily="34" charset="0"/>
                        </a:rPr>
                        <a:t>and 0.001 levels, respectively.</a:t>
                      </a:r>
                      <a:endParaRPr lang="en-US" sz="2800" kern="1200" dirty="0">
                        <a:solidFill>
                          <a:schemeClr val="tx1"/>
                        </a:solidFill>
                        <a:latin typeface="Arial" pitchFamily="34" charset="0"/>
                        <a:ea typeface="+mn-ea"/>
                        <a:cs typeface="Arial" pitchFamily="34" charset="0"/>
                      </a:endParaRPr>
                    </a:p>
                  </a:txBody>
                  <a:tcPr marL="73025" marR="73025" marT="27305" marB="27305">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hMerge="1">
                  <a:txBody>
                    <a:bodyPr/>
                    <a:lstStyle/>
                    <a:p>
                      <a:pPr marL="0" marR="0" indent="130810" algn="ctr">
                        <a:spcBef>
                          <a:spcPts val="0"/>
                        </a:spcBef>
                        <a:spcAft>
                          <a:spcPts val="0"/>
                        </a:spcAft>
                      </a:pPr>
                      <a:endParaRPr lang="en-US" sz="2800" dirty="0">
                        <a:latin typeface="Arial" pitchFamily="34" charset="0"/>
                        <a:ea typeface="Times New Roman"/>
                        <a:cs typeface="Arial" pitchFamily="34" charset="0"/>
                      </a:endParaRPr>
                    </a:p>
                  </a:txBody>
                  <a:tcPr marL="73025" marR="73025" marT="27305" marB="27305">
                    <a:lnL w="12700" cap="flat" cmpd="sng" algn="ctr">
                      <a:solidFill>
                        <a:srgbClr val="000000"/>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tcPr>
                </a:tc>
                <a:tc hMerge="1">
                  <a:txBody>
                    <a:bodyPr/>
                    <a:lstStyle/>
                    <a:p>
                      <a:pPr marL="0" marR="0" indent="130810" algn="ctr">
                        <a:spcBef>
                          <a:spcPts val="0"/>
                        </a:spcBef>
                        <a:spcAft>
                          <a:spcPts val="0"/>
                        </a:spcAft>
                      </a:pPr>
                      <a:endParaRPr lang="en-US" sz="2800" dirty="0">
                        <a:latin typeface="Arial" pitchFamily="34" charset="0"/>
                        <a:ea typeface="Times New Roman"/>
                        <a:cs typeface="Arial" pitchFamily="34" charset="0"/>
                      </a:endParaRPr>
                    </a:p>
                  </a:txBody>
                  <a:tcPr marL="73025" marR="73025" marT="27305" marB="27305">
                    <a:lnL>
                      <a:noFill/>
                    </a:lnL>
                    <a:lnR>
                      <a:noFill/>
                    </a:lnR>
                    <a:lnT w="12700" cap="flat" cmpd="sng" algn="ctr">
                      <a:solidFill>
                        <a:schemeClr val="tx1"/>
                      </a:solidFill>
                      <a:prstDash val="solid"/>
                      <a:round/>
                      <a:headEnd type="none" w="med" len="med"/>
                      <a:tailEnd type="none" w="med" len="med"/>
                    </a:lnT>
                    <a:lnB>
                      <a:noFill/>
                    </a:lnB>
                  </a:tcPr>
                </a:tc>
                <a:tc hMerge="1">
                  <a:txBody>
                    <a:bodyPr/>
                    <a:lstStyle/>
                    <a:p>
                      <a:pPr marL="0" marR="0" indent="127635" algn="ctr">
                        <a:spcBef>
                          <a:spcPts val="0"/>
                        </a:spcBef>
                        <a:spcAft>
                          <a:spcPts val="0"/>
                        </a:spcAft>
                      </a:pPr>
                      <a:endParaRPr lang="en-US" sz="2800" dirty="0">
                        <a:latin typeface="Arial" pitchFamily="34" charset="0"/>
                        <a:ea typeface="Times New Roman"/>
                        <a:cs typeface="Arial" pitchFamily="34" charset="0"/>
                      </a:endParaRPr>
                    </a:p>
                  </a:txBody>
                  <a:tcPr marL="73025" marR="73025" marT="27305" marB="27305">
                    <a:lnL>
                      <a:noFill/>
                    </a:lnL>
                    <a:lnR>
                      <a:noFill/>
                    </a:lnR>
                    <a:lnT w="12700" cap="flat" cmpd="sng" algn="ctr">
                      <a:solidFill>
                        <a:schemeClr val="tx1"/>
                      </a:solidFill>
                      <a:prstDash val="solid"/>
                      <a:round/>
                      <a:headEnd type="none" w="med" len="med"/>
                      <a:tailEnd type="none" w="med" len="med"/>
                    </a:lnT>
                    <a:lnB>
                      <a:noFill/>
                    </a:lnB>
                  </a:tcPr>
                </a:tc>
                <a:tc hMerge="1">
                  <a:txBody>
                    <a:bodyPr/>
                    <a:lstStyle/>
                    <a:p>
                      <a:pPr marL="0" marR="0" indent="64135" algn="ctr">
                        <a:spcBef>
                          <a:spcPts val="0"/>
                        </a:spcBef>
                        <a:spcAft>
                          <a:spcPts val="0"/>
                        </a:spcAft>
                      </a:pPr>
                      <a:endParaRPr lang="en-US" sz="2800" dirty="0">
                        <a:latin typeface="Arial" pitchFamily="34" charset="0"/>
                        <a:ea typeface="Times New Roman"/>
                        <a:cs typeface="Arial" pitchFamily="34" charset="0"/>
                      </a:endParaRPr>
                    </a:p>
                  </a:txBody>
                  <a:tcPr marL="73025" marR="73025" marT="27305" marB="27305">
                    <a:lnL>
                      <a:noFill/>
                    </a:lnL>
                    <a:lnR>
                      <a:noFill/>
                    </a:lnR>
                    <a:lnT w="12700" cap="flat" cmpd="sng" algn="ctr">
                      <a:solidFill>
                        <a:schemeClr val="tx1"/>
                      </a:solidFill>
                      <a:prstDash val="solid"/>
                      <a:round/>
                      <a:headEnd type="none" w="med" len="med"/>
                      <a:tailEnd type="none" w="med" len="med"/>
                    </a:lnT>
                    <a:lnB>
                      <a:noFill/>
                    </a:lnB>
                  </a:tcPr>
                </a:tc>
              </a:tr>
            </a:tbl>
          </a:graphicData>
        </a:graphic>
      </p:graphicFrame>
      <p:sp>
        <p:nvSpPr>
          <p:cNvPr id="30" name="Up Arrow 6"/>
          <p:cNvSpPr>
            <a:spLocks noChangeArrowheads="1"/>
          </p:cNvSpPr>
          <p:nvPr/>
        </p:nvSpPr>
        <p:spPr bwMode="auto">
          <a:xfrm>
            <a:off x="16230600" y="12192000"/>
            <a:ext cx="1066800" cy="1447800"/>
          </a:xfrm>
          <a:prstGeom prst="upArrow">
            <a:avLst>
              <a:gd name="adj1" fmla="val 50000"/>
              <a:gd name="adj2" fmla="val 49912"/>
            </a:avLst>
          </a:prstGeom>
          <a:solidFill>
            <a:schemeClr val="tx2">
              <a:lumMod val="20000"/>
              <a:lumOff val="80000"/>
            </a:schemeClr>
          </a:solidFill>
          <a:ln w="9525" algn="ctr">
            <a:solidFill>
              <a:schemeClr val="tx1"/>
            </a:solidFill>
            <a:round/>
            <a:headEnd/>
            <a:tailEnd/>
          </a:ln>
        </p:spPr>
        <p:txBody>
          <a:bodyPr wrap="none" anchor="ctr"/>
          <a:lstStyle/>
          <a:p>
            <a:endParaRPr lang="en-US"/>
          </a:p>
        </p:txBody>
      </p:sp>
      <p:sp>
        <p:nvSpPr>
          <p:cNvPr id="31" name="Up Arrow 6"/>
          <p:cNvSpPr>
            <a:spLocks noChangeArrowheads="1"/>
          </p:cNvSpPr>
          <p:nvPr/>
        </p:nvSpPr>
        <p:spPr bwMode="auto">
          <a:xfrm>
            <a:off x="24384000" y="12192000"/>
            <a:ext cx="1066800" cy="1447800"/>
          </a:xfrm>
          <a:prstGeom prst="upArrow">
            <a:avLst>
              <a:gd name="adj1" fmla="val 50000"/>
              <a:gd name="adj2" fmla="val 49912"/>
            </a:avLst>
          </a:prstGeom>
          <a:solidFill>
            <a:schemeClr val="tx2">
              <a:lumMod val="20000"/>
              <a:lumOff val="80000"/>
            </a:schemeClr>
          </a:solidFill>
          <a:ln w="9525" algn="ctr">
            <a:solidFill>
              <a:schemeClr val="tx1"/>
            </a:solidFill>
            <a:round/>
            <a:headEnd/>
            <a:tailEnd/>
          </a:ln>
        </p:spPr>
        <p:txBody>
          <a:bodyPr wrap="none" anchor="ctr"/>
          <a:lstStyle/>
          <a:p>
            <a:endParaRPr lang="en-US"/>
          </a:p>
        </p:txBody>
      </p:sp>
      <p:sp>
        <p:nvSpPr>
          <p:cNvPr id="32" name="TextBox 31"/>
          <p:cNvSpPr txBox="1"/>
          <p:nvPr/>
        </p:nvSpPr>
        <p:spPr>
          <a:xfrm>
            <a:off x="14401800" y="13716000"/>
            <a:ext cx="4495800" cy="707886"/>
          </a:xfrm>
          <a:prstGeom prst="rect">
            <a:avLst/>
          </a:prstGeom>
          <a:noFill/>
        </p:spPr>
        <p:txBody>
          <a:bodyPr wrap="square" rtlCol="0">
            <a:spAutoFit/>
          </a:bodyPr>
          <a:lstStyle/>
          <a:p>
            <a:pPr algn="ctr"/>
            <a:r>
              <a:rPr lang="en-US" sz="4000" b="1" dirty="0" smtClean="0">
                <a:solidFill>
                  <a:srgbClr val="882237"/>
                </a:solidFill>
                <a:latin typeface="Arial" pitchFamily="34" charset="0"/>
                <a:cs typeface="Arial" pitchFamily="34" charset="0"/>
              </a:rPr>
              <a:t>WB: 50% leaf fold</a:t>
            </a:r>
            <a:endParaRPr lang="en-US" sz="4000" b="1" dirty="0">
              <a:solidFill>
                <a:srgbClr val="882237"/>
              </a:solidFill>
              <a:latin typeface="Arial" pitchFamily="34" charset="0"/>
              <a:cs typeface="Arial" pitchFamily="34" charset="0"/>
            </a:endParaRPr>
          </a:p>
        </p:txBody>
      </p:sp>
      <p:sp>
        <p:nvSpPr>
          <p:cNvPr id="33" name="TextBox 32"/>
          <p:cNvSpPr txBox="1"/>
          <p:nvPr/>
        </p:nvSpPr>
        <p:spPr>
          <a:xfrm>
            <a:off x="22860000" y="13716000"/>
            <a:ext cx="3950208" cy="707886"/>
          </a:xfrm>
          <a:prstGeom prst="rect">
            <a:avLst/>
          </a:prstGeom>
          <a:noFill/>
        </p:spPr>
        <p:txBody>
          <a:bodyPr wrap="square" rtlCol="0">
            <a:spAutoFit/>
          </a:bodyPr>
          <a:lstStyle/>
          <a:p>
            <a:pPr algn="ctr"/>
            <a:r>
              <a:rPr lang="en-US" sz="4000" b="1" dirty="0" smtClean="0">
                <a:solidFill>
                  <a:srgbClr val="882237"/>
                </a:solidFill>
                <a:latin typeface="Arial" pitchFamily="34" charset="0"/>
                <a:cs typeface="Arial" pitchFamily="34" charset="0"/>
              </a:rPr>
              <a:t>WW: full </a:t>
            </a:r>
            <a:r>
              <a:rPr lang="en-US" sz="4000" b="1" dirty="0" err="1" smtClean="0">
                <a:solidFill>
                  <a:srgbClr val="882237"/>
                </a:solidFill>
                <a:latin typeface="Arial" pitchFamily="34" charset="0"/>
                <a:cs typeface="Arial" pitchFamily="34" charset="0"/>
              </a:rPr>
              <a:t>turgor</a:t>
            </a:r>
            <a:endParaRPr lang="en-US" sz="4000" b="1" dirty="0">
              <a:solidFill>
                <a:srgbClr val="882237"/>
              </a:solidFill>
              <a:latin typeface="Arial" pitchFamily="34" charset="0"/>
              <a:cs typeface="Arial" pitchFamily="34" charset="0"/>
            </a:endParaRPr>
          </a:p>
        </p:txBody>
      </p:sp>
      <p:sp>
        <p:nvSpPr>
          <p:cNvPr id="38" name="Text Box 213"/>
          <p:cNvSpPr txBox="1">
            <a:spLocks noChangeArrowheads="1"/>
          </p:cNvSpPr>
          <p:nvPr/>
        </p:nvSpPr>
        <p:spPr bwMode="auto">
          <a:xfrm>
            <a:off x="35737800" y="37947600"/>
            <a:ext cx="5015155" cy="2308324"/>
          </a:xfrm>
          <a:prstGeom prst="rect">
            <a:avLst/>
          </a:prstGeom>
          <a:noFill/>
          <a:ln w="9525">
            <a:noFill/>
            <a:miter lim="800000"/>
            <a:headEnd/>
            <a:tailEnd/>
          </a:ln>
        </p:spPr>
        <p:txBody>
          <a:bodyPr wrap="none">
            <a:spAutoFit/>
          </a:bodyPr>
          <a:lstStyle/>
          <a:p>
            <a:pPr algn="ctr"/>
            <a:r>
              <a:rPr lang="en-US" sz="2400" dirty="0" smtClean="0">
                <a:latin typeface="Arial" pitchFamily="34" charset="0"/>
              </a:rPr>
              <a:t>2009 International Annual Meetings</a:t>
            </a:r>
            <a:endParaRPr lang="en-US" sz="2400" dirty="0">
              <a:latin typeface="Arial" pitchFamily="34" charset="0"/>
            </a:endParaRPr>
          </a:p>
          <a:p>
            <a:pPr algn="ctr"/>
            <a:r>
              <a:rPr lang="en-US" sz="2400" dirty="0">
                <a:latin typeface="Arial" pitchFamily="34" charset="0"/>
              </a:rPr>
              <a:t>American Society of Agronomy</a:t>
            </a:r>
          </a:p>
          <a:p>
            <a:pPr algn="ctr"/>
            <a:r>
              <a:rPr lang="en-US" sz="2400" dirty="0">
                <a:latin typeface="Arial" pitchFamily="34" charset="0"/>
              </a:rPr>
              <a:t>Crop Science Society of America</a:t>
            </a:r>
          </a:p>
          <a:p>
            <a:pPr algn="ctr"/>
            <a:r>
              <a:rPr lang="en-US" sz="2400" dirty="0">
                <a:latin typeface="Arial" pitchFamily="34" charset="0"/>
              </a:rPr>
              <a:t>Soil Science Society of </a:t>
            </a:r>
            <a:r>
              <a:rPr lang="en-US" sz="2400" dirty="0" smtClean="0">
                <a:latin typeface="Arial" pitchFamily="34" charset="0"/>
              </a:rPr>
              <a:t>America</a:t>
            </a:r>
            <a:br>
              <a:rPr lang="en-US" sz="2400" dirty="0" smtClean="0">
                <a:latin typeface="Arial" pitchFamily="34" charset="0"/>
              </a:rPr>
            </a:br>
            <a:endParaRPr lang="en-US" sz="2400" dirty="0">
              <a:latin typeface="Arial" pitchFamily="34" charset="0"/>
            </a:endParaRPr>
          </a:p>
          <a:p>
            <a:pPr algn="ctr"/>
            <a:r>
              <a:rPr lang="en-US" sz="2400" dirty="0" smtClean="0">
                <a:latin typeface="Arial" pitchFamily="34" charset="0"/>
              </a:rPr>
              <a:t>November 1-5, Pittsburgh, PA</a:t>
            </a:r>
            <a:endParaRPr lang="en-US" sz="2400" dirty="0">
              <a:latin typeface="Arial" pitchFamily="34" charset="0"/>
            </a:endParaRPr>
          </a:p>
        </p:txBody>
      </p:sp>
      <p:sp>
        <p:nvSpPr>
          <p:cNvPr id="29" name="TextBox 28"/>
          <p:cNvSpPr txBox="1"/>
          <p:nvPr/>
        </p:nvSpPr>
        <p:spPr>
          <a:xfrm>
            <a:off x="14401800" y="22422853"/>
            <a:ext cx="12793579" cy="954107"/>
          </a:xfrm>
          <a:prstGeom prst="rect">
            <a:avLst/>
          </a:prstGeom>
          <a:noFill/>
        </p:spPr>
        <p:txBody>
          <a:bodyPr wrap="square" rtlCol="0">
            <a:spAutoFit/>
          </a:bodyPr>
          <a:lstStyle/>
          <a:p>
            <a:r>
              <a:rPr lang="en-US" sz="2800" dirty="0" smtClean="0">
                <a:latin typeface="Arial" pitchFamily="34" charset="0"/>
                <a:cs typeface="Arial" pitchFamily="34" charset="0"/>
              </a:rPr>
              <a:t>Figure 1. Relationship between </a:t>
            </a:r>
            <a:r>
              <a:rPr lang="en-US" sz="2800" i="1" dirty="0" err="1" smtClean="0">
                <a:latin typeface="Arial" pitchFamily="34" charset="0"/>
                <a:cs typeface="Arial" pitchFamily="34" charset="0"/>
              </a:rPr>
              <a:t>c</a:t>
            </a:r>
            <a:r>
              <a:rPr lang="en-US" sz="2800" i="1" baseline="-25000" dirty="0" err="1" smtClean="0">
                <a:latin typeface="Arial" pitchFamily="34" charset="0"/>
                <a:cs typeface="Arial" pitchFamily="34" charset="0"/>
              </a:rPr>
              <a:t>i</a:t>
            </a:r>
            <a:r>
              <a:rPr lang="en-US" sz="2800" dirty="0" smtClean="0">
                <a:latin typeface="Arial" pitchFamily="34" charset="0"/>
                <a:cs typeface="Arial" pitchFamily="34" charset="0"/>
              </a:rPr>
              <a:t>/</a:t>
            </a:r>
            <a:r>
              <a:rPr lang="en-US" sz="2800" i="1" dirty="0" smtClean="0">
                <a:latin typeface="Arial" pitchFamily="34" charset="0"/>
                <a:cs typeface="Arial" pitchFamily="34" charset="0"/>
              </a:rPr>
              <a:t>c</a:t>
            </a:r>
            <a:r>
              <a:rPr lang="en-US" sz="2800" i="1" baseline="-25000" dirty="0" smtClean="0">
                <a:latin typeface="Arial" pitchFamily="34" charset="0"/>
                <a:cs typeface="Arial" pitchFamily="34" charset="0"/>
              </a:rPr>
              <a:t>a</a:t>
            </a:r>
            <a:r>
              <a:rPr lang="en-US" sz="2800" dirty="0" smtClean="0">
                <a:latin typeface="Arial" pitchFamily="34" charset="0"/>
                <a:cs typeface="Arial" pitchFamily="34" charset="0"/>
              </a:rPr>
              <a:t> ratio (and </a:t>
            </a:r>
            <a:r>
              <a:rPr lang="en-US" sz="2800" dirty="0" smtClean="0">
                <a:latin typeface="Arial" pitchFamily="34" charset="0"/>
                <a:cs typeface="Arial" pitchFamily="34" charset="0"/>
                <a:sym typeface="Symbol"/>
              </a:rPr>
              <a:t>) values and wilting tendency among perennial ryegrass genotypes subject to WB irrigation in 2007.</a:t>
            </a:r>
            <a:endParaRPr lang="en-US" sz="2800" dirty="0" smtClean="0">
              <a:latin typeface="Arial" pitchFamily="34" charset="0"/>
              <a:cs typeface="Arial" pitchFamily="34" charset="0"/>
            </a:endParaRPr>
          </a:p>
        </p:txBody>
      </p:sp>
      <p:sp>
        <p:nvSpPr>
          <p:cNvPr id="39" name="TextBox 38"/>
          <p:cNvSpPr txBox="1"/>
          <p:nvPr/>
        </p:nvSpPr>
        <p:spPr>
          <a:xfrm>
            <a:off x="14389768" y="31647064"/>
            <a:ext cx="12805611" cy="954107"/>
          </a:xfrm>
          <a:prstGeom prst="rect">
            <a:avLst/>
          </a:prstGeom>
          <a:noFill/>
        </p:spPr>
        <p:txBody>
          <a:bodyPr wrap="square" rtlCol="0">
            <a:spAutoFit/>
          </a:bodyPr>
          <a:lstStyle/>
          <a:p>
            <a:r>
              <a:rPr lang="en-US" sz="2800" dirty="0" smtClean="0">
                <a:latin typeface="Arial" pitchFamily="34" charset="0"/>
                <a:cs typeface="Arial" pitchFamily="34" charset="0"/>
              </a:rPr>
              <a:t>Figure 2. Relationship between WUE and yield averaged across irrigation treatments in genotypes of perennial ryegrass in 2007 and 2008.</a:t>
            </a:r>
          </a:p>
        </p:txBody>
      </p:sp>
      <p:sp>
        <p:nvSpPr>
          <p:cNvPr id="8" name="TextBox 7"/>
          <p:cNvSpPr txBox="1"/>
          <p:nvPr/>
        </p:nvSpPr>
        <p:spPr>
          <a:xfrm>
            <a:off x="2133600" y="5943600"/>
            <a:ext cx="10134600" cy="1061829"/>
          </a:xfrm>
          <a:prstGeom prst="rect">
            <a:avLst/>
          </a:prstGeom>
          <a:gradFill flip="none" rotWithShape="1">
            <a:gsLst>
              <a:gs pos="0">
                <a:srgbClr val="882237">
                  <a:shade val="30000"/>
                  <a:satMod val="115000"/>
                </a:srgbClr>
              </a:gs>
              <a:gs pos="50000">
                <a:srgbClr val="882237">
                  <a:shade val="67500"/>
                  <a:satMod val="115000"/>
                </a:srgbClr>
              </a:gs>
              <a:gs pos="100000">
                <a:srgbClr val="882237">
                  <a:shade val="100000"/>
                  <a:satMod val="115000"/>
                </a:srgbClr>
              </a:gs>
            </a:gsLst>
            <a:lin ang="5400000" scaled="1"/>
            <a:tileRect/>
          </a:gradFill>
        </p:spPr>
        <p:txBody>
          <a:bodyPr wrap="square" rtlCol="0">
            <a:spAutoFit/>
          </a:bodyPr>
          <a:lstStyle/>
          <a:p>
            <a:pPr algn="ctr"/>
            <a:r>
              <a:rPr lang="en-US" sz="63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Introduction &amp; Objectives</a:t>
            </a:r>
            <a:endParaRPr lang="en-US" sz="63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46" name="TextBox 45"/>
          <p:cNvSpPr txBox="1"/>
          <p:nvPr/>
        </p:nvSpPr>
        <p:spPr>
          <a:xfrm>
            <a:off x="30632400" y="29260800"/>
            <a:ext cx="8077200" cy="1061829"/>
          </a:xfrm>
          <a:prstGeom prst="rect">
            <a:avLst/>
          </a:prstGeom>
          <a:solidFill>
            <a:srgbClr val="882237"/>
          </a:solidFill>
        </p:spPr>
        <p:txBody>
          <a:bodyPr wrap="square" rtlCol="0">
            <a:spAutoFit/>
          </a:bodyPr>
          <a:lstStyle/>
          <a:p>
            <a:pPr algn="ctr"/>
            <a:r>
              <a:rPr lang="en-US" sz="63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Literature Cited</a:t>
            </a:r>
            <a:endParaRPr lang="en-US" sz="63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47" name="TextBox 46"/>
          <p:cNvSpPr txBox="1"/>
          <p:nvPr/>
        </p:nvSpPr>
        <p:spPr>
          <a:xfrm>
            <a:off x="30556200" y="29260800"/>
            <a:ext cx="8077200" cy="1061829"/>
          </a:xfrm>
          <a:prstGeom prst="rect">
            <a:avLst/>
          </a:prstGeom>
          <a:gradFill flip="none" rotWithShape="1">
            <a:gsLst>
              <a:gs pos="0">
                <a:srgbClr val="882237">
                  <a:shade val="30000"/>
                  <a:satMod val="115000"/>
                </a:srgbClr>
              </a:gs>
              <a:gs pos="50000">
                <a:srgbClr val="882237">
                  <a:shade val="67500"/>
                  <a:satMod val="115000"/>
                </a:srgbClr>
              </a:gs>
              <a:gs pos="100000">
                <a:srgbClr val="882237">
                  <a:shade val="100000"/>
                  <a:satMod val="115000"/>
                </a:srgbClr>
              </a:gs>
            </a:gsLst>
            <a:lin ang="5400000" scaled="1"/>
            <a:tileRect/>
          </a:gradFill>
        </p:spPr>
        <p:txBody>
          <a:bodyPr wrap="square" rtlCol="0">
            <a:spAutoFit/>
          </a:bodyPr>
          <a:lstStyle/>
          <a:p>
            <a:pPr algn="ctr"/>
            <a:r>
              <a:rPr lang="en-US" sz="63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Literature Cited</a:t>
            </a:r>
            <a:endParaRPr lang="en-US" sz="63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pic>
        <p:nvPicPr>
          <p:cNvPr id="41" name="Picture 98"/>
          <p:cNvPicPr>
            <a:picLocks noChangeAspect="1" noChangeArrowheads="1"/>
          </p:cNvPicPr>
          <p:nvPr/>
        </p:nvPicPr>
        <p:blipFill>
          <a:blip r:embed="rId8"/>
          <a:srcRect l="88068" t="37811" r="1649" b="38539"/>
          <a:stretch>
            <a:fillRect/>
          </a:stretch>
        </p:blipFill>
        <p:spPr bwMode="auto">
          <a:xfrm>
            <a:off x="24765000" y="37109400"/>
            <a:ext cx="1752600" cy="1752600"/>
          </a:xfrm>
          <a:prstGeom prst="rect">
            <a:avLst/>
          </a:prstGeom>
          <a:noFill/>
          <a:ln w="9525">
            <a:noFill/>
            <a:miter lim="800000"/>
            <a:headEnd/>
            <a:tailEnd/>
          </a:ln>
        </p:spPr>
      </p:pic>
      <p:pic>
        <p:nvPicPr>
          <p:cNvPr id="42" name="Picture 96"/>
          <p:cNvPicPr>
            <a:picLocks noChangeAspect="1" noChangeArrowheads="1"/>
          </p:cNvPicPr>
          <p:nvPr/>
        </p:nvPicPr>
        <p:blipFill>
          <a:blip r:embed="rId9"/>
          <a:srcRect/>
          <a:stretch>
            <a:fillRect/>
          </a:stretch>
        </p:blipFill>
        <p:spPr bwMode="auto">
          <a:xfrm>
            <a:off x="22707600" y="35814000"/>
            <a:ext cx="3505200" cy="969931"/>
          </a:xfrm>
          <a:prstGeom prst="rect">
            <a:avLst/>
          </a:prstGeom>
          <a:noFill/>
          <a:ln w="9525">
            <a:noFill/>
            <a:miter lim="800000"/>
            <a:headEnd/>
            <a:tailEnd/>
          </a:ln>
        </p:spPr>
      </p:pic>
      <p:pic>
        <p:nvPicPr>
          <p:cNvPr id="1026" name="Picture 2"/>
          <p:cNvPicPr>
            <a:picLocks noChangeAspect="1" noChangeArrowheads="1"/>
          </p:cNvPicPr>
          <p:nvPr/>
        </p:nvPicPr>
        <p:blipFill>
          <a:blip r:embed="rId10"/>
          <a:srcRect/>
          <a:stretch>
            <a:fillRect/>
          </a:stretch>
        </p:blipFill>
        <p:spPr bwMode="auto">
          <a:xfrm>
            <a:off x="17449800" y="34518600"/>
            <a:ext cx="3183807" cy="914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1183</TotalTime>
  <Words>734</Words>
  <Application>Microsoft Office PowerPoint</Application>
  <PresentationFormat>Custom</PresentationFormat>
  <Paragraphs>122</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Slide 1</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Jason</dc:creator>
  <cp:lastModifiedBy> </cp:lastModifiedBy>
  <cp:revision>121</cp:revision>
  <dcterms:created xsi:type="dcterms:W3CDTF">2009-10-21T13:46:23Z</dcterms:created>
  <dcterms:modified xsi:type="dcterms:W3CDTF">2009-10-30T18:56:43Z</dcterms:modified>
</cp:coreProperties>
</file>