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1148000" cy="164592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29"/>
    <a:srgbClr val="3728FC"/>
    <a:srgbClr val="2AA80C"/>
    <a:srgbClr val="98F682"/>
    <a:srgbClr val="1403ED"/>
    <a:srgbClr val="00602B"/>
    <a:srgbClr val="BC1814"/>
    <a:srgbClr val="B00000"/>
    <a:srgbClr val="D840D8"/>
    <a:srgbClr val="B091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6303" autoAdjust="0"/>
  </p:normalViewPr>
  <p:slideViewPr>
    <p:cSldViewPr>
      <p:cViewPr>
        <p:scale>
          <a:sx n="80" d="100"/>
          <a:sy n="80" d="100"/>
        </p:scale>
        <p:origin x="8418" y="2568"/>
      </p:cViewPr>
      <p:guideLst>
        <p:guide orient="horz" pos="5184"/>
        <p:guide pos="129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5113021"/>
            <a:ext cx="3497580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9326880"/>
            <a:ext cx="28803600" cy="42062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DAA57-C62B-4738-8356-CD6E79A606E6}" type="datetimeFigureOut">
              <a:rPr lang="en-US" smtClean="0"/>
              <a:pPr/>
              <a:t>11/1/2009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DAA57-C62B-4738-8356-CD6E79A606E6}" type="datetimeFigureOut">
              <a:rPr lang="en-US" smtClean="0"/>
              <a:pPr/>
              <a:t>11/1/2009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196476" y="4217671"/>
            <a:ext cx="44441267" cy="898817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872666" y="4217671"/>
            <a:ext cx="132638009" cy="898817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DAA57-C62B-4738-8356-CD6E79A606E6}" type="datetimeFigureOut">
              <a:rPr lang="en-US" smtClean="0"/>
              <a:pPr/>
              <a:t>11/1/2009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DAA57-C62B-4738-8356-CD6E79A606E6}" type="datetimeFigureOut">
              <a:rPr lang="en-US" smtClean="0"/>
              <a:pPr/>
              <a:t>11/1/2009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9" y="10576561"/>
            <a:ext cx="34975800" cy="32689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9" y="6976115"/>
            <a:ext cx="34975800" cy="3600449"/>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DAA57-C62B-4738-8356-CD6E79A606E6}" type="datetimeFigureOut">
              <a:rPr lang="en-US" smtClean="0"/>
              <a:pPr/>
              <a:t>11/1/2009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872666" y="24578313"/>
            <a:ext cx="88539638" cy="695210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9098102" y="24578313"/>
            <a:ext cx="88539638" cy="695210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DAA57-C62B-4738-8356-CD6E79A606E6}" type="datetimeFigureOut">
              <a:rPr lang="en-US" smtClean="0"/>
              <a:pPr/>
              <a:t>11/1/2009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659131"/>
            <a:ext cx="3703320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3" y="3684274"/>
            <a:ext cx="18180845" cy="1535429"/>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057403" y="5219701"/>
            <a:ext cx="18180845" cy="9483091"/>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6" y="3684274"/>
            <a:ext cx="18187988" cy="1535429"/>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0902616" y="5219701"/>
            <a:ext cx="18187988" cy="9483091"/>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DAA57-C62B-4738-8356-CD6E79A606E6}" type="datetimeFigureOut">
              <a:rPr lang="en-US" smtClean="0"/>
              <a:pPr/>
              <a:t>11/1/2009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DAA57-C62B-4738-8356-CD6E79A606E6}" type="datetimeFigureOut">
              <a:rPr lang="en-US" smtClean="0"/>
              <a:pPr/>
              <a:t>11/1/2009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DAA57-C62B-4738-8356-CD6E79A606E6}" type="datetimeFigureOut">
              <a:rPr lang="en-US" smtClean="0"/>
              <a:pPr/>
              <a:t>11/1/2009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2" y="655320"/>
            <a:ext cx="13537409" cy="27889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6087726" y="655323"/>
            <a:ext cx="23002875" cy="14047471"/>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2" y="3444243"/>
            <a:ext cx="13537409" cy="11258551"/>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DAA57-C62B-4738-8356-CD6E79A606E6}" type="datetimeFigureOut">
              <a:rPr lang="en-US" smtClean="0"/>
              <a:pPr/>
              <a:t>11/1/2009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5" y="11521443"/>
            <a:ext cx="24688800" cy="1360171"/>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065295" y="1470660"/>
            <a:ext cx="24688800" cy="98755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8065295" y="12881614"/>
            <a:ext cx="24688800" cy="1931669"/>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DAA57-C62B-4738-8356-CD6E79A606E6}" type="datetimeFigureOut">
              <a:rPr lang="en-US" smtClean="0"/>
              <a:pPr/>
              <a:t>11/1/2009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0">
              <a:srgbClr val="FF0000"/>
            </a:gs>
            <a:gs pos="0">
              <a:srgbClr val="FF66CC"/>
            </a:gs>
            <a:gs pos="50000">
              <a:schemeClr val="accent5">
                <a:lumMod val="75000"/>
              </a:schemeClr>
            </a:gs>
            <a:gs pos="100000">
              <a:srgbClr val="156B13"/>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659131"/>
            <a:ext cx="37033200" cy="2743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0" y="3840484"/>
            <a:ext cx="37033200" cy="10862311"/>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57400" y="15255241"/>
            <a:ext cx="9601200" cy="8763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61BDAA57-C62B-4738-8356-CD6E79A606E6}" type="datetimeFigureOut">
              <a:rPr lang="en-US" smtClean="0"/>
              <a:pPr/>
              <a:t>11/1/2009</a:t>
            </a:fld>
            <a:endParaRPr lang="en-US"/>
          </a:p>
        </p:txBody>
      </p:sp>
      <p:sp>
        <p:nvSpPr>
          <p:cNvPr id="5" name="Footer Placeholder 4"/>
          <p:cNvSpPr>
            <a:spLocks noGrp="1"/>
          </p:cNvSpPr>
          <p:nvPr>
            <p:ph type="ftr" sz="quarter" idx="3"/>
          </p:nvPr>
        </p:nvSpPr>
        <p:spPr>
          <a:xfrm>
            <a:off x="14058900" y="15255241"/>
            <a:ext cx="13030200" cy="8763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489400" y="15255241"/>
            <a:ext cx="9601200" cy="8763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EC45440D-8784-4DF5-9B64-881A1E195C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228600" y="3505200"/>
            <a:ext cx="13563600" cy="5262979"/>
          </a:xfrm>
          <a:prstGeom prst="rect">
            <a:avLst/>
          </a:prstGeom>
          <a:noFill/>
        </p:spPr>
        <p:txBody>
          <a:bodyPr wrap="square" rtlCol="0">
            <a:spAutoFit/>
          </a:bodyPr>
          <a:lstStyle/>
          <a:p>
            <a:pPr algn="just"/>
            <a:r>
              <a:rPr lang="en-US" sz="2400" b="1" dirty="0" smtClean="0"/>
              <a:t>Due to (1) the impact of N on plant production, its economical and environmental impact, (2) the scale of energy needed to face worldwide demand, (3) the need to make the biofuel production system sustainable and profitable, it is very important to study how to make biofuel plants more N efficient and how to create an environment that better suits their production. Up to today, very little research has been done to test how N fertilization affects the production of ethanol from sweet sorghum grown in the field.  Our objectives was to d</a:t>
            </a:r>
            <a:r>
              <a:rPr lang="en-US" sz="2400" b="1" dirty="0" smtClean="0">
                <a:ea typeface="Verdana" pitchFamily="34" charset="0"/>
                <a:cs typeface="Verdana" pitchFamily="34" charset="0"/>
              </a:rPr>
              <a:t>etermine the optimum N rates and the best soil type to produce sweet sorghum. Our results showed </a:t>
            </a:r>
            <a:r>
              <a:rPr lang="en-US" sz="2400" b="1" dirty="0" smtClean="0"/>
              <a:t>a highly significant effect of the soil type on both the fresh and the dried biomass yield of sweet sorghum (P&lt;.0001). The N rate did not significantly affect either the fresh biomass yield (P=0.06) or the dried biomass yield (P=0.27). The amount of water accumulated in sorghum stalk was related to the soil type (P&lt;.0001) and to the N rate applied (P=0.01). Using only the total biomass to access the impact of N fertilization on sweet sorghum production for biofuel purposes is a misleading method. Indeed, unlike what many people think, although sweet sorghum is N efficient, in order to maximize feedstock yield while using it for biofuel production, great attention needs to be paid to the soil type and N fertilization. </a:t>
            </a:r>
            <a:endParaRPr lang="en-US" sz="2400" b="1" dirty="0"/>
          </a:p>
        </p:txBody>
      </p:sp>
      <p:sp>
        <p:nvSpPr>
          <p:cNvPr id="48" name="TextBox 47"/>
          <p:cNvSpPr txBox="1"/>
          <p:nvPr/>
        </p:nvSpPr>
        <p:spPr>
          <a:xfrm>
            <a:off x="304800" y="9372600"/>
            <a:ext cx="33909000" cy="553998"/>
          </a:xfrm>
          <a:prstGeom prst="rect">
            <a:avLst/>
          </a:prstGeom>
          <a:solidFill>
            <a:srgbClr val="B00000"/>
          </a:solidFill>
        </p:spPr>
        <p:txBody>
          <a:bodyPr wrap="square" rtlCol="0">
            <a:spAutoFit/>
          </a:bodyPr>
          <a:lstStyle/>
          <a:p>
            <a:pPr algn="ctr"/>
            <a:r>
              <a:rPr lang="en-US" sz="3000" b="1" cap="all" dirty="0" smtClean="0">
                <a:solidFill>
                  <a:srgbClr val="FFFF00"/>
                </a:solidFill>
              </a:rPr>
              <a:t>Results</a:t>
            </a:r>
            <a:endParaRPr lang="en-US" sz="3000" dirty="0">
              <a:solidFill>
                <a:srgbClr val="FFFF00"/>
              </a:solidFill>
            </a:endParaRPr>
          </a:p>
        </p:txBody>
      </p:sp>
      <p:sp>
        <p:nvSpPr>
          <p:cNvPr id="59" name="TextBox 58"/>
          <p:cNvSpPr txBox="1"/>
          <p:nvPr/>
        </p:nvSpPr>
        <p:spPr>
          <a:xfrm>
            <a:off x="34823400" y="14020800"/>
            <a:ext cx="6019802" cy="1200329"/>
          </a:xfrm>
          <a:prstGeom prst="rect">
            <a:avLst/>
          </a:prstGeom>
          <a:noFill/>
        </p:spPr>
        <p:txBody>
          <a:bodyPr wrap="square" rtlCol="0">
            <a:spAutoFit/>
          </a:bodyPr>
          <a:lstStyle/>
          <a:p>
            <a:pPr algn="just"/>
            <a:r>
              <a:rPr lang="en-US" sz="2400" b="1" dirty="0" smtClean="0"/>
              <a:t>Thanks to the Missouri </a:t>
            </a:r>
            <a:r>
              <a:rPr lang="en-US" sz="2400" b="1" dirty="0"/>
              <a:t>Life Science Research Board and to </a:t>
            </a:r>
            <a:r>
              <a:rPr lang="en-US" sz="2400" b="1" dirty="0" smtClean="0"/>
              <a:t>the Missouri </a:t>
            </a:r>
            <a:r>
              <a:rPr lang="en-US" sz="2400" b="1" dirty="0"/>
              <a:t>Fertilizer and Ag Lime Board for funding this research</a:t>
            </a:r>
            <a:r>
              <a:rPr lang="en-US" sz="2100" b="1" dirty="0" smtClean="0"/>
              <a:t>.</a:t>
            </a:r>
            <a:endParaRPr lang="en-US" sz="2100" dirty="0"/>
          </a:p>
        </p:txBody>
      </p:sp>
      <p:sp>
        <p:nvSpPr>
          <p:cNvPr id="67" name="TextBox 66"/>
          <p:cNvSpPr txBox="1"/>
          <p:nvPr/>
        </p:nvSpPr>
        <p:spPr>
          <a:xfrm>
            <a:off x="13944600" y="3505200"/>
            <a:ext cx="4419600" cy="4524315"/>
          </a:xfrm>
          <a:prstGeom prst="rect">
            <a:avLst/>
          </a:prstGeom>
          <a:noFill/>
        </p:spPr>
        <p:txBody>
          <a:bodyPr wrap="square" rtlCol="0">
            <a:spAutoFit/>
          </a:bodyPr>
          <a:lstStyle/>
          <a:p>
            <a:r>
              <a:rPr lang="en-US" sz="2400" b="1" dirty="0" smtClean="0"/>
              <a:t>Study area: Southeast Missouri.</a:t>
            </a:r>
          </a:p>
          <a:p>
            <a:r>
              <a:rPr lang="en-US" sz="2400" b="1" dirty="0" smtClean="0"/>
              <a:t>Randomized complete block (4 repeats).</a:t>
            </a:r>
            <a:endParaRPr lang="en-US" sz="2400" dirty="0" smtClean="0"/>
          </a:p>
          <a:p>
            <a:r>
              <a:rPr lang="en-US" sz="2400" b="1" dirty="0" smtClean="0"/>
              <a:t>Seven N treatments: 0, 22, 45, 67, 90, 112, 135 kg N/ha. </a:t>
            </a:r>
            <a:endParaRPr lang="en-US" sz="2400" dirty="0" smtClean="0"/>
          </a:p>
          <a:p>
            <a:r>
              <a:rPr lang="en-US" sz="2400" b="1" dirty="0" smtClean="0"/>
              <a:t>Plot sizes: 4 rows (76.2 cm wide each &amp; 7.5 m long). </a:t>
            </a:r>
          </a:p>
          <a:p>
            <a:r>
              <a:rPr lang="en-US" sz="2400" b="1" dirty="0" smtClean="0"/>
              <a:t>Soil type = clay, sand, and Tipton loam.</a:t>
            </a:r>
            <a:endParaRPr lang="en-US" sz="2400" dirty="0" smtClean="0"/>
          </a:p>
          <a:p>
            <a:r>
              <a:rPr lang="en-US" sz="2400" b="1" dirty="0" smtClean="0"/>
              <a:t>Rotation system: soybean/cotton/corn .</a:t>
            </a:r>
          </a:p>
          <a:p>
            <a:pPr marL="0" lvl="1"/>
            <a:r>
              <a:rPr lang="en-US" sz="2400" b="1" dirty="0" smtClean="0">
                <a:ea typeface="Verdana" pitchFamily="34" charset="0"/>
                <a:cs typeface="Verdana" pitchFamily="34" charset="0"/>
              </a:rPr>
              <a:t>Sweet sorghum variety = M81-E .</a:t>
            </a:r>
            <a:endParaRPr lang="en-US" sz="3000" b="1" dirty="0" smtClean="0">
              <a:ea typeface="Verdana" pitchFamily="34" charset="0"/>
              <a:cs typeface="Verdana" pitchFamily="34" charset="0"/>
            </a:endParaRPr>
          </a:p>
        </p:txBody>
      </p:sp>
      <p:sp>
        <p:nvSpPr>
          <p:cNvPr id="30" name="TextBox 29"/>
          <p:cNvSpPr txBox="1"/>
          <p:nvPr/>
        </p:nvSpPr>
        <p:spPr>
          <a:xfrm>
            <a:off x="34823400" y="9372600"/>
            <a:ext cx="5943600" cy="523220"/>
          </a:xfrm>
          <a:prstGeom prst="rect">
            <a:avLst/>
          </a:prstGeom>
          <a:solidFill>
            <a:srgbClr val="B00000"/>
          </a:solidFill>
        </p:spPr>
        <p:txBody>
          <a:bodyPr wrap="square" rtlCol="0">
            <a:spAutoFit/>
          </a:bodyPr>
          <a:lstStyle/>
          <a:p>
            <a:pPr algn="ctr"/>
            <a:r>
              <a:rPr lang="en-US" sz="2800" b="1" cap="all" dirty="0" smtClean="0">
                <a:solidFill>
                  <a:srgbClr val="FFFF00"/>
                </a:solidFill>
              </a:rPr>
              <a:t>References</a:t>
            </a:r>
            <a:endParaRPr lang="en-US" sz="2800" b="1" cap="all" dirty="0">
              <a:solidFill>
                <a:srgbClr val="FFFF00"/>
              </a:solidFill>
            </a:endParaRPr>
          </a:p>
        </p:txBody>
      </p:sp>
      <p:sp>
        <p:nvSpPr>
          <p:cNvPr id="31" name="TextBox 30"/>
          <p:cNvSpPr txBox="1"/>
          <p:nvPr/>
        </p:nvSpPr>
        <p:spPr>
          <a:xfrm>
            <a:off x="34899600" y="13335000"/>
            <a:ext cx="5867400" cy="523220"/>
          </a:xfrm>
          <a:prstGeom prst="rect">
            <a:avLst/>
          </a:prstGeom>
          <a:solidFill>
            <a:srgbClr val="B00000"/>
          </a:solidFill>
        </p:spPr>
        <p:txBody>
          <a:bodyPr wrap="square" rtlCol="0">
            <a:spAutoFit/>
          </a:bodyPr>
          <a:lstStyle/>
          <a:p>
            <a:pPr algn="ctr"/>
            <a:r>
              <a:rPr lang="en-US" sz="2800" b="1" cap="all" dirty="0" smtClean="0">
                <a:solidFill>
                  <a:srgbClr val="FFFF00"/>
                </a:solidFill>
              </a:rPr>
              <a:t>Acknowledgement</a:t>
            </a:r>
            <a:endParaRPr lang="en-US" sz="2800" dirty="0"/>
          </a:p>
        </p:txBody>
      </p:sp>
      <p:sp>
        <p:nvSpPr>
          <p:cNvPr id="32" name="TextBox 31"/>
          <p:cNvSpPr txBox="1"/>
          <p:nvPr/>
        </p:nvSpPr>
        <p:spPr>
          <a:xfrm>
            <a:off x="304800" y="2895600"/>
            <a:ext cx="13487400" cy="553998"/>
          </a:xfrm>
          <a:prstGeom prst="rect">
            <a:avLst/>
          </a:prstGeom>
          <a:solidFill>
            <a:srgbClr val="B00000"/>
          </a:solidFill>
        </p:spPr>
        <p:txBody>
          <a:bodyPr wrap="square" rtlCol="0">
            <a:spAutoFit/>
          </a:bodyPr>
          <a:lstStyle/>
          <a:p>
            <a:r>
              <a:rPr lang="en-US" sz="3000" b="1" cap="all" dirty="0" smtClean="0">
                <a:solidFill>
                  <a:srgbClr val="FFFF00"/>
                </a:solidFill>
              </a:rPr>
              <a:t>ABSTRACT</a:t>
            </a:r>
          </a:p>
        </p:txBody>
      </p:sp>
      <p:sp>
        <p:nvSpPr>
          <p:cNvPr id="34" name="TextBox 33"/>
          <p:cNvSpPr txBox="1"/>
          <p:nvPr/>
        </p:nvSpPr>
        <p:spPr>
          <a:xfrm>
            <a:off x="14020800" y="2895600"/>
            <a:ext cx="26746200" cy="553998"/>
          </a:xfrm>
          <a:prstGeom prst="rect">
            <a:avLst/>
          </a:prstGeom>
          <a:solidFill>
            <a:srgbClr val="B00000"/>
          </a:solidFill>
        </p:spPr>
        <p:txBody>
          <a:bodyPr wrap="square" rtlCol="0">
            <a:spAutoFit/>
          </a:bodyPr>
          <a:lstStyle/>
          <a:p>
            <a:r>
              <a:rPr lang="en-US" sz="3000" b="1" cap="all" dirty="0" smtClean="0">
                <a:solidFill>
                  <a:srgbClr val="FFFF00"/>
                </a:solidFill>
              </a:rPr>
              <a:t>Material and Methods</a:t>
            </a:r>
          </a:p>
        </p:txBody>
      </p:sp>
      <p:sp>
        <p:nvSpPr>
          <p:cNvPr id="38" name="TextBox 37"/>
          <p:cNvSpPr txBox="1"/>
          <p:nvPr/>
        </p:nvSpPr>
        <p:spPr>
          <a:xfrm>
            <a:off x="304800" y="70009"/>
            <a:ext cx="40462200" cy="2708434"/>
          </a:xfrm>
          <a:prstGeom prst="rect">
            <a:avLst/>
          </a:prstGeom>
          <a:solidFill>
            <a:srgbClr val="B00000"/>
          </a:solidFill>
        </p:spPr>
        <p:txBody>
          <a:bodyPr wrap="square" rtlCol="0">
            <a:spAutoFit/>
          </a:bodyPr>
          <a:lstStyle/>
          <a:p>
            <a:pPr algn="ctr"/>
            <a:r>
              <a:rPr lang="en-US" sz="7500" b="1" dirty="0" smtClean="0">
                <a:solidFill>
                  <a:schemeClr val="bg1"/>
                </a:solidFill>
              </a:rPr>
              <a:t>Biomass Production From Sweet Sorghum Under Different Soil Type and Nitrogen Rate </a:t>
            </a:r>
          </a:p>
          <a:p>
            <a:pPr algn="ctr"/>
            <a:r>
              <a:rPr lang="en-US" sz="5000" b="1" dirty="0" smtClean="0">
                <a:solidFill>
                  <a:schemeClr val="bg1"/>
                </a:solidFill>
              </a:rPr>
              <a:t>Roland </a:t>
            </a:r>
            <a:r>
              <a:rPr lang="en-US" sz="5000" b="1" dirty="0">
                <a:solidFill>
                  <a:schemeClr val="bg1"/>
                </a:solidFill>
              </a:rPr>
              <a:t>Holou &amp; Gene </a:t>
            </a:r>
            <a:r>
              <a:rPr lang="en-US" sz="5000" b="1" dirty="0" smtClean="0">
                <a:solidFill>
                  <a:schemeClr val="bg1"/>
                </a:solidFill>
              </a:rPr>
              <a:t>Stevens</a:t>
            </a:r>
            <a:endParaRPr lang="en-US" sz="5000" b="1" dirty="0">
              <a:solidFill>
                <a:schemeClr val="bg1"/>
              </a:solidFill>
            </a:endParaRPr>
          </a:p>
          <a:p>
            <a:pPr algn="ctr"/>
            <a:r>
              <a:rPr lang="en-US" sz="4500" b="1" dirty="0" smtClean="0">
                <a:solidFill>
                  <a:schemeClr val="tx2">
                    <a:lumMod val="40000"/>
                    <a:lumOff val="60000"/>
                  </a:schemeClr>
                </a:solidFill>
              </a:rPr>
              <a:t>Plant Science Division, University </a:t>
            </a:r>
            <a:r>
              <a:rPr lang="en-US" sz="4500" b="1" dirty="0">
                <a:solidFill>
                  <a:schemeClr val="tx2">
                    <a:lumMod val="40000"/>
                    <a:lumOff val="60000"/>
                  </a:schemeClr>
                </a:solidFill>
              </a:rPr>
              <a:t>of Missouri – </a:t>
            </a:r>
            <a:r>
              <a:rPr lang="en-US" sz="4500" b="1" dirty="0" smtClean="0">
                <a:solidFill>
                  <a:schemeClr val="tx2">
                    <a:lumMod val="40000"/>
                    <a:lumOff val="60000"/>
                  </a:schemeClr>
                </a:solidFill>
              </a:rPr>
              <a:t>Columbia</a:t>
            </a:r>
            <a:endParaRPr lang="en-US" sz="4500" b="1" dirty="0">
              <a:solidFill>
                <a:schemeClr val="tx2">
                  <a:lumMod val="40000"/>
                  <a:lumOff val="60000"/>
                </a:schemeClr>
              </a:solidFill>
            </a:endParaRPr>
          </a:p>
        </p:txBody>
      </p:sp>
      <p:pic>
        <p:nvPicPr>
          <p:cNvPr id="40" name="Picture 190"/>
          <p:cNvPicPr>
            <a:picLocks noChangeAspect="1" noChangeArrowheads="1"/>
          </p:cNvPicPr>
          <p:nvPr/>
        </p:nvPicPr>
        <p:blipFill>
          <a:blip r:embed="rId2" cstate="print"/>
          <a:srcRect/>
          <a:stretch>
            <a:fillRect/>
          </a:stretch>
        </p:blipFill>
        <p:spPr bwMode="auto">
          <a:xfrm>
            <a:off x="457200" y="228600"/>
            <a:ext cx="1956946" cy="1447800"/>
          </a:xfrm>
          <a:prstGeom prst="rect">
            <a:avLst/>
          </a:prstGeom>
          <a:noFill/>
          <a:ln w="9525">
            <a:noFill/>
            <a:miter lim="800000"/>
            <a:headEnd/>
            <a:tailEnd/>
          </a:ln>
          <a:effectLst/>
        </p:spPr>
      </p:pic>
      <p:pic>
        <p:nvPicPr>
          <p:cNvPr id="41" name="Picture 2" descr="http://ipg.missouri.edu/files/01100941IPGDNA.jpg"/>
          <p:cNvPicPr>
            <a:picLocks noChangeAspect="1" noChangeArrowheads="1"/>
          </p:cNvPicPr>
          <p:nvPr/>
        </p:nvPicPr>
        <p:blipFill>
          <a:blip r:embed="rId3" cstate="print"/>
          <a:srcRect/>
          <a:stretch>
            <a:fillRect/>
          </a:stretch>
        </p:blipFill>
        <p:spPr bwMode="auto">
          <a:xfrm>
            <a:off x="38404800" y="304800"/>
            <a:ext cx="2142540" cy="1447800"/>
          </a:xfrm>
          <a:prstGeom prst="rect">
            <a:avLst/>
          </a:prstGeom>
          <a:noFill/>
        </p:spPr>
      </p:pic>
      <p:pic>
        <p:nvPicPr>
          <p:cNvPr id="36" name="Picture 3" descr="C:\Users\Owner\Pictures\BiofuelResearch\2008\MarshalField\PlantingDateTest\LastHarvest08\SorghumPicPortgeville2008_10_05\IMG_2596.JPG"/>
          <p:cNvPicPr>
            <a:picLocks noChangeAspect="1" noChangeArrowheads="1"/>
          </p:cNvPicPr>
          <p:nvPr/>
        </p:nvPicPr>
        <p:blipFill>
          <a:blip r:embed="rId4" cstate="print"/>
          <a:srcRect/>
          <a:stretch>
            <a:fillRect/>
          </a:stretch>
        </p:blipFill>
        <p:spPr bwMode="auto">
          <a:xfrm>
            <a:off x="25146000" y="6324600"/>
            <a:ext cx="3048000" cy="2209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9" name="Picture 38" descr="C:\Users\Owner\Pictures\BiofuelResearch\2009\Sorghum\Clarkton\2009_07_30Clarkton\IMG_8556.JPG"/>
          <p:cNvPicPr/>
          <p:nvPr/>
        </p:nvPicPr>
        <p:blipFill>
          <a:blip r:embed="rId5" cstate="print"/>
          <a:srcRect/>
          <a:stretch>
            <a:fillRect/>
          </a:stretch>
        </p:blipFill>
        <p:spPr bwMode="auto">
          <a:xfrm>
            <a:off x="18364200" y="6324600"/>
            <a:ext cx="3352800" cy="2209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3" name="Picture 2" descr="C:\Users\Owner\Pictures\BiofuelResearch\2008\MarshalField\NitrogenTest\CuttingHeadOff2008_07_15\IMG_6441.JPG"/>
          <p:cNvPicPr>
            <a:picLocks noChangeAspect="1" noChangeArrowheads="1"/>
          </p:cNvPicPr>
          <p:nvPr/>
        </p:nvPicPr>
        <p:blipFill>
          <a:blip r:embed="rId6" cstate="print"/>
          <a:srcRect/>
          <a:stretch>
            <a:fillRect/>
          </a:stretch>
        </p:blipFill>
        <p:spPr bwMode="auto">
          <a:xfrm>
            <a:off x="21793201" y="6324600"/>
            <a:ext cx="3276600" cy="2209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4" name="Picture 43" descr="C:\Users\Owner\Pictures\BiofuelResearch\2009\Sorghum\IrrigationOfSorghum\IMG_6820.JPG"/>
          <p:cNvPicPr/>
          <p:nvPr/>
        </p:nvPicPr>
        <p:blipFill>
          <a:blip r:embed="rId7" cstate="print"/>
          <a:srcRect/>
          <a:stretch>
            <a:fillRect/>
          </a:stretch>
        </p:blipFill>
        <p:spPr bwMode="auto">
          <a:xfrm>
            <a:off x="31394401" y="3505200"/>
            <a:ext cx="2819400" cy="19812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9" name="Picture 1" descr="C:\Users\Owner\Pictures\BiofuelResearch\2008\MarshalField\PlantingDateTest\FirstRoundOfMeasurement\2008-05-30 HerbicideAndPlanting\IMG_1545.JPG"/>
          <p:cNvPicPr>
            <a:picLocks noChangeAspect="1" noChangeArrowheads="1"/>
          </p:cNvPicPr>
          <p:nvPr/>
        </p:nvPicPr>
        <p:blipFill>
          <a:blip r:embed="rId8" cstate="print"/>
          <a:srcRect/>
          <a:stretch>
            <a:fillRect/>
          </a:stretch>
        </p:blipFill>
        <p:spPr bwMode="auto">
          <a:xfrm>
            <a:off x="18364201" y="3505200"/>
            <a:ext cx="3360732" cy="1981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0" name="TextBox 49"/>
          <p:cNvSpPr txBox="1"/>
          <p:nvPr/>
        </p:nvSpPr>
        <p:spPr>
          <a:xfrm>
            <a:off x="18592800" y="5486402"/>
            <a:ext cx="2971800" cy="461665"/>
          </a:xfrm>
          <a:prstGeom prst="rect">
            <a:avLst/>
          </a:prstGeom>
          <a:noFill/>
        </p:spPr>
        <p:txBody>
          <a:bodyPr wrap="square" rtlCol="0">
            <a:spAutoFit/>
          </a:bodyPr>
          <a:lstStyle/>
          <a:p>
            <a:pPr lvl="0"/>
            <a:r>
              <a:rPr lang="en-US" sz="2400" b="1" dirty="0" smtClean="0"/>
              <a:t>Planting  Early May</a:t>
            </a:r>
            <a:endParaRPr lang="en-US" dirty="0"/>
          </a:p>
        </p:txBody>
      </p:sp>
      <p:pic>
        <p:nvPicPr>
          <p:cNvPr id="51" name="Picture 50" descr="C:\Users\Owner\Pictures\BiofuelResearch\2009\Sorghum\Clarkton\2009_07_30Clarkton\IMG_8547.JPG"/>
          <p:cNvPicPr/>
          <p:nvPr/>
        </p:nvPicPr>
        <p:blipFill>
          <a:blip r:embed="rId9" cstate="print"/>
          <a:srcRect/>
          <a:stretch>
            <a:fillRect/>
          </a:stretch>
        </p:blipFill>
        <p:spPr bwMode="auto">
          <a:xfrm>
            <a:off x="28270201" y="6324600"/>
            <a:ext cx="3048000" cy="22098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3" name="TextBox 52"/>
          <p:cNvSpPr txBox="1"/>
          <p:nvPr/>
        </p:nvSpPr>
        <p:spPr>
          <a:xfrm>
            <a:off x="31394400" y="5486402"/>
            <a:ext cx="2743200" cy="461665"/>
          </a:xfrm>
          <a:prstGeom prst="rect">
            <a:avLst/>
          </a:prstGeom>
          <a:noFill/>
        </p:spPr>
        <p:txBody>
          <a:bodyPr wrap="square" rtlCol="0">
            <a:spAutoFit/>
          </a:bodyPr>
          <a:lstStyle/>
          <a:p>
            <a:pPr algn="ctr"/>
            <a:r>
              <a:rPr lang="en-US" sz="2400" b="1" dirty="0" smtClean="0"/>
              <a:t>Irrigation as needed</a:t>
            </a:r>
            <a:endParaRPr lang="en-US" sz="2400" b="1" dirty="0"/>
          </a:p>
        </p:txBody>
      </p:sp>
      <p:pic>
        <p:nvPicPr>
          <p:cNvPr id="54" name="Picture 53" descr="C:\Users\Owner\Pictures\BiofuelResearch\2008\Clarkton\FirstRoundOfMeasurement\2008-05-30FirstTrip\IMG_1629.JPG"/>
          <p:cNvPicPr/>
          <p:nvPr/>
        </p:nvPicPr>
        <p:blipFill>
          <a:blip r:embed="rId10" cstate="print"/>
          <a:srcRect/>
          <a:stretch>
            <a:fillRect/>
          </a:stretch>
        </p:blipFill>
        <p:spPr bwMode="auto">
          <a:xfrm>
            <a:off x="21793201" y="3505200"/>
            <a:ext cx="3276600" cy="19812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55" name="Picture 54" descr="C:\Users\Owner\Pictures\BiofuelResearch\2008\Clarkton\SecondRoundOfMeasurement\2008_07_14Chopping\IMG_6226.JPG"/>
          <p:cNvPicPr/>
          <p:nvPr/>
        </p:nvPicPr>
        <p:blipFill>
          <a:blip r:embed="rId11" cstate="print"/>
          <a:srcRect/>
          <a:stretch>
            <a:fillRect/>
          </a:stretch>
        </p:blipFill>
        <p:spPr bwMode="auto">
          <a:xfrm>
            <a:off x="28270201" y="3505200"/>
            <a:ext cx="3048000" cy="1981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6" name="TextBox 55"/>
          <p:cNvSpPr txBox="1"/>
          <p:nvPr/>
        </p:nvSpPr>
        <p:spPr>
          <a:xfrm>
            <a:off x="28651200" y="5486402"/>
            <a:ext cx="2057400" cy="461665"/>
          </a:xfrm>
          <a:prstGeom prst="rect">
            <a:avLst/>
          </a:prstGeom>
          <a:noFill/>
        </p:spPr>
        <p:txBody>
          <a:bodyPr wrap="square" rtlCol="0">
            <a:spAutoFit/>
          </a:bodyPr>
          <a:lstStyle/>
          <a:p>
            <a:pPr lvl="0" algn="ctr"/>
            <a:r>
              <a:rPr lang="en-US" sz="2400" b="1" dirty="0" smtClean="0">
                <a:ea typeface="Verdana" pitchFamily="34" charset="0"/>
                <a:cs typeface="Verdana" pitchFamily="34" charset="0"/>
              </a:rPr>
              <a:t>Field hoed</a:t>
            </a:r>
            <a:endParaRPr lang="en-US" dirty="0"/>
          </a:p>
        </p:txBody>
      </p:sp>
      <p:sp>
        <p:nvSpPr>
          <p:cNvPr id="57" name="TextBox 56"/>
          <p:cNvSpPr txBox="1"/>
          <p:nvPr/>
        </p:nvSpPr>
        <p:spPr>
          <a:xfrm>
            <a:off x="30175201" y="9677402"/>
            <a:ext cx="2667000" cy="1615827"/>
          </a:xfrm>
          <a:prstGeom prst="rect">
            <a:avLst/>
          </a:prstGeom>
          <a:noFill/>
        </p:spPr>
        <p:txBody>
          <a:bodyPr wrap="square" rtlCol="0">
            <a:spAutoFit/>
          </a:bodyPr>
          <a:lstStyle/>
          <a:p>
            <a:endParaRPr lang="en-US" dirty="0"/>
          </a:p>
        </p:txBody>
      </p:sp>
      <p:pic>
        <p:nvPicPr>
          <p:cNvPr id="60" name="Picture 2" descr="C:\Users\Owner\Pictures\BiofuelResearch\2008\Divers\NitrogenSac\IMG_1982.JPG"/>
          <p:cNvPicPr>
            <a:picLocks noChangeAspect="1" noChangeArrowheads="1"/>
          </p:cNvPicPr>
          <p:nvPr/>
        </p:nvPicPr>
        <p:blipFill>
          <a:blip r:embed="rId12" cstate="print"/>
          <a:srcRect/>
          <a:stretch>
            <a:fillRect/>
          </a:stretch>
        </p:blipFill>
        <p:spPr bwMode="auto">
          <a:xfrm>
            <a:off x="25146001" y="3505200"/>
            <a:ext cx="3064213" cy="1981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1" name="TextBox 60"/>
          <p:cNvSpPr txBox="1"/>
          <p:nvPr/>
        </p:nvSpPr>
        <p:spPr>
          <a:xfrm>
            <a:off x="25450800" y="5486402"/>
            <a:ext cx="2514600" cy="461665"/>
          </a:xfrm>
          <a:prstGeom prst="rect">
            <a:avLst/>
          </a:prstGeom>
          <a:noFill/>
        </p:spPr>
        <p:txBody>
          <a:bodyPr wrap="square" rtlCol="0">
            <a:spAutoFit/>
          </a:bodyPr>
          <a:lstStyle/>
          <a:p>
            <a:pPr lvl="0" algn="ctr"/>
            <a:r>
              <a:rPr lang="en-US" sz="2400" b="1" dirty="0" smtClean="0"/>
              <a:t>N source: NH</a:t>
            </a:r>
            <a:r>
              <a:rPr lang="en-US" sz="2400" b="1" baseline="-25000" dirty="0" smtClean="0"/>
              <a:t>4</a:t>
            </a:r>
            <a:r>
              <a:rPr lang="en-US" sz="2400" b="1" dirty="0" smtClean="0"/>
              <a:t>NO</a:t>
            </a:r>
            <a:r>
              <a:rPr lang="en-US" sz="2400" b="1" baseline="-25000" dirty="0" smtClean="0"/>
              <a:t>3</a:t>
            </a:r>
            <a:endParaRPr lang="en-US" dirty="0"/>
          </a:p>
        </p:txBody>
      </p:sp>
      <p:sp>
        <p:nvSpPr>
          <p:cNvPr id="63" name="TextBox 62"/>
          <p:cNvSpPr txBox="1"/>
          <p:nvPr/>
        </p:nvSpPr>
        <p:spPr>
          <a:xfrm>
            <a:off x="228600" y="10141803"/>
            <a:ext cx="6629400" cy="830997"/>
          </a:xfrm>
          <a:prstGeom prst="rect">
            <a:avLst/>
          </a:prstGeom>
          <a:noFill/>
        </p:spPr>
        <p:txBody>
          <a:bodyPr wrap="square" rtlCol="0">
            <a:spAutoFit/>
          </a:bodyPr>
          <a:lstStyle/>
          <a:p>
            <a:pPr algn="ctr"/>
            <a:r>
              <a:rPr lang="en-US" sz="2400" b="1" dirty="0" smtClean="0">
                <a:solidFill>
                  <a:srgbClr val="FFFF29"/>
                </a:solidFill>
              </a:rPr>
              <a:t>Impact of Soil Type on Sweet Sorghum Fresh Biomass Yield</a:t>
            </a:r>
            <a:endParaRPr lang="en-US" sz="2400" dirty="0">
              <a:solidFill>
                <a:srgbClr val="FFFF29"/>
              </a:solidFill>
            </a:endParaRPr>
          </a:p>
        </p:txBody>
      </p:sp>
      <p:sp>
        <p:nvSpPr>
          <p:cNvPr id="65" name="TextBox 64"/>
          <p:cNvSpPr txBox="1"/>
          <p:nvPr/>
        </p:nvSpPr>
        <p:spPr>
          <a:xfrm>
            <a:off x="7239001" y="10134600"/>
            <a:ext cx="6019799" cy="461667"/>
          </a:xfrm>
          <a:prstGeom prst="rect">
            <a:avLst/>
          </a:prstGeom>
          <a:noFill/>
        </p:spPr>
        <p:txBody>
          <a:bodyPr wrap="square" rtlCol="0">
            <a:spAutoFit/>
          </a:bodyPr>
          <a:lstStyle/>
          <a:p>
            <a:pPr algn="ctr"/>
            <a:r>
              <a:rPr lang="en-US" sz="2400" b="1" dirty="0" smtClean="0">
                <a:solidFill>
                  <a:srgbClr val="FFFF00"/>
                </a:solidFill>
              </a:rPr>
              <a:t>Impact of N on Sweet Sorghum Biomass Yield</a:t>
            </a:r>
            <a:endParaRPr lang="en-US" sz="2400" b="1" dirty="0">
              <a:solidFill>
                <a:srgbClr val="FFFF00"/>
              </a:solidFill>
            </a:endParaRPr>
          </a:p>
        </p:txBody>
      </p:sp>
      <p:pic>
        <p:nvPicPr>
          <p:cNvPr id="68" name="Picture 67" descr="C:\Users\Owner\Pictures\NotTransferOrCopyYet\Sorghum2009_09_18\IMG_1790.JPG"/>
          <p:cNvPicPr/>
          <p:nvPr/>
        </p:nvPicPr>
        <p:blipFill>
          <a:blip r:embed="rId13" cstate="print"/>
          <a:srcRect/>
          <a:stretch>
            <a:fillRect/>
          </a:stretch>
        </p:blipFill>
        <p:spPr bwMode="auto">
          <a:xfrm>
            <a:off x="31394401" y="6324600"/>
            <a:ext cx="2819400" cy="2209800"/>
          </a:xfrm>
          <a:prstGeom prst="rect">
            <a:avLst/>
          </a:prstGeom>
          <a:noFill/>
          <a:ln w="9525">
            <a:noFill/>
            <a:miter lim="800000"/>
            <a:headEnd/>
            <a:tailEnd/>
          </a:ln>
        </p:spPr>
      </p:pic>
      <p:sp>
        <p:nvSpPr>
          <p:cNvPr id="69" name="TextBox 68"/>
          <p:cNvSpPr txBox="1"/>
          <p:nvPr/>
        </p:nvSpPr>
        <p:spPr>
          <a:xfrm>
            <a:off x="6705600" y="15163800"/>
            <a:ext cx="7086601" cy="1200329"/>
          </a:xfrm>
          <a:prstGeom prst="rect">
            <a:avLst/>
          </a:prstGeom>
          <a:noFill/>
        </p:spPr>
        <p:txBody>
          <a:bodyPr wrap="square" rtlCol="0">
            <a:spAutoFit/>
          </a:bodyPr>
          <a:lstStyle/>
          <a:p>
            <a:r>
              <a:rPr lang="en-US" sz="2400" b="1" dirty="0" smtClean="0"/>
              <a:t>Sorghum after soybean did not respond to N (P=0.06).</a:t>
            </a:r>
          </a:p>
          <a:p>
            <a:r>
              <a:rPr lang="en-US" sz="2400" b="1" dirty="0" smtClean="0">
                <a:ea typeface="Verdana" pitchFamily="34" charset="0"/>
                <a:cs typeface="Verdana" pitchFamily="34" charset="0"/>
              </a:rPr>
              <a:t>N effect on sorghum biomass yield was neither found significant (Soileau and Bradford, 1985).</a:t>
            </a:r>
            <a:endParaRPr lang="en-US" sz="2400" dirty="0"/>
          </a:p>
        </p:txBody>
      </p:sp>
      <p:pic>
        <p:nvPicPr>
          <p:cNvPr id="70" name="Picture 69" descr="C:\Users\Owner\Pictures\NotTransferOrCopyYet\NitrogenTest10Aug09\IMG_0316.JPG"/>
          <p:cNvPicPr/>
          <p:nvPr/>
        </p:nvPicPr>
        <p:blipFill>
          <a:blip r:embed="rId14" cstate="print">
            <a:lum bright="-14000"/>
          </a:blip>
          <a:srcRect/>
          <a:stretch>
            <a:fillRect/>
          </a:stretch>
        </p:blipFill>
        <p:spPr bwMode="auto">
          <a:xfrm>
            <a:off x="22174200" y="10972800"/>
            <a:ext cx="5943600" cy="40386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1" name="TextBox 70"/>
          <p:cNvSpPr txBox="1"/>
          <p:nvPr/>
        </p:nvSpPr>
        <p:spPr>
          <a:xfrm>
            <a:off x="22174200" y="15087600"/>
            <a:ext cx="12344400" cy="1200329"/>
          </a:xfrm>
          <a:prstGeom prst="rect">
            <a:avLst/>
          </a:prstGeom>
          <a:noFill/>
        </p:spPr>
        <p:txBody>
          <a:bodyPr wrap="square" rtlCol="0">
            <a:spAutoFit/>
          </a:bodyPr>
          <a:lstStyle/>
          <a:p>
            <a:r>
              <a:rPr lang="en-US" sz="2400" b="1" dirty="0" smtClean="0"/>
              <a:t>As shown by the difference of plant height and leaves color (pictures above), sweet sorghum grown after corn is responding (2009 data, just harvested and data not analyzed yet): High C:N ratio in corn residues                N immobilization during decomposition by soil microorganisms?</a:t>
            </a:r>
            <a:endParaRPr lang="en-US" sz="2400" b="1" dirty="0"/>
          </a:p>
        </p:txBody>
      </p:sp>
      <p:pic>
        <p:nvPicPr>
          <p:cNvPr id="72" name="Picture 71" descr="C:\Users\Owner\Pictures\NotTransferOrCopyYet\NitrogenTest10Aug09\IMG_0313.JPG"/>
          <p:cNvPicPr/>
          <p:nvPr/>
        </p:nvPicPr>
        <p:blipFill>
          <a:blip r:embed="rId15" cstate="print"/>
          <a:srcRect/>
          <a:stretch>
            <a:fillRect/>
          </a:stretch>
        </p:blipFill>
        <p:spPr bwMode="auto">
          <a:xfrm>
            <a:off x="28270200" y="10972800"/>
            <a:ext cx="5867400" cy="40386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4" name="Right Arrow 73"/>
          <p:cNvSpPr/>
          <p:nvPr/>
        </p:nvSpPr>
        <p:spPr>
          <a:xfrm>
            <a:off x="25069800" y="15925800"/>
            <a:ext cx="685800" cy="3048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5" name="TextBox 74"/>
          <p:cNvSpPr txBox="1"/>
          <p:nvPr/>
        </p:nvSpPr>
        <p:spPr>
          <a:xfrm>
            <a:off x="14097000" y="15163800"/>
            <a:ext cx="8458200" cy="830997"/>
          </a:xfrm>
          <a:prstGeom prst="rect">
            <a:avLst/>
          </a:prstGeom>
          <a:noFill/>
        </p:spPr>
        <p:txBody>
          <a:bodyPr wrap="square" rtlCol="0">
            <a:spAutoFit/>
          </a:bodyPr>
          <a:lstStyle/>
          <a:p>
            <a:r>
              <a:rPr lang="en-US" sz="2400" b="1" dirty="0" smtClean="0"/>
              <a:t>Corn responded to N (P&lt;0.0001) in same field where sweet sorghum did not.</a:t>
            </a:r>
            <a:endParaRPr lang="en-US" sz="2400" dirty="0"/>
          </a:p>
        </p:txBody>
      </p:sp>
      <p:sp>
        <p:nvSpPr>
          <p:cNvPr id="76" name="TextBox 75"/>
          <p:cNvSpPr txBox="1"/>
          <p:nvPr/>
        </p:nvSpPr>
        <p:spPr>
          <a:xfrm>
            <a:off x="34747200" y="10058400"/>
            <a:ext cx="6019800" cy="1200329"/>
          </a:xfrm>
          <a:prstGeom prst="rect">
            <a:avLst/>
          </a:prstGeom>
          <a:noFill/>
        </p:spPr>
        <p:txBody>
          <a:bodyPr wrap="square" rtlCol="0">
            <a:spAutoFit/>
          </a:bodyPr>
          <a:lstStyle/>
          <a:p>
            <a:r>
              <a:rPr lang="en-US" sz="2400" b="1" dirty="0" smtClean="0"/>
              <a:t>Soileau, J., and B. Bradford. 1985. Biomass and sugar yield response of sweet sorghum to lime and fertilizer. Agronomy Journal 77:471.</a:t>
            </a:r>
            <a:endParaRPr lang="en-US" b="1" dirty="0"/>
          </a:p>
        </p:txBody>
      </p:sp>
      <p:sp>
        <p:nvSpPr>
          <p:cNvPr id="47" name="TextBox 46"/>
          <p:cNvSpPr txBox="1"/>
          <p:nvPr/>
        </p:nvSpPr>
        <p:spPr>
          <a:xfrm>
            <a:off x="304800" y="15163800"/>
            <a:ext cx="6096001" cy="830997"/>
          </a:xfrm>
          <a:prstGeom prst="rect">
            <a:avLst/>
          </a:prstGeom>
          <a:noFill/>
        </p:spPr>
        <p:txBody>
          <a:bodyPr wrap="square" rtlCol="0">
            <a:spAutoFit/>
          </a:bodyPr>
          <a:lstStyle/>
          <a:p>
            <a:r>
              <a:rPr lang="en-US" sz="2400" b="1" dirty="0" smtClean="0"/>
              <a:t>Impact of soil is highly significant (P&lt;.0001).</a:t>
            </a:r>
          </a:p>
          <a:p>
            <a:r>
              <a:rPr lang="en-US" sz="2400" b="1" dirty="0" smtClean="0"/>
              <a:t>Highest yield was recorded on loam soil.</a:t>
            </a:r>
            <a:endParaRPr lang="en-US" dirty="0"/>
          </a:p>
        </p:txBody>
      </p:sp>
      <p:sp>
        <p:nvSpPr>
          <p:cNvPr id="46" name="TextBox 45"/>
          <p:cNvSpPr txBox="1"/>
          <p:nvPr/>
        </p:nvSpPr>
        <p:spPr>
          <a:xfrm>
            <a:off x="14325600" y="10210800"/>
            <a:ext cx="7086600" cy="461665"/>
          </a:xfrm>
          <a:prstGeom prst="rect">
            <a:avLst/>
          </a:prstGeom>
          <a:noFill/>
        </p:spPr>
        <p:txBody>
          <a:bodyPr wrap="square" rtlCol="0">
            <a:spAutoFit/>
          </a:bodyPr>
          <a:lstStyle/>
          <a:p>
            <a:pPr algn="ctr"/>
            <a:r>
              <a:rPr lang="en-US" sz="2400" b="1" dirty="0" smtClean="0">
                <a:solidFill>
                  <a:srgbClr val="FFFF00"/>
                </a:solidFill>
              </a:rPr>
              <a:t>Contrast Sweet Sorghum vs. </a:t>
            </a:r>
            <a:r>
              <a:rPr lang="en-US" sz="2400" b="1" smtClean="0">
                <a:solidFill>
                  <a:srgbClr val="FFFF00"/>
                </a:solidFill>
              </a:rPr>
              <a:t>Corn Response </a:t>
            </a:r>
            <a:r>
              <a:rPr lang="en-US" sz="2400" b="1" dirty="0" smtClean="0">
                <a:solidFill>
                  <a:srgbClr val="FFFF00"/>
                </a:solidFill>
              </a:rPr>
              <a:t>to N</a:t>
            </a:r>
            <a:endParaRPr lang="en-US" sz="2400" b="1" dirty="0">
              <a:solidFill>
                <a:srgbClr val="FFFF00"/>
              </a:solidFill>
            </a:endParaRPr>
          </a:p>
        </p:txBody>
      </p:sp>
      <p:sp>
        <p:nvSpPr>
          <p:cNvPr id="58" name="TextBox 57"/>
          <p:cNvSpPr txBox="1"/>
          <p:nvPr/>
        </p:nvSpPr>
        <p:spPr>
          <a:xfrm>
            <a:off x="22631401" y="8529935"/>
            <a:ext cx="4953000" cy="461665"/>
          </a:xfrm>
          <a:prstGeom prst="rect">
            <a:avLst/>
          </a:prstGeom>
          <a:noFill/>
        </p:spPr>
        <p:txBody>
          <a:bodyPr wrap="square" rtlCol="0">
            <a:spAutoFit/>
          </a:bodyPr>
          <a:lstStyle/>
          <a:p>
            <a:pPr algn="ctr"/>
            <a:r>
              <a:rPr lang="en-US" sz="2400" b="1" dirty="0" smtClean="0"/>
              <a:t>Deheading in September</a:t>
            </a:r>
            <a:endParaRPr lang="en-US" sz="2400" b="1" dirty="0"/>
          </a:p>
        </p:txBody>
      </p:sp>
      <p:sp>
        <p:nvSpPr>
          <p:cNvPr id="73" name="TextBox 72"/>
          <p:cNvSpPr txBox="1"/>
          <p:nvPr/>
        </p:nvSpPr>
        <p:spPr>
          <a:xfrm>
            <a:off x="21793201" y="5486402"/>
            <a:ext cx="3276600" cy="461665"/>
          </a:xfrm>
          <a:prstGeom prst="rect">
            <a:avLst/>
          </a:prstGeom>
          <a:noFill/>
        </p:spPr>
        <p:txBody>
          <a:bodyPr wrap="square" rtlCol="0">
            <a:spAutoFit/>
          </a:bodyPr>
          <a:lstStyle/>
          <a:p>
            <a:r>
              <a:rPr lang="en-US" sz="2400" b="1" dirty="0" smtClean="0"/>
              <a:t>2 Atrazine applications</a:t>
            </a:r>
            <a:endParaRPr lang="en-US" sz="2400" b="1" dirty="0"/>
          </a:p>
        </p:txBody>
      </p:sp>
      <p:sp>
        <p:nvSpPr>
          <p:cNvPr id="77" name="TextBox 76"/>
          <p:cNvSpPr txBox="1"/>
          <p:nvPr/>
        </p:nvSpPr>
        <p:spPr>
          <a:xfrm>
            <a:off x="18516600" y="8606135"/>
            <a:ext cx="3048000" cy="461665"/>
          </a:xfrm>
          <a:prstGeom prst="rect">
            <a:avLst/>
          </a:prstGeom>
          <a:noFill/>
        </p:spPr>
        <p:txBody>
          <a:bodyPr wrap="square" rtlCol="0">
            <a:spAutoFit/>
          </a:bodyPr>
          <a:lstStyle/>
          <a:p>
            <a:pPr algn="ctr"/>
            <a:r>
              <a:rPr lang="en-US" sz="2400" b="1" dirty="0" smtClean="0"/>
              <a:t>Plot Design</a:t>
            </a:r>
            <a:endParaRPr lang="en-US" sz="2400" b="1" dirty="0"/>
          </a:p>
        </p:txBody>
      </p:sp>
      <p:sp>
        <p:nvSpPr>
          <p:cNvPr id="78" name="TextBox 77"/>
          <p:cNvSpPr txBox="1"/>
          <p:nvPr/>
        </p:nvSpPr>
        <p:spPr>
          <a:xfrm>
            <a:off x="29718001" y="8529935"/>
            <a:ext cx="3352800" cy="461665"/>
          </a:xfrm>
          <a:prstGeom prst="rect">
            <a:avLst/>
          </a:prstGeom>
          <a:noFill/>
        </p:spPr>
        <p:txBody>
          <a:bodyPr wrap="square" rtlCol="0">
            <a:spAutoFit/>
          </a:bodyPr>
          <a:lstStyle/>
          <a:p>
            <a:pPr algn="ctr"/>
            <a:r>
              <a:rPr lang="en-US" sz="2400" b="1" dirty="0" smtClean="0"/>
              <a:t>Harvest in October</a:t>
            </a:r>
            <a:endParaRPr lang="en-US" sz="2400" b="1" dirty="0"/>
          </a:p>
        </p:txBody>
      </p:sp>
      <p:grpSp>
        <p:nvGrpSpPr>
          <p:cNvPr id="52" name="Group 35"/>
          <p:cNvGrpSpPr>
            <a:grpSpLocks/>
          </p:cNvGrpSpPr>
          <p:nvPr/>
        </p:nvGrpSpPr>
        <p:grpSpPr bwMode="auto">
          <a:xfrm>
            <a:off x="34823400" y="3962400"/>
            <a:ext cx="6019800" cy="4572000"/>
            <a:chOff x="144" y="192"/>
            <a:chExt cx="5424" cy="3930"/>
          </a:xfrm>
        </p:grpSpPr>
        <p:pic>
          <p:nvPicPr>
            <p:cNvPr id="79" name="Picture 2"/>
            <p:cNvPicPr>
              <a:picLocks noChangeAspect="1" noChangeArrowheads="1"/>
            </p:cNvPicPr>
            <p:nvPr/>
          </p:nvPicPr>
          <p:blipFill>
            <a:blip r:embed="rId16" cstate="print">
              <a:lum bright="-12000" contrast="12000"/>
            </a:blip>
            <a:srcRect/>
            <a:stretch>
              <a:fillRect/>
            </a:stretch>
          </p:blipFill>
          <p:spPr bwMode="auto">
            <a:xfrm>
              <a:off x="144" y="192"/>
              <a:ext cx="5424" cy="3930"/>
            </a:xfrm>
            <a:prstGeom prst="rect">
              <a:avLst/>
            </a:prstGeom>
            <a:noFill/>
            <a:ln w="9525">
              <a:noFill/>
              <a:miter lim="800000"/>
              <a:headEnd/>
              <a:tailEnd/>
            </a:ln>
            <a:effectLst/>
          </p:spPr>
        </p:pic>
        <p:sp>
          <p:nvSpPr>
            <p:cNvPr id="80" name="Text Box 11"/>
            <p:cNvSpPr txBox="1">
              <a:spLocks noChangeArrowheads="1"/>
            </p:cNvSpPr>
            <p:nvPr/>
          </p:nvSpPr>
          <p:spPr bwMode="auto">
            <a:xfrm rot="21426003">
              <a:off x="3078" y="2013"/>
              <a:ext cx="842" cy="275"/>
            </a:xfrm>
            <a:prstGeom prst="rect">
              <a:avLst/>
            </a:prstGeom>
            <a:noFill/>
            <a:ln w="9525">
              <a:noFill/>
              <a:miter lim="800000"/>
              <a:headEnd/>
              <a:tailEnd/>
            </a:ln>
            <a:effectLst/>
          </p:spPr>
          <p:txBody>
            <a:bodyPr wrap="none">
              <a:spAutoFit/>
            </a:bodyPr>
            <a:lstStyle/>
            <a:p>
              <a:r>
                <a:rPr lang="en-US" sz="1200" b="1" dirty="0">
                  <a:solidFill>
                    <a:srgbClr val="FF198C"/>
                  </a:solidFill>
                </a:rPr>
                <a:t>Missouri</a:t>
              </a:r>
            </a:p>
          </p:txBody>
        </p:sp>
      </p:grpSp>
      <p:sp>
        <p:nvSpPr>
          <p:cNvPr id="81" name="TextBox 80"/>
          <p:cNvSpPr txBox="1"/>
          <p:nvPr/>
        </p:nvSpPr>
        <p:spPr>
          <a:xfrm>
            <a:off x="36118800" y="8534400"/>
            <a:ext cx="4038600" cy="461665"/>
          </a:xfrm>
          <a:prstGeom prst="rect">
            <a:avLst/>
          </a:prstGeom>
          <a:noFill/>
        </p:spPr>
        <p:txBody>
          <a:bodyPr wrap="square" rtlCol="0">
            <a:spAutoFit/>
          </a:bodyPr>
          <a:lstStyle/>
          <a:p>
            <a:pPr algn="ctr"/>
            <a:r>
              <a:rPr lang="en-US" sz="2400" b="1" dirty="0" smtClean="0"/>
              <a:t>Study area</a:t>
            </a:r>
            <a:endParaRPr lang="en-US" sz="2400" b="1" dirty="0"/>
          </a:p>
        </p:txBody>
      </p:sp>
      <p:sp>
        <p:nvSpPr>
          <p:cNvPr id="82" name="Oval 81"/>
          <p:cNvSpPr/>
          <p:nvPr/>
        </p:nvSpPr>
        <p:spPr>
          <a:xfrm>
            <a:off x="38557200" y="6324600"/>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Owner\Desktop\PhD\PostersAndPresentations\ASA2009\SorghumPresentation\Soiltypepic.jpg"/>
          <p:cNvPicPr>
            <a:picLocks noChangeAspect="1" noChangeArrowheads="1"/>
          </p:cNvPicPr>
          <p:nvPr/>
        </p:nvPicPr>
        <p:blipFill>
          <a:blip r:embed="rId17" cstate="print"/>
          <a:srcRect/>
          <a:stretch>
            <a:fillRect/>
          </a:stretch>
        </p:blipFill>
        <p:spPr bwMode="auto">
          <a:xfrm>
            <a:off x="304800" y="11049000"/>
            <a:ext cx="6260592" cy="3968496"/>
          </a:xfrm>
          <a:prstGeom prst="rect">
            <a:avLst/>
          </a:prstGeom>
          <a:noFill/>
        </p:spPr>
      </p:pic>
      <p:pic>
        <p:nvPicPr>
          <p:cNvPr id="1027" name="Picture 3" descr="C:\Users\Owner\Desktop\PhD\PostersAndPresentations\ASA2009\SorghumPresentation\N impact pic.jpg"/>
          <p:cNvPicPr>
            <a:picLocks noChangeAspect="1" noChangeArrowheads="1"/>
          </p:cNvPicPr>
          <p:nvPr/>
        </p:nvPicPr>
        <p:blipFill>
          <a:blip r:embed="rId18" cstate="print"/>
          <a:srcRect/>
          <a:stretch>
            <a:fillRect/>
          </a:stretch>
        </p:blipFill>
        <p:spPr bwMode="auto">
          <a:xfrm>
            <a:off x="6781800" y="11049000"/>
            <a:ext cx="7095744" cy="3968496"/>
          </a:xfrm>
          <a:prstGeom prst="rect">
            <a:avLst/>
          </a:prstGeom>
          <a:noFill/>
        </p:spPr>
      </p:pic>
      <p:pic>
        <p:nvPicPr>
          <p:cNvPr id="1029" name="Picture 5" descr="C:\Users\Owner\Desktop\PhD\PostersAndPresentations\ASA2009\SorghumPresentation\corn pic 2.jpg"/>
          <p:cNvPicPr>
            <a:picLocks noChangeAspect="1" noChangeArrowheads="1"/>
          </p:cNvPicPr>
          <p:nvPr/>
        </p:nvPicPr>
        <p:blipFill>
          <a:blip r:embed="rId19" cstate="print"/>
          <a:srcRect/>
          <a:stretch>
            <a:fillRect/>
          </a:stretch>
        </p:blipFill>
        <p:spPr bwMode="auto">
          <a:xfrm>
            <a:off x="14097000" y="11049000"/>
            <a:ext cx="7543800" cy="3962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TotalTime>
  <Words>418</Words>
  <Application>Microsoft Office PowerPoint</Application>
  <PresentationFormat>Custom</PresentationFormat>
  <Paragraphs>37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565</cp:revision>
  <dcterms:created xsi:type="dcterms:W3CDTF">2009-04-16T01:09:14Z</dcterms:created>
  <dcterms:modified xsi:type="dcterms:W3CDTF">2009-11-01T23:44:01Z</dcterms:modified>
</cp:coreProperties>
</file>