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63" r:id="rId2"/>
    <p:sldId id="266" r:id="rId3"/>
    <p:sldId id="273" r:id="rId4"/>
    <p:sldId id="272" r:id="rId5"/>
    <p:sldId id="267" r:id="rId6"/>
    <p:sldId id="274" r:id="rId7"/>
    <p:sldId id="275" r:id="rId8"/>
    <p:sldId id="276" r:id="rId9"/>
    <p:sldId id="269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8" r:id="rId18"/>
    <p:sldId id="284" r:id="rId19"/>
    <p:sldId id="286" r:id="rId20"/>
    <p:sldId id="271" r:id="rId21"/>
    <p:sldId id="285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61B8-E89E-461D-821F-50CCC8E26FC6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0DC2-C475-4960-8290-D8AA9BAD6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0DC2-C475-4960-8290-D8AA9BAD6D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0DC2-C475-4960-8290-D8AA9BAD6D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209251-C808-461F-B0C4-AED0ACC054CA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D7AAD3-8CBD-4BDF-BF32-06A7E6C2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clemson.edu/public/rec/peedee/images/collaborative_partner_logos/ars_logo.png&amp;imgrefurl=http://www.clemson.edu/public/rec/peedee/partners.html&amp;usg=__eOxNd2b-fskNd6xwoK3ChWlZZzA=&amp;h=234&amp;w=356&amp;sz=6&amp;hl=en&amp;start=2&amp;um=1&amp;tbnid=pbfFxsXCFe2xXM:&amp;tbnh=80&amp;tbnw=121&amp;prev=/images?q=usda+ars+logos&amp;hl=en&amp;sa=N&amp;um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229600" cy="2590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Influence of Aeration Implements, Amendment and Soil </a:t>
            </a:r>
            <a:r>
              <a:rPr lang="en-US" sz="4000" dirty="0" err="1" smtClean="0"/>
              <a:t>Taxa</a:t>
            </a:r>
            <a:r>
              <a:rPr lang="en-US" sz="4000" dirty="0" smtClean="0"/>
              <a:t> on Phosphorus losses in Grasslands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D.H. Franklin, D.M. Butler and M.L. Cabrera 		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thick48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599" y="6019800"/>
            <a:ext cx="20738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t1.gstatic.com/images?q=tbn:pbfFxsXCFe2xXM:http://www.clemson.edu/public/rec/peedee/images/collaborative_partner_logos/ars_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6096000"/>
            <a:ext cx="8382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8" name="Picture 6" descr="http://www.ars.usda.gov/is/services/IPS%20Resources/Symbols/TMAni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8382000" y="6096000"/>
            <a:ext cx="610415" cy="6039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200" name="Picture 8" descr="http://www.ars.usda.gov/is/services/IPS%20Resources/Symbols/TMNaturalr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399" y="6096000"/>
            <a:ext cx="610415" cy="603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202" name="Picture 10" descr="http://www.ars.usda.gov/is/services/IPS%20Resources/Symbols/USDASymbolcol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2400" y="6126480"/>
            <a:ext cx="845820" cy="579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Results Rainfall Simulation – Slit Aeration, 2-m</a:t>
            </a:r>
            <a:r>
              <a:rPr lang="en-US" sz="3100" baseline="30000" dirty="0" smtClean="0"/>
              <a:t>2</a:t>
            </a:r>
            <a:r>
              <a:rPr lang="en-US" sz="3100" dirty="0" smtClean="0"/>
              <a:t> Plots </a:t>
            </a:r>
            <a:br>
              <a:rPr lang="en-US" sz="3100" dirty="0" smtClean="0"/>
            </a:br>
            <a:r>
              <a:rPr lang="en-US" sz="3100" dirty="0" err="1" smtClean="0"/>
              <a:t>Altavista</a:t>
            </a:r>
            <a:r>
              <a:rPr lang="en-US" sz="3100" dirty="0" smtClean="0"/>
              <a:t> (fine-loamy, </a:t>
            </a:r>
            <a:r>
              <a:rPr lang="en-US" sz="3100" dirty="0" err="1" smtClean="0"/>
              <a:t>Aquic</a:t>
            </a:r>
            <a:r>
              <a:rPr lang="en-US" sz="3100" dirty="0" smtClean="0"/>
              <a:t> </a:t>
            </a:r>
            <a:r>
              <a:rPr lang="en-US" sz="3100" dirty="0" err="1" smtClean="0"/>
              <a:t>Hapludults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648200" y="1676400"/>
            <a:ext cx="4267200" cy="4876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Footslope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position</a:t>
            </a:r>
          </a:p>
          <a:p>
            <a:r>
              <a:rPr lang="en-US" sz="2400" dirty="0" smtClean="0"/>
              <a:t> attenuated twice as </a:t>
            </a:r>
          </a:p>
          <a:p>
            <a:r>
              <a:rPr lang="en-US" sz="2400" dirty="0" smtClean="0"/>
              <a:t>much runoff </a:t>
            </a:r>
          </a:p>
          <a:p>
            <a:r>
              <a:rPr lang="en-US" sz="2400" dirty="0" smtClean="0"/>
              <a:t>and </a:t>
            </a:r>
          </a:p>
          <a:p>
            <a:r>
              <a:rPr lang="en-US" sz="2400" dirty="0" smtClean="0"/>
              <a:t>Cumulative P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36563" y="1600200"/>
          <a:ext cx="3754437" cy="5098864"/>
        </p:xfrm>
        <a:graphic>
          <a:graphicData uri="http://schemas.openxmlformats.org/presentationml/2006/ole">
            <p:oleObj spid="_x0000_s50178" name="SPW 9.0 Graph" r:id="rId3" imgW="5611320" imgH="7622280" progId="SigmaPlotGraphicObject.8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400800" y="1905000"/>
            <a:ext cx="2602981" cy="1740932"/>
            <a:chOff x="742950" y="1832288"/>
            <a:chExt cx="2602981" cy="1661244"/>
          </a:xfrm>
        </p:grpSpPr>
        <p:sp>
          <p:nvSpPr>
            <p:cNvPr id="8" name="Freeform 7"/>
            <p:cNvSpPr/>
            <p:nvPr/>
          </p:nvSpPr>
          <p:spPr>
            <a:xfrm>
              <a:off x="742950" y="2038350"/>
              <a:ext cx="2066925" cy="1143000"/>
            </a:xfrm>
            <a:custGeom>
              <a:avLst/>
              <a:gdLst>
                <a:gd name="connsiteX0" fmla="*/ 0 w 2066925"/>
                <a:gd name="connsiteY0" fmla="*/ 0 h 1143000"/>
                <a:gd name="connsiteX1" fmla="*/ 752475 w 2066925"/>
                <a:gd name="connsiteY1" fmla="*/ 276225 h 1143000"/>
                <a:gd name="connsiteX2" fmla="*/ 1247775 w 2066925"/>
                <a:gd name="connsiteY2" fmla="*/ 962025 h 1143000"/>
                <a:gd name="connsiteX3" fmla="*/ 2066925 w 2066925"/>
                <a:gd name="connsiteY3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25" h="1143000">
                  <a:moveTo>
                    <a:pt x="0" y="0"/>
                  </a:moveTo>
                  <a:cubicBezTo>
                    <a:pt x="272256" y="57944"/>
                    <a:pt x="544513" y="115888"/>
                    <a:pt x="752475" y="276225"/>
                  </a:cubicBezTo>
                  <a:cubicBezTo>
                    <a:pt x="960437" y="436562"/>
                    <a:pt x="1028700" y="817563"/>
                    <a:pt x="1247775" y="962025"/>
                  </a:cubicBezTo>
                  <a:cubicBezTo>
                    <a:pt x="1466850" y="1106488"/>
                    <a:pt x="2066925" y="1143000"/>
                    <a:pt x="2066925" y="1143000"/>
                  </a:cubicBezTo>
                </a:path>
              </a:pathLst>
            </a:custGeom>
            <a:ln w="57150"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7531" y="1832288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Shoulder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2286000"/>
              <a:ext cx="1106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Backslope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2743200"/>
              <a:ext cx="1062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Footslope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3124200"/>
              <a:ext cx="983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Toeslope</a:t>
              </a:r>
              <a:endParaRPr lang="en-US" dirty="0"/>
            </a:p>
          </p:txBody>
        </p:sp>
      </p:grp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3800"/>
            <a:ext cx="2458364" cy="2743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4343400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Results Natural Rainfall – </a:t>
            </a:r>
            <a:br>
              <a:rPr lang="en-US" sz="3100" dirty="0" smtClean="0"/>
            </a:br>
            <a:r>
              <a:rPr lang="en-US" sz="3100" dirty="0" smtClean="0"/>
              <a:t>Slit Aeration, 0.8-ha Fields </a:t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4724400" cy="5181600"/>
          </a:xfrm>
          <a:solidFill>
            <a:schemeClr val="accent2"/>
          </a:solidFill>
          <a:ln w="158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Effect of aeration </a:t>
            </a:r>
          </a:p>
          <a:p>
            <a:pPr>
              <a:buNone/>
            </a:pPr>
            <a:r>
              <a:rPr lang="en-US" sz="2800" dirty="0" smtClean="0"/>
              <a:t>On Runoff volume </a:t>
            </a:r>
          </a:p>
          <a:p>
            <a:pPr>
              <a:buNone/>
            </a:pPr>
            <a:r>
              <a:rPr lang="en-US" sz="2800" dirty="0" smtClean="0"/>
              <a:t>varied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Well-drained soil </a:t>
            </a:r>
          </a:p>
          <a:p>
            <a:pPr>
              <a:buNone/>
            </a:pPr>
            <a:r>
              <a:rPr lang="en-US" sz="2800" dirty="0" smtClean="0"/>
              <a:t>aeration reduced runoff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Poorly-drained soil aeration increased runoff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3200400" cy="628967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388" y="1295399"/>
            <a:ext cx="1957212" cy="245789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4343400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Results Natural Rainfall – </a:t>
            </a:r>
            <a:br>
              <a:rPr lang="en-US" sz="3100" dirty="0" smtClean="0"/>
            </a:br>
            <a:r>
              <a:rPr lang="en-US" sz="3100" dirty="0" smtClean="0"/>
              <a:t>Slit Aeration, 0.8-ha Fields </a:t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4724400" cy="5181600"/>
          </a:xfrm>
          <a:solidFill>
            <a:schemeClr val="accent2"/>
          </a:solidFill>
          <a:ln w="158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Effect of aeration </a:t>
            </a:r>
          </a:p>
          <a:p>
            <a:pPr>
              <a:buNone/>
            </a:pPr>
            <a:r>
              <a:rPr lang="en-US" sz="2800" dirty="0" smtClean="0"/>
              <a:t>On DRP Loss </a:t>
            </a:r>
          </a:p>
          <a:p>
            <a:pPr>
              <a:buNone/>
            </a:pPr>
            <a:r>
              <a:rPr lang="en-US" sz="2800" dirty="0" smtClean="0"/>
              <a:t>Varied</a:t>
            </a:r>
          </a:p>
          <a:p>
            <a:pPr>
              <a:buNone/>
            </a:pPr>
            <a:r>
              <a:rPr lang="en-US" sz="2800" dirty="0" smtClean="0"/>
              <a:t>TKP similar to DRP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Well-drained soil </a:t>
            </a:r>
          </a:p>
          <a:p>
            <a:pPr>
              <a:buNone/>
            </a:pPr>
            <a:r>
              <a:rPr lang="en-US" sz="2800" dirty="0" smtClean="0"/>
              <a:t>aeration reduced P loss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Poorly-drained soil aeration increased P loss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388" y="1295399"/>
            <a:ext cx="1957212" cy="245789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486400" y="230493"/>
          <a:ext cx="3187700" cy="6335801"/>
        </p:xfrm>
        <a:graphic>
          <a:graphicData uri="http://schemas.openxmlformats.org/presentationml/2006/ole">
            <p:oleObj spid="_x0000_s52228" name="SPW 9.0 Graph" r:id="rId4" imgW="4559760" imgH="9065160" progId="SigmaPlotGraphicObjec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3363873" y="1600200"/>
          <a:ext cx="4256127" cy="4472777"/>
        </p:xfrm>
        <a:graphic>
          <a:graphicData uri="http://schemas.openxmlformats.org/presentationml/2006/ole">
            <p:oleObj spid="_x0000_s53252" name="SPW 9.0 Graph" r:id="rId3" imgW="8422200" imgH="8849520" progId="SigmaPlotGraphicObject.8">
              <p:embed/>
            </p:oleObj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Results Natural Rainfall – Slit aeration, 0.8-ha Fields </a:t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2971800" cy="4495800"/>
          </a:xfrm>
          <a:solidFill>
            <a:schemeClr val="accent2"/>
          </a:solidFill>
          <a:ln w="158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Poorly-drained soils on which aeration exacerbated runoff and P losses had shallower: </a:t>
            </a:r>
            <a:r>
              <a:rPr lang="en-US" sz="2400" dirty="0" err="1" smtClean="0"/>
              <a:t>redoxomorphic</a:t>
            </a:r>
            <a:r>
              <a:rPr lang="en-US" sz="2400" dirty="0" smtClean="0"/>
              <a:t> features </a:t>
            </a:r>
          </a:p>
          <a:p>
            <a:pPr>
              <a:buNone/>
            </a:pPr>
            <a:r>
              <a:rPr lang="en-US" sz="2400" dirty="0" smtClean="0"/>
              <a:t>Bt and </a:t>
            </a:r>
            <a:r>
              <a:rPr lang="en-US" sz="2400" dirty="0" err="1" smtClean="0"/>
              <a:t>Bc</a:t>
            </a:r>
            <a:r>
              <a:rPr lang="en-US" sz="2400" dirty="0" smtClean="0"/>
              <a:t> horizons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413592"/>
            <a:ext cx="2362200" cy="296648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52400" y="6096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colors indicate:  Black, depth Bt begins; Red, </a:t>
            </a:r>
            <a:r>
              <a:rPr lang="en-US" dirty="0" err="1" smtClean="0"/>
              <a:t>redox</a:t>
            </a:r>
            <a:r>
              <a:rPr lang="en-US" dirty="0" smtClean="0"/>
              <a:t> features begin; and green, BC begins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273050"/>
            <a:ext cx="8458200" cy="8699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Results Rainfall Simulation – Slit, core and no-till Aeration, 2 m</a:t>
            </a:r>
            <a:r>
              <a:rPr lang="en-US" sz="3100" baseline="30000" dirty="0" smtClean="0"/>
              <a:t>2</a:t>
            </a:r>
            <a:r>
              <a:rPr lang="en-US" sz="3100" dirty="0" smtClean="0"/>
              <a:t> Plots, </a:t>
            </a:r>
            <a:r>
              <a:rPr lang="en-US" sz="3200" dirty="0" smtClean="0"/>
              <a:t> Cecil (fine, </a:t>
            </a:r>
            <a:r>
              <a:rPr lang="en-US" sz="3200" dirty="0" err="1" smtClean="0"/>
              <a:t>kaolinitic</a:t>
            </a:r>
            <a:r>
              <a:rPr lang="en-US" sz="3200" dirty="0" smtClean="0"/>
              <a:t> </a:t>
            </a:r>
            <a:r>
              <a:rPr lang="en-US" sz="3200" dirty="0" err="1" smtClean="0"/>
              <a:t>Typic</a:t>
            </a:r>
            <a:r>
              <a:rPr lang="en-US" sz="3200" dirty="0" smtClean="0"/>
              <a:t> </a:t>
            </a:r>
            <a:r>
              <a:rPr lang="en-US" sz="3200" dirty="0" err="1" smtClean="0"/>
              <a:t>Kanhapludults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2133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Core aeration reduced runoff volume when broiler litter was applied</a:t>
            </a:r>
          </a:p>
          <a:p>
            <a:r>
              <a:rPr lang="en-US" sz="2400" dirty="0" smtClean="0"/>
              <a:t>None of the mechanical aeration treatments tested reduced runoff when either dairy slurry or no amendments were applied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6336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(min runoff)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Runoff volume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200400" y="2308225"/>
          <a:ext cx="4813300" cy="4549775"/>
        </p:xfrm>
        <a:graphic>
          <a:graphicData uri="http://schemas.openxmlformats.org/presentationml/2006/ole">
            <p:oleObj spid="_x0000_s55298" name="SPW 9.0 Graph" r:id="rId3" imgW="5408640" imgH="5113080" progId="SigmaPlotGraphicObjec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Rainfall Simulation – Slit, core and no-till Aeration, 2-m</a:t>
            </a:r>
            <a:r>
              <a:rPr lang="en-US" baseline="30000" dirty="0" smtClean="0"/>
              <a:t>2</a:t>
            </a:r>
            <a:r>
              <a:rPr lang="en-US" dirty="0" smtClean="0"/>
              <a:t> Plots,  Cecil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2362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aeration was most effective in reducing P losses in runoff for all P fractions measured</a:t>
            </a:r>
            <a:endParaRPr lang="en-US" sz="2800" dirty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819400" y="1600200"/>
          <a:ext cx="5529263" cy="5062619"/>
        </p:xfrm>
        <a:graphic>
          <a:graphicData uri="http://schemas.openxmlformats.org/presentationml/2006/ole">
            <p:oleObj spid="_x0000_s54275" name="SPW 9.0 Graph" r:id="rId3" imgW="5605920" imgH="5132520" progId="SigmaPlotGraphicObject.8">
              <p:embed/>
            </p:oleObj>
          </a:graphicData>
        </a:graphic>
      </p:graphicFrame>
      <p:pic>
        <p:nvPicPr>
          <p:cNvPr id="9" name="Picture 7" descr="BoxPlots 030"/>
          <p:cNvPicPr>
            <a:picLocks noChangeAspect="1" noChangeArrowheads="1"/>
          </p:cNvPicPr>
          <p:nvPr/>
        </p:nvPicPr>
        <p:blipFill>
          <a:blip r:embed="rId4" cstate="print">
            <a:lum bright="2000" contrast="20000"/>
          </a:blip>
          <a:srcRect t="6017" b="38643"/>
          <a:stretch>
            <a:fillRect/>
          </a:stretch>
        </p:blipFill>
        <p:spPr bwMode="auto">
          <a:xfrm>
            <a:off x="381000" y="5638800"/>
            <a:ext cx="2179399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Rainfall Simulation – Slit, core and no-till Aeration, 2-m</a:t>
            </a:r>
            <a:r>
              <a:rPr lang="en-US" baseline="30000" dirty="0" smtClean="0"/>
              <a:t>2</a:t>
            </a:r>
            <a:r>
              <a:rPr lang="en-US" dirty="0" smtClean="0"/>
              <a:t> Plots,  Cecil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Soils were compacted to simulate cattle grazing</a:t>
            </a:r>
          </a:p>
          <a:p>
            <a:r>
              <a:rPr lang="en-US" dirty="0" smtClean="0"/>
              <a:t>Again core aeration tended to out perform other mechanical aeration treatments on the well-drained Cecil soil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 Export</a:t>
            </a:r>
            <a:endParaRPr lang="en-US" dirty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819400" y="1828800"/>
          <a:ext cx="5867400" cy="4447451"/>
        </p:xfrm>
        <a:graphic>
          <a:graphicData uri="http://schemas.openxmlformats.org/presentationml/2006/ole">
            <p:oleObj spid="_x0000_s56323" name="SPW 9.0 Graph" r:id="rId3" imgW="5759640" imgH="4366080" progId="SigmaPlotGraphicObjec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SoiL</a:t>
            </a:r>
            <a:r>
              <a:rPr lang="en-US" dirty="0" smtClean="0"/>
              <a:t> P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Continued P adsorption and relatively low levels of soil P suggest that soil still has further capacity to adsorb P</a:t>
            </a:r>
            <a:endParaRPr lang="en-US" dirty="0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2846388" y="1911350"/>
          <a:ext cx="5432425" cy="4100513"/>
        </p:xfrm>
        <a:graphic>
          <a:graphicData uri="http://schemas.openxmlformats.org/presentationml/2006/ole">
            <p:oleObj spid="_x0000_s24577" name="SPW 9.0 Graph" r:id="rId3" imgW="5432400" imgH="4100040" progId="SigmaPlotGraphicObjec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Total suspended sediments</a:t>
            </a:r>
            <a:endParaRPr lang="en-US" sz="3600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7200" y="1981200"/>
          <a:ext cx="3930650" cy="3656013"/>
        </p:xfrm>
        <a:graphic>
          <a:graphicData uri="http://schemas.openxmlformats.org/presentationml/2006/ole">
            <p:oleObj spid="_x0000_s57347" name="SPW 9.0 Graph" r:id="rId4" imgW="5498280" imgH="5113080" progId="SigmaPlotGraphicObject.8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800600" y="1981200"/>
          <a:ext cx="3930650" cy="3656013"/>
        </p:xfrm>
        <a:graphic>
          <a:graphicData uri="http://schemas.openxmlformats.org/presentationml/2006/ole">
            <p:oleObj spid="_x0000_s57348" name="SPW 9.0 Graph" r:id="rId5" imgW="5498280" imgH="5113080" progId="SigmaPlotGraphicObjec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Results varied depending on soils and drainage class</a:t>
            </a:r>
          </a:p>
          <a:p>
            <a:r>
              <a:rPr lang="en-US" sz="3200" dirty="0" smtClean="0">
                <a:cs typeface="Arial" charset="0"/>
              </a:rPr>
              <a:t>Small Plot Studies</a:t>
            </a:r>
          </a:p>
          <a:p>
            <a:pPr lvl="1"/>
            <a:r>
              <a:rPr lang="en-US" sz="2800" dirty="0" smtClean="0"/>
              <a:t>Aerated Plots, fertilized with broiler litter attenuated more rainfall</a:t>
            </a:r>
          </a:p>
          <a:p>
            <a:pPr lvl="1"/>
            <a:r>
              <a:rPr lang="en-US" sz="2800" dirty="0" err="1" smtClean="0"/>
              <a:t>Footslope</a:t>
            </a:r>
            <a:r>
              <a:rPr lang="en-US" sz="2800" dirty="0" smtClean="0"/>
              <a:t> position attenuated more rainfall than the shoulder, </a:t>
            </a:r>
            <a:r>
              <a:rPr lang="en-US" sz="2800" dirty="0" err="1" smtClean="0"/>
              <a:t>backslope</a:t>
            </a:r>
            <a:r>
              <a:rPr lang="en-US" sz="2800" dirty="0" smtClean="0"/>
              <a:t> or </a:t>
            </a:r>
            <a:r>
              <a:rPr lang="en-US" sz="2800" dirty="0" err="1" smtClean="0"/>
              <a:t>toeslope</a:t>
            </a:r>
            <a:endParaRPr lang="en-US" sz="2800" dirty="0" smtClean="0"/>
          </a:p>
          <a:p>
            <a:pPr lvl="1"/>
            <a:r>
              <a:rPr lang="en-US" dirty="0" smtClean="0">
                <a:cs typeface="Arial" charset="0"/>
              </a:rPr>
              <a:t>Core aeration reduced TKP (46%) and DRP ( 62%) from plots fertilized with broiler litter</a:t>
            </a:r>
          </a:p>
          <a:p>
            <a:pPr lvl="1"/>
            <a:r>
              <a:rPr lang="en-US" dirty="0" smtClean="0">
                <a:cs typeface="Arial" charset="0"/>
              </a:rPr>
              <a:t>Core aeration lost significantly less dissolved P fractions (TDP and DRP) than no aeration, slit or no-till aeration</a:t>
            </a:r>
          </a:p>
          <a:p>
            <a:pPr>
              <a:buNone/>
            </a:pPr>
            <a:endParaRPr lang="en-US" sz="3200" dirty="0" smtClean="0">
              <a:cs typeface="Arial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Attenuation of rainfall within the </a:t>
            </a:r>
            <a:r>
              <a:rPr lang="en-US" dirty="0" err="1" smtClean="0"/>
              <a:t>solum</a:t>
            </a:r>
            <a:r>
              <a:rPr lang="en-US" dirty="0" smtClean="0"/>
              <a:t> may help:</a:t>
            </a:r>
          </a:p>
          <a:p>
            <a:pPr lvl="1"/>
            <a:r>
              <a:rPr lang="en-US" dirty="0" smtClean="0"/>
              <a:t>Extend forage productivity during droughty periods</a:t>
            </a:r>
          </a:p>
          <a:p>
            <a:pPr lvl="1"/>
            <a:r>
              <a:rPr lang="en-US" dirty="0" smtClean="0"/>
              <a:t>Retard flooding during periods of heavy rainfall</a:t>
            </a:r>
          </a:p>
          <a:p>
            <a:pPr lvl="1"/>
            <a:r>
              <a:rPr lang="en-US" dirty="0" smtClean="0"/>
              <a:t>Move nutrients and contaminants into soil to be better utilized, transformed or sequestered</a:t>
            </a:r>
          </a:p>
          <a:p>
            <a:endParaRPr lang="en-US" dirty="0" smtClean="0"/>
          </a:p>
          <a:p>
            <a:r>
              <a:rPr lang="en-US" dirty="0" smtClean="0"/>
              <a:t>Animal manures can be </a:t>
            </a:r>
          </a:p>
          <a:p>
            <a:pPr lvl="1"/>
            <a:r>
              <a:rPr lang="en-US" dirty="0" smtClean="0"/>
              <a:t>An environmental hazard</a:t>
            </a:r>
          </a:p>
          <a:p>
            <a:pPr lvl="1"/>
            <a:r>
              <a:rPr lang="en-US" dirty="0" smtClean="0"/>
              <a:t>An economic resource for added N, P, K, Ca and C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Results varied depending on soils and drainage class</a:t>
            </a:r>
            <a:endParaRPr lang="en-US" sz="3200" dirty="0" smtClean="0">
              <a:cs typeface="Arial" charset="0"/>
            </a:endParaRPr>
          </a:p>
          <a:p>
            <a:pPr>
              <a:buNone/>
            </a:pPr>
            <a:endParaRPr lang="en-US" sz="3200" dirty="0" smtClean="0">
              <a:cs typeface="Arial" charset="0"/>
            </a:endParaRPr>
          </a:p>
          <a:p>
            <a:r>
              <a:rPr lang="en-US" sz="3200" dirty="0" smtClean="0">
                <a:cs typeface="Arial" charset="0"/>
              </a:rPr>
              <a:t>Field Scale Study</a:t>
            </a:r>
          </a:p>
          <a:p>
            <a:pPr lvl="1"/>
            <a:r>
              <a:rPr lang="en-US" dirty="0" smtClean="0">
                <a:cs typeface="Arial" charset="0"/>
              </a:rPr>
              <a:t>On fields with well-drained soils, aeration reduced DRP losses (35%)</a:t>
            </a:r>
          </a:p>
          <a:p>
            <a:pPr lvl="1"/>
            <a:r>
              <a:rPr lang="en-US" dirty="0" smtClean="0">
                <a:cs typeface="Arial" charset="0"/>
              </a:rPr>
              <a:t>Aeration exacerbated runoff and P losses in poorly-drained soils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09" name="Freeform 377"/>
          <p:cNvSpPr>
            <a:spLocks/>
          </p:cNvSpPr>
          <p:nvPr/>
        </p:nvSpPr>
        <p:spPr bwMode="auto">
          <a:xfrm>
            <a:off x="4724400" y="5105400"/>
            <a:ext cx="2438400" cy="1295400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0" y="336"/>
              </a:cxn>
              <a:cxn ang="0">
                <a:pos x="1536" y="816"/>
              </a:cxn>
              <a:cxn ang="0">
                <a:pos x="1536" y="432"/>
              </a:cxn>
              <a:cxn ang="0">
                <a:pos x="240" y="0"/>
              </a:cxn>
              <a:cxn ang="0">
                <a:pos x="48" y="48"/>
              </a:cxn>
            </a:cxnLst>
            <a:rect l="0" t="0" r="r" b="b"/>
            <a:pathLst>
              <a:path w="1536" h="816">
                <a:moveTo>
                  <a:pt x="48" y="48"/>
                </a:moveTo>
                <a:lnTo>
                  <a:pt x="0" y="336"/>
                </a:lnTo>
                <a:lnTo>
                  <a:pt x="1536" y="816"/>
                </a:lnTo>
                <a:lnTo>
                  <a:pt x="1536" y="432"/>
                </a:lnTo>
                <a:lnTo>
                  <a:pt x="240" y="0"/>
                </a:lnTo>
                <a:lnTo>
                  <a:pt x="48" y="48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408" name="Freeform 376"/>
          <p:cNvSpPr>
            <a:spLocks/>
          </p:cNvSpPr>
          <p:nvPr/>
        </p:nvSpPr>
        <p:spPr bwMode="auto">
          <a:xfrm>
            <a:off x="2495550" y="4343400"/>
            <a:ext cx="2305050" cy="12954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52" y="240"/>
              </a:cxn>
              <a:cxn ang="0">
                <a:pos x="177" y="315"/>
              </a:cxn>
              <a:cxn ang="0">
                <a:pos x="28" y="322"/>
              </a:cxn>
              <a:cxn ang="0">
                <a:pos x="21" y="300"/>
              </a:cxn>
              <a:cxn ang="0">
                <a:pos x="0" y="286"/>
              </a:cxn>
              <a:cxn ang="0">
                <a:pos x="12" y="336"/>
              </a:cxn>
              <a:cxn ang="0">
                <a:pos x="1452" y="816"/>
              </a:cxn>
              <a:cxn ang="0">
                <a:pos x="1404" y="432"/>
              </a:cxn>
              <a:cxn ang="0">
                <a:pos x="1404" y="384"/>
              </a:cxn>
              <a:cxn ang="0">
                <a:pos x="252" y="0"/>
              </a:cxn>
            </a:cxnLst>
            <a:rect l="0" t="0" r="r" b="b"/>
            <a:pathLst>
              <a:path w="1452" h="816">
                <a:moveTo>
                  <a:pt x="252" y="0"/>
                </a:moveTo>
                <a:lnTo>
                  <a:pt x="252" y="240"/>
                </a:lnTo>
                <a:cubicBezTo>
                  <a:pt x="230" y="279"/>
                  <a:pt x="221" y="304"/>
                  <a:pt x="177" y="315"/>
                </a:cubicBezTo>
                <a:cubicBezTo>
                  <a:pt x="125" y="349"/>
                  <a:pt x="140" y="346"/>
                  <a:pt x="28" y="322"/>
                </a:cubicBezTo>
                <a:cubicBezTo>
                  <a:pt x="20" y="320"/>
                  <a:pt x="26" y="306"/>
                  <a:pt x="21" y="300"/>
                </a:cubicBezTo>
                <a:cubicBezTo>
                  <a:pt x="16" y="293"/>
                  <a:pt x="0" y="286"/>
                  <a:pt x="0" y="286"/>
                </a:cubicBezTo>
                <a:lnTo>
                  <a:pt x="12" y="336"/>
                </a:lnTo>
                <a:lnTo>
                  <a:pt x="1452" y="816"/>
                </a:lnTo>
                <a:lnTo>
                  <a:pt x="1404" y="432"/>
                </a:lnTo>
                <a:lnTo>
                  <a:pt x="1404" y="384"/>
                </a:lnTo>
                <a:lnTo>
                  <a:pt x="252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407" name="Freeform 375"/>
          <p:cNvSpPr>
            <a:spLocks/>
          </p:cNvSpPr>
          <p:nvPr/>
        </p:nvSpPr>
        <p:spPr bwMode="auto">
          <a:xfrm>
            <a:off x="533400" y="3581400"/>
            <a:ext cx="19812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1248" y="816"/>
              </a:cxn>
              <a:cxn ang="0">
                <a:pos x="1248" y="432"/>
              </a:cxn>
              <a:cxn ang="0">
                <a:pos x="0" y="0"/>
              </a:cxn>
            </a:cxnLst>
            <a:rect l="0" t="0" r="r" b="b"/>
            <a:pathLst>
              <a:path w="1248" h="816">
                <a:moveTo>
                  <a:pt x="0" y="0"/>
                </a:moveTo>
                <a:lnTo>
                  <a:pt x="0" y="384"/>
                </a:lnTo>
                <a:lnTo>
                  <a:pt x="1248" y="816"/>
                </a:lnTo>
                <a:lnTo>
                  <a:pt x="1248" y="432"/>
                </a:lnTo>
                <a:lnTo>
                  <a:pt x="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73" name="AutoShape 341"/>
          <p:cNvSpPr>
            <a:spLocks noChangeArrowheads="1"/>
          </p:cNvSpPr>
          <p:nvPr/>
        </p:nvSpPr>
        <p:spPr bwMode="auto">
          <a:xfrm rot="-10085750">
            <a:off x="5105400" y="4038600"/>
            <a:ext cx="879475" cy="690563"/>
          </a:xfrm>
          <a:prstGeom prst="parallelogram">
            <a:avLst>
              <a:gd name="adj" fmla="val 54197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14" name="AutoShape 282"/>
          <p:cNvSpPr>
            <a:spLocks noChangeArrowheads="1"/>
          </p:cNvSpPr>
          <p:nvPr/>
        </p:nvSpPr>
        <p:spPr bwMode="auto">
          <a:xfrm rot="-10085750">
            <a:off x="5540375" y="3960813"/>
            <a:ext cx="700088" cy="233362"/>
          </a:xfrm>
          <a:prstGeom prst="parallelogram">
            <a:avLst>
              <a:gd name="adj" fmla="val 127667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15" name="Rectangle 283"/>
          <p:cNvSpPr>
            <a:spLocks noChangeArrowheads="1"/>
          </p:cNvSpPr>
          <p:nvPr/>
        </p:nvSpPr>
        <p:spPr bwMode="auto">
          <a:xfrm rot="1093318">
            <a:off x="5715000" y="3962400"/>
            <a:ext cx="609600" cy="152400"/>
          </a:xfrm>
          <a:prstGeom prst="rect">
            <a:avLst/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41" name="Oval 309"/>
          <p:cNvSpPr>
            <a:spLocks noChangeArrowheads="1"/>
          </p:cNvSpPr>
          <p:nvPr/>
        </p:nvSpPr>
        <p:spPr bwMode="auto">
          <a:xfrm rot="-1106097">
            <a:off x="5638800" y="40386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74" name="AutoShape 342"/>
          <p:cNvSpPr>
            <a:spLocks noChangeArrowheads="1"/>
          </p:cNvSpPr>
          <p:nvPr/>
        </p:nvSpPr>
        <p:spPr bwMode="auto">
          <a:xfrm rot="-10085750">
            <a:off x="4724400" y="4562475"/>
            <a:ext cx="762000" cy="533400"/>
          </a:xfrm>
          <a:prstGeom prst="parallelogram">
            <a:avLst>
              <a:gd name="adj" fmla="val 80179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58" name="Oval 326"/>
          <p:cNvSpPr>
            <a:spLocks noChangeArrowheads="1"/>
          </p:cNvSpPr>
          <p:nvPr/>
        </p:nvSpPr>
        <p:spPr bwMode="auto">
          <a:xfrm rot="-1106097">
            <a:off x="4754563" y="48768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5" name="Freeform 3"/>
          <p:cNvSpPr>
            <a:spLocks/>
          </p:cNvSpPr>
          <p:nvPr/>
        </p:nvSpPr>
        <p:spPr bwMode="auto">
          <a:xfrm>
            <a:off x="2471738" y="3227388"/>
            <a:ext cx="1262062" cy="1649412"/>
          </a:xfrm>
          <a:custGeom>
            <a:avLst/>
            <a:gdLst/>
            <a:ahLst/>
            <a:cxnLst>
              <a:cxn ang="0">
                <a:pos x="747" y="5"/>
              </a:cxn>
              <a:cxn ang="0">
                <a:pos x="753" y="210"/>
              </a:cxn>
              <a:cxn ang="0">
                <a:pos x="664" y="349"/>
              </a:cxn>
              <a:cxn ang="0">
                <a:pos x="437" y="565"/>
              </a:cxn>
              <a:cxn ang="0">
                <a:pos x="304" y="681"/>
              </a:cxn>
              <a:cxn ang="0">
                <a:pos x="254" y="697"/>
              </a:cxn>
              <a:cxn ang="0">
                <a:pos x="226" y="742"/>
              </a:cxn>
              <a:cxn ang="0">
                <a:pos x="110" y="919"/>
              </a:cxn>
              <a:cxn ang="0">
                <a:pos x="143" y="886"/>
              </a:cxn>
              <a:cxn ang="0">
                <a:pos x="160" y="875"/>
              </a:cxn>
              <a:cxn ang="0">
                <a:pos x="121" y="958"/>
              </a:cxn>
              <a:cxn ang="0">
                <a:pos x="93" y="1002"/>
              </a:cxn>
              <a:cxn ang="0">
                <a:pos x="82" y="1019"/>
              </a:cxn>
              <a:cxn ang="0">
                <a:pos x="60" y="947"/>
              </a:cxn>
              <a:cxn ang="0">
                <a:pos x="105" y="603"/>
              </a:cxn>
              <a:cxn ang="0">
                <a:pos x="165" y="515"/>
              </a:cxn>
              <a:cxn ang="0">
                <a:pos x="193" y="493"/>
              </a:cxn>
              <a:cxn ang="0">
                <a:pos x="315" y="376"/>
              </a:cxn>
              <a:cxn ang="0">
                <a:pos x="465" y="199"/>
              </a:cxn>
              <a:cxn ang="0">
                <a:pos x="514" y="133"/>
              </a:cxn>
              <a:cxn ang="0">
                <a:pos x="603" y="38"/>
              </a:cxn>
              <a:cxn ang="0">
                <a:pos x="625" y="22"/>
              </a:cxn>
              <a:cxn ang="0">
                <a:pos x="658" y="0"/>
              </a:cxn>
              <a:cxn ang="0">
                <a:pos x="747" y="5"/>
              </a:cxn>
            </a:cxnLst>
            <a:rect l="0" t="0" r="r" b="b"/>
            <a:pathLst>
              <a:path w="765" h="1024">
                <a:moveTo>
                  <a:pt x="747" y="5"/>
                </a:moveTo>
                <a:cubicBezTo>
                  <a:pt x="750" y="68"/>
                  <a:pt x="765" y="146"/>
                  <a:pt x="753" y="210"/>
                </a:cubicBezTo>
                <a:cubicBezTo>
                  <a:pt x="746" y="251"/>
                  <a:pt x="687" y="314"/>
                  <a:pt x="664" y="349"/>
                </a:cubicBezTo>
                <a:cubicBezTo>
                  <a:pt x="605" y="440"/>
                  <a:pt x="539" y="521"/>
                  <a:pt x="437" y="565"/>
                </a:cubicBezTo>
                <a:cubicBezTo>
                  <a:pt x="399" y="612"/>
                  <a:pt x="364" y="660"/>
                  <a:pt x="304" y="681"/>
                </a:cubicBezTo>
                <a:cubicBezTo>
                  <a:pt x="279" y="672"/>
                  <a:pt x="269" y="675"/>
                  <a:pt x="254" y="697"/>
                </a:cubicBezTo>
                <a:cubicBezTo>
                  <a:pt x="248" y="717"/>
                  <a:pt x="237" y="725"/>
                  <a:pt x="226" y="742"/>
                </a:cubicBezTo>
                <a:cubicBezTo>
                  <a:pt x="206" y="805"/>
                  <a:pt x="145" y="864"/>
                  <a:pt x="110" y="919"/>
                </a:cubicBezTo>
                <a:cubicBezTo>
                  <a:pt x="102" y="932"/>
                  <a:pt x="131" y="896"/>
                  <a:pt x="143" y="886"/>
                </a:cubicBezTo>
                <a:cubicBezTo>
                  <a:pt x="148" y="882"/>
                  <a:pt x="154" y="879"/>
                  <a:pt x="160" y="875"/>
                </a:cubicBezTo>
                <a:cubicBezTo>
                  <a:pt x="150" y="903"/>
                  <a:pt x="137" y="933"/>
                  <a:pt x="121" y="958"/>
                </a:cubicBezTo>
                <a:cubicBezTo>
                  <a:pt x="114" y="981"/>
                  <a:pt x="114" y="989"/>
                  <a:pt x="93" y="1002"/>
                </a:cubicBezTo>
                <a:cubicBezTo>
                  <a:pt x="89" y="1008"/>
                  <a:pt x="87" y="1024"/>
                  <a:pt x="82" y="1019"/>
                </a:cubicBezTo>
                <a:cubicBezTo>
                  <a:pt x="74" y="1011"/>
                  <a:pt x="66" y="964"/>
                  <a:pt x="60" y="947"/>
                </a:cubicBezTo>
                <a:cubicBezTo>
                  <a:pt x="96" y="845"/>
                  <a:pt x="0" y="671"/>
                  <a:pt x="105" y="603"/>
                </a:cubicBezTo>
                <a:cubicBezTo>
                  <a:pt x="125" y="573"/>
                  <a:pt x="145" y="545"/>
                  <a:pt x="165" y="515"/>
                </a:cubicBezTo>
                <a:cubicBezTo>
                  <a:pt x="171" y="506"/>
                  <a:pt x="185" y="500"/>
                  <a:pt x="193" y="493"/>
                </a:cubicBezTo>
                <a:cubicBezTo>
                  <a:pt x="231" y="461"/>
                  <a:pt x="288" y="416"/>
                  <a:pt x="315" y="376"/>
                </a:cubicBezTo>
                <a:cubicBezTo>
                  <a:pt x="353" y="319"/>
                  <a:pt x="416" y="248"/>
                  <a:pt x="465" y="199"/>
                </a:cubicBezTo>
                <a:cubicBezTo>
                  <a:pt x="473" y="172"/>
                  <a:pt x="491" y="149"/>
                  <a:pt x="514" y="133"/>
                </a:cubicBezTo>
                <a:cubicBezTo>
                  <a:pt x="537" y="97"/>
                  <a:pt x="567" y="63"/>
                  <a:pt x="603" y="38"/>
                </a:cubicBezTo>
                <a:cubicBezTo>
                  <a:pt x="610" y="33"/>
                  <a:pt x="618" y="27"/>
                  <a:pt x="625" y="22"/>
                </a:cubicBezTo>
                <a:cubicBezTo>
                  <a:pt x="636" y="14"/>
                  <a:pt x="658" y="0"/>
                  <a:pt x="658" y="0"/>
                </a:cubicBezTo>
                <a:cubicBezTo>
                  <a:pt x="743" y="5"/>
                  <a:pt x="713" y="5"/>
                  <a:pt x="747" y="5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239" name="AutoShape 207"/>
          <p:cNvSpPr>
            <a:spLocks noChangeArrowheads="1"/>
          </p:cNvSpPr>
          <p:nvPr/>
        </p:nvSpPr>
        <p:spPr bwMode="auto">
          <a:xfrm rot="-10037334">
            <a:off x="2665413" y="3578225"/>
            <a:ext cx="709612" cy="841375"/>
          </a:xfrm>
          <a:prstGeom prst="parallelogram">
            <a:avLst>
              <a:gd name="adj" fmla="val 42556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240" name="AutoShape 208"/>
          <p:cNvSpPr>
            <a:spLocks noChangeArrowheads="1"/>
          </p:cNvSpPr>
          <p:nvPr/>
        </p:nvSpPr>
        <p:spPr bwMode="auto">
          <a:xfrm rot="-10085750">
            <a:off x="3116263" y="3182938"/>
            <a:ext cx="879475" cy="690562"/>
          </a:xfrm>
          <a:prstGeom prst="parallelogram">
            <a:avLst>
              <a:gd name="adj" fmla="val 54197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6" name="AutoShape 4"/>
          <p:cNvSpPr>
            <a:spLocks noChangeArrowheads="1"/>
          </p:cNvSpPr>
          <p:nvPr/>
        </p:nvSpPr>
        <p:spPr bwMode="auto">
          <a:xfrm rot="-10085750">
            <a:off x="2432050" y="3884613"/>
            <a:ext cx="539750" cy="381000"/>
          </a:xfrm>
          <a:prstGeom prst="parallelogram">
            <a:avLst>
              <a:gd name="adj" fmla="val 79510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flipV="1">
            <a:off x="2590800" y="4038600"/>
            <a:ext cx="152400" cy="228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2667000" y="4360863"/>
            <a:ext cx="293688" cy="415925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69" y="144"/>
              </a:cxn>
              <a:cxn ang="0">
                <a:pos x="96" y="80"/>
              </a:cxn>
              <a:cxn ang="0">
                <a:pos x="139" y="0"/>
              </a:cxn>
              <a:cxn ang="0">
                <a:pos x="155" y="37"/>
              </a:cxn>
              <a:cxn ang="0">
                <a:pos x="128" y="112"/>
              </a:cxn>
              <a:cxn ang="0">
                <a:pos x="75" y="197"/>
              </a:cxn>
              <a:cxn ang="0">
                <a:pos x="32" y="234"/>
              </a:cxn>
              <a:cxn ang="0">
                <a:pos x="0" y="256"/>
              </a:cxn>
            </a:cxnLst>
            <a:rect l="0" t="0" r="r" b="b"/>
            <a:pathLst>
              <a:path w="185" h="262">
                <a:moveTo>
                  <a:pt x="0" y="256"/>
                </a:moveTo>
                <a:cubicBezTo>
                  <a:pt x="24" y="220"/>
                  <a:pt x="43" y="178"/>
                  <a:pt x="69" y="144"/>
                </a:cubicBezTo>
                <a:cubicBezTo>
                  <a:pt x="78" y="121"/>
                  <a:pt x="82" y="100"/>
                  <a:pt x="96" y="80"/>
                </a:cubicBezTo>
                <a:cubicBezTo>
                  <a:pt x="105" y="50"/>
                  <a:pt x="128" y="29"/>
                  <a:pt x="139" y="0"/>
                </a:cubicBezTo>
                <a:cubicBezTo>
                  <a:pt x="185" y="7"/>
                  <a:pt x="176" y="3"/>
                  <a:pt x="155" y="37"/>
                </a:cubicBezTo>
                <a:cubicBezTo>
                  <a:pt x="150" y="75"/>
                  <a:pt x="153" y="87"/>
                  <a:pt x="128" y="112"/>
                </a:cubicBezTo>
                <a:cubicBezTo>
                  <a:pt x="117" y="147"/>
                  <a:pt x="96" y="168"/>
                  <a:pt x="75" y="197"/>
                </a:cubicBezTo>
                <a:cubicBezTo>
                  <a:pt x="64" y="212"/>
                  <a:pt x="32" y="234"/>
                  <a:pt x="32" y="234"/>
                </a:cubicBezTo>
                <a:cubicBezTo>
                  <a:pt x="18" y="262"/>
                  <a:pt x="29" y="256"/>
                  <a:pt x="0" y="256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 flipV="1">
            <a:off x="3581400" y="3238500"/>
            <a:ext cx="0" cy="3810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1600200" y="2590800"/>
            <a:ext cx="1981200" cy="6858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3886200" y="3352800"/>
            <a:ext cx="1905000" cy="609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V="1">
            <a:off x="2895600" y="3352800"/>
            <a:ext cx="990600" cy="990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V="1">
            <a:off x="2590800" y="3276600"/>
            <a:ext cx="990600" cy="990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6096000" y="4038600"/>
            <a:ext cx="2057400" cy="6858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7" name="AutoShape 15"/>
          <p:cNvSpPr>
            <a:spLocks noChangeArrowheads="1"/>
          </p:cNvSpPr>
          <p:nvPr/>
        </p:nvSpPr>
        <p:spPr bwMode="auto">
          <a:xfrm rot="1041247">
            <a:off x="5175250" y="4210050"/>
            <a:ext cx="2967038" cy="1352550"/>
          </a:xfrm>
          <a:prstGeom prst="parallelogram">
            <a:avLst>
              <a:gd name="adj" fmla="val 54842"/>
            </a:avLst>
          </a:prstGeom>
          <a:solidFill>
            <a:srgbClr val="996600"/>
          </a:solidFill>
          <a:ln w="476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48" name="AutoShape 16"/>
          <p:cNvSpPr>
            <a:spLocks noChangeArrowheads="1"/>
          </p:cNvSpPr>
          <p:nvPr/>
        </p:nvSpPr>
        <p:spPr bwMode="auto">
          <a:xfrm rot="1107349">
            <a:off x="703263" y="2678113"/>
            <a:ext cx="2874962" cy="1371600"/>
          </a:xfrm>
          <a:prstGeom prst="parallelogram">
            <a:avLst>
              <a:gd name="adj" fmla="val 52402"/>
            </a:avLst>
          </a:prstGeom>
          <a:solidFill>
            <a:srgbClr val="996600"/>
          </a:solidFill>
          <a:ln w="476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49" name="AutoShape 17"/>
          <p:cNvSpPr>
            <a:spLocks noChangeArrowheads="1"/>
          </p:cNvSpPr>
          <p:nvPr/>
        </p:nvSpPr>
        <p:spPr bwMode="auto">
          <a:xfrm rot="1107349">
            <a:off x="3038475" y="3451225"/>
            <a:ext cx="2652713" cy="1347788"/>
          </a:xfrm>
          <a:prstGeom prst="parallelogram">
            <a:avLst>
              <a:gd name="adj" fmla="val 49205"/>
            </a:avLst>
          </a:prstGeom>
          <a:solidFill>
            <a:srgbClr val="996600"/>
          </a:solidFill>
          <a:ln w="476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" y="3581400"/>
            <a:ext cx="6553200" cy="2133600"/>
            <a:chOff x="384" y="2256"/>
            <a:chExt cx="4128" cy="1344"/>
          </a:xfrm>
        </p:grpSpPr>
        <p:sp>
          <p:nvSpPr>
            <p:cNvPr id="172051" name="Line 19"/>
            <p:cNvSpPr>
              <a:spLocks noChangeShapeType="1"/>
            </p:cNvSpPr>
            <p:nvPr/>
          </p:nvSpPr>
          <p:spPr bwMode="auto">
            <a:xfrm>
              <a:off x="384" y="2256"/>
              <a:ext cx="1248" cy="432"/>
            </a:xfrm>
            <a:prstGeom prst="line">
              <a:avLst/>
            </a:prstGeom>
            <a:noFill/>
            <a:ln w="254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52" name="Line 20"/>
            <p:cNvSpPr>
              <a:spLocks noChangeShapeType="1"/>
            </p:cNvSpPr>
            <p:nvPr/>
          </p:nvSpPr>
          <p:spPr bwMode="auto">
            <a:xfrm>
              <a:off x="1824" y="2736"/>
              <a:ext cx="1200" cy="384"/>
            </a:xfrm>
            <a:prstGeom prst="line">
              <a:avLst/>
            </a:prstGeom>
            <a:noFill/>
            <a:ln w="254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53" name="Line 21"/>
            <p:cNvSpPr>
              <a:spLocks noChangeShapeType="1"/>
            </p:cNvSpPr>
            <p:nvPr/>
          </p:nvSpPr>
          <p:spPr bwMode="auto">
            <a:xfrm>
              <a:off x="3216" y="3168"/>
              <a:ext cx="1296" cy="432"/>
            </a:xfrm>
            <a:prstGeom prst="line">
              <a:avLst/>
            </a:prstGeom>
            <a:noFill/>
            <a:ln w="254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56" name="Line 24"/>
          <p:cNvSpPr>
            <a:spLocks noChangeShapeType="1"/>
          </p:cNvSpPr>
          <p:nvPr/>
        </p:nvSpPr>
        <p:spPr bwMode="auto">
          <a:xfrm flipV="1">
            <a:off x="4800600" y="3962400"/>
            <a:ext cx="990600" cy="990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7162800" y="4724400"/>
            <a:ext cx="990600" cy="990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flipV="1">
            <a:off x="609600" y="2590800"/>
            <a:ext cx="990600" cy="990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572000" y="3810000"/>
            <a:ext cx="198438" cy="298450"/>
            <a:chOff x="1124" y="1367"/>
            <a:chExt cx="125" cy="188"/>
          </a:xfrm>
        </p:grpSpPr>
        <p:sp>
          <p:nvSpPr>
            <p:cNvPr id="172066" name="Freeform 3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67" name="Freeform 3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68" name="Freeform 3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800600" y="3810000"/>
            <a:ext cx="198438" cy="298450"/>
            <a:chOff x="1124" y="1367"/>
            <a:chExt cx="125" cy="188"/>
          </a:xfrm>
        </p:grpSpPr>
        <p:sp>
          <p:nvSpPr>
            <p:cNvPr id="172070" name="Freeform 3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71" name="Freeform 3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72" name="Freeform 4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535363" y="3962400"/>
            <a:ext cx="198437" cy="298450"/>
            <a:chOff x="1124" y="1367"/>
            <a:chExt cx="125" cy="188"/>
          </a:xfrm>
        </p:grpSpPr>
        <p:sp>
          <p:nvSpPr>
            <p:cNvPr id="172074" name="Freeform 4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75" name="Freeform 4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76" name="Freeform 4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419600" y="4273550"/>
            <a:ext cx="198438" cy="298450"/>
            <a:chOff x="1124" y="1367"/>
            <a:chExt cx="125" cy="188"/>
          </a:xfrm>
        </p:grpSpPr>
        <p:sp>
          <p:nvSpPr>
            <p:cNvPr id="172078" name="Freeform 4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79" name="Freeform 4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80" name="Freeform 4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3962400" y="3663950"/>
            <a:ext cx="198438" cy="298450"/>
            <a:chOff x="1124" y="1367"/>
            <a:chExt cx="125" cy="188"/>
          </a:xfrm>
        </p:grpSpPr>
        <p:sp>
          <p:nvSpPr>
            <p:cNvPr id="172082" name="Freeform 5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83" name="Freeform 5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84" name="Freeform 5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906963" y="3663950"/>
            <a:ext cx="198437" cy="298450"/>
            <a:chOff x="1124" y="1367"/>
            <a:chExt cx="125" cy="188"/>
          </a:xfrm>
        </p:grpSpPr>
        <p:sp>
          <p:nvSpPr>
            <p:cNvPr id="172086" name="Freeform 5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87" name="Freeform 5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88" name="Freeform 5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3429000" y="4044950"/>
            <a:ext cx="198438" cy="298450"/>
            <a:chOff x="1124" y="1367"/>
            <a:chExt cx="125" cy="188"/>
          </a:xfrm>
        </p:grpSpPr>
        <p:sp>
          <p:nvSpPr>
            <p:cNvPr id="172090" name="Freeform 5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91" name="Freeform 5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092" name="Freeform 6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4876800" y="3810000"/>
            <a:ext cx="198437" cy="298450"/>
            <a:chOff x="1124" y="1367"/>
            <a:chExt cx="125" cy="188"/>
          </a:xfrm>
        </p:grpSpPr>
        <p:sp>
          <p:nvSpPr>
            <p:cNvPr id="172106" name="Freeform 7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07" name="Freeform 7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08" name="Freeform 7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5364163" y="4883150"/>
            <a:ext cx="198437" cy="298450"/>
            <a:chOff x="1124" y="1367"/>
            <a:chExt cx="125" cy="188"/>
          </a:xfrm>
        </p:grpSpPr>
        <p:sp>
          <p:nvSpPr>
            <p:cNvPr id="172110" name="Freeform 7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11" name="Freeform 7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12" name="Freeform 8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5516563" y="4806950"/>
            <a:ext cx="198437" cy="298450"/>
            <a:chOff x="1124" y="1367"/>
            <a:chExt cx="125" cy="188"/>
          </a:xfrm>
        </p:grpSpPr>
        <p:sp>
          <p:nvSpPr>
            <p:cNvPr id="172114" name="Freeform 8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15" name="Freeform 8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16" name="Freeform 8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6507163" y="4273550"/>
            <a:ext cx="198437" cy="298450"/>
            <a:chOff x="1124" y="1367"/>
            <a:chExt cx="125" cy="188"/>
          </a:xfrm>
        </p:grpSpPr>
        <p:sp>
          <p:nvSpPr>
            <p:cNvPr id="172118" name="Freeform 8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19" name="Freeform 8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20" name="Freeform 8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6430963" y="4495800"/>
            <a:ext cx="198437" cy="298450"/>
            <a:chOff x="1124" y="1367"/>
            <a:chExt cx="125" cy="188"/>
          </a:xfrm>
        </p:grpSpPr>
        <p:sp>
          <p:nvSpPr>
            <p:cNvPr id="172126" name="Freeform 9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27" name="Freeform 9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28" name="Freeform 9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7421563" y="4724400"/>
            <a:ext cx="198437" cy="298450"/>
            <a:chOff x="1124" y="1367"/>
            <a:chExt cx="125" cy="188"/>
          </a:xfrm>
        </p:grpSpPr>
        <p:sp>
          <p:nvSpPr>
            <p:cNvPr id="172134" name="Freeform 10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35" name="Freeform 10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36" name="Freeform 10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05"/>
          <p:cNvGrpSpPr>
            <a:grpSpLocks/>
          </p:cNvGrpSpPr>
          <p:nvPr/>
        </p:nvGrpSpPr>
        <p:grpSpPr bwMode="auto">
          <a:xfrm>
            <a:off x="6430963" y="5187950"/>
            <a:ext cx="198437" cy="298450"/>
            <a:chOff x="1124" y="1367"/>
            <a:chExt cx="125" cy="188"/>
          </a:xfrm>
        </p:grpSpPr>
        <p:sp>
          <p:nvSpPr>
            <p:cNvPr id="172138" name="Freeform 10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39" name="Freeform 10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40" name="Freeform 10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7345363" y="4883150"/>
            <a:ext cx="198437" cy="298450"/>
            <a:chOff x="1124" y="1367"/>
            <a:chExt cx="125" cy="188"/>
          </a:xfrm>
        </p:grpSpPr>
        <p:sp>
          <p:nvSpPr>
            <p:cNvPr id="172142" name="Freeform 11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43" name="Freeform 11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44" name="Freeform 11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1554163" y="3054350"/>
            <a:ext cx="198437" cy="298450"/>
            <a:chOff x="1124" y="1367"/>
            <a:chExt cx="125" cy="188"/>
          </a:xfrm>
        </p:grpSpPr>
        <p:sp>
          <p:nvSpPr>
            <p:cNvPr id="172146" name="Freeform 11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47" name="Freeform 11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48" name="Freeform 11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17"/>
          <p:cNvGrpSpPr>
            <a:grpSpLocks/>
          </p:cNvGrpSpPr>
          <p:nvPr/>
        </p:nvGrpSpPr>
        <p:grpSpPr bwMode="auto">
          <a:xfrm>
            <a:off x="1981200" y="3200400"/>
            <a:ext cx="198438" cy="298450"/>
            <a:chOff x="1124" y="1367"/>
            <a:chExt cx="125" cy="188"/>
          </a:xfrm>
        </p:grpSpPr>
        <p:sp>
          <p:nvSpPr>
            <p:cNvPr id="172150" name="Freeform 11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51" name="Freeform 11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52" name="Freeform 12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21"/>
          <p:cNvGrpSpPr>
            <a:grpSpLocks/>
          </p:cNvGrpSpPr>
          <p:nvPr/>
        </p:nvGrpSpPr>
        <p:grpSpPr bwMode="auto">
          <a:xfrm>
            <a:off x="2133600" y="3352800"/>
            <a:ext cx="198438" cy="298450"/>
            <a:chOff x="1124" y="1367"/>
            <a:chExt cx="125" cy="188"/>
          </a:xfrm>
        </p:grpSpPr>
        <p:sp>
          <p:nvSpPr>
            <p:cNvPr id="172154" name="Freeform 12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55" name="Freeform 12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56" name="Freeform 12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25"/>
          <p:cNvGrpSpPr>
            <a:grpSpLocks/>
          </p:cNvGrpSpPr>
          <p:nvPr/>
        </p:nvGrpSpPr>
        <p:grpSpPr bwMode="auto">
          <a:xfrm>
            <a:off x="2286000" y="3505200"/>
            <a:ext cx="198438" cy="298450"/>
            <a:chOff x="1124" y="1367"/>
            <a:chExt cx="125" cy="188"/>
          </a:xfrm>
        </p:grpSpPr>
        <p:sp>
          <p:nvSpPr>
            <p:cNvPr id="172158" name="Freeform 12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59" name="Freeform 12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60" name="Freeform 12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29"/>
          <p:cNvGrpSpPr>
            <a:grpSpLocks/>
          </p:cNvGrpSpPr>
          <p:nvPr/>
        </p:nvGrpSpPr>
        <p:grpSpPr bwMode="auto">
          <a:xfrm>
            <a:off x="6096000" y="4191000"/>
            <a:ext cx="198438" cy="298450"/>
            <a:chOff x="1124" y="1367"/>
            <a:chExt cx="125" cy="188"/>
          </a:xfrm>
        </p:grpSpPr>
        <p:sp>
          <p:nvSpPr>
            <p:cNvPr id="172162" name="Freeform 13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63" name="Freeform 13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64" name="Freeform 13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33"/>
          <p:cNvGrpSpPr>
            <a:grpSpLocks/>
          </p:cNvGrpSpPr>
          <p:nvPr/>
        </p:nvGrpSpPr>
        <p:grpSpPr bwMode="auto">
          <a:xfrm>
            <a:off x="4572000" y="4419600"/>
            <a:ext cx="198438" cy="298450"/>
            <a:chOff x="1124" y="1367"/>
            <a:chExt cx="125" cy="188"/>
          </a:xfrm>
        </p:grpSpPr>
        <p:sp>
          <p:nvSpPr>
            <p:cNvPr id="172166" name="Freeform 13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67" name="Freeform 13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68" name="Freeform 13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7"/>
          <p:cNvGrpSpPr>
            <a:grpSpLocks/>
          </p:cNvGrpSpPr>
          <p:nvPr/>
        </p:nvGrpSpPr>
        <p:grpSpPr bwMode="auto">
          <a:xfrm>
            <a:off x="1447800" y="2895600"/>
            <a:ext cx="198438" cy="298450"/>
            <a:chOff x="1124" y="1367"/>
            <a:chExt cx="125" cy="188"/>
          </a:xfrm>
        </p:grpSpPr>
        <p:sp>
          <p:nvSpPr>
            <p:cNvPr id="172170" name="Freeform 13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71" name="Freeform 13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72" name="Freeform 14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41"/>
          <p:cNvGrpSpPr>
            <a:grpSpLocks/>
          </p:cNvGrpSpPr>
          <p:nvPr/>
        </p:nvGrpSpPr>
        <p:grpSpPr bwMode="auto">
          <a:xfrm>
            <a:off x="2514600" y="2971800"/>
            <a:ext cx="198438" cy="298450"/>
            <a:chOff x="1124" y="1367"/>
            <a:chExt cx="125" cy="188"/>
          </a:xfrm>
        </p:grpSpPr>
        <p:sp>
          <p:nvSpPr>
            <p:cNvPr id="172174" name="Freeform 14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75" name="Freeform 14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76" name="Freeform 14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45"/>
          <p:cNvGrpSpPr>
            <a:grpSpLocks/>
          </p:cNvGrpSpPr>
          <p:nvPr/>
        </p:nvGrpSpPr>
        <p:grpSpPr bwMode="auto">
          <a:xfrm>
            <a:off x="3657600" y="3587750"/>
            <a:ext cx="198438" cy="298450"/>
            <a:chOff x="1124" y="1367"/>
            <a:chExt cx="125" cy="188"/>
          </a:xfrm>
        </p:grpSpPr>
        <p:sp>
          <p:nvSpPr>
            <p:cNvPr id="172178" name="Freeform 14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79" name="Freeform 14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80" name="Freeform 14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57"/>
          <p:cNvGrpSpPr>
            <a:grpSpLocks/>
          </p:cNvGrpSpPr>
          <p:nvPr/>
        </p:nvGrpSpPr>
        <p:grpSpPr bwMode="auto">
          <a:xfrm>
            <a:off x="3048000" y="2978150"/>
            <a:ext cx="198438" cy="298450"/>
            <a:chOff x="1124" y="1367"/>
            <a:chExt cx="125" cy="188"/>
          </a:xfrm>
        </p:grpSpPr>
        <p:sp>
          <p:nvSpPr>
            <p:cNvPr id="172190" name="Freeform 15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91" name="Freeform 15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92" name="Freeform 16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61"/>
          <p:cNvGrpSpPr>
            <a:grpSpLocks/>
          </p:cNvGrpSpPr>
          <p:nvPr/>
        </p:nvGrpSpPr>
        <p:grpSpPr bwMode="auto">
          <a:xfrm>
            <a:off x="1981200" y="2743200"/>
            <a:ext cx="198438" cy="298450"/>
            <a:chOff x="1124" y="1367"/>
            <a:chExt cx="125" cy="188"/>
          </a:xfrm>
        </p:grpSpPr>
        <p:sp>
          <p:nvSpPr>
            <p:cNvPr id="172194" name="Freeform 16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95" name="Freeform 16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96" name="Freeform 16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65"/>
          <p:cNvGrpSpPr>
            <a:grpSpLocks/>
          </p:cNvGrpSpPr>
          <p:nvPr/>
        </p:nvGrpSpPr>
        <p:grpSpPr bwMode="auto">
          <a:xfrm>
            <a:off x="2667000" y="3435350"/>
            <a:ext cx="198438" cy="298450"/>
            <a:chOff x="1124" y="1367"/>
            <a:chExt cx="125" cy="188"/>
          </a:xfrm>
        </p:grpSpPr>
        <p:sp>
          <p:nvSpPr>
            <p:cNvPr id="172198" name="Freeform 16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99" name="Freeform 16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00" name="Freeform 16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69"/>
          <p:cNvGrpSpPr>
            <a:grpSpLocks/>
          </p:cNvGrpSpPr>
          <p:nvPr/>
        </p:nvGrpSpPr>
        <p:grpSpPr bwMode="auto">
          <a:xfrm>
            <a:off x="3505200" y="3511550"/>
            <a:ext cx="198438" cy="298450"/>
            <a:chOff x="1124" y="1367"/>
            <a:chExt cx="125" cy="188"/>
          </a:xfrm>
        </p:grpSpPr>
        <p:sp>
          <p:nvSpPr>
            <p:cNvPr id="172202" name="Freeform 17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03" name="Freeform 17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04" name="Freeform 17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73"/>
          <p:cNvGrpSpPr>
            <a:grpSpLocks/>
          </p:cNvGrpSpPr>
          <p:nvPr/>
        </p:nvGrpSpPr>
        <p:grpSpPr bwMode="auto">
          <a:xfrm>
            <a:off x="3657600" y="3587750"/>
            <a:ext cx="198438" cy="298450"/>
            <a:chOff x="1124" y="1367"/>
            <a:chExt cx="125" cy="188"/>
          </a:xfrm>
        </p:grpSpPr>
        <p:sp>
          <p:nvSpPr>
            <p:cNvPr id="172206" name="Freeform 17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07" name="Freeform 17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08" name="Freeform 17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25" name="Group 177"/>
          <p:cNvGrpSpPr>
            <a:grpSpLocks/>
          </p:cNvGrpSpPr>
          <p:nvPr/>
        </p:nvGrpSpPr>
        <p:grpSpPr bwMode="auto">
          <a:xfrm>
            <a:off x="3810000" y="3740150"/>
            <a:ext cx="198438" cy="298450"/>
            <a:chOff x="1124" y="1367"/>
            <a:chExt cx="125" cy="188"/>
          </a:xfrm>
        </p:grpSpPr>
        <p:sp>
          <p:nvSpPr>
            <p:cNvPr id="172210" name="Freeform 17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11" name="Freeform 17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12" name="Freeform 18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29" name="Group 181"/>
          <p:cNvGrpSpPr>
            <a:grpSpLocks/>
          </p:cNvGrpSpPr>
          <p:nvPr/>
        </p:nvGrpSpPr>
        <p:grpSpPr bwMode="auto">
          <a:xfrm>
            <a:off x="3962400" y="3892550"/>
            <a:ext cx="198438" cy="298450"/>
            <a:chOff x="1124" y="1367"/>
            <a:chExt cx="125" cy="188"/>
          </a:xfrm>
        </p:grpSpPr>
        <p:sp>
          <p:nvSpPr>
            <p:cNvPr id="172214" name="Freeform 18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15" name="Freeform 18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16" name="Freeform 18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33" name="Group 185"/>
          <p:cNvGrpSpPr>
            <a:grpSpLocks/>
          </p:cNvGrpSpPr>
          <p:nvPr/>
        </p:nvGrpSpPr>
        <p:grpSpPr bwMode="auto">
          <a:xfrm>
            <a:off x="6583363" y="4648200"/>
            <a:ext cx="198437" cy="298450"/>
            <a:chOff x="1124" y="1367"/>
            <a:chExt cx="125" cy="188"/>
          </a:xfrm>
        </p:grpSpPr>
        <p:sp>
          <p:nvSpPr>
            <p:cNvPr id="172218" name="Freeform 18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19" name="Freeform 18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20" name="Freeform 18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37" name="Group 189"/>
          <p:cNvGrpSpPr>
            <a:grpSpLocks/>
          </p:cNvGrpSpPr>
          <p:nvPr/>
        </p:nvGrpSpPr>
        <p:grpSpPr bwMode="auto">
          <a:xfrm>
            <a:off x="6629400" y="4419600"/>
            <a:ext cx="198438" cy="298450"/>
            <a:chOff x="1124" y="1367"/>
            <a:chExt cx="125" cy="188"/>
          </a:xfrm>
        </p:grpSpPr>
        <p:sp>
          <p:nvSpPr>
            <p:cNvPr id="172222" name="Freeform 19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23" name="Freeform 19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24" name="Freeform 19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41" name="Group 193"/>
          <p:cNvGrpSpPr>
            <a:grpSpLocks/>
          </p:cNvGrpSpPr>
          <p:nvPr/>
        </p:nvGrpSpPr>
        <p:grpSpPr bwMode="auto">
          <a:xfrm>
            <a:off x="6888163" y="4953000"/>
            <a:ext cx="198437" cy="298450"/>
            <a:chOff x="1124" y="1367"/>
            <a:chExt cx="125" cy="188"/>
          </a:xfrm>
        </p:grpSpPr>
        <p:sp>
          <p:nvSpPr>
            <p:cNvPr id="172226" name="Freeform 19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27" name="Freeform 19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28" name="Freeform 19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43" name="Group 197"/>
          <p:cNvGrpSpPr>
            <a:grpSpLocks/>
          </p:cNvGrpSpPr>
          <p:nvPr/>
        </p:nvGrpSpPr>
        <p:grpSpPr bwMode="auto">
          <a:xfrm>
            <a:off x="7040563" y="5105400"/>
            <a:ext cx="198437" cy="298450"/>
            <a:chOff x="1124" y="1367"/>
            <a:chExt cx="125" cy="188"/>
          </a:xfrm>
        </p:grpSpPr>
        <p:sp>
          <p:nvSpPr>
            <p:cNvPr id="172230" name="Freeform 19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31" name="Freeform 19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32" name="Freeform 20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44" name="Group 201"/>
          <p:cNvGrpSpPr>
            <a:grpSpLocks/>
          </p:cNvGrpSpPr>
          <p:nvPr/>
        </p:nvGrpSpPr>
        <p:grpSpPr bwMode="auto">
          <a:xfrm>
            <a:off x="7269163" y="4648200"/>
            <a:ext cx="198437" cy="298450"/>
            <a:chOff x="1124" y="1367"/>
            <a:chExt cx="125" cy="188"/>
          </a:xfrm>
        </p:grpSpPr>
        <p:sp>
          <p:nvSpPr>
            <p:cNvPr id="172234" name="Freeform 20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35" name="Freeform 20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236" name="Freeform 20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238" name="Line 206"/>
          <p:cNvSpPr>
            <a:spLocks noChangeShapeType="1"/>
          </p:cNvSpPr>
          <p:nvPr/>
        </p:nvSpPr>
        <p:spPr bwMode="auto">
          <a:xfrm flipV="1">
            <a:off x="2590800" y="4648200"/>
            <a:ext cx="228600" cy="228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11" name="AutoShape 279"/>
          <p:cNvSpPr>
            <a:spLocks noChangeArrowheads="1"/>
          </p:cNvSpPr>
          <p:nvPr/>
        </p:nvSpPr>
        <p:spPr bwMode="auto">
          <a:xfrm rot="-10037334">
            <a:off x="5067300" y="4389438"/>
            <a:ext cx="571500" cy="411162"/>
          </a:xfrm>
          <a:prstGeom prst="parallelogram">
            <a:avLst>
              <a:gd name="adj" fmla="val 59151"/>
            </a:avLst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16" name="Rectangle 284"/>
          <p:cNvSpPr>
            <a:spLocks noChangeArrowheads="1"/>
          </p:cNvSpPr>
          <p:nvPr/>
        </p:nvSpPr>
        <p:spPr bwMode="auto">
          <a:xfrm rot="1093318">
            <a:off x="3352800" y="3124200"/>
            <a:ext cx="609600" cy="152400"/>
          </a:xfrm>
          <a:prstGeom prst="rect">
            <a:avLst/>
          </a:prstGeom>
          <a:solidFill>
            <a:srgbClr val="996600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253" name="Group 285"/>
          <p:cNvGrpSpPr>
            <a:grpSpLocks/>
          </p:cNvGrpSpPr>
          <p:nvPr/>
        </p:nvGrpSpPr>
        <p:grpSpPr bwMode="auto">
          <a:xfrm>
            <a:off x="3886200" y="3200400"/>
            <a:ext cx="198438" cy="298450"/>
            <a:chOff x="1124" y="1367"/>
            <a:chExt cx="125" cy="188"/>
          </a:xfrm>
        </p:grpSpPr>
        <p:sp>
          <p:nvSpPr>
            <p:cNvPr id="172318" name="Freeform 28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19" name="Freeform 28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20" name="Freeform 28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62" name="Group 289"/>
          <p:cNvGrpSpPr>
            <a:grpSpLocks/>
          </p:cNvGrpSpPr>
          <p:nvPr/>
        </p:nvGrpSpPr>
        <p:grpSpPr bwMode="auto">
          <a:xfrm>
            <a:off x="3810000" y="3124200"/>
            <a:ext cx="198438" cy="298450"/>
            <a:chOff x="1124" y="1367"/>
            <a:chExt cx="125" cy="188"/>
          </a:xfrm>
        </p:grpSpPr>
        <p:sp>
          <p:nvSpPr>
            <p:cNvPr id="172322" name="Freeform 29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23" name="Freeform 29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24" name="Freeform 29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63" name="Group 297"/>
          <p:cNvGrpSpPr>
            <a:grpSpLocks/>
          </p:cNvGrpSpPr>
          <p:nvPr/>
        </p:nvGrpSpPr>
        <p:grpSpPr bwMode="auto">
          <a:xfrm>
            <a:off x="5562600" y="3740150"/>
            <a:ext cx="198438" cy="298450"/>
            <a:chOff x="1124" y="1367"/>
            <a:chExt cx="125" cy="188"/>
          </a:xfrm>
        </p:grpSpPr>
        <p:sp>
          <p:nvSpPr>
            <p:cNvPr id="172330" name="Freeform 29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31" name="Freeform 29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32" name="Freeform 30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342" name="Oval 310"/>
          <p:cNvSpPr>
            <a:spLocks noChangeArrowheads="1"/>
          </p:cNvSpPr>
          <p:nvPr/>
        </p:nvSpPr>
        <p:spPr bwMode="auto">
          <a:xfrm rot="-1106097">
            <a:off x="5181600" y="44196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43" name="Oval 311"/>
          <p:cNvSpPr>
            <a:spLocks noChangeArrowheads="1"/>
          </p:cNvSpPr>
          <p:nvPr/>
        </p:nvSpPr>
        <p:spPr bwMode="auto">
          <a:xfrm rot="-1106097">
            <a:off x="2971800" y="36576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44" name="Oval 312"/>
          <p:cNvSpPr>
            <a:spLocks noChangeArrowheads="1"/>
          </p:cNvSpPr>
          <p:nvPr/>
        </p:nvSpPr>
        <p:spPr bwMode="auto">
          <a:xfrm rot="-1106097">
            <a:off x="3429000" y="32766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345" name="Freeform 313"/>
          <p:cNvSpPr>
            <a:spLocks/>
          </p:cNvSpPr>
          <p:nvPr/>
        </p:nvSpPr>
        <p:spPr bwMode="auto">
          <a:xfrm>
            <a:off x="2493963" y="4267200"/>
            <a:ext cx="423862" cy="501650"/>
          </a:xfrm>
          <a:custGeom>
            <a:avLst/>
            <a:gdLst/>
            <a:ahLst/>
            <a:cxnLst>
              <a:cxn ang="0">
                <a:pos x="24" y="27"/>
              </a:cxn>
              <a:cxn ang="0">
                <a:pos x="8" y="181"/>
              </a:cxn>
              <a:cxn ang="0">
                <a:pos x="13" y="224"/>
              </a:cxn>
              <a:cxn ang="0">
                <a:pos x="34" y="277"/>
              </a:cxn>
              <a:cxn ang="0">
                <a:pos x="40" y="261"/>
              </a:cxn>
              <a:cxn ang="0">
                <a:pos x="34" y="245"/>
              </a:cxn>
              <a:cxn ang="0">
                <a:pos x="125" y="219"/>
              </a:cxn>
              <a:cxn ang="0">
                <a:pos x="242" y="251"/>
              </a:cxn>
              <a:cxn ang="0">
                <a:pos x="232" y="0"/>
              </a:cxn>
              <a:cxn ang="0">
                <a:pos x="104" y="43"/>
              </a:cxn>
              <a:cxn ang="0">
                <a:pos x="40" y="21"/>
              </a:cxn>
              <a:cxn ang="0">
                <a:pos x="24" y="11"/>
              </a:cxn>
              <a:cxn ang="0">
                <a:pos x="24" y="27"/>
              </a:cxn>
            </a:cxnLst>
            <a:rect l="0" t="0" r="r" b="b"/>
            <a:pathLst>
              <a:path w="267" h="300">
                <a:moveTo>
                  <a:pt x="24" y="27"/>
                </a:moveTo>
                <a:cubicBezTo>
                  <a:pt x="10" y="77"/>
                  <a:pt x="16" y="130"/>
                  <a:pt x="8" y="181"/>
                </a:cubicBezTo>
                <a:cubicBezTo>
                  <a:pt x="10" y="195"/>
                  <a:pt x="12" y="210"/>
                  <a:pt x="13" y="224"/>
                </a:cubicBezTo>
                <a:cubicBezTo>
                  <a:pt x="20" y="294"/>
                  <a:pt x="0" y="300"/>
                  <a:pt x="34" y="277"/>
                </a:cubicBezTo>
                <a:cubicBezTo>
                  <a:pt x="36" y="272"/>
                  <a:pt x="40" y="267"/>
                  <a:pt x="40" y="261"/>
                </a:cubicBezTo>
                <a:cubicBezTo>
                  <a:pt x="40" y="255"/>
                  <a:pt x="30" y="249"/>
                  <a:pt x="34" y="245"/>
                </a:cubicBezTo>
                <a:cubicBezTo>
                  <a:pt x="41" y="238"/>
                  <a:pt x="113" y="222"/>
                  <a:pt x="125" y="219"/>
                </a:cubicBezTo>
                <a:cubicBezTo>
                  <a:pt x="258" y="226"/>
                  <a:pt x="184" y="211"/>
                  <a:pt x="242" y="251"/>
                </a:cubicBezTo>
                <a:cubicBezTo>
                  <a:pt x="267" y="185"/>
                  <a:pt x="240" y="74"/>
                  <a:pt x="232" y="0"/>
                </a:cubicBezTo>
                <a:cubicBezTo>
                  <a:pt x="184" y="7"/>
                  <a:pt x="152" y="34"/>
                  <a:pt x="104" y="43"/>
                </a:cubicBezTo>
                <a:cubicBezTo>
                  <a:pt x="79" y="38"/>
                  <a:pt x="62" y="32"/>
                  <a:pt x="40" y="21"/>
                </a:cubicBezTo>
                <a:cubicBezTo>
                  <a:pt x="34" y="18"/>
                  <a:pt x="30" y="9"/>
                  <a:pt x="24" y="11"/>
                </a:cubicBezTo>
                <a:cubicBezTo>
                  <a:pt x="19" y="13"/>
                  <a:pt x="24" y="22"/>
                  <a:pt x="24" y="27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H="1" flipV="1">
            <a:off x="2514600" y="4267200"/>
            <a:ext cx="0" cy="5334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V="1">
            <a:off x="2895600" y="4191000"/>
            <a:ext cx="0" cy="5334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40" name="Oval 308"/>
          <p:cNvSpPr>
            <a:spLocks noChangeArrowheads="1"/>
          </p:cNvSpPr>
          <p:nvPr/>
        </p:nvSpPr>
        <p:spPr bwMode="auto">
          <a:xfrm rot="-1106097">
            <a:off x="2514600" y="46482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272" name="Group 314"/>
          <p:cNvGrpSpPr>
            <a:grpSpLocks/>
          </p:cNvGrpSpPr>
          <p:nvPr/>
        </p:nvGrpSpPr>
        <p:grpSpPr bwMode="auto">
          <a:xfrm>
            <a:off x="2819400" y="4121150"/>
            <a:ext cx="198438" cy="298450"/>
            <a:chOff x="1124" y="1367"/>
            <a:chExt cx="125" cy="188"/>
          </a:xfrm>
        </p:grpSpPr>
        <p:sp>
          <p:nvSpPr>
            <p:cNvPr id="172347" name="Freeform 315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48" name="Freeform 316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49" name="Freeform 317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81" name="Group 318"/>
          <p:cNvGrpSpPr>
            <a:grpSpLocks/>
          </p:cNvGrpSpPr>
          <p:nvPr/>
        </p:nvGrpSpPr>
        <p:grpSpPr bwMode="auto">
          <a:xfrm>
            <a:off x="2895600" y="4038600"/>
            <a:ext cx="198438" cy="298450"/>
            <a:chOff x="1124" y="1367"/>
            <a:chExt cx="125" cy="188"/>
          </a:xfrm>
        </p:grpSpPr>
        <p:sp>
          <p:nvSpPr>
            <p:cNvPr id="172351" name="Freeform 319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52" name="Freeform 320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53" name="Freeform 321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356" name="Freeform 324"/>
          <p:cNvSpPr>
            <a:spLocks/>
          </p:cNvSpPr>
          <p:nvPr/>
        </p:nvSpPr>
        <p:spPr bwMode="auto">
          <a:xfrm>
            <a:off x="4906963" y="5122863"/>
            <a:ext cx="293687" cy="415925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69" y="144"/>
              </a:cxn>
              <a:cxn ang="0">
                <a:pos x="96" y="80"/>
              </a:cxn>
              <a:cxn ang="0">
                <a:pos x="139" y="0"/>
              </a:cxn>
              <a:cxn ang="0">
                <a:pos x="155" y="37"/>
              </a:cxn>
              <a:cxn ang="0">
                <a:pos x="128" y="112"/>
              </a:cxn>
              <a:cxn ang="0">
                <a:pos x="75" y="197"/>
              </a:cxn>
              <a:cxn ang="0">
                <a:pos x="32" y="234"/>
              </a:cxn>
              <a:cxn ang="0">
                <a:pos x="0" y="256"/>
              </a:cxn>
            </a:cxnLst>
            <a:rect l="0" t="0" r="r" b="b"/>
            <a:pathLst>
              <a:path w="185" h="262">
                <a:moveTo>
                  <a:pt x="0" y="256"/>
                </a:moveTo>
                <a:cubicBezTo>
                  <a:pt x="24" y="220"/>
                  <a:pt x="43" y="178"/>
                  <a:pt x="69" y="144"/>
                </a:cubicBezTo>
                <a:cubicBezTo>
                  <a:pt x="78" y="121"/>
                  <a:pt x="82" y="100"/>
                  <a:pt x="96" y="80"/>
                </a:cubicBezTo>
                <a:cubicBezTo>
                  <a:pt x="105" y="50"/>
                  <a:pt x="128" y="29"/>
                  <a:pt x="139" y="0"/>
                </a:cubicBezTo>
                <a:cubicBezTo>
                  <a:pt x="185" y="7"/>
                  <a:pt x="176" y="3"/>
                  <a:pt x="155" y="37"/>
                </a:cubicBezTo>
                <a:cubicBezTo>
                  <a:pt x="150" y="75"/>
                  <a:pt x="153" y="87"/>
                  <a:pt x="128" y="112"/>
                </a:cubicBezTo>
                <a:cubicBezTo>
                  <a:pt x="117" y="147"/>
                  <a:pt x="96" y="168"/>
                  <a:pt x="75" y="197"/>
                </a:cubicBezTo>
                <a:cubicBezTo>
                  <a:pt x="64" y="212"/>
                  <a:pt x="32" y="234"/>
                  <a:pt x="32" y="234"/>
                </a:cubicBezTo>
                <a:cubicBezTo>
                  <a:pt x="18" y="262"/>
                  <a:pt x="29" y="256"/>
                  <a:pt x="0" y="256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57" name="Line 325"/>
          <p:cNvSpPr>
            <a:spLocks noChangeShapeType="1"/>
          </p:cNvSpPr>
          <p:nvPr/>
        </p:nvSpPr>
        <p:spPr bwMode="auto">
          <a:xfrm flipV="1">
            <a:off x="4830763" y="5410200"/>
            <a:ext cx="228600" cy="228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59" name="Freeform 327"/>
          <p:cNvSpPr>
            <a:spLocks/>
          </p:cNvSpPr>
          <p:nvPr/>
        </p:nvSpPr>
        <p:spPr bwMode="auto">
          <a:xfrm>
            <a:off x="4733925" y="5029200"/>
            <a:ext cx="423863" cy="501650"/>
          </a:xfrm>
          <a:custGeom>
            <a:avLst/>
            <a:gdLst/>
            <a:ahLst/>
            <a:cxnLst>
              <a:cxn ang="0">
                <a:pos x="24" y="27"/>
              </a:cxn>
              <a:cxn ang="0">
                <a:pos x="8" y="181"/>
              </a:cxn>
              <a:cxn ang="0">
                <a:pos x="13" y="224"/>
              </a:cxn>
              <a:cxn ang="0">
                <a:pos x="34" y="277"/>
              </a:cxn>
              <a:cxn ang="0">
                <a:pos x="40" y="261"/>
              </a:cxn>
              <a:cxn ang="0">
                <a:pos x="34" y="245"/>
              </a:cxn>
              <a:cxn ang="0">
                <a:pos x="125" y="219"/>
              </a:cxn>
              <a:cxn ang="0">
                <a:pos x="242" y="251"/>
              </a:cxn>
              <a:cxn ang="0">
                <a:pos x="232" y="0"/>
              </a:cxn>
              <a:cxn ang="0">
                <a:pos x="104" y="43"/>
              </a:cxn>
              <a:cxn ang="0">
                <a:pos x="40" y="21"/>
              </a:cxn>
              <a:cxn ang="0">
                <a:pos x="24" y="11"/>
              </a:cxn>
              <a:cxn ang="0">
                <a:pos x="24" y="27"/>
              </a:cxn>
            </a:cxnLst>
            <a:rect l="0" t="0" r="r" b="b"/>
            <a:pathLst>
              <a:path w="267" h="300">
                <a:moveTo>
                  <a:pt x="24" y="27"/>
                </a:moveTo>
                <a:cubicBezTo>
                  <a:pt x="10" y="77"/>
                  <a:pt x="16" y="130"/>
                  <a:pt x="8" y="181"/>
                </a:cubicBezTo>
                <a:cubicBezTo>
                  <a:pt x="10" y="195"/>
                  <a:pt x="12" y="210"/>
                  <a:pt x="13" y="224"/>
                </a:cubicBezTo>
                <a:cubicBezTo>
                  <a:pt x="20" y="294"/>
                  <a:pt x="0" y="300"/>
                  <a:pt x="34" y="277"/>
                </a:cubicBezTo>
                <a:cubicBezTo>
                  <a:pt x="36" y="272"/>
                  <a:pt x="40" y="267"/>
                  <a:pt x="40" y="261"/>
                </a:cubicBezTo>
                <a:cubicBezTo>
                  <a:pt x="40" y="255"/>
                  <a:pt x="30" y="249"/>
                  <a:pt x="34" y="245"/>
                </a:cubicBezTo>
                <a:cubicBezTo>
                  <a:pt x="41" y="238"/>
                  <a:pt x="113" y="222"/>
                  <a:pt x="125" y="219"/>
                </a:cubicBezTo>
                <a:cubicBezTo>
                  <a:pt x="258" y="226"/>
                  <a:pt x="184" y="211"/>
                  <a:pt x="242" y="251"/>
                </a:cubicBezTo>
                <a:cubicBezTo>
                  <a:pt x="267" y="185"/>
                  <a:pt x="240" y="74"/>
                  <a:pt x="232" y="0"/>
                </a:cubicBezTo>
                <a:cubicBezTo>
                  <a:pt x="184" y="7"/>
                  <a:pt x="152" y="34"/>
                  <a:pt x="104" y="43"/>
                </a:cubicBezTo>
                <a:cubicBezTo>
                  <a:pt x="79" y="38"/>
                  <a:pt x="62" y="32"/>
                  <a:pt x="40" y="21"/>
                </a:cubicBezTo>
                <a:cubicBezTo>
                  <a:pt x="34" y="18"/>
                  <a:pt x="30" y="9"/>
                  <a:pt x="24" y="11"/>
                </a:cubicBezTo>
                <a:cubicBezTo>
                  <a:pt x="19" y="13"/>
                  <a:pt x="24" y="22"/>
                  <a:pt x="24" y="27"/>
                </a:cubicBez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60" name="Line 328"/>
          <p:cNvSpPr>
            <a:spLocks noChangeShapeType="1"/>
          </p:cNvSpPr>
          <p:nvPr/>
        </p:nvSpPr>
        <p:spPr bwMode="auto">
          <a:xfrm flipH="1" flipV="1">
            <a:off x="4754563" y="5029200"/>
            <a:ext cx="0" cy="5334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61" name="Line 329"/>
          <p:cNvSpPr>
            <a:spLocks noChangeShapeType="1"/>
          </p:cNvSpPr>
          <p:nvPr/>
        </p:nvSpPr>
        <p:spPr bwMode="auto">
          <a:xfrm flipV="1">
            <a:off x="5135563" y="4953000"/>
            <a:ext cx="0" cy="5334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362" name="Oval 330"/>
          <p:cNvSpPr>
            <a:spLocks noChangeArrowheads="1"/>
          </p:cNvSpPr>
          <p:nvPr/>
        </p:nvSpPr>
        <p:spPr bwMode="auto">
          <a:xfrm rot="-1106097">
            <a:off x="4754563" y="54102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286" name="Group 331"/>
          <p:cNvGrpSpPr>
            <a:grpSpLocks/>
          </p:cNvGrpSpPr>
          <p:nvPr/>
        </p:nvGrpSpPr>
        <p:grpSpPr bwMode="auto">
          <a:xfrm>
            <a:off x="5059363" y="4883150"/>
            <a:ext cx="198437" cy="298450"/>
            <a:chOff x="1124" y="1367"/>
            <a:chExt cx="125" cy="188"/>
          </a:xfrm>
        </p:grpSpPr>
        <p:sp>
          <p:nvSpPr>
            <p:cNvPr id="172364" name="Freeform 33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65" name="Freeform 33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66" name="Freeform 33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88" name="Group 335"/>
          <p:cNvGrpSpPr>
            <a:grpSpLocks/>
          </p:cNvGrpSpPr>
          <p:nvPr/>
        </p:nvGrpSpPr>
        <p:grpSpPr bwMode="auto">
          <a:xfrm>
            <a:off x="5135563" y="4800600"/>
            <a:ext cx="198437" cy="298450"/>
            <a:chOff x="1124" y="1367"/>
            <a:chExt cx="125" cy="188"/>
          </a:xfrm>
        </p:grpSpPr>
        <p:sp>
          <p:nvSpPr>
            <p:cNvPr id="172368" name="Freeform 33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69" name="Freeform 33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70" name="Freeform 33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289" name="Group 362"/>
          <p:cNvGrpSpPr>
            <a:grpSpLocks/>
          </p:cNvGrpSpPr>
          <p:nvPr/>
        </p:nvGrpSpPr>
        <p:grpSpPr bwMode="auto">
          <a:xfrm>
            <a:off x="1219200" y="2819400"/>
            <a:ext cx="5791200" cy="2743200"/>
            <a:chOff x="768" y="1776"/>
            <a:chExt cx="3648" cy="1728"/>
          </a:xfrm>
        </p:grpSpPr>
        <p:grpSp>
          <p:nvGrpSpPr>
            <p:cNvPr id="172298" name="Group 360"/>
            <p:cNvGrpSpPr>
              <a:grpSpLocks/>
            </p:cNvGrpSpPr>
            <p:nvPr/>
          </p:nvGrpSpPr>
          <p:grpSpPr bwMode="auto">
            <a:xfrm>
              <a:off x="768" y="1776"/>
              <a:ext cx="3648" cy="1536"/>
              <a:chOff x="768" y="1776"/>
              <a:chExt cx="3648" cy="1536"/>
            </a:xfrm>
          </p:grpSpPr>
          <p:sp>
            <p:nvSpPr>
              <p:cNvPr id="172242" name="Oval 210"/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2307" name="Group 211"/>
              <p:cNvGrpSpPr>
                <a:grpSpLocks/>
              </p:cNvGrpSpPr>
              <p:nvPr/>
            </p:nvGrpSpPr>
            <p:grpSpPr bwMode="auto">
              <a:xfrm>
                <a:off x="2160" y="2256"/>
                <a:ext cx="1056" cy="624"/>
                <a:chOff x="768" y="1776"/>
                <a:chExt cx="1056" cy="624"/>
              </a:xfrm>
            </p:grpSpPr>
            <p:grpSp>
              <p:nvGrpSpPr>
                <p:cNvPr id="172312" name="Group 212"/>
                <p:cNvGrpSpPr>
                  <a:grpSpLocks/>
                </p:cNvGrpSpPr>
                <p:nvPr/>
              </p:nvGrpSpPr>
              <p:grpSpPr bwMode="auto">
                <a:xfrm>
                  <a:off x="912" y="1776"/>
                  <a:ext cx="912" cy="384"/>
                  <a:chOff x="912" y="1776"/>
                  <a:chExt cx="912" cy="384"/>
                </a:xfrm>
              </p:grpSpPr>
              <p:sp>
                <p:nvSpPr>
                  <p:cNvPr id="172245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46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872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4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48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49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01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0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1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968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2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77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313" name="Group 221"/>
                <p:cNvGrpSpPr>
                  <a:grpSpLocks/>
                </p:cNvGrpSpPr>
                <p:nvPr/>
              </p:nvGrpSpPr>
              <p:grpSpPr bwMode="auto">
                <a:xfrm>
                  <a:off x="768" y="2016"/>
                  <a:ext cx="912" cy="384"/>
                  <a:chOff x="912" y="1776"/>
                  <a:chExt cx="912" cy="384"/>
                </a:xfrm>
              </p:grpSpPr>
              <p:sp>
                <p:nvSpPr>
                  <p:cNvPr id="172254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5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872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6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7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8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01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59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60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968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61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77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2317" name="Group 230"/>
              <p:cNvGrpSpPr>
                <a:grpSpLocks/>
              </p:cNvGrpSpPr>
              <p:nvPr/>
            </p:nvGrpSpPr>
            <p:grpSpPr bwMode="auto">
              <a:xfrm>
                <a:off x="3216" y="2496"/>
                <a:ext cx="1200" cy="816"/>
                <a:chOff x="384" y="1584"/>
                <a:chExt cx="1200" cy="816"/>
              </a:xfrm>
            </p:grpSpPr>
            <p:grpSp>
              <p:nvGrpSpPr>
                <p:cNvPr id="172321" name="Group 231"/>
                <p:cNvGrpSpPr>
                  <a:grpSpLocks/>
                </p:cNvGrpSpPr>
                <p:nvPr/>
              </p:nvGrpSpPr>
              <p:grpSpPr bwMode="auto">
                <a:xfrm>
                  <a:off x="768" y="1776"/>
                  <a:ext cx="816" cy="384"/>
                  <a:chOff x="768" y="1776"/>
                  <a:chExt cx="816" cy="384"/>
                </a:xfrm>
              </p:grpSpPr>
              <p:sp>
                <p:nvSpPr>
                  <p:cNvPr id="172264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65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872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66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67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68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01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69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01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0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968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1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77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325" name="Group 240"/>
                <p:cNvGrpSpPr>
                  <a:grpSpLocks/>
                </p:cNvGrpSpPr>
                <p:nvPr/>
              </p:nvGrpSpPr>
              <p:grpSpPr bwMode="auto">
                <a:xfrm>
                  <a:off x="384" y="1584"/>
                  <a:ext cx="1056" cy="816"/>
                  <a:chOff x="528" y="1344"/>
                  <a:chExt cx="1056" cy="816"/>
                </a:xfrm>
              </p:grpSpPr>
              <p:sp>
                <p:nvSpPr>
                  <p:cNvPr id="172273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4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872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5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6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34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7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01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8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632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79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968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80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77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2282" name="Oval 250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283" name="Oval 251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284" name="Oval 252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285" name="Oval 253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2329" name="Group 256"/>
              <p:cNvGrpSpPr>
                <a:grpSpLocks/>
              </p:cNvGrpSpPr>
              <p:nvPr/>
            </p:nvGrpSpPr>
            <p:grpSpPr bwMode="auto">
              <a:xfrm>
                <a:off x="768" y="1776"/>
                <a:ext cx="1056" cy="624"/>
                <a:chOff x="768" y="1776"/>
                <a:chExt cx="1056" cy="624"/>
              </a:xfrm>
            </p:grpSpPr>
            <p:grpSp>
              <p:nvGrpSpPr>
                <p:cNvPr id="172333" name="Group 257"/>
                <p:cNvGrpSpPr>
                  <a:grpSpLocks/>
                </p:cNvGrpSpPr>
                <p:nvPr/>
              </p:nvGrpSpPr>
              <p:grpSpPr bwMode="auto">
                <a:xfrm>
                  <a:off x="912" y="1776"/>
                  <a:ext cx="912" cy="384"/>
                  <a:chOff x="912" y="1776"/>
                  <a:chExt cx="912" cy="384"/>
                </a:xfrm>
              </p:grpSpPr>
              <p:sp>
                <p:nvSpPr>
                  <p:cNvPr id="172290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91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872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92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93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94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01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95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96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968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297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77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334" name="Group 266"/>
                <p:cNvGrpSpPr>
                  <a:grpSpLocks/>
                </p:cNvGrpSpPr>
                <p:nvPr/>
              </p:nvGrpSpPr>
              <p:grpSpPr bwMode="auto">
                <a:xfrm>
                  <a:off x="768" y="2016"/>
                  <a:ext cx="912" cy="384"/>
                  <a:chOff x="912" y="1776"/>
                  <a:chExt cx="912" cy="384"/>
                </a:xfrm>
              </p:grpSpPr>
              <p:sp>
                <p:nvSpPr>
                  <p:cNvPr id="172299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00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1872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01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02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03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01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04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064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05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968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306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776"/>
                    <a:ext cx="96" cy="9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2287" name="Oval 255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2354" name="Oval 322"/>
            <p:cNvSpPr>
              <a:spLocks noChangeArrowheads="1"/>
            </p:cNvSpPr>
            <p:nvPr/>
          </p:nvSpPr>
          <p:spPr bwMode="auto">
            <a:xfrm>
              <a:off x="1632" y="292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371" name="Oval 339"/>
            <p:cNvSpPr>
              <a:spLocks noChangeArrowheads="1"/>
            </p:cNvSpPr>
            <p:nvPr/>
          </p:nvSpPr>
          <p:spPr bwMode="auto">
            <a:xfrm>
              <a:off x="2995" y="3360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372" name="Oval 340"/>
            <p:cNvSpPr>
              <a:spLocks noChangeArrowheads="1"/>
            </p:cNvSpPr>
            <p:nvPr/>
          </p:nvSpPr>
          <p:spPr bwMode="auto">
            <a:xfrm>
              <a:off x="3043" y="340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335" name="Group 343"/>
          <p:cNvGrpSpPr>
            <a:grpSpLocks/>
          </p:cNvGrpSpPr>
          <p:nvPr/>
        </p:nvGrpSpPr>
        <p:grpSpPr bwMode="auto">
          <a:xfrm>
            <a:off x="4648200" y="4648200"/>
            <a:ext cx="198438" cy="298450"/>
            <a:chOff x="1124" y="1367"/>
            <a:chExt cx="125" cy="188"/>
          </a:xfrm>
        </p:grpSpPr>
        <p:sp>
          <p:nvSpPr>
            <p:cNvPr id="172376" name="Freeform 34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77" name="Freeform 34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78" name="Freeform 34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37" name="Group 347"/>
          <p:cNvGrpSpPr>
            <a:grpSpLocks/>
          </p:cNvGrpSpPr>
          <p:nvPr/>
        </p:nvGrpSpPr>
        <p:grpSpPr bwMode="auto">
          <a:xfrm>
            <a:off x="4572000" y="4730750"/>
            <a:ext cx="198438" cy="298450"/>
            <a:chOff x="1124" y="1367"/>
            <a:chExt cx="125" cy="188"/>
          </a:xfrm>
        </p:grpSpPr>
        <p:sp>
          <p:nvSpPr>
            <p:cNvPr id="172380" name="Freeform 34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81" name="Freeform 34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82" name="Freeform 35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38" name="Group 351"/>
          <p:cNvGrpSpPr>
            <a:grpSpLocks/>
          </p:cNvGrpSpPr>
          <p:nvPr/>
        </p:nvGrpSpPr>
        <p:grpSpPr bwMode="auto">
          <a:xfrm>
            <a:off x="4953000" y="4349750"/>
            <a:ext cx="198438" cy="298450"/>
            <a:chOff x="1124" y="1367"/>
            <a:chExt cx="125" cy="188"/>
          </a:xfrm>
        </p:grpSpPr>
        <p:sp>
          <p:nvSpPr>
            <p:cNvPr id="172384" name="Freeform 35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85" name="Freeform 35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86" name="Freeform 35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39" name="Group 355"/>
          <p:cNvGrpSpPr>
            <a:grpSpLocks/>
          </p:cNvGrpSpPr>
          <p:nvPr/>
        </p:nvGrpSpPr>
        <p:grpSpPr bwMode="auto">
          <a:xfrm>
            <a:off x="5486400" y="4121150"/>
            <a:ext cx="198438" cy="298450"/>
            <a:chOff x="1124" y="1367"/>
            <a:chExt cx="125" cy="188"/>
          </a:xfrm>
        </p:grpSpPr>
        <p:sp>
          <p:nvSpPr>
            <p:cNvPr id="172388" name="Freeform 35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89" name="Freeform 35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90" name="Freeform 35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46" name="Group 363"/>
          <p:cNvGrpSpPr>
            <a:grpSpLocks/>
          </p:cNvGrpSpPr>
          <p:nvPr/>
        </p:nvGrpSpPr>
        <p:grpSpPr bwMode="auto">
          <a:xfrm>
            <a:off x="7802563" y="4572000"/>
            <a:ext cx="198437" cy="298450"/>
            <a:chOff x="1124" y="1367"/>
            <a:chExt cx="125" cy="188"/>
          </a:xfrm>
        </p:grpSpPr>
        <p:sp>
          <p:nvSpPr>
            <p:cNvPr id="172396" name="Freeform 36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97" name="Freeform 36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98" name="Freeform 36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50" name="Group 367"/>
          <p:cNvGrpSpPr>
            <a:grpSpLocks/>
          </p:cNvGrpSpPr>
          <p:nvPr/>
        </p:nvGrpSpPr>
        <p:grpSpPr bwMode="auto">
          <a:xfrm>
            <a:off x="7878763" y="4495800"/>
            <a:ext cx="198437" cy="298450"/>
            <a:chOff x="1124" y="1367"/>
            <a:chExt cx="125" cy="188"/>
          </a:xfrm>
        </p:grpSpPr>
        <p:sp>
          <p:nvSpPr>
            <p:cNvPr id="172400" name="Freeform 36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01" name="Freeform 36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02" name="Freeform 37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55" name="Group 371"/>
          <p:cNvGrpSpPr>
            <a:grpSpLocks/>
          </p:cNvGrpSpPr>
          <p:nvPr/>
        </p:nvGrpSpPr>
        <p:grpSpPr bwMode="auto">
          <a:xfrm>
            <a:off x="5791200" y="3733800"/>
            <a:ext cx="198438" cy="298450"/>
            <a:chOff x="1124" y="1367"/>
            <a:chExt cx="125" cy="188"/>
          </a:xfrm>
        </p:grpSpPr>
        <p:sp>
          <p:nvSpPr>
            <p:cNvPr id="172404" name="Freeform 37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05" name="Freeform 37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06" name="Freeform 37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63" name="Group 293"/>
          <p:cNvGrpSpPr>
            <a:grpSpLocks/>
          </p:cNvGrpSpPr>
          <p:nvPr/>
        </p:nvGrpSpPr>
        <p:grpSpPr bwMode="auto">
          <a:xfrm>
            <a:off x="5486400" y="3816350"/>
            <a:ext cx="198438" cy="298450"/>
            <a:chOff x="1124" y="1367"/>
            <a:chExt cx="125" cy="188"/>
          </a:xfrm>
        </p:grpSpPr>
        <p:sp>
          <p:nvSpPr>
            <p:cNvPr id="172326" name="Freeform 29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27" name="Freeform 29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28" name="Freeform 29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336" name="Oval 304"/>
          <p:cNvSpPr>
            <a:spLocks noChangeArrowheads="1"/>
          </p:cNvSpPr>
          <p:nvPr/>
        </p:nvSpPr>
        <p:spPr bwMode="auto">
          <a:xfrm rot="-1106097">
            <a:off x="2514600" y="4114800"/>
            <a:ext cx="381000" cy="228600"/>
          </a:xfrm>
          <a:prstGeom prst="ellipse">
            <a:avLst/>
          </a:prstGeom>
          <a:solidFill>
            <a:srgbClr val="663300"/>
          </a:solidFill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410" name="Freeform 378"/>
          <p:cNvSpPr>
            <a:spLocks/>
          </p:cNvSpPr>
          <p:nvPr/>
        </p:nvSpPr>
        <p:spPr bwMode="auto">
          <a:xfrm>
            <a:off x="7162800" y="4648200"/>
            <a:ext cx="1143000" cy="17526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0" y="1104"/>
              </a:cxn>
              <a:cxn ang="0">
                <a:pos x="720" y="384"/>
              </a:cxn>
              <a:cxn ang="0">
                <a:pos x="720" y="48"/>
              </a:cxn>
              <a:cxn ang="0">
                <a:pos x="720" y="0"/>
              </a:cxn>
              <a:cxn ang="0">
                <a:pos x="0" y="720"/>
              </a:cxn>
            </a:cxnLst>
            <a:rect l="0" t="0" r="r" b="b"/>
            <a:pathLst>
              <a:path w="720" h="1104">
                <a:moveTo>
                  <a:pt x="0" y="720"/>
                </a:moveTo>
                <a:lnTo>
                  <a:pt x="0" y="1104"/>
                </a:lnTo>
                <a:lnTo>
                  <a:pt x="720" y="384"/>
                </a:lnTo>
                <a:lnTo>
                  <a:pt x="720" y="48"/>
                </a:lnTo>
                <a:lnTo>
                  <a:pt x="720" y="0"/>
                </a:lnTo>
                <a:lnTo>
                  <a:pt x="0" y="72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411" name="Line 379"/>
          <p:cNvSpPr>
            <a:spLocks noChangeShapeType="1"/>
          </p:cNvSpPr>
          <p:nvPr/>
        </p:nvSpPr>
        <p:spPr bwMode="auto">
          <a:xfrm flipH="1" flipV="1">
            <a:off x="7162800" y="5791200"/>
            <a:ext cx="0" cy="609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412" name="Line 380"/>
          <p:cNvSpPr>
            <a:spLocks noChangeShapeType="1"/>
          </p:cNvSpPr>
          <p:nvPr/>
        </p:nvSpPr>
        <p:spPr bwMode="auto">
          <a:xfrm flipH="1" flipV="1">
            <a:off x="8305800" y="4648200"/>
            <a:ext cx="0" cy="609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413" name="Line 381"/>
          <p:cNvSpPr>
            <a:spLocks noChangeShapeType="1"/>
          </p:cNvSpPr>
          <p:nvPr/>
        </p:nvSpPr>
        <p:spPr bwMode="auto">
          <a:xfrm flipH="1" flipV="1">
            <a:off x="533400" y="3581400"/>
            <a:ext cx="0" cy="609600"/>
          </a:xfrm>
          <a:prstGeom prst="line">
            <a:avLst/>
          </a:prstGeom>
          <a:noFill/>
          <a:ln w="25400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2367" name="Group 383"/>
          <p:cNvGrpSpPr>
            <a:grpSpLocks/>
          </p:cNvGrpSpPr>
          <p:nvPr/>
        </p:nvGrpSpPr>
        <p:grpSpPr bwMode="auto">
          <a:xfrm>
            <a:off x="914400" y="3352800"/>
            <a:ext cx="4876800" cy="1752600"/>
            <a:chOff x="576" y="2112"/>
            <a:chExt cx="3072" cy="1104"/>
          </a:xfrm>
        </p:grpSpPr>
        <p:grpSp>
          <p:nvGrpSpPr>
            <p:cNvPr id="172375" name="Group 67"/>
            <p:cNvGrpSpPr>
              <a:grpSpLocks/>
            </p:cNvGrpSpPr>
            <p:nvPr/>
          </p:nvGrpSpPr>
          <p:grpSpPr bwMode="auto">
            <a:xfrm>
              <a:off x="2496" y="2112"/>
              <a:ext cx="1152" cy="576"/>
              <a:chOff x="816" y="1920"/>
              <a:chExt cx="1152" cy="576"/>
            </a:xfrm>
          </p:grpSpPr>
          <p:sp>
            <p:nvSpPr>
              <p:cNvPr id="172100" name="Line 68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1152" cy="432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1" name="Line 69"/>
              <p:cNvSpPr>
                <a:spLocks noChangeShapeType="1"/>
              </p:cNvSpPr>
              <p:nvPr/>
            </p:nvSpPr>
            <p:spPr bwMode="auto">
              <a:xfrm>
                <a:off x="1968" y="2352"/>
                <a:ext cx="0" cy="144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379" name="Group 70"/>
            <p:cNvGrpSpPr>
              <a:grpSpLocks/>
            </p:cNvGrpSpPr>
            <p:nvPr/>
          </p:nvGrpSpPr>
          <p:grpSpPr bwMode="auto">
            <a:xfrm>
              <a:off x="1968" y="2640"/>
              <a:ext cx="1152" cy="576"/>
              <a:chOff x="816" y="1920"/>
              <a:chExt cx="1152" cy="576"/>
            </a:xfrm>
          </p:grpSpPr>
          <p:sp>
            <p:nvSpPr>
              <p:cNvPr id="172103" name="Line 71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1152" cy="432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4" name="Line 72"/>
              <p:cNvSpPr>
                <a:spLocks noChangeShapeType="1"/>
              </p:cNvSpPr>
              <p:nvPr/>
            </p:nvSpPr>
            <p:spPr bwMode="auto">
              <a:xfrm>
                <a:off x="1968" y="2352"/>
                <a:ext cx="0" cy="144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383" name="Group 61"/>
            <p:cNvGrpSpPr>
              <a:grpSpLocks/>
            </p:cNvGrpSpPr>
            <p:nvPr/>
          </p:nvGrpSpPr>
          <p:grpSpPr bwMode="auto">
            <a:xfrm>
              <a:off x="576" y="2160"/>
              <a:ext cx="1152" cy="576"/>
              <a:chOff x="816" y="1920"/>
              <a:chExt cx="1152" cy="576"/>
            </a:xfrm>
          </p:grpSpPr>
          <p:sp>
            <p:nvSpPr>
              <p:cNvPr id="172094" name="Line 62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1152" cy="432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5" name="Line 63"/>
              <p:cNvSpPr>
                <a:spLocks noChangeShapeType="1"/>
              </p:cNvSpPr>
              <p:nvPr/>
            </p:nvSpPr>
            <p:spPr bwMode="auto">
              <a:xfrm>
                <a:off x="1968" y="2352"/>
                <a:ext cx="0" cy="144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2387" name="Group 153"/>
          <p:cNvGrpSpPr>
            <a:grpSpLocks/>
          </p:cNvGrpSpPr>
          <p:nvPr/>
        </p:nvGrpSpPr>
        <p:grpSpPr bwMode="auto">
          <a:xfrm>
            <a:off x="1371600" y="3505200"/>
            <a:ext cx="198438" cy="298450"/>
            <a:chOff x="1124" y="1367"/>
            <a:chExt cx="125" cy="188"/>
          </a:xfrm>
        </p:grpSpPr>
        <p:sp>
          <p:nvSpPr>
            <p:cNvPr id="172186" name="Freeform 15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87" name="Freeform 15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88" name="Freeform 15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91" name="Group 149"/>
          <p:cNvGrpSpPr>
            <a:grpSpLocks/>
          </p:cNvGrpSpPr>
          <p:nvPr/>
        </p:nvGrpSpPr>
        <p:grpSpPr bwMode="auto">
          <a:xfrm>
            <a:off x="990600" y="3352800"/>
            <a:ext cx="198438" cy="298450"/>
            <a:chOff x="1124" y="1367"/>
            <a:chExt cx="125" cy="188"/>
          </a:xfrm>
        </p:grpSpPr>
        <p:sp>
          <p:nvSpPr>
            <p:cNvPr id="172182" name="Freeform 15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83" name="Freeform 15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84" name="Freeform 15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92" name="Group 89"/>
          <p:cNvGrpSpPr>
            <a:grpSpLocks/>
          </p:cNvGrpSpPr>
          <p:nvPr/>
        </p:nvGrpSpPr>
        <p:grpSpPr bwMode="auto">
          <a:xfrm>
            <a:off x="5410200" y="4425950"/>
            <a:ext cx="198437" cy="298450"/>
            <a:chOff x="1124" y="1367"/>
            <a:chExt cx="125" cy="188"/>
          </a:xfrm>
        </p:grpSpPr>
        <p:sp>
          <p:nvSpPr>
            <p:cNvPr id="172122" name="Freeform 9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23" name="Freeform 9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24" name="Freeform 9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93" name="Group 388"/>
          <p:cNvGrpSpPr>
            <a:grpSpLocks/>
          </p:cNvGrpSpPr>
          <p:nvPr/>
        </p:nvGrpSpPr>
        <p:grpSpPr bwMode="auto">
          <a:xfrm>
            <a:off x="1600200" y="2819400"/>
            <a:ext cx="6400800" cy="2590800"/>
            <a:chOff x="1008" y="1776"/>
            <a:chExt cx="4032" cy="1632"/>
          </a:xfrm>
        </p:grpSpPr>
        <p:grpSp>
          <p:nvGrpSpPr>
            <p:cNvPr id="172394" name="Group 384"/>
            <p:cNvGrpSpPr>
              <a:grpSpLocks/>
            </p:cNvGrpSpPr>
            <p:nvPr/>
          </p:nvGrpSpPr>
          <p:grpSpPr bwMode="auto">
            <a:xfrm>
              <a:off x="1008" y="1776"/>
              <a:ext cx="4032" cy="1296"/>
              <a:chOff x="960" y="1776"/>
              <a:chExt cx="4032" cy="1296"/>
            </a:xfrm>
          </p:grpSpPr>
          <p:sp>
            <p:nvSpPr>
              <p:cNvPr id="172097" name="Line 65"/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1248" cy="480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4" name="Line 382"/>
              <p:cNvSpPr>
                <a:spLocks noChangeShapeType="1"/>
              </p:cNvSpPr>
              <p:nvPr/>
            </p:nvSpPr>
            <p:spPr bwMode="auto">
              <a:xfrm>
                <a:off x="3744" y="2592"/>
                <a:ext cx="1248" cy="480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2419" name="Line 387"/>
            <p:cNvSpPr>
              <a:spLocks noChangeShapeType="1"/>
            </p:cNvSpPr>
            <p:nvPr/>
          </p:nvSpPr>
          <p:spPr bwMode="auto">
            <a:xfrm>
              <a:off x="3168" y="2928"/>
              <a:ext cx="1248" cy="48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95" name="Group 97"/>
          <p:cNvGrpSpPr>
            <a:grpSpLocks/>
          </p:cNvGrpSpPr>
          <p:nvPr/>
        </p:nvGrpSpPr>
        <p:grpSpPr bwMode="auto">
          <a:xfrm>
            <a:off x="5867400" y="4883150"/>
            <a:ext cx="198438" cy="298450"/>
            <a:chOff x="1124" y="1367"/>
            <a:chExt cx="125" cy="188"/>
          </a:xfrm>
        </p:grpSpPr>
        <p:sp>
          <p:nvSpPr>
            <p:cNvPr id="172130" name="Freeform 9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31" name="Freeform 9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132" name="Freeform 10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399" name="Group 389"/>
          <p:cNvGrpSpPr>
            <a:grpSpLocks/>
          </p:cNvGrpSpPr>
          <p:nvPr/>
        </p:nvGrpSpPr>
        <p:grpSpPr bwMode="auto">
          <a:xfrm>
            <a:off x="2133600" y="3810000"/>
            <a:ext cx="198438" cy="298450"/>
            <a:chOff x="1124" y="1367"/>
            <a:chExt cx="125" cy="188"/>
          </a:xfrm>
        </p:grpSpPr>
        <p:sp>
          <p:nvSpPr>
            <p:cNvPr id="172422" name="Freeform 39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23" name="Freeform 39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24" name="Freeform 39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03" name="Group 393"/>
          <p:cNvGrpSpPr>
            <a:grpSpLocks/>
          </p:cNvGrpSpPr>
          <p:nvPr/>
        </p:nvGrpSpPr>
        <p:grpSpPr bwMode="auto">
          <a:xfrm>
            <a:off x="2209800" y="3886200"/>
            <a:ext cx="198438" cy="298450"/>
            <a:chOff x="1124" y="1367"/>
            <a:chExt cx="125" cy="188"/>
          </a:xfrm>
        </p:grpSpPr>
        <p:sp>
          <p:nvSpPr>
            <p:cNvPr id="172426" name="Freeform 39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27" name="Freeform 39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28" name="Freeform 39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15" name="Group 397"/>
          <p:cNvGrpSpPr>
            <a:grpSpLocks/>
          </p:cNvGrpSpPr>
          <p:nvPr/>
        </p:nvGrpSpPr>
        <p:grpSpPr bwMode="auto">
          <a:xfrm>
            <a:off x="2667000" y="3657600"/>
            <a:ext cx="198438" cy="298450"/>
            <a:chOff x="1124" y="1367"/>
            <a:chExt cx="125" cy="188"/>
          </a:xfrm>
        </p:grpSpPr>
        <p:sp>
          <p:nvSpPr>
            <p:cNvPr id="172430" name="Freeform 39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31" name="Freeform 39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32" name="Freeform 40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16" name="Group 401"/>
          <p:cNvGrpSpPr>
            <a:grpSpLocks/>
          </p:cNvGrpSpPr>
          <p:nvPr/>
        </p:nvGrpSpPr>
        <p:grpSpPr bwMode="auto">
          <a:xfrm>
            <a:off x="3154363" y="3810000"/>
            <a:ext cx="198437" cy="298450"/>
            <a:chOff x="1124" y="1367"/>
            <a:chExt cx="125" cy="188"/>
          </a:xfrm>
        </p:grpSpPr>
        <p:sp>
          <p:nvSpPr>
            <p:cNvPr id="172434" name="Freeform 402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35" name="Freeform 403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36" name="Freeform 404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17" name="Group 405"/>
          <p:cNvGrpSpPr>
            <a:grpSpLocks/>
          </p:cNvGrpSpPr>
          <p:nvPr/>
        </p:nvGrpSpPr>
        <p:grpSpPr bwMode="auto">
          <a:xfrm>
            <a:off x="3276600" y="3886200"/>
            <a:ext cx="198438" cy="298450"/>
            <a:chOff x="1124" y="1367"/>
            <a:chExt cx="125" cy="188"/>
          </a:xfrm>
        </p:grpSpPr>
        <p:sp>
          <p:nvSpPr>
            <p:cNvPr id="172438" name="Freeform 40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39" name="Freeform 40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40" name="Freeform 40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18" name="Group 409"/>
          <p:cNvGrpSpPr>
            <a:grpSpLocks/>
          </p:cNvGrpSpPr>
          <p:nvPr/>
        </p:nvGrpSpPr>
        <p:grpSpPr bwMode="auto">
          <a:xfrm>
            <a:off x="3078163" y="4121150"/>
            <a:ext cx="198437" cy="298450"/>
            <a:chOff x="1124" y="1367"/>
            <a:chExt cx="125" cy="188"/>
          </a:xfrm>
        </p:grpSpPr>
        <p:sp>
          <p:nvSpPr>
            <p:cNvPr id="172442" name="Freeform 410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43" name="Freeform 411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44" name="Freeform 412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20" name="Group 413"/>
          <p:cNvGrpSpPr>
            <a:grpSpLocks/>
          </p:cNvGrpSpPr>
          <p:nvPr/>
        </p:nvGrpSpPr>
        <p:grpSpPr bwMode="auto">
          <a:xfrm>
            <a:off x="2895600" y="2971800"/>
            <a:ext cx="198438" cy="298450"/>
            <a:chOff x="1124" y="1367"/>
            <a:chExt cx="125" cy="188"/>
          </a:xfrm>
        </p:grpSpPr>
        <p:sp>
          <p:nvSpPr>
            <p:cNvPr id="172446" name="Freeform 414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47" name="Freeform 415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48" name="Freeform 416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21" name="Group 417"/>
          <p:cNvGrpSpPr>
            <a:grpSpLocks/>
          </p:cNvGrpSpPr>
          <p:nvPr/>
        </p:nvGrpSpPr>
        <p:grpSpPr bwMode="auto">
          <a:xfrm>
            <a:off x="3001963" y="3054350"/>
            <a:ext cx="198437" cy="298450"/>
            <a:chOff x="1124" y="1367"/>
            <a:chExt cx="125" cy="188"/>
          </a:xfrm>
        </p:grpSpPr>
        <p:sp>
          <p:nvSpPr>
            <p:cNvPr id="172450" name="Freeform 418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51" name="Freeform 419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452" name="Freeform 420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425" name="Group 275"/>
          <p:cNvGrpSpPr>
            <a:grpSpLocks/>
          </p:cNvGrpSpPr>
          <p:nvPr/>
        </p:nvGrpSpPr>
        <p:grpSpPr bwMode="auto">
          <a:xfrm>
            <a:off x="3962400" y="3276600"/>
            <a:ext cx="198438" cy="298450"/>
            <a:chOff x="1124" y="1367"/>
            <a:chExt cx="125" cy="188"/>
          </a:xfrm>
        </p:grpSpPr>
        <p:sp>
          <p:nvSpPr>
            <p:cNvPr id="172308" name="Freeform 276"/>
            <p:cNvSpPr>
              <a:spLocks/>
            </p:cNvSpPr>
            <p:nvPr/>
          </p:nvSpPr>
          <p:spPr bwMode="auto">
            <a:xfrm>
              <a:off x="1124" y="1437"/>
              <a:ext cx="77" cy="11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21" y="34"/>
                </a:cxn>
                <a:cxn ang="0">
                  <a:pos x="0" y="0"/>
                </a:cxn>
              </a:cxnLst>
              <a:rect l="0" t="0" r="r" b="b"/>
              <a:pathLst>
                <a:path w="77" h="118">
                  <a:moveTo>
                    <a:pt x="77" y="118"/>
                  </a:moveTo>
                  <a:cubicBezTo>
                    <a:pt x="68" y="80"/>
                    <a:pt x="53" y="55"/>
                    <a:pt x="21" y="34"/>
                  </a:cubicBezTo>
                  <a:cubicBezTo>
                    <a:pt x="12" y="7"/>
                    <a:pt x="19" y="18"/>
                    <a:pt x="0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09" name="Freeform 277"/>
            <p:cNvSpPr>
              <a:spLocks/>
            </p:cNvSpPr>
            <p:nvPr/>
          </p:nvSpPr>
          <p:spPr bwMode="auto">
            <a:xfrm>
              <a:off x="1158" y="1367"/>
              <a:ext cx="61" cy="188"/>
            </a:xfrm>
            <a:custGeom>
              <a:avLst/>
              <a:gdLst/>
              <a:ahLst/>
              <a:cxnLst>
                <a:cxn ang="0">
                  <a:pos x="43" y="188"/>
                </a:cxn>
                <a:cxn ang="0">
                  <a:pos x="8" y="28"/>
                </a:cxn>
                <a:cxn ang="0">
                  <a:pos x="1" y="0"/>
                </a:cxn>
              </a:cxnLst>
              <a:rect l="0" t="0" r="r" b="b"/>
              <a:pathLst>
                <a:path w="61" h="188">
                  <a:moveTo>
                    <a:pt x="43" y="188"/>
                  </a:moveTo>
                  <a:cubicBezTo>
                    <a:pt x="39" y="122"/>
                    <a:pt x="61" y="63"/>
                    <a:pt x="8" y="28"/>
                  </a:cubicBezTo>
                  <a:cubicBezTo>
                    <a:pt x="0" y="5"/>
                    <a:pt x="1" y="14"/>
                    <a:pt x="1" y="0"/>
                  </a:cubicBezTo>
                </a:path>
              </a:pathLst>
            </a:custGeom>
            <a:noFill/>
            <a:ln w="190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310" name="Freeform 278"/>
            <p:cNvSpPr>
              <a:spLocks/>
            </p:cNvSpPr>
            <p:nvPr/>
          </p:nvSpPr>
          <p:spPr bwMode="auto">
            <a:xfrm>
              <a:off x="1201" y="1374"/>
              <a:ext cx="48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7" y="146"/>
                </a:cxn>
                <a:cxn ang="0">
                  <a:pos x="13" y="90"/>
                </a:cxn>
                <a:cxn ang="0">
                  <a:pos x="48" y="0"/>
                </a:cxn>
              </a:cxnLst>
              <a:rect l="0" t="0" r="r" b="b"/>
              <a:pathLst>
                <a:path w="48" h="174">
                  <a:moveTo>
                    <a:pt x="0" y="174"/>
                  </a:moveTo>
                  <a:cubicBezTo>
                    <a:pt x="2" y="165"/>
                    <a:pt x="6" y="156"/>
                    <a:pt x="7" y="146"/>
                  </a:cubicBezTo>
                  <a:cubicBezTo>
                    <a:pt x="10" y="127"/>
                    <a:pt x="9" y="108"/>
                    <a:pt x="13" y="90"/>
                  </a:cubicBezTo>
                  <a:cubicBezTo>
                    <a:pt x="15" y="80"/>
                    <a:pt x="48" y="10"/>
                    <a:pt x="48" y="0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" name="Flowchart: Direct Access Storage 397"/>
          <p:cNvSpPr/>
          <p:nvPr/>
        </p:nvSpPr>
        <p:spPr bwMode="auto">
          <a:xfrm>
            <a:off x="2133600" y="3810000"/>
            <a:ext cx="685800" cy="228600"/>
          </a:xfrm>
          <a:prstGeom prst="flowChartMagneticDrum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tx2">
                <a:lumMod val="50000"/>
              </a:scheme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9" name="Flowchart: Direct Access Storage 398"/>
          <p:cNvSpPr/>
          <p:nvPr/>
        </p:nvSpPr>
        <p:spPr bwMode="auto">
          <a:xfrm>
            <a:off x="3581400" y="4038600"/>
            <a:ext cx="685800" cy="228600"/>
          </a:xfrm>
          <a:prstGeom prst="flowChartMagneticDrum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tx2">
                <a:lumMod val="50000"/>
              </a:scheme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0" name="Flowchart: Direct Access Storage 399"/>
          <p:cNvSpPr/>
          <p:nvPr/>
        </p:nvSpPr>
        <p:spPr bwMode="auto">
          <a:xfrm>
            <a:off x="2590800" y="3276600"/>
            <a:ext cx="685800" cy="228600"/>
          </a:xfrm>
          <a:prstGeom prst="flowChartMagneticDrum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tx2">
                <a:lumMod val="50000"/>
              </a:scheme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1" name="Flowchart: Direct Access Storage 400"/>
          <p:cNvSpPr/>
          <p:nvPr/>
        </p:nvSpPr>
        <p:spPr bwMode="auto">
          <a:xfrm>
            <a:off x="5181600" y="4495800"/>
            <a:ext cx="685800" cy="228600"/>
          </a:xfrm>
          <a:prstGeom prst="flowChartMagneticDrum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tx2">
                <a:lumMod val="50000"/>
              </a:scheme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2" name="Flowchart: Direct Access Storage 401"/>
          <p:cNvSpPr/>
          <p:nvPr/>
        </p:nvSpPr>
        <p:spPr bwMode="auto">
          <a:xfrm>
            <a:off x="6477000" y="4419600"/>
            <a:ext cx="685800" cy="228600"/>
          </a:xfrm>
          <a:prstGeom prst="flowChartMagneticDrum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tx2">
                <a:lumMod val="50000"/>
              </a:scheme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3" name="Flowchart: Direct Access Storage 402"/>
          <p:cNvSpPr/>
          <p:nvPr/>
        </p:nvSpPr>
        <p:spPr bwMode="auto">
          <a:xfrm>
            <a:off x="4876800" y="3886200"/>
            <a:ext cx="685800" cy="228600"/>
          </a:xfrm>
          <a:prstGeom prst="flowChartMagneticDrum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tx2">
                <a:lumMod val="50000"/>
              </a:schemeClr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4" name="Oval 247"/>
          <p:cNvSpPr>
            <a:spLocks noChangeArrowheads="1"/>
          </p:cNvSpPr>
          <p:nvPr/>
        </p:nvSpPr>
        <p:spPr bwMode="auto">
          <a:xfrm>
            <a:off x="5334000" y="4343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Oval 247"/>
          <p:cNvSpPr>
            <a:spLocks noChangeArrowheads="1"/>
          </p:cNvSpPr>
          <p:nvPr/>
        </p:nvSpPr>
        <p:spPr bwMode="auto">
          <a:xfrm>
            <a:off x="5257800" y="4648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Following surface application of broiler litter mechanical aeration may be able to increase infiltration and improve soil/nutrient contact time and thereby retain more resources in the soil</a:t>
            </a:r>
          </a:p>
        </p:txBody>
      </p:sp>
      <p:pic>
        <p:nvPicPr>
          <p:cNvPr id="45058" name="Picture 2" descr="E:\My Documents\Pictures\station\gypsum aeration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266809" cy="320040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16200000" rotWithShape="0">
              <a:schemeClr val="tx2">
                <a:alpha val="40000"/>
              </a:schemeClr>
            </a:outerShdw>
          </a:effectLst>
        </p:spPr>
      </p:pic>
      <p:pic>
        <p:nvPicPr>
          <p:cNvPr id="45059" name="Picture 3" descr="E:\My Documents\Pictures\station\gypsum aeration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4266809" cy="3200400"/>
          </a:xfrm>
          <a:prstGeom prst="rect">
            <a:avLst/>
          </a:prstGeom>
          <a:noFill/>
          <a:effectLst>
            <a:outerShdw blurRad="50800" dist="38100" dir="16200000" rotWithShape="0">
              <a:schemeClr val="tx2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Review three studies, 2 small plot studies and one field-scale paired watershed study</a:t>
            </a:r>
          </a:p>
          <a:p>
            <a:r>
              <a:rPr lang="en-US" dirty="0" smtClean="0"/>
              <a:t>Determine impact of aeration of runoff volume and P losses in runoff </a:t>
            </a:r>
          </a:p>
          <a:p>
            <a:r>
              <a:rPr lang="en-US" dirty="0" smtClean="0"/>
              <a:t>Mixed fescue-</a:t>
            </a:r>
            <a:r>
              <a:rPr lang="en-US" dirty="0" err="1" smtClean="0"/>
              <a:t>bermudagrass</a:t>
            </a:r>
            <a:r>
              <a:rPr lang="en-US" dirty="0" smtClean="0"/>
              <a:t> grasslands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– Three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495800"/>
          </a:xfrm>
        </p:spPr>
        <p:txBody>
          <a:bodyPr/>
          <a:lstStyle/>
          <a:p>
            <a:r>
              <a:rPr lang="en-US" dirty="0" smtClean="0"/>
              <a:t>Mechanical aeration in mixed fescue-</a:t>
            </a:r>
            <a:r>
              <a:rPr lang="en-US" dirty="0" err="1" smtClean="0"/>
              <a:t>bermudagrass</a:t>
            </a:r>
            <a:r>
              <a:rPr lang="en-US" dirty="0" smtClean="0"/>
              <a:t> [tall fescue (</a:t>
            </a:r>
            <a:r>
              <a:rPr lang="en-US" sz="2400" i="1" dirty="0" err="1" smtClean="0"/>
              <a:t>Festuca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arundinacea</a:t>
            </a:r>
            <a:r>
              <a:rPr lang="en-US" sz="2400" dirty="0" smtClean="0"/>
              <a:t> </a:t>
            </a:r>
            <a:r>
              <a:rPr lang="en-US" sz="2400" dirty="0" err="1" smtClean="0"/>
              <a:t>Schreb</a:t>
            </a:r>
            <a:r>
              <a:rPr lang="en-US" sz="2400" dirty="0" smtClean="0"/>
              <a:t>.</a:t>
            </a:r>
            <a:r>
              <a:rPr lang="en-US" dirty="0" smtClean="0"/>
              <a:t>)/</a:t>
            </a:r>
            <a:r>
              <a:rPr lang="en-US" dirty="0" err="1" smtClean="0"/>
              <a:t>bermudagrass</a:t>
            </a:r>
            <a:r>
              <a:rPr lang="en-US" dirty="0" smtClean="0"/>
              <a:t> (</a:t>
            </a:r>
            <a:r>
              <a:rPr lang="en-US" sz="2400" i="1" dirty="0" err="1" smtClean="0"/>
              <a:t>Cynodon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dactylon</a:t>
            </a:r>
            <a:r>
              <a:rPr lang="en-US" sz="2400" dirty="0" smtClean="0"/>
              <a:t> L.</a:t>
            </a:r>
            <a:r>
              <a:rPr lang="en-US" dirty="0" smtClean="0"/>
              <a:t>)] grasslands </a:t>
            </a:r>
          </a:p>
          <a:p>
            <a:r>
              <a:rPr lang="en-US" dirty="0" smtClean="0"/>
              <a:t>P amendments</a:t>
            </a:r>
          </a:p>
          <a:p>
            <a:pPr lvl="1"/>
            <a:r>
              <a:rPr lang="en-US" dirty="0" smtClean="0"/>
              <a:t>Broiler litter, dairy slurry, mineral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Soil </a:t>
            </a:r>
            <a:r>
              <a:rPr lang="en-US" dirty="0" err="1" smtClean="0"/>
              <a:t>taxa</a:t>
            </a:r>
            <a:r>
              <a:rPr lang="en-US" dirty="0" smtClean="0"/>
              <a:t> varied among studies</a:t>
            </a:r>
          </a:p>
          <a:p>
            <a:pPr lvl="1"/>
            <a:r>
              <a:rPr lang="en-US" dirty="0" smtClean="0"/>
              <a:t>(hydrologic properties)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29400" y="838200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Hutchins et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Rainfall Simulation – </a:t>
            </a:r>
            <a:r>
              <a:rPr lang="en-US" sz="3600" dirty="0" smtClean="0"/>
              <a:t>Slit Aeration, 2-m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Plots </a:t>
            </a:r>
            <a:br>
              <a:rPr lang="en-US" sz="3600" dirty="0" smtClean="0"/>
            </a:br>
            <a:r>
              <a:rPr lang="en-US" sz="3600" dirty="0" err="1" smtClean="0"/>
              <a:t>Altavista</a:t>
            </a:r>
            <a:r>
              <a:rPr lang="en-US" sz="3600" dirty="0" smtClean="0"/>
              <a:t> </a:t>
            </a:r>
            <a:r>
              <a:rPr lang="en-US" sz="2700" dirty="0" smtClean="0"/>
              <a:t>(fine-loamy, mixed, </a:t>
            </a:r>
            <a:r>
              <a:rPr lang="en-US" sz="2700" dirty="0" err="1" smtClean="0"/>
              <a:t>semiactive</a:t>
            </a:r>
            <a:r>
              <a:rPr lang="en-US" sz="2700" dirty="0" smtClean="0"/>
              <a:t>, </a:t>
            </a:r>
            <a:r>
              <a:rPr lang="en-US" sz="2700" dirty="0" err="1" smtClean="0"/>
              <a:t>thermic</a:t>
            </a:r>
            <a:r>
              <a:rPr lang="en-US" sz="2700" dirty="0" smtClean="0"/>
              <a:t> </a:t>
            </a:r>
            <a:r>
              <a:rPr lang="en-US" sz="2700" dirty="0" err="1" smtClean="0"/>
              <a:t>Aquic</a:t>
            </a:r>
            <a:r>
              <a:rPr lang="en-US" sz="2700" dirty="0" smtClean="0"/>
              <a:t> </a:t>
            </a:r>
            <a:r>
              <a:rPr lang="en-US" sz="2700" dirty="0" err="1" smtClean="0"/>
              <a:t>Hapludults</a:t>
            </a:r>
            <a:r>
              <a:rPr lang="en-US" sz="2700" dirty="0" smtClean="0"/>
              <a:t>) </a:t>
            </a:r>
            <a:endParaRPr lang="en-US" sz="27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4662487" cy="331733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3416622" cy="313058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86600" y="3124200"/>
            <a:ext cx="10668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Spike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Treatments</a:t>
            </a:r>
            <a:endParaRPr lang="fr-FR" sz="3200" dirty="0" smtClean="0"/>
          </a:p>
          <a:p>
            <a:r>
              <a:rPr lang="fr-FR" sz="2800" dirty="0" err="1" smtClean="0"/>
              <a:t>Nutient</a:t>
            </a:r>
            <a:r>
              <a:rPr lang="fr-FR" sz="2800" dirty="0" smtClean="0"/>
              <a:t> - B = </a:t>
            </a:r>
            <a:r>
              <a:rPr lang="fr-FR" sz="2800" dirty="0" err="1" smtClean="0"/>
              <a:t>Broiler</a:t>
            </a:r>
            <a:r>
              <a:rPr lang="fr-FR" sz="2800" dirty="0" smtClean="0"/>
              <a:t> </a:t>
            </a:r>
            <a:r>
              <a:rPr lang="fr-FR" sz="2800" dirty="0" err="1" smtClean="0"/>
              <a:t>Litter</a:t>
            </a:r>
            <a:r>
              <a:rPr lang="fr-FR" sz="2800" dirty="0" smtClean="0"/>
              <a:t>; T Triple Super Phosphate</a:t>
            </a:r>
          </a:p>
          <a:p>
            <a:r>
              <a:rPr lang="en-US" sz="2800" dirty="0" smtClean="0"/>
              <a:t>Aeration -  X = Control (none); S = Spike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Rainfall – Scale 0.8-ha Fields</a:t>
            </a:r>
            <a:br>
              <a:rPr lang="en-US" dirty="0" smtClean="0"/>
            </a:br>
            <a:r>
              <a:rPr lang="en-US" dirty="0" smtClean="0"/>
              <a:t>Multiple Soil </a:t>
            </a:r>
            <a:r>
              <a:rPr lang="en-US" dirty="0" err="1" smtClean="0"/>
              <a:t>taxa</a:t>
            </a:r>
            <a:r>
              <a:rPr lang="en-US" dirty="0" smtClean="0"/>
              <a:t>, Broiler litter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876800" cy="3200400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Treatments</a:t>
            </a:r>
            <a:endParaRPr lang="fr-FR" sz="2800" dirty="0" smtClean="0"/>
          </a:p>
          <a:p>
            <a:pPr lvl="1"/>
            <a:r>
              <a:rPr lang="en-US" sz="2800" dirty="0" smtClean="0"/>
              <a:t>Aeration -  With &amp; Without</a:t>
            </a:r>
          </a:p>
          <a:p>
            <a:pPr lvl="1"/>
            <a:r>
              <a:rPr lang="en-US" sz="2800" dirty="0" smtClean="0"/>
              <a:t>Paired Watersheds </a:t>
            </a:r>
          </a:p>
          <a:p>
            <a:pPr lvl="2"/>
            <a:r>
              <a:rPr lang="en-US" sz="2500" dirty="0" smtClean="0"/>
              <a:t>(before and after)</a:t>
            </a:r>
          </a:p>
          <a:p>
            <a:pPr lvl="1"/>
            <a:r>
              <a:rPr lang="en-US" sz="2800" dirty="0" smtClean="0"/>
              <a:t>Fields 2, 5, 6 were aerated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82479"/>
            <a:ext cx="3048000" cy="382772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8600" y="4953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Cecil </a:t>
            </a:r>
            <a:r>
              <a:rPr lang="en-US" dirty="0" smtClean="0"/>
              <a:t>(</a:t>
            </a:r>
            <a:r>
              <a:rPr lang="en-US" dirty="0" err="1" smtClean="0"/>
              <a:t>fine,kaolinitic</a:t>
            </a:r>
            <a:r>
              <a:rPr lang="en-US" dirty="0" smtClean="0"/>
              <a:t>, </a:t>
            </a:r>
            <a:r>
              <a:rPr lang="en-US" dirty="0" err="1" smtClean="0"/>
              <a:t>thermic</a:t>
            </a:r>
            <a:r>
              <a:rPr lang="en-US" dirty="0" smtClean="0"/>
              <a:t> </a:t>
            </a:r>
            <a:r>
              <a:rPr lang="en-US" dirty="0" err="1" smtClean="0"/>
              <a:t>Typic</a:t>
            </a:r>
            <a:r>
              <a:rPr lang="en-US" dirty="0" smtClean="0"/>
              <a:t> </a:t>
            </a:r>
            <a:r>
              <a:rPr lang="en-US" dirty="0" err="1" smtClean="0"/>
              <a:t>Kanhapludults</a:t>
            </a:r>
            <a:r>
              <a:rPr lang="en-US" dirty="0" smtClean="0"/>
              <a:t>), </a:t>
            </a:r>
          </a:p>
          <a:p>
            <a:r>
              <a:rPr lang="en-US" sz="2400" dirty="0" err="1" smtClean="0"/>
              <a:t>Altavista</a:t>
            </a:r>
            <a:r>
              <a:rPr lang="en-US" dirty="0" smtClean="0"/>
              <a:t> (fine-loamy, mixed, </a:t>
            </a:r>
            <a:r>
              <a:rPr lang="en-US" dirty="0" err="1" smtClean="0"/>
              <a:t>semiactive</a:t>
            </a:r>
            <a:r>
              <a:rPr lang="en-US" dirty="0" smtClean="0"/>
              <a:t>, </a:t>
            </a:r>
            <a:r>
              <a:rPr lang="en-US" dirty="0" err="1" smtClean="0"/>
              <a:t>thermic</a:t>
            </a:r>
            <a:r>
              <a:rPr lang="en-US" dirty="0" smtClean="0"/>
              <a:t> </a:t>
            </a:r>
            <a:r>
              <a:rPr lang="en-US" dirty="0" err="1" smtClean="0"/>
              <a:t>Aquic</a:t>
            </a:r>
            <a:r>
              <a:rPr lang="en-US" dirty="0" smtClean="0"/>
              <a:t> </a:t>
            </a:r>
            <a:r>
              <a:rPr lang="en-US" dirty="0" err="1" smtClean="0"/>
              <a:t>Hapludults</a:t>
            </a:r>
            <a:r>
              <a:rPr lang="en-US" dirty="0" smtClean="0"/>
              <a:t>), </a:t>
            </a:r>
          </a:p>
          <a:p>
            <a:r>
              <a:rPr lang="en-US" sz="2400" dirty="0" smtClean="0"/>
              <a:t>Helena</a:t>
            </a:r>
            <a:r>
              <a:rPr lang="en-US" dirty="0" smtClean="0"/>
              <a:t> (fine, mixed, </a:t>
            </a:r>
            <a:r>
              <a:rPr lang="en-US" dirty="0" err="1" smtClean="0"/>
              <a:t>semiactive</a:t>
            </a:r>
            <a:r>
              <a:rPr lang="en-US" dirty="0" smtClean="0"/>
              <a:t>, </a:t>
            </a:r>
            <a:r>
              <a:rPr lang="en-US" dirty="0" err="1" smtClean="0"/>
              <a:t>thermic</a:t>
            </a:r>
            <a:r>
              <a:rPr lang="en-US" dirty="0" smtClean="0"/>
              <a:t> </a:t>
            </a:r>
            <a:r>
              <a:rPr lang="en-US" dirty="0" err="1" smtClean="0"/>
              <a:t>Aquic</a:t>
            </a:r>
            <a:r>
              <a:rPr lang="en-US" dirty="0" smtClean="0"/>
              <a:t> </a:t>
            </a:r>
            <a:r>
              <a:rPr lang="en-US" dirty="0" err="1" smtClean="0"/>
              <a:t>Hapludults</a:t>
            </a:r>
            <a:r>
              <a:rPr lang="en-US" dirty="0" smtClean="0"/>
              <a:t>), and </a:t>
            </a:r>
          </a:p>
          <a:p>
            <a:r>
              <a:rPr lang="en-US" sz="2400" dirty="0" err="1" smtClean="0"/>
              <a:t>Sedgefield</a:t>
            </a:r>
            <a:r>
              <a:rPr lang="en-US" dirty="0" smtClean="0"/>
              <a:t> (fine, mixed, active, </a:t>
            </a:r>
            <a:r>
              <a:rPr lang="en-US" dirty="0" err="1" smtClean="0"/>
              <a:t>thermic</a:t>
            </a:r>
            <a:r>
              <a:rPr lang="en-US" dirty="0" smtClean="0"/>
              <a:t>, </a:t>
            </a:r>
            <a:r>
              <a:rPr lang="en-US" dirty="0" err="1" smtClean="0"/>
              <a:t>Aquultic</a:t>
            </a:r>
            <a:r>
              <a:rPr lang="en-US" dirty="0" smtClean="0"/>
              <a:t> </a:t>
            </a:r>
            <a:r>
              <a:rPr lang="en-US" dirty="0" err="1" smtClean="0"/>
              <a:t>Hapludalfs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Rainfall Simulation - Scale 2 m</a:t>
            </a:r>
            <a:r>
              <a:rPr lang="en-US" baseline="30000" dirty="0" smtClean="0"/>
              <a:t>2</a:t>
            </a:r>
            <a:r>
              <a:rPr lang="en-US" dirty="0" smtClean="0"/>
              <a:t> Plots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 smtClean="0"/>
              <a:t>Cecil (fine, </a:t>
            </a:r>
            <a:r>
              <a:rPr lang="en-US" sz="3600" dirty="0" err="1" smtClean="0"/>
              <a:t>kaolinitic</a:t>
            </a:r>
            <a:r>
              <a:rPr lang="en-US" sz="3600" dirty="0" smtClean="0"/>
              <a:t>, </a:t>
            </a:r>
            <a:r>
              <a:rPr lang="en-US" sz="3600" dirty="0" err="1" smtClean="0"/>
              <a:t>thermic</a:t>
            </a:r>
            <a:r>
              <a:rPr lang="en-US" sz="3600" dirty="0" smtClean="0"/>
              <a:t> </a:t>
            </a:r>
            <a:r>
              <a:rPr lang="en-US" sz="3600" dirty="0" err="1" smtClean="0"/>
              <a:t>Typic</a:t>
            </a:r>
            <a:r>
              <a:rPr lang="en-US" sz="3600" dirty="0" smtClean="0"/>
              <a:t> </a:t>
            </a:r>
            <a:r>
              <a:rPr lang="en-US" sz="3600" dirty="0" err="1" smtClean="0"/>
              <a:t>Kanhapludults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2" name="Content Placeholder 11"/>
          <p:cNvSpPr txBox="1">
            <a:spLocks noGrp="1"/>
          </p:cNvSpPr>
          <p:nvPr>
            <p:ph sz="quarter" idx="1"/>
          </p:nvPr>
        </p:nvSpPr>
        <p:spPr>
          <a:xfrm>
            <a:off x="152400" y="14478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Treatments</a:t>
            </a:r>
            <a:endParaRPr lang="fr-FR" sz="3200" dirty="0" smtClean="0"/>
          </a:p>
          <a:p>
            <a:pPr lvl="1"/>
            <a:r>
              <a:rPr lang="fr-FR" sz="2400" dirty="0" err="1" smtClean="0"/>
              <a:t>Nutient</a:t>
            </a:r>
            <a:r>
              <a:rPr lang="fr-FR" sz="2400" dirty="0" smtClean="0"/>
              <a:t> O = Control (none); B = </a:t>
            </a:r>
            <a:r>
              <a:rPr lang="fr-FR" sz="2400" dirty="0" err="1" smtClean="0"/>
              <a:t>Broiler</a:t>
            </a:r>
            <a:r>
              <a:rPr lang="fr-FR" sz="2400" dirty="0" smtClean="0"/>
              <a:t> </a:t>
            </a:r>
            <a:r>
              <a:rPr lang="fr-FR" sz="2400" dirty="0" err="1" smtClean="0"/>
              <a:t>Litter</a:t>
            </a:r>
            <a:r>
              <a:rPr lang="fr-FR" sz="2400" dirty="0" smtClean="0"/>
              <a:t>; D = </a:t>
            </a:r>
            <a:r>
              <a:rPr lang="fr-FR" sz="2400" dirty="0" err="1" smtClean="0"/>
              <a:t>Dairy</a:t>
            </a:r>
            <a:r>
              <a:rPr lang="fr-FR" sz="2400" dirty="0" smtClean="0"/>
              <a:t> </a:t>
            </a:r>
            <a:r>
              <a:rPr lang="fr-FR" sz="2400" dirty="0" err="1" smtClean="0"/>
              <a:t>Slurry</a:t>
            </a:r>
            <a:endParaRPr lang="fr-FR" sz="2400" dirty="0" smtClean="0"/>
          </a:p>
          <a:p>
            <a:pPr lvl="1"/>
            <a:r>
              <a:rPr lang="en-US" sz="2400" dirty="0" smtClean="0"/>
              <a:t>Aeration </a:t>
            </a:r>
            <a:r>
              <a:rPr lang="it-IT" sz="2400" dirty="0" smtClean="0"/>
              <a:t> X = Control; N = No-</a:t>
            </a:r>
            <a:r>
              <a:rPr lang="en-US" sz="2400" dirty="0" smtClean="0"/>
              <a:t>till (disk); S = Spike; C = Core</a:t>
            </a:r>
            <a:endParaRPr lang="en-US" sz="24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6172200" cy="33154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170" y="2895600"/>
            <a:ext cx="2145830" cy="1828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876800"/>
            <a:ext cx="2201728" cy="1828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239000" y="2971800"/>
            <a:ext cx="990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4953000"/>
            <a:ext cx="990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No-till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Results Rainfall Simulation – Slit Aeration, 2 m</a:t>
            </a:r>
            <a:r>
              <a:rPr lang="en-US" sz="3100" baseline="30000" dirty="0" smtClean="0"/>
              <a:t>2</a:t>
            </a:r>
            <a:r>
              <a:rPr lang="en-US" sz="3100" dirty="0" smtClean="0"/>
              <a:t> Plots </a:t>
            </a:r>
            <a:br>
              <a:rPr lang="en-US" sz="3100" dirty="0" smtClean="0"/>
            </a:br>
            <a:r>
              <a:rPr lang="en-US" sz="3100" dirty="0" err="1" smtClean="0"/>
              <a:t>Altavista</a:t>
            </a:r>
            <a:r>
              <a:rPr lang="en-US" sz="3100" dirty="0" smtClean="0"/>
              <a:t> (fine-loamy, </a:t>
            </a:r>
            <a:r>
              <a:rPr lang="en-US" sz="3100" dirty="0" err="1" smtClean="0"/>
              <a:t>Aquic</a:t>
            </a:r>
            <a:r>
              <a:rPr lang="en-US" sz="3100" dirty="0" smtClean="0"/>
              <a:t> </a:t>
            </a:r>
            <a:r>
              <a:rPr lang="en-US" sz="3100" dirty="0" err="1" smtClean="0"/>
              <a:t>Hapludults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3200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Aerated Plots, fertilized with broiler litter attenuated more rainfall</a:t>
            </a:r>
          </a:p>
          <a:p>
            <a:endParaRPr lang="en-US" sz="2400" dirty="0" smtClean="0"/>
          </a:p>
          <a:p>
            <a:r>
              <a:rPr lang="en-US" sz="2400" dirty="0" smtClean="0"/>
              <a:t>Aeration alone did not affect cumulative  mass losses of TKP, DRP, TKN, or 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-N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123061" cy="489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38800" y="6336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(min runoff)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1920</TotalTime>
  <Words>749</Words>
  <Application>Microsoft Office PowerPoint</Application>
  <PresentationFormat>On-screen Show (4:3)</PresentationFormat>
  <Paragraphs>117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Median</vt:lpstr>
      <vt:lpstr>SPW 9.0 Graph</vt:lpstr>
      <vt:lpstr>Influence of Aeration Implements, Amendment and Soil Taxa on Phosphorus losses in Grasslands</vt:lpstr>
      <vt:lpstr>Introduction</vt:lpstr>
      <vt:lpstr>Introduction</vt:lpstr>
      <vt:lpstr>Objectives</vt:lpstr>
      <vt:lpstr>Methods – Three studies</vt:lpstr>
      <vt:lpstr>Rainfall Simulation – Slit Aeration, 2-m2 Plots  Altavista (fine-loamy, mixed, semiactive, thermic Aquic Hapludults) </vt:lpstr>
      <vt:lpstr>Natural Rainfall – Scale 0.8-ha Fields Multiple Soil taxa, Broiler litter</vt:lpstr>
      <vt:lpstr>Rainfall Simulation - Scale 2 m2 Plots  Cecil (fine, kaolinitic, thermic Typic Kanhapludults)</vt:lpstr>
      <vt:lpstr>Results Rainfall Simulation – Slit Aeration, 2 m2 Plots  Altavista (fine-loamy, Aquic Hapludults) </vt:lpstr>
      <vt:lpstr>Results Rainfall Simulation – Slit Aeration, 2-m2 Plots  Altavista (fine-loamy, Aquic Hapludults) </vt:lpstr>
      <vt:lpstr> Results Natural Rainfall –  Slit Aeration, 0.8-ha Fields  </vt:lpstr>
      <vt:lpstr> Results Natural Rainfall –  Slit Aeration, 0.8-ha Fields  </vt:lpstr>
      <vt:lpstr> Results Natural Rainfall – Slit aeration, 0.8-ha Fields  </vt:lpstr>
      <vt:lpstr>Results Rainfall Simulation – Slit, core and no-till Aeration, 2 m2 Plots,  Cecil (fine, kaolinitic Typic Kanhapludults)</vt:lpstr>
      <vt:lpstr>Results Rainfall Simulation – Slit, core and no-till Aeration, 2-m2 Plots,  Cecil</vt:lpstr>
      <vt:lpstr>Results Rainfall Simulation – Slit, core and no-till Aeration, 2-m2 Plots,  Cecil</vt:lpstr>
      <vt:lpstr>SoiL P </vt:lpstr>
      <vt:lpstr>Total suspended sediments</vt:lpstr>
      <vt:lpstr>Conclusions</vt:lpstr>
      <vt:lpstr>Conclusions</vt:lpstr>
      <vt:lpstr>Slide 21</vt:lpstr>
    </vt:vector>
  </TitlesOfParts>
  <Company>USDA-ARS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Dory Franklin</dc:creator>
  <cp:lastModifiedBy>Miguel</cp:lastModifiedBy>
  <cp:revision>150</cp:revision>
  <dcterms:created xsi:type="dcterms:W3CDTF">2009-10-27T14:15:48Z</dcterms:created>
  <dcterms:modified xsi:type="dcterms:W3CDTF">2009-11-03T20:05:40Z</dcterms:modified>
</cp:coreProperties>
</file>