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1206400" cy="38404800"/>
  <p:notesSz cx="6858000" cy="9144000"/>
  <p:defaultTextStyle>
    <a:defPPr>
      <a:defRPr lang="en-US"/>
    </a:defPPr>
    <a:lvl1pPr algn="l" rtl="0" fontAlgn="base">
      <a:spcBef>
        <a:spcPct val="0"/>
      </a:spcBef>
      <a:spcAft>
        <a:spcPct val="0"/>
      </a:spcAft>
      <a:defRPr sz="10100" kern="1200">
        <a:solidFill>
          <a:schemeClr val="tx1"/>
        </a:solidFill>
        <a:latin typeface="Arial" charset="0"/>
        <a:ea typeface="+mn-ea"/>
        <a:cs typeface="+mn-cs"/>
      </a:defRPr>
    </a:lvl1pPr>
    <a:lvl2pPr marL="457200" algn="l" rtl="0" fontAlgn="base">
      <a:spcBef>
        <a:spcPct val="0"/>
      </a:spcBef>
      <a:spcAft>
        <a:spcPct val="0"/>
      </a:spcAft>
      <a:defRPr sz="10100" kern="1200">
        <a:solidFill>
          <a:schemeClr val="tx1"/>
        </a:solidFill>
        <a:latin typeface="Arial" charset="0"/>
        <a:ea typeface="+mn-ea"/>
        <a:cs typeface="+mn-cs"/>
      </a:defRPr>
    </a:lvl2pPr>
    <a:lvl3pPr marL="914400" algn="l" rtl="0" fontAlgn="base">
      <a:spcBef>
        <a:spcPct val="0"/>
      </a:spcBef>
      <a:spcAft>
        <a:spcPct val="0"/>
      </a:spcAft>
      <a:defRPr sz="10100" kern="1200">
        <a:solidFill>
          <a:schemeClr val="tx1"/>
        </a:solidFill>
        <a:latin typeface="Arial" charset="0"/>
        <a:ea typeface="+mn-ea"/>
        <a:cs typeface="+mn-cs"/>
      </a:defRPr>
    </a:lvl3pPr>
    <a:lvl4pPr marL="1371600" algn="l" rtl="0" fontAlgn="base">
      <a:spcBef>
        <a:spcPct val="0"/>
      </a:spcBef>
      <a:spcAft>
        <a:spcPct val="0"/>
      </a:spcAft>
      <a:defRPr sz="10100" kern="1200">
        <a:solidFill>
          <a:schemeClr val="tx1"/>
        </a:solidFill>
        <a:latin typeface="Arial" charset="0"/>
        <a:ea typeface="+mn-ea"/>
        <a:cs typeface="+mn-cs"/>
      </a:defRPr>
    </a:lvl4pPr>
    <a:lvl5pPr marL="1828800" algn="l" rtl="0" fontAlgn="base">
      <a:spcBef>
        <a:spcPct val="0"/>
      </a:spcBef>
      <a:spcAft>
        <a:spcPct val="0"/>
      </a:spcAft>
      <a:defRPr sz="10100" kern="1200">
        <a:solidFill>
          <a:schemeClr val="tx1"/>
        </a:solidFill>
        <a:latin typeface="Arial" charset="0"/>
        <a:ea typeface="+mn-ea"/>
        <a:cs typeface="+mn-cs"/>
      </a:defRPr>
    </a:lvl5pPr>
    <a:lvl6pPr marL="2286000" algn="l" defTabSz="914400" rtl="0" eaLnBrk="1" latinLnBrk="0" hangingPunct="1">
      <a:defRPr sz="10100" kern="1200">
        <a:solidFill>
          <a:schemeClr val="tx1"/>
        </a:solidFill>
        <a:latin typeface="Arial" charset="0"/>
        <a:ea typeface="+mn-ea"/>
        <a:cs typeface="+mn-cs"/>
      </a:defRPr>
    </a:lvl6pPr>
    <a:lvl7pPr marL="2743200" algn="l" defTabSz="914400" rtl="0" eaLnBrk="1" latinLnBrk="0" hangingPunct="1">
      <a:defRPr sz="10100" kern="1200">
        <a:solidFill>
          <a:schemeClr val="tx1"/>
        </a:solidFill>
        <a:latin typeface="Arial" charset="0"/>
        <a:ea typeface="+mn-ea"/>
        <a:cs typeface="+mn-cs"/>
      </a:defRPr>
    </a:lvl7pPr>
    <a:lvl8pPr marL="3200400" algn="l" defTabSz="914400" rtl="0" eaLnBrk="1" latinLnBrk="0" hangingPunct="1">
      <a:defRPr sz="10100" kern="1200">
        <a:solidFill>
          <a:schemeClr val="tx1"/>
        </a:solidFill>
        <a:latin typeface="Arial" charset="0"/>
        <a:ea typeface="+mn-ea"/>
        <a:cs typeface="+mn-cs"/>
      </a:defRPr>
    </a:lvl8pPr>
    <a:lvl9pPr marL="3657600" algn="l" defTabSz="914400" rtl="0" eaLnBrk="1" latinLnBrk="0" hangingPunct="1">
      <a:defRPr sz="101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8D3F"/>
    <a:srgbClr val="99CCFF"/>
    <a:srgbClr val="CC3300"/>
    <a:srgbClr val="FFFF66"/>
    <a:srgbClr val="FFFFCC"/>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2292" autoAdjust="0"/>
    <p:restoredTop sz="96231" autoAdjust="0"/>
  </p:normalViewPr>
  <p:slideViewPr>
    <p:cSldViewPr>
      <p:cViewPr>
        <p:scale>
          <a:sx n="50" d="100"/>
          <a:sy n="50" d="100"/>
        </p:scale>
        <p:origin x="6864" y="7368"/>
      </p:cViewPr>
      <p:guideLst>
        <p:guide orient="horz" pos="12096"/>
        <p:guide pos="16176"/>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extserver\Public$\Pearson\IWOP\2008%20IWOP\2008%20Alexander\Cover%20Crops_2008%20data_working.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pmagnes.cas.colostate.edu\cropsextensionshare$\BAUDER\Pearson\IWOP\2008%20IWOP\2008%20Alexander\Cover%20Crops_2008%20data_working.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xtserver\Public$\Pearson\IWOP\2008%20IWOP\2008%20Alexander\Cover%20Crops_2008%20data_working.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xtserver\Public$\Pearson\IWOP\2008%20IWOP\2008%20Alexander\Cover%20Crops_2008%20data_working.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Pmagnes.cas.colostate.edu\cropsextensionshare$\BAUDER\Pearson\IWOP\2009%20IWOP\2009%20Alexander\2009%20Cover%20Crop%20Data%20July%202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xtserver\Public$\Pearson\IWOP\2008%20IWOP\2008%20IWOP%20Precip.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pmagnes.cas.colostate.edu\cropsextensionshare$\BAUDER\Pearson\IWOP\2009%20IWOP\2009%20Alexander\Alexander%20Rain%20Gage%20final.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pmagnes.cas.colostate.edu\cropsextensionshare$\BAUDER\Pearson\IWOP\2009%20IWOP\2009%20Alexander\Alexander%20Biomass%20Weight%20Sheet_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pmagnes.cas.colostate.edu\cropsextensionshare$\BAUDER\Pearson\IWOP\2008%20IWOP\2008%20Alexander\Soil%20data\Fall%202008%20Soil%20Sample%20Data%205JAN09.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pmagnes.cas.colostate.edu\cropsextensionshare$\BAUDER\Pearson\IWOP\2008%20IWOP\2008%20Alexander\Soil%20data\Fall%202008%20Soil%20Sample%20Data%205JAN0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40" b="1" i="0" u="none" strike="noStrike" baseline="0">
                <a:solidFill>
                  <a:srgbClr val="000000"/>
                </a:solidFill>
                <a:latin typeface="Calibri"/>
                <a:ea typeface="Calibri"/>
                <a:cs typeface="Calibri"/>
              </a:defRPr>
            </a:pPr>
            <a:r>
              <a:rPr lang="en-US" dirty="0"/>
              <a:t>2008 Spring Cover Crop Transect Data
(% incidence)</a:t>
            </a:r>
          </a:p>
        </c:rich>
      </c:tx>
      <c:layout>
        <c:manualLayout>
          <c:xMode val="edge"/>
          <c:yMode val="edge"/>
          <c:x val="0.15237062464724219"/>
          <c:y val="0"/>
        </c:manualLayout>
      </c:layout>
      <c:spPr>
        <a:noFill/>
        <a:ln w="25400">
          <a:noFill/>
        </a:ln>
      </c:spPr>
    </c:title>
    <c:plotArea>
      <c:layout>
        <c:manualLayout>
          <c:layoutTarget val="inner"/>
          <c:xMode val="edge"/>
          <c:yMode val="edge"/>
          <c:x val="2.1138244947670456E-2"/>
          <c:y val="0.27135337628251038"/>
          <c:w val="0.79674923264296782"/>
          <c:h val="0.55440921021235978"/>
        </c:manualLayout>
      </c:layout>
      <c:barChart>
        <c:barDir val="col"/>
        <c:grouping val="percentStacked"/>
        <c:ser>
          <c:idx val="0"/>
          <c:order val="0"/>
          <c:tx>
            <c:strRef>
              <c:f>'CoverCrop Transects - Fall ''08'!$A$79</c:f>
              <c:strCache>
                <c:ptCount val="1"/>
                <c:pt idx="0">
                  <c:v>C = cover</c:v>
                </c:pt>
              </c:strCache>
            </c:strRef>
          </c:tx>
          <c:spPr>
            <a:solidFill>
              <a:srgbClr val="00B050"/>
            </a:solidFill>
          </c:spPr>
          <c:dLbls>
            <c:spPr>
              <a:noFill/>
              <a:ln w="25400">
                <a:noFill/>
              </a:ln>
            </c:spPr>
            <c:txPr>
              <a:bodyPr/>
              <a:lstStyle/>
              <a:p>
                <a:pPr>
                  <a:defRPr sz="1200" b="1" i="0" u="none" strike="noStrike" baseline="0">
                    <a:solidFill>
                      <a:srgbClr val="000000"/>
                    </a:solidFill>
                    <a:latin typeface="Calibri"/>
                    <a:ea typeface="Calibri"/>
                    <a:cs typeface="Calibri"/>
                  </a:defRPr>
                </a:pPr>
                <a:endParaRPr lang="en-US"/>
              </a:p>
            </c:txPr>
            <c:showVal val="1"/>
          </c:dLbls>
          <c:cat>
            <c:strRef>
              <c:f>'CoverCrop Transects - Fall ''08'!$B$78:$F$78</c:f>
              <c:strCache>
                <c:ptCount val="5"/>
                <c:pt idx="0">
                  <c:v>Triticale Harv</c:v>
                </c:pt>
                <c:pt idx="1">
                  <c:v>Triticale Gly</c:v>
                </c:pt>
                <c:pt idx="2">
                  <c:v>W. Wheat Harv</c:v>
                </c:pt>
                <c:pt idx="3">
                  <c:v>W.  Wheat Gly</c:v>
                </c:pt>
                <c:pt idx="4">
                  <c:v>Fallow</c:v>
                </c:pt>
              </c:strCache>
            </c:strRef>
          </c:cat>
          <c:val>
            <c:numRef>
              <c:f>'CoverCrop Transects - Fall ''08'!$B$79:$F$79</c:f>
              <c:numCache>
                <c:formatCode>General</c:formatCode>
                <c:ptCount val="5"/>
                <c:pt idx="0">
                  <c:v>66</c:v>
                </c:pt>
                <c:pt idx="1">
                  <c:v>52</c:v>
                </c:pt>
                <c:pt idx="2">
                  <c:v>65</c:v>
                </c:pt>
                <c:pt idx="3">
                  <c:v>34</c:v>
                </c:pt>
                <c:pt idx="4">
                  <c:v>0</c:v>
                </c:pt>
              </c:numCache>
            </c:numRef>
          </c:val>
        </c:ser>
        <c:ser>
          <c:idx val="1"/>
          <c:order val="1"/>
          <c:tx>
            <c:strRef>
              <c:f>'CoverCrop Transects - Fall ''08'!$A$80</c:f>
              <c:strCache>
                <c:ptCount val="1"/>
                <c:pt idx="0">
                  <c:v>B = bare ground</c:v>
                </c:pt>
              </c:strCache>
            </c:strRef>
          </c:tx>
          <c:spPr>
            <a:solidFill>
              <a:srgbClr val="FFC000"/>
            </a:solidFill>
          </c:spPr>
          <c:dLbls>
            <c:spPr>
              <a:noFill/>
              <a:ln w="25400">
                <a:noFill/>
              </a:ln>
            </c:spPr>
            <c:txPr>
              <a:bodyPr/>
              <a:lstStyle/>
              <a:p>
                <a:pPr>
                  <a:defRPr sz="1200" b="1" i="0" u="none" strike="noStrike" baseline="0">
                    <a:solidFill>
                      <a:srgbClr val="000000"/>
                    </a:solidFill>
                    <a:latin typeface="Calibri"/>
                    <a:ea typeface="Calibri"/>
                    <a:cs typeface="Calibri"/>
                  </a:defRPr>
                </a:pPr>
                <a:endParaRPr lang="en-US"/>
              </a:p>
            </c:txPr>
            <c:showVal val="1"/>
          </c:dLbls>
          <c:cat>
            <c:strRef>
              <c:f>'CoverCrop Transects - Fall ''08'!$B$78:$F$78</c:f>
              <c:strCache>
                <c:ptCount val="5"/>
                <c:pt idx="0">
                  <c:v>Triticale Harv</c:v>
                </c:pt>
                <c:pt idx="1">
                  <c:v>Triticale Gly</c:v>
                </c:pt>
                <c:pt idx="2">
                  <c:v>W. Wheat Harv</c:v>
                </c:pt>
                <c:pt idx="3">
                  <c:v>W.  Wheat Gly</c:v>
                </c:pt>
                <c:pt idx="4">
                  <c:v>Fallow</c:v>
                </c:pt>
              </c:strCache>
            </c:strRef>
          </c:cat>
          <c:val>
            <c:numRef>
              <c:f>'CoverCrop Transects - Fall ''08'!$B$80:$F$80</c:f>
              <c:numCache>
                <c:formatCode>General</c:formatCode>
                <c:ptCount val="5"/>
                <c:pt idx="0">
                  <c:v>28</c:v>
                </c:pt>
                <c:pt idx="1">
                  <c:v>39</c:v>
                </c:pt>
                <c:pt idx="2">
                  <c:v>34</c:v>
                </c:pt>
                <c:pt idx="3">
                  <c:v>46</c:v>
                </c:pt>
                <c:pt idx="4">
                  <c:v>63</c:v>
                </c:pt>
              </c:numCache>
            </c:numRef>
          </c:val>
        </c:ser>
        <c:ser>
          <c:idx val="2"/>
          <c:order val="2"/>
          <c:tx>
            <c:strRef>
              <c:f>'CoverCrop Transects - Fall ''08'!$A$81</c:f>
              <c:strCache>
                <c:ptCount val="1"/>
                <c:pt idx="0">
                  <c:v>W = weed</c:v>
                </c:pt>
              </c:strCache>
            </c:strRef>
          </c:tx>
          <c:spPr>
            <a:solidFill>
              <a:srgbClr val="FF0000"/>
            </a:solidFill>
          </c:spPr>
          <c:dLbls>
            <c:spPr>
              <a:noFill/>
              <a:ln w="25400">
                <a:noFill/>
              </a:ln>
            </c:spPr>
            <c:txPr>
              <a:bodyPr/>
              <a:lstStyle/>
              <a:p>
                <a:pPr>
                  <a:defRPr sz="1200" b="1" i="0" u="none" strike="noStrike" baseline="0">
                    <a:solidFill>
                      <a:srgbClr val="000000"/>
                    </a:solidFill>
                    <a:latin typeface="Calibri"/>
                    <a:ea typeface="Calibri"/>
                    <a:cs typeface="Calibri"/>
                  </a:defRPr>
                </a:pPr>
                <a:endParaRPr lang="en-US"/>
              </a:p>
            </c:txPr>
            <c:showVal val="1"/>
          </c:dLbls>
          <c:cat>
            <c:strRef>
              <c:f>'CoverCrop Transects - Fall ''08'!$B$78:$F$78</c:f>
              <c:strCache>
                <c:ptCount val="5"/>
                <c:pt idx="0">
                  <c:v>Triticale Harv</c:v>
                </c:pt>
                <c:pt idx="1">
                  <c:v>Triticale Gly</c:v>
                </c:pt>
                <c:pt idx="2">
                  <c:v>W. Wheat Harv</c:v>
                </c:pt>
                <c:pt idx="3">
                  <c:v>W.  Wheat Gly</c:v>
                </c:pt>
                <c:pt idx="4">
                  <c:v>Fallow</c:v>
                </c:pt>
              </c:strCache>
            </c:strRef>
          </c:cat>
          <c:val>
            <c:numRef>
              <c:f>'CoverCrop Transects - Fall ''08'!$B$81:$F$81</c:f>
              <c:numCache>
                <c:formatCode>General</c:formatCode>
                <c:ptCount val="5"/>
                <c:pt idx="0">
                  <c:v>6</c:v>
                </c:pt>
                <c:pt idx="1">
                  <c:v>2</c:v>
                </c:pt>
                <c:pt idx="2">
                  <c:v>0</c:v>
                </c:pt>
                <c:pt idx="3">
                  <c:v>0</c:v>
                </c:pt>
                <c:pt idx="4">
                  <c:v>2</c:v>
                </c:pt>
              </c:numCache>
            </c:numRef>
          </c:val>
        </c:ser>
        <c:ser>
          <c:idx val="3"/>
          <c:order val="3"/>
          <c:tx>
            <c:strRef>
              <c:f>'CoverCrop Transects - Fall ''08'!$A$82</c:f>
              <c:strCache>
                <c:ptCount val="1"/>
                <c:pt idx="0">
                  <c:v>R = residue</c:v>
                </c:pt>
              </c:strCache>
            </c:strRef>
          </c:tx>
          <c:spPr>
            <a:solidFill>
              <a:schemeClr val="accent1">
                <a:lumMod val="50000"/>
              </a:schemeClr>
            </a:solidFill>
          </c:spPr>
          <c:dLbls>
            <c:spPr>
              <a:noFill/>
              <a:ln w="25400">
                <a:noFill/>
              </a:ln>
            </c:spPr>
            <c:txPr>
              <a:bodyPr/>
              <a:lstStyle/>
              <a:p>
                <a:pPr>
                  <a:defRPr sz="1200" b="1" i="0" u="none" strike="noStrike" baseline="0">
                    <a:solidFill>
                      <a:srgbClr val="000000"/>
                    </a:solidFill>
                    <a:latin typeface="Calibri"/>
                    <a:ea typeface="Calibri"/>
                    <a:cs typeface="Calibri"/>
                  </a:defRPr>
                </a:pPr>
                <a:endParaRPr lang="en-US"/>
              </a:p>
            </c:txPr>
            <c:showVal val="1"/>
          </c:dLbls>
          <c:cat>
            <c:strRef>
              <c:f>'CoverCrop Transects - Fall ''08'!$B$78:$F$78</c:f>
              <c:strCache>
                <c:ptCount val="5"/>
                <c:pt idx="0">
                  <c:v>Triticale Harv</c:v>
                </c:pt>
                <c:pt idx="1">
                  <c:v>Triticale Gly</c:v>
                </c:pt>
                <c:pt idx="2">
                  <c:v>W. Wheat Harv</c:v>
                </c:pt>
                <c:pt idx="3">
                  <c:v>W.  Wheat Gly</c:v>
                </c:pt>
                <c:pt idx="4">
                  <c:v>Fallow</c:v>
                </c:pt>
              </c:strCache>
            </c:strRef>
          </c:cat>
          <c:val>
            <c:numRef>
              <c:f>'CoverCrop Transects - Fall ''08'!$B$82:$F$82</c:f>
              <c:numCache>
                <c:formatCode>General</c:formatCode>
                <c:ptCount val="5"/>
                <c:pt idx="0">
                  <c:v>0</c:v>
                </c:pt>
                <c:pt idx="1">
                  <c:v>7</c:v>
                </c:pt>
                <c:pt idx="2">
                  <c:v>1</c:v>
                </c:pt>
                <c:pt idx="3">
                  <c:v>20</c:v>
                </c:pt>
                <c:pt idx="4">
                  <c:v>35</c:v>
                </c:pt>
              </c:numCache>
            </c:numRef>
          </c:val>
        </c:ser>
        <c:dLbls>
          <c:showVal val="1"/>
        </c:dLbls>
        <c:gapWidth val="95"/>
        <c:overlap val="100"/>
        <c:axId val="75802496"/>
        <c:axId val="75804032"/>
      </c:barChart>
      <c:catAx>
        <c:axId val="75802496"/>
        <c:scaling>
          <c:orientation val="minMax"/>
        </c:scaling>
        <c:axPos val="b"/>
        <c:numFmt formatCode="General" sourceLinked="1"/>
        <c:majorTickMark val="none"/>
        <c:tickLblPos val="nextTo"/>
        <c:txPr>
          <a:bodyPr rot="0" vert="horz"/>
          <a:lstStyle/>
          <a:p>
            <a:pPr>
              <a:defRPr sz="1200" b="1" i="0" u="none" strike="noStrike" baseline="0">
                <a:solidFill>
                  <a:srgbClr val="000000"/>
                </a:solidFill>
                <a:latin typeface="Calibri"/>
                <a:ea typeface="Calibri"/>
                <a:cs typeface="Calibri"/>
              </a:defRPr>
            </a:pPr>
            <a:endParaRPr lang="en-US"/>
          </a:p>
        </c:txPr>
        <c:crossAx val="75804032"/>
        <c:crosses val="autoZero"/>
        <c:auto val="1"/>
        <c:lblAlgn val="ctr"/>
        <c:lblOffset val="100"/>
      </c:catAx>
      <c:valAx>
        <c:axId val="75804032"/>
        <c:scaling>
          <c:orientation val="minMax"/>
        </c:scaling>
        <c:delete val="1"/>
        <c:axPos val="l"/>
        <c:numFmt formatCode="0%" sourceLinked="1"/>
        <c:tickLblPos val="none"/>
        <c:crossAx val="75802496"/>
        <c:crosses val="autoZero"/>
        <c:crossBetween val="between"/>
      </c:valAx>
    </c:plotArea>
    <c:legend>
      <c:legendPos val="r"/>
      <c:layout>
        <c:manualLayout>
          <c:xMode val="edge"/>
          <c:yMode val="edge"/>
          <c:x val="0.1620874495410875"/>
          <c:y val="0.12665588986807114"/>
          <c:w val="0.5981428055923087"/>
          <c:h val="9.3355373624655194E-2"/>
        </c:manualLayout>
      </c:layout>
      <c:txPr>
        <a:bodyPr/>
        <a:lstStyle/>
        <a:p>
          <a:pPr>
            <a:defRPr sz="1200" b="1" i="0" u="none" strike="noStrike" baseline="0">
              <a:solidFill>
                <a:srgbClr val="000000"/>
              </a:solidFill>
              <a:latin typeface="Calibri"/>
              <a:ea typeface="Calibri"/>
              <a:cs typeface="Calibri"/>
            </a:defRPr>
          </a:pPr>
          <a:endParaRPr lang="en-US"/>
        </a:p>
      </c:txPr>
    </c:legend>
    <c:plotVisOnly val="1"/>
    <c:dispBlanksAs val="gap"/>
  </c:chart>
  <c:txPr>
    <a:bodyPr/>
    <a:lstStyle/>
    <a:p>
      <a:pPr>
        <a:defRPr sz="1200" b="1" i="0" u="none" strike="noStrike" baseline="0">
          <a:solidFill>
            <a:srgbClr val="000000"/>
          </a:solidFill>
          <a:latin typeface="Calibri"/>
          <a:ea typeface="Calibri"/>
          <a:cs typeface="Calibri"/>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2008</a:t>
            </a:r>
            <a:r>
              <a:rPr lang="en-US" baseline="0" dirty="0" smtClean="0"/>
              <a:t> Biomass </a:t>
            </a:r>
            <a:r>
              <a:rPr lang="en-US" dirty="0" smtClean="0"/>
              <a:t>Yield</a:t>
            </a:r>
          </a:p>
          <a:p>
            <a:pPr>
              <a:defRPr/>
            </a:pPr>
            <a:r>
              <a:rPr lang="en-US" sz="1400" dirty="0" smtClean="0"/>
              <a:t>adjusted</a:t>
            </a:r>
            <a:r>
              <a:rPr lang="en-US" sz="1400" baseline="0" dirty="0" smtClean="0"/>
              <a:t> tons/acre (18% moisture)</a:t>
            </a:r>
            <a:endParaRPr lang="en-US" sz="1400" dirty="0"/>
          </a:p>
        </c:rich>
      </c:tx>
      <c:layout/>
      <c:spPr>
        <a:noFill/>
        <a:ln w="25400">
          <a:noFill/>
        </a:ln>
      </c:spPr>
    </c:title>
    <c:plotArea>
      <c:layout/>
      <c:barChart>
        <c:barDir val="col"/>
        <c:grouping val="clustered"/>
        <c:ser>
          <c:idx val="0"/>
          <c:order val="0"/>
          <c:tx>
            <c:strRef>
              <c:f>'CC Biomass Samples'!$AE$14</c:f>
              <c:strCache>
                <c:ptCount val="1"/>
                <c:pt idx="0">
                  <c:v>Yield</c:v>
                </c:pt>
              </c:strCache>
            </c:strRef>
          </c:tx>
          <c:spPr>
            <a:solidFill>
              <a:schemeClr val="accent2">
                <a:lumMod val="60000"/>
                <a:lumOff val="40000"/>
              </a:schemeClr>
            </a:solidFill>
          </c:spPr>
          <c:dLbls>
            <c:txPr>
              <a:bodyPr/>
              <a:lstStyle/>
              <a:p>
                <a:pPr>
                  <a:defRPr sz="1800"/>
                </a:pPr>
                <a:endParaRPr lang="en-US"/>
              </a:p>
            </c:txPr>
            <c:dLblPos val="outEnd"/>
            <c:showVal val="1"/>
          </c:dLbls>
          <c:cat>
            <c:strRef>
              <c:f>'CC Biomass Samples'!$AD$15:$AD$20</c:f>
              <c:strCache>
                <c:ptCount val="6"/>
                <c:pt idx="0">
                  <c:v>Triticale Forage</c:v>
                </c:pt>
                <c:pt idx="1">
                  <c:v>Winter Wheat</c:v>
                </c:pt>
                <c:pt idx="2">
                  <c:v>Triticale Residue</c:v>
                </c:pt>
                <c:pt idx="3">
                  <c:v>Hay Millet</c:v>
                </c:pt>
                <c:pt idx="4">
                  <c:v>Sorghum</c:v>
                </c:pt>
                <c:pt idx="5">
                  <c:v>S. Sudan</c:v>
                </c:pt>
              </c:strCache>
            </c:strRef>
          </c:cat>
          <c:val>
            <c:numRef>
              <c:f>'CC Biomass Samples'!$AE$15:$AE$20</c:f>
              <c:numCache>
                <c:formatCode>0.00</c:formatCode>
                <c:ptCount val="6"/>
                <c:pt idx="0">
                  <c:v>1.2838775534084992</c:v>
                </c:pt>
                <c:pt idx="1">
                  <c:v>1.430248306174617</c:v>
                </c:pt>
                <c:pt idx="2">
                  <c:v>0.94189934394827601</c:v>
                </c:pt>
                <c:pt idx="3">
                  <c:v>0.74374578504465261</c:v>
                </c:pt>
                <c:pt idx="4">
                  <c:v>2.0430445799439507</c:v>
                </c:pt>
                <c:pt idx="5">
                  <c:v>5.3776900323607197</c:v>
                </c:pt>
              </c:numCache>
            </c:numRef>
          </c:val>
        </c:ser>
        <c:axId val="76151424"/>
        <c:axId val="76509568"/>
      </c:barChart>
      <c:catAx>
        <c:axId val="76151424"/>
        <c:scaling>
          <c:orientation val="minMax"/>
        </c:scaling>
        <c:axPos val="b"/>
        <c:numFmt formatCode="General" sourceLinked="1"/>
        <c:tickLblPos val="nextTo"/>
        <c:txPr>
          <a:bodyPr/>
          <a:lstStyle/>
          <a:p>
            <a:pPr>
              <a:defRPr sz="1200" b="1"/>
            </a:pPr>
            <a:endParaRPr lang="en-US"/>
          </a:p>
        </c:txPr>
        <c:crossAx val="76509568"/>
        <c:crosses val="autoZero"/>
        <c:auto val="1"/>
        <c:lblAlgn val="ctr"/>
        <c:lblOffset val="100"/>
      </c:catAx>
      <c:valAx>
        <c:axId val="76509568"/>
        <c:scaling>
          <c:orientation val="minMax"/>
        </c:scaling>
        <c:axPos val="l"/>
        <c:majorGridlines/>
        <c:title>
          <c:tx>
            <c:rich>
              <a:bodyPr rot="-5400000" vert="horz"/>
              <a:lstStyle/>
              <a:p>
                <a:pPr>
                  <a:defRPr sz="1200"/>
                </a:pPr>
                <a:r>
                  <a:rPr lang="en-US" sz="1200"/>
                  <a:t>tons/acre</a:t>
                </a:r>
              </a:p>
            </c:rich>
          </c:tx>
          <c:layout/>
        </c:title>
        <c:numFmt formatCode="0.00" sourceLinked="1"/>
        <c:tickLblPos val="nextTo"/>
        <c:txPr>
          <a:bodyPr/>
          <a:lstStyle/>
          <a:p>
            <a:pPr>
              <a:defRPr sz="1200" b="1"/>
            </a:pPr>
            <a:endParaRPr lang="en-US"/>
          </a:p>
        </c:txPr>
        <c:crossAx val="76151424"/>
        <c:crosses val="autoZero"/>
        <c:crossBetween val="between"/>
      </c:valAx>
    </c:plotArea>
    <c:plotVisOnly val="1"/>
    <c:dispBlanksAs val="gap"/>
  </c:chart>
  <c:spPr>
    <a:solidFill>
      <a:schemeClr val="accent1">
        <a:lumMod val="75000"/>
        <a:alpha val="50000"/>
      </a:schemeClr>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40" b="1" i="0" u="none" strike="noStrike" baseline="0">
                <a:solidFill>
                  <a:srgbClr val="000000"/>
                </a:solidFill>
                <a:latin typeface="Calibri" pitchFamily="34" charset="0"/>
                <a:ea typeface="Arial"/>
                <a:cs typeface="Arial"/>
              </a:defRPr>
            </a:pPr>
            <a:r>
              <a:rPr lang="en-US" sz="1440" baseline="0">
                <a:latin typeface="Calibri" pitchFamily="34" charset="0"/>
              </a:rPr>
              <a:t>2008 Fall Cover Crop Transect Data</a:t>
            </a:r>
          </a:p>
          <a:p>
            <a:pPr>
              <a:defRPr sz="1440" b="1" i="0" u="none" strike="noStrike" baseline="0">
                <a:solidFill>
                  <a:srgbClr val="000000"/>
                </a:solidFill>
                <a:latin typeface="Calibri" pitchFamily="34" charset="0"/>
                <a:ea typeface="Arial"/>
                <a:cs typeface="Arial"/>
              </a:defRPr>
            </a:pPr>
            <a:r>
              <a:rPr lang="en-US" sz="1440" baseline="0">
                <a:latin typeface="Calibri" pitchFamily="34" charset="0"/>
              </a:rPr>
              <a:t>(% incidence)</a:t>
            </a:r>
          </a:p>
        </c:rich>
      </c:tx>
      <c:layout>
        <c:manualLayout>
          <c:xMode val="edge"/>
          <c:yMode val="edge"/>
          <c:x val="0.19251461988304092"/>
          <c:y val="1.7543859649122993E-2"/>
        </c:manualLayout>
      </c:layout>
      <c:spPr>
        <a:noFill/>
        <a:ln w="25400">
          <a:noFill/>
        </a:ln>
      </c:spPr>
    </c:title>
    <c:plotArea>
      <c:layout>
        <c:manualLayout>
          <c:layoutTarget val="inner"/>
          <c:xMode val="edge"/>
          <c:yMode val="edge"/>
          <c:x val="2.1153180216416782E-3"/>
          <c:y val="0.28312773403324587"/>
          <c:w val="0.94898550724637765"/>
          <c:h val="0.55873808537090752"/>
        </c:manualLayout>
      </c:layout>
      <c:barChart>
        <c:barDir val="col"/>
        <c:grouping val="percentStacked"/>
        <c:ser>
          <c:idx val="0"/>
          <c:order val="0"/>
          <c:tx>
            <c:v>Cover</c:v>
          </c:tx>
          <c:spPr>
            <a:solidFill>
              <a:srgbClr val="00B050"/>
            </a:solidFill>
            <a:ln w="12700">
              <a:noFill/>
              <a:prstDash val="solid"/>
            </a:ln>
          </c:spPr>
          <c:dLbls>
            <c:spPr>
              <a:noFill/>
              <a:ln w="25400">
                <a:noFill/>
              </a:ln>
            </c:spPr>
            <c:txPr>
              <a:bodyPr/>
              <a:lstStyle/>
              <a:p>
                <a:pPr>
                  <a:defRPr sz="1100" b="1"/>
                </a:pPr>
                <a:endParaRPr lang="en-US"/>
              </a:p>
            </c:txPr>
            <c:showVal val="1"/>
          </c:dLbls>
          <c:cat>
            <c:strRef>
              <c:f>'CoverCrop Transects - Fall ''08'!$B$60:$D$60</c:f>
              <c:strCache>
                <c:ptCount val="3"/>
                <c:pt idx="0">
                  <c:v>Hay Millet</c:v>
                </c:pt>
                <c:pt idx="1">
                  <c:v>Sorghum</c:v>
                </c:pt>
                <c:pt idx="2">
                  <c:v>Sudan</c:v>
                </c:pt>
              </c:strCache>
            </c:strRef>
          </c:cat>
          <c:val>
            <c:numRef>
              <c:f>'CoverCrop Transects - Fall ''08'!$B$61:$D$61</c:f>
              <c:numCache>
                <c:formatCode>General</c:formatCode>
                <c:ptCount val="3"/>
                <c:pt idx="0">
                  <c:v>40</c:v>
                </c:pt>
                <c:pt idx="1">
                  <c:v>74</c:v>
                </c:pt>
                <c:pt idx="2">
                  <c:v>99</c:v>
                </c:pt>
              </c:numCache>
            </c:numRef>
          </c:val>
        </c:ser>
        <c:ser>
          <c:idx val="1"/>
          <c:order val="1"/>
          <c:tx>
            <c:v>Bare Ground</c:v>
          </c:tx>
          <c:spPr>
            <a:solidFill>
              <a:srgbClr val="FFC000"/>
            </a:solidFill>
            <a:ln w="25400">
              <a:noFill/>
            </a:ln>
          </c:spPr>
          <c:dLbls>
            <c:spPr>
              <a:noFill/>
              <a:ln w="25400">
                <a:noFill/>
              </a:ln>
            </c:spPr>
            <c:txPr>
              <a:bodyPr/>
              <a:lstStyle/>
              <a:p>
                <a:pPr>
                  <a:defRPr sz="1100" b="1" i="0" u="none" strike="noStrike" baseline="0">
                    <a:solidFill>
                      <a:srgbClr val="000000"/>
                    </a:solidFill>
                    <a:latin typeface="Arial"/>
                    <a:ea typeface="Arial"/>
                    <a:cs typeface="Arial"/>
                  </a:defRPr>
                </a:pPr>
                <a:endParaRPr lang="en-US"/>
              </a:p>
            </c:txPr>
            <c:showVal val="1"/>
          </c:dLbls>
          <c:cat>
            <c:strRef>
              <c:f>'CoverCrop Transects - Fall ''08'!$B$60:$D$60</c:f>
              <c:strCache>
                <c:ptCount val="3"/>
                <c:pt idx="0">
                  <c:v>Hay Millet</c:v>
                </c:pt>
                <c:pt idx="1">
                  <c:v>Sorghum</c:v>
                </c:pt>
                <c:pt idx="2">
                  <c:v>Sudan</c:v>
                </c:pt>
              </c:strCache>
            </c:strRef>
          </c:cat>
          <c:val>
            <c:numRef>
              <c:f>'CoverCrop Transects - Fall ''08'!$B$62:$D$62</c:f>
              <c:numCache>
                <c:formatCode>General</c:formatCode>
                <c:ptCount val="3"/>
                <c:pt idx="0">
                  <c:v>15</c:v>
                </c:pt>
                <c:pt idx="1">
                  <c:v>12</c:v>
                </c:pt>
                <c:pt idx="2">
                  <c:v>1</c:v>
                </c:pt>
              </c:numCache>
            </c:numRef>
          </c:val>
        </c:ser>
        <c:ser>
          <c:idx val="2"/>
          <c:order val="2"/>
          <c:tx>
            <c:v>Weeds</c:v>
          </c:tx>
          <c:spPr>
            <a:solidFill>
              <a:srgbClr val="FF0000"/>
            </a:solidFill>
            <a:ln w="25400">
              <a:noFill/>
            </a:ln>
          </c:spPr>
          <c:dLbls>
            <c:spPr>
              <a:noFill/>
              <a:ln w="25400">
                <a:noFill/>
              </a:ln>
            </c:spPr>
            <c:txPr>
              <a:bodyPr/>
              <a:lstStyle/>
              <a:p>
                <a:pPr>
                  <a:defRPr sz="1050" b="1" i="0" u="none" strike="noStrike" baseline="0">
                    <a:solidFill>
                      <a:srgbClr val="000000"/>
                    </a:solidFill>
                    <a:latin typeface="Arial"/>
                    <a:ea typeface="Arial"/>
                    <a:cs typeface="Arial"/>
                  </a:defRPr>
                </a:pPr>
                <a:endParaRPr lang="en-US"/>
              </a:p>
            </c:txPr>
            <c:showVal val="1"/>
          </c:dLbls>
          <c:cat>
            <c:strRef>
              <c:f>'CoverCrop Transects - Fall ''08'!$B$60:$D$60</c:f>
              <c:strCache>
                <c:ptCount val="3"/>
                <c:pt idx="0">
                  <c:v>Hay Millet</c:v>
                </c:pt>
                <c:pt idx="1">
                  <c:v>Sorghum</c:v>
                </c:pt>
                <c:pt idx="2">
                  <c:v>Sudan</c:v>
                </c:pt>
              </c:strCache>
            </c:strRef>
          </c:cat>
          <c:val>
            <c:numRef>
              <c:f>'CoverCrop Transects - Fall ''08'!$B$63:$D$63</c:f>
              <c:numCache>
                <c:formatCode>General</c:formatCode>
                <c:ptCount val="3"/>
                <c:pt idx="0">
                  <c:v>17</c:v>
                </c:pt>
                <c:pt idx="1">
                  <c:v>6</c:v>
                </c:pt>
                <c:pt idx="2">
                  <c:v>0</c:v>
                </c:pt>
              </c:numCache>
            </c:numRef>
          </c:val>
        </c:ser>
        <c:ser>
          <c:idx val="3"/>
          <c:order val="3"/>
          <c:tx>
            <c:v>Residue</c:v>
          </c:tx>
          <c:spPr>
            <a:solidFill>
              <a:schemeClr val="accent1">
                <a:lumMod val="50000"/>
              </a:schemeClr>
            </a:solidFill>
            <a:ln w="25400">
              <a:noFill/>
            </a:ln>
          </c:spPr>
          <c:dLbls>
            <c:spPr>
              <a:noFill/>
              <a:ln w="25400">
                <a:noFill/>
              </a:ln>
            </c:spPr>
            <c:txPr>
              <a:bodyPr/>
              <a:lstStyle/>
              <a:p>
                <a:pPr>
                  <a:defRPr sz="1050" b="1" i="0" u="none" strike="noStrike" baseline="0">
                    <a:solidFill>
                      <a:srgbClr val="000000"/>
                    </a:solidFill>
                    <a:latin typeface="Arial"/>
                    <a:ea typeface="Arial"/>
                    <a:cs typeface="Arial"/>
                  </a:defRPr>
                </a:pPr>
                <a:endParaRPr lang="en-US"/>
              </a:p>
            </c:txPr>
            <c:showVal val="1"/>
          </c:dLbls>
          <c:cat>
            <c:strRef>
              <c:f>'CoverCrop Transects - Fall ''08'!$B$60:$D$60</c:f>
              <c:strCache>
                <c:ptCount val="3"/>
                <c:pt idx="0">
                  <c:v>Hay Millet</c:v>
                </c:pt>
                <c:pt idx="1">
                  <c:v>Sorghum</c:v>
                </c:pt>
                <c:pt idx="2">
                  <c:v>Sudan</c:v>
                </c:pt>
              </c:strCache>
            </c:strRef>
          </c:cat>
          <c:val>
            <c:numRef>
              <c:f>'CoverCrop Transects - Fall ''08'!$B$64:$D$64</c:f>
              <c:numCache>
                <c:formatCode>General</c:formatCode>
                <c:ptCount val="3"/>
                <c:pt idx="0">
                  <c:v>28</c:v>
                </c:pt>
                <c:pt idx="1">
                  <c:v>8</c:v>
                </c:pt>
                <c:pt idx="2">
                  <c:v>0</c:v>
                </c:pt>
              </c:numCache>
            </c:numRef>
          </c:val>
        </c:ser>
        <c:dLbls>
          <c:showVal val="1"/>
        </c:dLbls>
        <c:gapWidth val="95"/>
        <c:overlap val="100"/>
        <c:axId val="75738112"/>
        <c:axId val="75748096"/>
      </c:barChart>
      <c:catAx>
        <c:axId val="75738112"/>
        <c:scaling>
          <c:orientation val="minMax"/>
        </c:scaling>
        <c:axPos val="b"/>
        <c:numFmt formatCode="General" sourceLinked="1"/>
        <c:maj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Calibri" pitchFamily="34" charset="0"/>
                <a:ea typeface="Arial"/>
                <a:cs typeface="Arial"/>
              </a:defRPr>
            </a:pPr>
            <a:endParaRPr lang="en-US"/>
          </a:p>
        </c:txPr>
        <c:crossAx val="75748096"/>
        <c:crosses val="autoZero"/>
        <c:lblAlgn val="ctr"/>
        <c:lblOffset val="100"/>
        <c:tickLblSkip val="1"/>
        <c:tickMarkSkip val="1"/>
      </c:catAx>
      <c:valAx>
        <c:axId val="75748096"/>
        <c:scaling>
          <c:orientation val="minMax"/>
        </c:scaling>
        <c:delete val="1"/>
        <c:axPos val="l"/>
        <c:numFmt formatCode="0%" sourceLinked="1"/>
        <c:tickLblPos val="none"/>
        <c:crossAx val="75738112"/>
        <c:crosses val="autoZero"/>
        <c:crossBetween val="between"/>
      </c:valAx>
      <c:spPr>
        <a:noFill/>
        <a:ln w="25400">
          <a:noFill/>
        </a:ln>
      </c:spPr>
    </c:plotArea>
    <c:legend>
      <c:legendPos val="r"/>
      <c:layout>
        <c:manualLayout>
          <c:xMode val="edge"/>
          <c:yMode val="edge"/>
          <c:x val="0.25922134733158353"/>
          <c:y val="0.13930146889533654"/>
          <c:w val="0.54094067568477711"/>
          <c:h val="0.10686512870101833"/>
        </c:manualLayout>
      </c:layout>
      <c:spPr>
        <a:noFill/>
        <a:ln w="25400">
          <a:noFill/>
        </a:ln>
      </c:spPr>
      <c:txPr>
        <a:bodyPr/>
        <a:lstStyle/>
        <a:p>
          <a:pPr>
            <a:defRPr sz="1200" b="1" i="0" u="none" strike="noStrike" baseline="0">
              <a:solidFill>
                <a:srgbClr val="000000"/>
              </a:solidFill>
              <a:latin typeface="Calibri" pitchFamily="34" charset="0"/>
              <a:ea typeface="Arial"/>
              <a:cs typeface="Arial"/>
            </a:defRPr>
          </a:pPr>
          <a:endParaRPr lang="en-US"/>
        </a:p>
      </c:txPr>
    </c:legend>
    <c:plotVisOnly val="1"/>
    <c:dispBlanksAs val="gap"/>
  </c:chart>
  <c:spPr>
    <a:noFill/>
    <a:ln w="3175">
      <a:no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200" b="1" i="0" u="none" strike="noStrike" baseline="0">
                <a:solidFill>
                  <a:srgbClr val="000000"/>
                </a:solidFill>
                <a:latin typeface="Calibri"/>
                <a:ea typeface="Calibri"/>
                <a:cs typeface="Calibri"/>
              </a:defRPr>
            </a:pPr>
            <a:r>
              <a:rPr lang="en-US" sz="1440" b="1" i="0" strike="noStrike">
                <a:solidFill>
                  <a:srgbClr val="000000"/>
                </a:solidFill>
                <a:latin typeface="Calibri"/>
              </a:rPr>
              <a:t>2007 Cover Crop Transect Data</a:t>
            </a:r>
          </a:p>
          <a:p>
            <a:pPr>
              <a:defRPr sz="1200" b="1" i="0" u="none" strike="noStrike" baseline="0">
                <a:solidFill>
                  <a:srgbClr val="000000"/>
                </a:solidFill>
                <a:latin typeface="Calibri"/>
                <a:ea typeface="Calibri"/>
                <a:cs typeface="Calibri"/>
              </a:defRPr>
            </a:pPr>
            <a:r>
              <a:rPr lang="en-US" sz="1440" b="1" i="0" strike="noStrike">
                <a:solidFill>
                  <a:srgbClr val="000000"/>
                </a:solidFill>
                <a:latin typeface="Calibri"/>
              </a:rPr>
              <a:t>(% incidence)</a:t>
            </a:r>
          </a:p>
        </c:rich>
      </c:tx>
      <c:layout/>
      <c:spPr>
        <a:noFill/>
        <a:ln w="25400">
          <a:noFill/>
        </a:ln>
      </c:spPr>
    </c:title>
    <c:plotArea>
      <c:layout>
        <c:manualLayout>
          <c:layoutTarget val="inner"/>
          <c:xMode val="edge"/>
          <c:yMode val="edge"/>
          <c:x val="2.119460500963391E-2"/>
          <c:y val="0.30064304461942259"/>
          <c:w val="0.79722346122919663"/>
          <c:h val="0.59940920120833951"/>
        </c:manualLayout>
      </c:layout>
      <c:barChart>
        <c:barDir val="col"/>
        <c:grouping val="percentStacked"/>
        <c:ser>
          <c:idx val="0"/>
          <c:order val="0"/>
          <c:tx>
            <c:strRef>
              <c:f>'CoverCrop Transects - Fall ''08'!$A$130</c:f>
              <c:strCache>
                <c:ptCount val="1"/>
                <c:pt idx="0">
                  <c:v>C = cover</c:v>
                </c:pt>
              </c:strCache>
            </c:strRef>
          </c:tx>
          <c:spPr>
            <a:solidFill>
              <a:srgbClr val="00B050"/>
            </a:solidFill>
          </c:spPr>
          <c:dLbls>
            <c:spPr>
              <a:noFill/>
              <a:ln w="25400">
                <a:noFill/>
              </a:ln>
            </c:spPr>
            <c:txPr>
              <a:bodyPr/>
              <a:lstStyle/>
              <a:p>
                <a:pPr>
                  <a:defRPr sz="1200" b="1" i="0" u="none" strike="noStrike" baseline="0">
                    <a:solidFill>
                      <a:srgbClr val="000000"/>
                    </a:solidFill>
                    <a:latin typeface="Calibri"/>
                    <a:ea typeface="Calibri"/>
                    <a:cs typeface="Calibri"/>
                  </a:defRPr>
                </a:pPr>
                <a:endParaRPr lang="en-US"/>
              </a:p>
            </c:txPr>
            <c:showVal val="1"/>
          </c:dLbls>
          <c:cat>
            <c:strRef>
              <c:f>'CoverCrop Transects - Fall ''08'!$C$129:$F$129</c:f>
              <c:strCache>
                <c:ptCount val="4"/>
                <c:pt idx="0">
                  <c:v> Sorghum</c:v>
                </c:pt>
                <c:pt idx="1">
                  <c:v>Sudan</c:v>
                </c:pt>
                <c:pt idx="2">
                  <c:v>Fallow</c:v>
                </c:pt>
                <c:pt idx="3">
                  <c:v>Hay Millet</c:v>
                </c:pt>
              </c:strCache>
            </c:strRef>
          </c:cat>
          <c:val>
            <c:numRef>
              <c:f>'CoverCrop Transects - Fall ''08'!$C$130:$F$130</c:f>
              <c:numCache>
                <c:formatCode>General</c:formatCode>
                <c:ptCount val="4"/>
                <c:pt idx="0">
                  <c:v>49</c:v>
                </c:pt>
                <c:pt idx="1">
                  <c:v>27</c:v>
                </c:pt>
                <c:pt idx="2">
                  <c:v>0</c:v>
                </c:pt>
                <c:pt idx="3">
                  <c:v>42</c:v>
                </c:pt>
              </c:numCache>
            </c:numRef>
          </c:val>
        </c:ser>
        <c:ser>
          <c:idx val="1"/>
          <c:order val="1"/>
          <c:tx>
            <c:strRef>
              <c:f>'CoverCrop Transects - Fall ''08'!$A$131</c:f>
              <c:strCache>
                <c:ptCount val="1"/>
                <c:pt idx="0">
                  <c:v>B = bare ground</c:v>
                </c:pt>
              </c:strCache>
            </c:strRef>
          </c:tx>
          <c:spPr>
            <a:solidFill>
              <a:srgbClr val="FFC000"/>
            </a:solidFill>
          </c:spPr>
          <c:dLbls>
            <c:spPr>
              <a:noFill/>
              <a:ln w="25400">
                <a:noFill/>
              </a:ln>
            </c:spPr>
            <c:txPr>
              <a:bodyPr/>
              <a:lstStyle/>
              <a:p>
                <a:pPr>
                  <a:defRPr sz="1200" b="1" i="0" u="none" strike="noStrike" baseline="0">
                    <a:solidFill>
                      <a:srgbClr val="000000"/>
                    </a:solidFill>
                    <a:latin typeface="Calibri"/>
                    <a:ea typeface="Calibri"/>
                    <a:cs typeface="Calibri"/>
                  </a:defRPr>
                </a:pPr>
                <a:endParaRPr lang="en-US"/>
              </a:p>
            </c:txPr>
            <c:showVal val="1"/>
          </c:dLbls>
          <c:cat>
            <c:strRef>
              <c:f>'CoverCrop Transects - Fall ''08'!$C$129:$F$129</c:f>
              <c:strCache>
                <c:ptCount val="4"/>
                <c:pt idx="0">
                  <c:v> Sorghum</c:v>
                </c:pt>
                <c:pt idx="1">
                  <c:v>Sudan</c:v>
                </c:pt>
                <c:pt idx="2">
                  <c:v>Fallow</c:v>
                </c:pt>
                <c:pt idx="3">
                  <c:v>Hay Millet</c:v>
                </c:pt>
              </c:strCache>
            </c:strRef>
          </c:cat>
          <c:val>
            <c:numRef>
              <c:f>'CoverCrop Transects - Fall ''08'!$C$131:$F$131</c:f>
              <c:numCache>
                <c:formatCode>General</c:formatCode>
                <c:ptCount val="4"/>
                <c:pt idx="0">
                  <c:v>26</c:v>
                </c:pt>
                <c:pt idx="1">
                  <c:v>47</c:v>
                </c:pt>
                <c:pt idx="2">
                  <c:v>57</c:v>
                </c:pt>
                <c:pt idx="3">
                  <c:v>41</c:v>
                </c:pt>
              </c:numCache>
            </c:numRef>
          </c:val>
        </c:ser>
        <c:ser>
          <c:idx val="2"/>
          <c:order val="2"/>
          <c:tx>
            <c:strRef>
              <c:f>'CoverCrop Transects - Fall ''08'!$A$132</c:f>
              <c:strCache>
                <c:ptCount val="1"/>
                <c:pt idx="0">
                  <c:v>W = weed </c:v>
                </c:pt>
              </c:strCache>
            </c:strRef>
          </c:tx>
          <c:spPr>
            <a:solidFill>
              <a:srgbClr val="FF0000"/>
            </a:solidFill>
          </c:spPr>
          <c:dLbls>
            <c:spPr>
              <a:noFill/>
              <a:ln w="25400">
                <a:noFill/>
              </a:ln>
            </c:spPr>
            <c:txPr>
              <a:bodyPr/>
              <a:lstStyle/>
              <a:p>
                <a:pPr>
                  <a:defRPr sz="1200" b="1" i="0" u="none" strike="noStrike" baseline="0">
                    <a:solidFill>
                      <a:srgbClr val="000000"/>
                    </a:solidFill>
                    <a:latin typeface="Calibri"/>
                    <a:ea typeface="Calibri"/>
                    <a:cs typeface="Calibri"/>
                  </a:defRPr>
                </a:pPr>
                <a:endParaRPr lang="en-US"/>
              </a:p>
            </c:txPr>
            <c:showVal val="1"/>
          </c:dLbls>
          <c:cat>
            <c:strRef>
              <c:f>'CoverCrop Transects - Fall ''08'!$C$129:$F$129</c:f>
              <c:strCache>
                <c:ptCount val="4"/>
                <c:pt idx="0">
                  <c:v> Sorghum</c:v>
                </c:pt>
                <c:pt idx="1">
                  <c:v>Sudan</c:v>
                </c:pt>
                <c:pt idx="2">
                  <c:v>Fallow</c:v>
                </c:pt>
                <c:pt idx="3">
                  <c:v>Hay Millet</c:v>
                </c:pt>
              </c:strCache>
            </c:strRef>
          </c:cat>
          <c:val>
            <c:numRef>
              <c:f>'CoverCrop Transects - Fall ''08'!$C$132:$F$132</c:f>
              <c:numCache>
                <c:formatCode>General</c:formatCode>
                <c:ptCount val="4"/>
                <c:pt idx="0">
                  <c:v>10</c:v>
                </c:pt>
                <c:pt idx="1">
                  <c:v>16</c:v>
                </c:pt>
                <c:pt idx="2">
                  <c:v>15</c:v>
                </c:pt>
                <c:pt idx="3">
                  <c:v>15</c:v>
                </c:pt>
              </c:numCache>
            </c:numRef>
          </c:val>
        </c:ser>
        <c:ser>
          <c:idx val="3"/>
          <c:order val="3"/>
          <c:tx>
            <c:strRef>
              <c:f>'CoverCrop Transects - Fall ''08'!$A$133</c:f>
              <c:strCache>
                <c:ptCount val="1"/>
                <c:pt idx="0">
                  <c:v>R = residue</c:v>
                </c:pt>
              </c:strCache>
            </c:strRef>
          </c:tx>
          <c:spPr>
            <a:solidFill>
              <a:schemeClr val="accent1">
                <a:lumMod val="50000"/>
              </a:schemeClr>
            </a:solidFill>
          </c:spPr>
          <c:dLbls>
            <c:spPr>
              <a:noFill/>
              <a:ln w="25400">
                <a:noFill/>
              </a:ln>
            </c:spPr>
            <c:txPr>
              <a:bodyPr/>
              <a:lstStyle/>
              <a:p>
                <a:pPr>
                  <a:defRPr sz="1200" b="1" i="0" u="none" strike="noStrike" baseline="0">
                    <a:solidFill>
                      <a:srgbClr val="000000"/>
                    </a:solidFill>
                    <a:latin typeface="Calibri"/>
                    <a:ea typeface="Calibri"/>
                    <a:cs typeface="Calibri"/>
                  </a:defRPr>
                </a:pPr>
                <a:endParaRPr lang="en-US"/>
              </a:p>
            </c:txPr>
            <c:showVal val="1"/>
          </c:dLbls>
          <c:cat>
            <c:strRef>
              <c:f>'CoverCrop Transects - Fall ''08'!$C$129:$F$129</c:f>
              <c:strCache>
                <c:ptCount val="4"/>
                <c:pt idx="0">
                  <c:v> Sorghum</c:v>
                </c:pt>
                <c:pt idx="1">
                  <c:v>Sudan</c:v>
                </c:pt>
                <c:pt idx="2">
                  <c:v>Fallow</c:v>
                </c:pt>
                <c:pt idx="3">
                  <c:v>Hay Millet</c:v>
                </c:pt>
              </c:strCache>
            </c:strRef>
          </c:cat>
          <c:val>
            <c:numRef>
              <c:f>'CoverCrop Transects - Fall ''08'!$C$133:$F$133</c:f>
              <c:numCache>
                <c:formatCode>General</c:formatCode>
                <c:ptCount val="4"/>
                <c:pt idx="0">
                  <c:v>15</c:v>
                </c:pt>
                <c:pt idx="1">
                  <c:v>10</c:v>
                </c:pt>
                <c:pt idx="2">
                  <c:v>28</c:v>
                </c:pt>
                <c:pt idx="3">
                  <c:v>2</c:v>
                </c:pt>
              </c:numCache>
            </c:numRef>
          </c:val>
        </c:ser>
        <c:dLbls>
          <c:showVal val="1"/>
        </c:dLbls>
        <c:gapWidth val="95"/>
        <c:overlap val="100"/>
        <c:axId val="75932032"/>
        <c:axId val="75933568"/>
      </c:barChart>
      <c:catAx>
        <c:axId val="75932032"/>
        <c:scaling>
          <c:orientation val="minMax"/>
        </c:scaling>
        <c:axPos val="b"/>
        <c:numFmt formatCode="General" sourceLinked="1"/>
        <c:majorTickMark val="none"/>
        <c:tickLblPos val="nextTo"/>
        <c:txPr>
          <a:bodyPr rot="0" vert="horz"/>
          <a:lstStyle/>
          <a:p>
            <a:pPr>
              <a:defRPr sz="1200" b="1" i="0" u="none" strike="noStrike" baseline="0">
                <a:solidFill>
                  <a:srgbClr val="000000"/>
                </a:solidFill>
                <a:latin typeface="Calibri"/>
                <a:ea typeface="Calibri"/>
                <a:cs typeface="Calibri"/>
              </a:defRPr>
            </a:pPr>
            <a:endParaRPr lang="en-US"/>
          </a:p>
        </c:txPr>
        <c:crossAx val="75933568"/>
        <c:crosses val="autoZero"/>
        <c:auto val="1"/>
        <c:lblAlgn val="ctr"/>
        <c:lblOffset val="100"/>
      </c:catAx>
      <c:valAx>
        <c:axId val="75933568"/>
        <c:scaling>
          <c:orientation val="minMax"/>
        </c:scaling>
        <c:delete val="1"/>
        <c:axPos val="l"/>
        <c:numFmt formatCode="0%" sourceLinked="1"/>
        <c:tickLblPos val="none"/>
        <c:crossAx val="75932032"/>
        <c:crosses val="autoZero"/>
        <c:crossBetween val="between"/>
      </c:valAx>
    </c:plotArea>
    <c:legend>
      <c:legendPos val="r"/>
      <c:layout>
        <c:manualLayout>
          <c:xMode val="edge"/>
          <c:yMode val="edge"/>
          <c:x val="0.15934959349593664"/>
          <c:y val="0.13953488372093126"/>
          <c:w val="0.67804878048780914"/>
          <c:h val="0.10528389308479297"/>
        </c:manualLayout>
      </c:layout>
      <c:txPr>
        <a:bodyPr/>
        <a:lstStyle/>
        <a:p>
          <a:pPr>
            <a:defRPr sz="1200" b="1" i="0" u="none" strike="noStrike" baseline="0">
              <a:solidFill>
                <a:srgbClr val="000000"/>
              </a:solidFill>
              <a:latin typeface="Calibri"/>
              <a:ea typeface="Calibri"/>
              <a:cs typeface="Calibri"/>
            </a:defRPr>
          </a:pPr>
          <a:endParaRPr lang="en-US"/>
        </a:p>
      </c:txPr>
    </c:legend>
    <c:plotVisOnly val="1"/>
    <c:dispBlanksAs val="gap"/>
  </c:chart>
  <c:txPr>
    <a:bodyPr/>
    <a:lstStyle/>
    <a:p>
      <a:pPr>
        <a:defRPr sz="1200" b="1" i="0" u="none" strike="noStrike" baseline="0">
          <a:solidFill>
            <a:srgbClr val="000000"/>
          </a:solidFill>
          <a:latin typeface="Calibri"/>
          <a:ea typeface="Calibri"/>
          <a:cs typeface="Calibri"/>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40"/>
            </a:pPr>
            <a:r>
              <a:rPr lang="en-US" sz="1440"/>
              <a:t>2009 Fall Cover Transect Data </a:t>
            </a:r>
          </a:p>
          <a:p>
            <a:pPr>
              <a:defRPr sz="1440"/>
            </a:pPr>
            <a:r>
              <a:rPr lang="en-US" sz="1440"/>
              <a:t>(% incidence)</a:t>
            </a:r>
          </a:p>
        </c:rich>
      </c:tx>
      <c:layout/>
    </c:title>
    <c:plotArea>
      <c:layout/>
      <c:barChart>
        <c:barDir val="col"/>
        <c:grouping val="percentStacked"/>
        <c:ser>
          <c:idx val="0"/>
          <c:order val="0"/>
          <c:tx>
            <c:strRef>
              <c:f>'Fall Transect'!$A$46</c:f>
              <c:strCache>
                <c:ptCount val="1"/>
                <c:pt idx="0">
                  <c:v>C = cover</c:v>
                </c:pt>
              </c:strCache>
            </c:strRef>
          </c:tx>
          <c:spPr>
            <a:solidFill>
              <a:srgbClr val="00B050"/>
            </a:solidFill>
          </c:spPr>
          <c:dLbls>
            <c:showVal val="1"/>
          </c:dLbls>
          <c:cat>
            <c:strRef>
              <c:f>'Fall Transect'!$B$45:$D$45</c:f>
              <c:strCache>
                <c:ptCount val="3"/>
                <c:pt idx="0">
                  <c:v>Sudan</c:v>
                </c:pt>
                <c:pt idx="1">
                  <c:v>Cool Season Grass</c:v>
                </c:pt>
                <c:pt idx="2">
                  <c:v>Warm Season Grass</c:v>
                </c:pt>
              </c:strCache>
            </c:strRef>
          </c:cat>
          <c:val>
            <c:numRef>
              <c:f>'Fall Transect'!$B$46:$D$46</c:f>
              <c:numCache>
                <c:formatCode>0%</c:formatCode>
                <c:ptCount val="3"/>
                <c:pt idx="0">
                  <c:v>0.76666666666666672</c:v>
                </c:pt>
                <c:pt idx="1">
                  <c:v>0.44</c:v>
                </c:pt>
                <c:pt idx="2">
                  <c:v>0.12000000000000002</c:v>
                </c:pt>
              </c:numCache>
            </c:numRef>
          </c:val>
        </c:ser>
        <c:ser>
          <c:idx val="1"/>
          <c:order val="1"/>
          <c:tx>
            <c:strRef>
              <c:f>'Fall Transect'!$A$47</c:f>
              <c:strCache>
                <c:ptCount val="1"/>
                <c:pt idx="0">
                  <c:v>B = bare ground</c:v>
                </c:pt>
              </c:strCache>
            </c:strRef>
          </c:tx>
          <c:spPr>
            <a:solidFill>
              <a:srgbClr val="FFC000"/>
            </a:solidFill>
          </c:spPr>
          <c:dLbls>
            <c:showVal val="1"/>
          </c:dLbls>
          <c:cat>
            <c:strRef>
              <c:f>'Fall Transect'!$B$45:$D$45</c:f>
              <c:strCache>
                <c:ptCount val="3"/>
                <c:pt idx="0">
                  <c:v>Sudan</c:v>
                </c:pt>
                <c:pt idx="1">
                  <c:v>Cool Season Grass</c:v>
                </c:pt>
                <c:pt idx="2">
                  <c:v>Warm Season Grass</c:v>
                </c:pt>
              </c:strCache>
            </c:strRef>
          </c:cat>
          <c:val>
            <c:numRef>
              <c:f>'Fall Transect'!$B$47:$D$47</c:f>
              <c:numCache>
                <c:formatCode>0%</c:formatCode>
                <c:ptCount val="3"/>
                <c:pt idx="0">
                  <c:v>7.3333333333333681E-2</c:v>
                </c:pt>
                <c:pt idx="1">
                  <c:v>0.14000000000000001</c:v>
                </c:pt>
                <c:pt idx="2">
                  <c:v>0.2</c:v>
                </c:pt>
              </c:numCache>
            </c:numRef>
          </c:val>
        </c:ser>
        <c:ser>
          <c:idx val="2"/>
          <c:order val="2"/>
          <c:tx>
            <c:strRef>
              <c:f>'Fall Transect'!$A$48</c:f>
              <c:strCache>
                <c:ptCount val="1"/>
                <c:pt idx="0">
                  <c:v>W = weed </c:v>
                </c:pt>
              </c:strCache>
            </c:strRef>
          </c:tx>
          <c:spPr>
            <a:solidFill>
              <a:srgbClr val="FF0000"/>
            </a:solidFill>
          </c:spPr>
          <c:dLbls>
            <c:showVal val="1"/>
          </c:dLbls>
          <c:cat>
            <c:strRef>
              <c:f>'Fall Transect'!$B$45:$D$45</c:f>
              <c:strCache>
                <c:ptCount val="3"/>
                <c:pt idx="0">
                  <c:v>Sudan</c:v>
                </c:pt>
                <c:pt idx="1">
                  <c:v>Cool Season Grass</c:v>
                </c:pt>
                <c:pt idx="2">
                  <c:v>Warm Season Grass</c:v>
                </c:pt>
              </c:strCache>
            </c:strRef>
          </c:cat>
          <c:val>
            <c:numRef>
              <c:f>'Fall Transect'!$B$48:$D$48</c:f>
              <c:numCache>
                <c:formatCode>0%</c:formatCode>
                <c:ptCount val="3"/>
                <c:pt idx="0">
                  <c:v>0.11666666666666672</c:v>
                </c:pt>
                <c:pt idx="1">
                  <c:v>0.11</c:v>
                </c:pt>
                <c:pt idx="2">
                  <c:v>0.39000000000000112</c:v>
                </c:pt>
              </c:numCache>
            </c:numRef>
          </c:val>
        </c:ser>
        <c:ser>
          <c:idx val="3"/>
          <c:order val="3"/>
          <c:tx>
            <c:strRef>
              <c:f>'Fall Transect'!$A$49</c:f>
              <c:strCache>
                <c:ptCount val="1"/>
                <c:pt idx="0">
                  <c:v>R = residue</c:v>
                </c:pt>
              </c:strCache>
            </c:strRef>
          </c:tx>
          <c:spPr>
            <a:solidFill>
              <a:schemeClr val="accent1">
                <a:lumMod val="50000"/>
              </a:schemeClr>
            </a:solidFill>
          </c:spPr>
          <c:dLbls>
            <c:showVal val="1"/>
          </c:dLbls>
          <c:cat>
            <c:strRef>
              <c:f>'Fall Transect'!$B$45:$D$45</c:f>
              <c:strCache>
                <c:ptCount val="3"/>
                <c:pt idx="0">
                  <c:v>Sudan</c:v>
                </c:pt>
                <c:pt idx="1">
                  <c:v>Cool Season Grass</c:v>
                </c:pt>
                <c:pt idx="2">
                  <c:v>Warm Season Grass</c:v>
                </c:pt>
              </c:strCache>
            </c:strRef>
          </c:cat>
          <c:val>
            <c:numRef>
              <c:f>'Fall Transect'!$B$49:$D$49</c:f>
              <c:numCache>
                <c:formatCode>0%</c:formatCode>
                <c:ptCount val="3"/>
                <c:pt idx="0">
                  <c:v>4.3333333333333592E-2</c:v>
                </c:pt>
                <c:pt idx="1">
                  <c:v>0.310000000000001</c:v>
                </c:pt>
                <c:pt idx="2">
                  <c:v>0.29000000000000031</c:v>
                </c:pt>
              </c:numCache>
            </c:numRef>
          </c:val>
        </c:ser>
        <c:overlap val="100"/>
        <c:axId val="75851264"/>
        <c:axId val="75852800"/>
      </c:barChart>
      <c:catAx>
        <c:axId val="75851264"/>
        <c:scaling>
          <c:orientation val="maxMin"/>
        </c:scaling>
        <c:axPos val="b"/>
        <c:majorTickMark val="none"/>
        <c:tickLblPos val="nextTo"/>
        <c:spPr>
          <a:noFill/>
          <a:ln w="9525" cap="flat" cmpd="sng" algn="ctr">
            <a:solidFill>
              <a:schemeClr val="dk1">
                <a:shade val="95000"/>
                <a:satMod val="105000"/>
              </a:schemeClr>
            </a:solidFill>
            <a:prstDash val="solid"/>
          </a:ln>
          <a:effectLst/>
        </c:spPr>
        <c:txPr>
          <a:bodyPr/>
          <a:lstStyle/>
          <a:p>
            <a:pPr>
              <a:defRPr sz="1200"/>
            </a:pPr>
            <a:endParaRPr lang="en-US"/>
          </a:p>
        </c:txPr>
        <c:crossAx val="75852800"/>
        <c:crosses val="autoZero"/>
        <c:auto val="1"/>
        <c:lblAlgn val="ctr"/>
        <c:lblOffset val="100"/>
      </c:catAx>
      <c:valAx>
        <c:axId val="75852800"/>
        <c:scaling>
          <c:orientation val="minMax"/>
        </c:scaling>
        <c:delete val="1"/>
        <c:axPos val="r"/>
        <c:numFmt formatCode="0%" sourceLinked="1"/>
        <c:tickLblPos val="none"/>
        <c:crossAx val="75851264"/>
        <c:crosses val="autoZero"/>
        <c:crossBetween val="between"/>
      </c:valAx>
    </c:plotArea>
    <c:legend>
      <c:legendPos val="t"/>
      <c:layout/>
      <c:txPr>
        <a:bodyPr/>
        <a:lstStyle/>
        <a:p>
          <a:pPr>
            <a:defRPr sz="1200" b="1"/>
          </a:pPr>
          <a:endParaRPr lang="en-US"/>
        </a:p>
      </c:txPr>
    </c:legend>
    <c:plotVisOnly val="1"/>
  </c:chart>
  <c:txPr>
    <a:bodyPr/>
    <a:lstStyle/>
    <a:p>
      <a:pPr>
        <a:defRPr>
          <a:latin typeface="Calibri" pitchFamily="34" charset="0"/>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2008</a:t>
            </a:r>
            <a:r>
              <a:rPr lang="en-US" baseline="0" dirty="0" smtClean="0"/>
              <a:t> </a:t>
            </a:r>
            <a:r>
              <a:rPr lang="en-US" baseline="0" dirty="0"/>
              <a:t>Precipitation</a:t>
            </a:r>
          </a:p>
          <a:p>
            <a:pPr>
              <a:defRPr/>
            </a:pPr>
            <a:r>
              <a:rPr lang="en-US" baseline="0" dirty="0"/>
              <a:t>(inches) </a:t>
            </a:r>
          </a:p>
          <a:p>
            <a:pPr>
              <a:defRPr/>
            </a:pPr>
            <a:endParaRPr lang="en-US" sz="1400" dirty="0"/>
          </a:p>
        </c:rich>
      </c:tx>
      <c:layout/>
      <c:spPr>
        <a:noFill/>
        <a:ln w="25400">
          <a:noFill/>
        </a:ln>
      </c:spPr>
    </c:title>
    <c:plotArea>
      <c:layout>
        <c:manualLayout>
          <c:layoutTarget val="inner"/>
          <c:xMode val="edge"/>
          <c:yMode val="edge"/>
          <c:x val="8.7827244620006545E-2"/>
          <c:y val="0.26626016260162599"/>
          <c:w val="0.87260981142652527"/>
          <c:h val="0.48033064464502911"/>
        </c:manualLayout>
      </c:layout>
      <c:barChart>
        <c:barDir val="col"/>
        <c:grouping val="clustered"/>
        <c:ser>
          <c:idx val="0"/>
          <c:order val="0"/>
          <c:tx>
            <c:strRef>
              <c:f>Sheet1!$D$3</c:f>
              <c:strCache>
                <c:ptCount val="1"/>
                <c:pt idx="0">
                  <c:v>inches</c:v>
                </c:pt>
              </c:strCache>
            </c:strRef>
          </c:tx>
          <c:spPr>
            <a:solidFill>
              <a:schemeClr val="tx2"/>
            </a:solidFill>
          </c:spPr>
          <c:dLbls>
            <c:spPr>
              <a:noFill/>
              <a:ln w="25400">
                <a:noFill/>
              </a:ln>
            </c:spPr>
            <c:showVal val="1"/>
          </c:dLbls>
          <c:cat>
            <c:numRef>
              <c:f>Sheet1!$A$4:$A$14</c:f>
              <c:numCache>
                <c:formatCode>[$-409]d\-mmm\-yy;@</c:formatCode>
                <c:ptCount val="11"/>
                <c:pt idx="0">
                  <c:v>39541</c:v>
                </c:pt>
                <c:pt idx="1">
                  <c:v>39554</c:v>
                </c:pt>
                <c:pt idx="2">
                  <c:v>39596</c:v>
                </c:pt>
                <c:pt idx="3">
                  <c:v>39608</c:v>
                </c:pt>
                <c:pt idx="4">
                  <c:v>39631</c:v>
                </c:pt>
                <c:pt idx="5">
                  <c:v>39654</c:v>
                </c:pt>
                <c:pt idx="6">
                  <c:v>39666</c:v>
                </c:pt>
                <c:pt idx="7">
                  <c:v>39678</c:v>
                </c:pt>
                <c:pt idx="8">
                  <c:v>39691</c:v>
                </c:pt>
                <c:pt idx="9">
                  <c:v>39699</c:v>
                </c:pt>
                <c:pt idx="10">
                  <c:v>39703</c:v>
                </c:pt>
              </c:numCache>
            </c:numRef>
          </c:cat>
          <c:val>
            <c:numRef>
              <c:f>Sheet1!$D$4:$D$14</c:f>
              <c:numCache>
                <c:formatCode>0.00</c:formatCode>
                <c:ptCount val="11"/>
                <c:pt idx="0">
                  <c:v>0.24331968198594744</c:v>
                </c:pt>
                <c:pt idx="1">
                  <c:v>0.45324254487578275</c:v>
                </c:pt>
                <c:pt idx="2">
                  <c:v>0.29580039770840905</c:v>
                </c:pt>
                <c:pt idx="3">
                  <c:v>1.0257594436662461</c:v>
                </c:pt>
                <c:pt idx="4">
                  <c:v>0.34351013927428087</c:v>
                </c:pt>
                <c:pt idx="5">
                  <c:v>0.5486620280075265</c:v>
                </c:pt>
                <c:pt idx="6">
                  <c:v>1.7509475154674978</c:v>
                </c:pt>
                <c:pt idx="7">
                  <c:v>3.0534234602157997</c:v>
                </c:pt>
                <c:pt idx="8">
                  <c:v>0.33396819096110592</c:v>
                </c:pt>
                <c:pt idx="9">
                  <c:v>0.18129701795031344</c:v>
                </c:pt>
                <c:pt idx="10">
                  <c:v>1.3024759447483134</c:v>
                </c:pt>
              </c:numCache>
            </c:numRef>
          </c:val>
        </c:ser>
        <c:gapWidth val="0"/>
        <c:overlap val="-100"/>
        <c:axId val="75889664"/>
        <c:axId val="76034816"/>
      </c:barChart>
      <c:dateAx>
        <c:axId val="75889664"/>
        <c:scaling>
          <c:orientation val="minMax"/>
          <c:max val="39703"/>
          <c:min val="39541"/>
        </c:scaling>
        <c:axPos val="b"/>
        <c:numFmt formatCode="[$-409]d\-mmm\-yy;@" sourceLinked="0"/>
        <c:majorTickMark val="none"/>
        <c:tickLblPos val="nextTo"/>
        <c:txPr>
          <a:bodyPr rot="-2700000"/>
          <a:lstStyle/>
          <a:p>
            <a:pPr>
              <a:defRPr b="1"/>
            </a:pPr>
            <a:endParaRPr lang="en-US"/>
          </a:p>
        </c:txPr>
        <c:crossAx val="76034816"/>
        <c:crosses val="autoZero"/>
        <c:auto val="1"/>
        <c:lblOffset val="100"/>
        <c:baseTimeUnit val="days"/>
        <c:majorUnit val="10"/>
        <c:majorTimeUnit val="days"/>
      </c:dateAx>
      <c:valAx>
        <c:axId val="76034816"/>
        <c:scaling>
          <c:orientation val="minMax"/>
          <c:max val="4"/>
        </c:scaling>
        <c:axPos val="l"/>
        <c:majorGridlines/>
        <c:numFmt formatCode="0.00" sourceLinked="1"/>
        <c:majorTickMark val="none"/>
        <c:tickLblPos val="nextTo"/>
        <c:spPr>
          <a:ln w="9525">
            <a:noFill/>
          </a:ln>
        </c:spPr>
        <c:crossAx val="75889664"/>
        <c:crosses val="autoZero"/>
        <c:crossBetween val="between"/>
        <c:majorUnit val="1"/>
      </c:valAx>
    </c:plotArea>
    <c:plotVisOnly val="1"/>
    <c:dispBlanksAs val="gap"/>
  </c:chart>
  <c:spPr>
    <a:solidFill>
      <a:schemeClr val="accent1">
        <a:lumMod val="75000"/>
        <a:alpha val="50000"/>
      </a:schemeClr>
    </a:solidFill>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6"/>
  <c:chart>
    <c:title>
      <c:tx>
        <c:rich>
          <a:bodyPr/>
          <a:lstStyle/>
          <a:p>
            <a:pPr>
              <a:defRPr sz="1800"/>
            </a:pPr>
            <a:r>
              <a:rPr lang="en-US" sz="1800"/>
              <a:t>2009 Precipitation </a:t>
            </a:r>
          </a:p>
          <a:p>
            <a:pPr>
              <a:defRPr sz="1800"/>
            </a:pPr>
            <a:r>
              <a:rPr lang="en-US" sz="1800"/>
              <a:t>(inches)</a:t>
            </a:r>
          </a:p>
        </c:rich>
      </c:tx>
      <c:layout/>
    </c:title>
    <c:plotArea>
      <c:layout/>
      <c:barChart>
        <c:barDir val="col"/>
        <c:grouping val="clustered"/>
        <c:ser>
          <c:idx val="0"/>
          <c:order val="0"/>
          <c:tx>
            <c:strRef>
              <c:f>'Alexander Rain Gage_final2'!$G$1</c:f>
              <c:strCache>
                <c:ptCount val="1"/>
                <c:pt idx="0">
                  <c:v>Inches</c:v>
                </c:pt>
              </c:strCache>
            </c:strRef>
          </c:tx>
          <c:dLbls>
            <c:txPr>
              <a:bodyPr/>
              <a:lstStyle/>
              <a:p>
                <a:pPr>
                  <a:defRPr sz="1000"/>
                </a:pPr>
                <a:endParaRPr lang="en-US"/>
              </a:p>
            </c:txPr>
            <c:dLblPos val="outEnd"/>
            <c:showVal val="1"/>
          </c:dLbls>
          <c:cat>
            <c:numRef>
              <c:f>'Alexander Rain Gage_final2'!$F$2:$F$27</c:f>
              <c:numCache>
                <c:formatCode>m/d/yyyy</c:formatCode>
                <c:ptCount val="26"/>
                <c:pt idx="0">
                  <c:v>39930</c:v>
                </c:pt>
                <c:pt idx="1">
                  <c:v>39933</c:v>
                </c:pt>
                <c:pt idx="2">
                  <c:v>39936</c:v>
                </c:pt>
                <c:pt idx="3">
                  <c:v>39943</c:v>
                </c:pt>
                <c:pt idx="4">
                  <c:v>39958</c:v>
                </c:pt>
                <c:pt idx="5">
                  <c:v>39961</c:v>
                </c:pt>
                <c:pt idx="6">
                  <c:v>39971</c:v>
                </c:pt>
                <c:pt idx="7">
                  <c:v>39973</c:v>
                </c:pt>
                <c:pt idx="8">
                  <c:v>39975</c:v>
                </c:pt>
                <c:pt idx="9">
                  <c:v>39981</c:v>
                </c:pt>
                <c:pt idx="10">
                  <c:v>39985</c:v>
                </c:pt>
                <c:pt idx="11">
                  <c:v>39990</c:v>
                </c:pt>
                <c:pt idx="12">
                  <c:v>39996</c:v>
                </c:pt>
                <c:pt idx="13">
                  <c:v>40000</c:v>
                </c:pt>
                <c:pt idx="14">
                  <c:v>40016</c:v>
                </c:pt>
                <c:pt idx="15">
                  <c:v>40020</c:v>
                </c:pt>
                <c:pt idx="16">
                  <c:v>40021</c:v>
                </c:pt>
                <c:pt idx="17">
                  <c:v>40025</c:v>
                </c:pt>
                <c:pt idx="18">
                  <c:v>40031</c:v>
                </c:pt>
                <c:pt idx="19">
                  <c:v>40034</c:v>
                </c:pt>
                <c:pt idx="20">
                  <c:v>40041</c:v>
                </c:pt>
                <c:pt idx="21">
                  <c:v>40050</c:v>
                </c:pt>
                <c:pt idx="22">
                  <c:v>40068</c:v>
                </c:pt>
                <c:pt idx="23">
                  <c:v>40079</c:v>
                </c:pt>
                <c:pt idx="24">
                  <c:v>40081</c:v>
                </c:pt>
                <c:pt idx="25">
                  <c:v>40091</c:v>
                </c:pt>
              </c:numCache>
            </c:numRef>
          </c:cat>
          <c:val>
            <c:numRef>
              <c:f>'Alexander Rain Gage_final2'!$G$2:$G$27</c:f>
              <c:numCache>
                <c:formatCode>General</c:formatCode>
                <c:ptCount val="26"/>
                <c:pt idx="0">
                  <c:v>8.0000000000000043E-2</c:v>
                </c:pt>
                <c:pt idx="1">
                  <c:v>0.05</c:v>
                </c:pt>
                <c:pt idx="2">
                  <c:v>0.37000000000000038</c:v>
                </c:pt>
                <c:pt idx="3">
                  <c:v>9.0000000000000024E-2</c:v>
                </c:pt>
                <c:pt idx="4">
                  <c:v>1.139999999999997</c:v>
                </c:pt>
                <c:pt idx="5">
                  <c:v>2.0000000000000011E-2</c:v>
                </c:pt>
                <c:pt idx="6">
                  <c:v>0.96000000000000063</c:v>
                </c:pt>
                <c:pt idx="7">
                  <c:v>0.56000000000000005</c:v>
                </c:pt>
                <c:pt idx="8">
                  <c:v>0.30000000000000032</c:v>
                </c:pt>
                <c:pt idx="9">
                  <c:v>8.0000000000000127E-2</c:v>
                </c:pt>
                <c:pt idx="10">
                  <c:v>2.9999999999999805E-2</c:v>
                </c:pt>
                <c:pt idx="11">
                  <c:v>0.30000000000000032</c:v>
                </c:pt>
                <c:pt idx="12">
                  <c:v>0.18000000000000024</c:v>
                </c:pt>
                <c:pt idx="13">
                  <c:v>0.42000000000000032</c:v>
                </c:pt>
                <c:pt idx="14">
                  <c:v>1.2</c:v>
                </c:pt>
                <c:pt idx="15">
                  <c:v>1.04</c:v>
                </c:pt>
                <c:pt idx="16">
                  <c:v>0.05</c:v>
                </c:pt>
                <c:pt idx="17">
                  <c:v>0.42000000000000032</c:v>
                </c:pt>
                <c:pt idx="18">
                  <c:v>7.0000000000000021E-2</c:v>
                </c:pt>
                <c:pt idx="19">
                  <c:v>0.54</c:v>
                </c:pt>
                <c:pt idx="20">
                  <c:v>0.1</c:v>
                </c:pt>
                <c:pt idx="21">
                  <c:v>4.0000000000000022E-2</c:v>
                </c:pt>
                <c:pt idx="22">
                  <c:v>0.36000000000000032</c:v>
                </c:pt>
                <c:pt idx="23">
                  <c:v>0.37000000000000038</c:v>
                </c:pt>
                <c:pt idx="24">
                  <c:v>0.05</c:v>
                </c:pt>
                <c:pt idx="25">
                  <c:v>0.18000000000000024</c:v>
                </c:pt>
              </c:numCache>
            </c:numRef>
          </c:val>
        </c:ser>
        <c:dLbls>
          <c:showVal val="1"/>
        </c:dLbls>
        <c:gapWidth val="0"/>
        <c:axId val="75957376"/>
        <c:axId val="75958912"/>
      </c:barChart>
      <c:dateAx>
        <c:axId val="75957376"/>
        <c:scaling>
          <c:orientation val="minMax"/>
        </c:scaling>
        <c:axPos val="b"/>
        <c:numFmt formatCode="[$-409]d\-mmm\-yy;@" sourceLinked="0"/>
        <c:majorTickMark val="none"/>
        <c:tickLblPos val="nextTo"/>
        <c:txPr>
          <a:bodyPr rot="-2700000"/>
          <a:lstStyle/>
          <a:p>
            <a:pPr>
              <a:defRPr sz="1000" b="1"/>
            </a:pPr>
            <a:endParaRPr lang="en-US"/>
          </a:p>
        </c:txPr>
        <c:crossAx val="75958912"/>
        <c:crosses val="autoZero"/>
        <c:auto val="1"/>
        <c:lblOffset val="100"/>
        <c:majorUnit val="10"/>
        <c:majorTimeUnit val="days"/>
      </c:dateAx>
      <c:valAx>
        <c:axId val="75958912"/>
        <c:scaling>
          <c:orientation val="minMax"/>
          <c:max val="2"/>
        </c:scaling>
        <c:axPos val="l"/>
        <c:majorGridlines/>
        <c:numFmt formatCode="General" sourceLinked="1"/>
        <c:tickLblPos val="nextTo"/>
        <c:spPr>
          <a:ln>
            <a:noFill/>
          </a:ln>
        </c:spPr>
        <c:txPr>
          <a:bodyPr/>
          <a:lstStyle/>
          <a:p>
            <a:pPr>
              <a:defRPr sz="1000"/>
            </a:pPr>
            <a:endParaRPr lang="en-US"/>
          </a:p>
        </c:txPr>
        <c:crossAx val="75957376"/>
        <c:crosses val="autoZero"/>
        <c:crossBetween val="between"/>
        <c:majorUnit val="0.5"/>
      </c:valAx>
    </c:plotArea>
    <c:plotVisOnly val="1"/>
  </c:chart>
  <c:spPr>
    <a:solidFill>
      <a:srgbClr val="BBE0E3">
        <a:lumMod val="75000"/>
        <a:alpha val="50000"/>
      </a:srgbClr>
    </a:solidFill>
  </c:spPr>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style val="4"/>
  <c:chart>
    <c:title>
      <c:tx>
        <c:rich>
          <a:bodyPr/>
          <a:lstStyle/>
          <a:p>
            <a:pPr>
              <a:defRPr/>
            </a:pPr>
            <a:r>
              <a:rPr lang="en-US" sz="1800" dirty="0"/>
              <a:t>2009 Biomass Yield</a:t>
            </a:r>
          </a:p>
          <a:p>
            <a:pPr>
              <a:defRPr/>
            </a:pPr>
            <a:r>
              <a:rPr lang="en-US" sz="1400" dirty="0"/>
              <a:t>adjusted tons/acre (18% moisture)</a:t>
            </a:r>
          </a:p>
        </c:rich>
      </c:tx>
      <c:layout/>
    </c:title>
    <c:plotArea>
      <c:layout/>
      <c:barChart>
        <c:barDir val="col"/>
        <c:grouping val="clustered"/>
        <c:ser>
          <c:idx val="0"/>
          <c:order val="0"/>
          <c:spPr>
            <a:solidFill>
              <a:schemeClr val="accent2">
                <a:lumMod val="60000"/>
                <a:lumOff val="40000"/>
              </a:schemeClr>
            </a:solidFill>
          </c:spPr>
          <c:cat>
            <c:strRef>
              <c:f>'S. Sudan'!$W$35:$W$37</c:f>
              <c:strCache>
                <c:ptCount val="3"/>
                <c:pt idx="0">
                  <c:v>Warm Season Grass</c:v>
                </c:pt>
                <c:pt idx="1">
                  <c:v>Cool Season Grass</c:v>
                </c:pt>
                <c:pt idx="2">
                  <c:v>S. Sudan</c:v>
                </c:pt>
              </c:strCache>
            </c:strRef>
          </c:cat>
          <c:val>
            <c:numRef>
              <c:f>'S. Sudan'!$X$35:$X$37</c:f>
              <c:numCache>
                <c:formatCode>General</c:formatCode>
                <c:ptCount val="3"/>
                <c:pt idx="0">
                  <c:v>0.13</c:v>
                </c:pt>
                <c:pt idx="1">
                  <c:v>0.3600000000000001</c:v>
                </c:pt>
                <c:pt idx="2">
                  <c:v>6.74</c:v>
                </c:pt>
              </c:numCache>
            </c:numRef>
          </c:val>
        </c:ser>
        <c:dLbls>
          <c:showVal val="1"/>
        </c:dLbls>
        <c:axId val="75983104"/>
        <c:axId val="76009472"/>
      </c:barChart>
      <c:catAx>
        <c:axId val="75983104"/>
        <c:scaling>
          <c:orientation val="minMax"/>
        </c:scaling>
        <c:axPos val="b"/>
        <c:tickLblPos val="nextTo"/>
        <c:txPr>
          <a:bodyPr/>
          <a:lstStyle/>
          <a:p>
            <a:pPr>
              <a:defRPr sz="1200" b="1"/>
            </a:pPr>
            <a:endParaRPr lang="en-US"/>
          </a:p>
        </c:txPr>
        <c:crossAx val="76009472"/>
        <c:crosses val="autoZero"/>
        <c:auto val="1"/>
        <c:lblAlgn val="ctr"/>
        <c:lblOffset val="100"/>
      </c:catAx>
      <c:valAx>
        <c:axId val="76009472"/>
        <c:scaling>
          <c:orientation val="minMax"/>
          <c:max val="7"/>
        </c:scaling>
        <c:axPos val="l"/>
        <c:majorGridlines/>
        <c:title>
          <c:tx>
            <c:rich>
              <a:bodyPr rot="-5400000" vert="horz"/>
              <a:lstStyle/>
              <a:p>
                <a:pPr>
                  <a:defRPr/>
                </a:pPr>
                <a:r>
                  <a:rPr lang="en-US" sz="1200" dirty="0" smtClean="0"/>
                  <a:t>tons/acre</a:t>
                </a:r>
                <a:endParaRPr lang="en-US" sz="1200" dirty="0"/>
              </a:p>
            </c:rich>
          </c:tx>
          <c:layout>
            <c:manualLayout>
              <c:xMode val="edge"/>
              <c:yMode val="edge"/>
              <c:x val="1.5873015873015879E-2"/>
              <c:y val="0.40137542017774164"/>
            </c:manualLayout>
          </c:layout>
        </c:title>
        <c:numFmt formatCode="#,##0.00" sourceLinked="0"/>
        <c:tickLblPos val="nextTo"/>
        <c:txPr>
          <a:bodyPr/>
          <a:lstStyle/>
          <a:p>
            <a:pPr>
              <a:defRPr sz="1200" b="1"/>
            </a:pPr>
            <a:endParaRPr lang="en-US"/>
          </a:p>
        </c:txPr>
        <c:crossAx val="75983104"/>
        <c:crosses val="autoZero"/>
        <c:crossBetween val="between"/>
      </c:valAx>
      <c:spPr>
        <a:noFill/>
        <a:ln w="25400">
          <a:noFill/>
        </a:ln>
      </c:spPr>
    </c:plotArea>
    <c:plotVisOnly val="1"/>
  </c:chart>
  <c:spPr>
    <a:solidFill>
      <a:srgbClr val="BBE0E3">
        <a:lumMod val="75000"/>
        <a:alpha val="50000"/>
      </a:srgbClr>
    </a:solidFill>
  </c:spPr>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600"/>
              <a:t> 2008-2009 Total N Plant Uptake</a:t>
            </a:r>
          </a:p>
        </c:rich>
      </c:tx>
      <c:layout/>
    </c:title>
    <c:plotArea>
      <c:layout/>
      <c:barChart>
        <c:barDir val="bar"/>
        <c:grouping val="clustered"/>
        <c:ser>
          <c:idx val="0"/>
          <c:order val="0"/>
          <c:tx>
            <c:strRef>
              <c:f>Sheet1!$H$90</c:f>
              <c:strCache>
                <c:ptCount val="1"/>
                <c:pt idx="0">
                  <c:v>total N uptake</c:v>
                </c:pt>
              </c:strCache>
            </c:strRef>
          </c:tx>
          <c:spPr>
            <a:solidFill>
              <a:srgbClr val="00B050"/>
            </a:solidFill>
          </c:spPr>
          <c:dLbls>
            <c:showVal val="1"/>
          </c:dLbls>
          <c:cat>
            <c:strRef>
              <c:f>Sheet1!$B$91:$B$100</c:f>
              <c:strCache>
                <c:ptCount val="10"/>
                <c:pt idx="0">
                  <c:v>Barley-&gt;Triticale-&gt;S. Sudan</c:v>
                </c:pt>
                <c:pt idx="1">
                  <c:v>Sorghum-&gt;Triticale-&gt;Millet-&gt;S. Sudan</c:v>
                </c:pt>
                <c:pt idx="2">
                  <c:v>S. Sudan-&gt;W. Wheat-&gt;Sorghum-&gt; CS Grass</c:v>
                </c:pt>
                <c:pt idx="3">
                  <c:v>Fallow-&gt;W. Wheat-&gt;S. Sudan</c:v>
                </c:pt>
                <c:pt idx="4">
                  <c:v>Millet-&gt;Fallow-&gt;S. Sudan-&gt;WS Grass</c:v>
                </c:pt>
                <c:pt idx="5">
                  <c:v>Barley-&gt;Triticale-&gt;S. Sudan</c:v>
                </c:pt>
                <c:pt idx="6">
                  <c:v>Sorghum-&gt;W. Wheat-&gt;Sorghum-&gt;CS Grass</c:v>
                </c:pt>
                <c:pt idx="7">
                  <c:v>Fallow-&gt;W. Wheat-&gt;S. Sudan</c:v>
                </c:pt>
                <c:pt idx="8">
                  <c:v>Millet-&gt;Fallow-&gt;S. Sudan-&gt;WS Grass</c:v>
                </c:pt>
                <c:pt idx="9">
                  <c:v>S. Sudan-&gt;Triticale-&gt;Millet-&gt;S. Sudan</c:v>
                </c:pt>
              </c:strCache>
            </c:strRef>
          </c:cat>
          <c:val>
            <c:numRef>
              <c:f>Sheet1!$H$91:$H$100</c:f>
              <c:numCache>
                <c:formatCode>0</c:formatCode>
                <c:ptCount val="10"/>
                <c:pt idx="0">
                  <c:v>224.42000000000004</c:v>
                </c:pt>
                <c:pt idx="1">
                  <c:v>155.65</c:v>
                </c:pt>
                <c:pt idx="2">
                  <c:v>74.23</c:v>
                </c:pt>
                <c:pt idx="3">
                  <c:v>173.57</c:v>
                </c:pt>
                <c:pt idx="4">
                  <c:v>161.13999999999999</c:v>
                </c:pt>
                <c:pt idx="5">
                  <c:v>200.64</c:v>
                </c:pt>
                <c:pt idx="6">
                  <c:v>76.02</c:v>
                </c:pt>
                <c:pt idx="7">
                  <c:v>134.32000000000008</c:v>
                </c:pt>
                <c:pt idx="8">
                  <c:v>145.08000000000001</c:v>
                </c:pt>
                <c:pt idx="9">
                  <c:v>186.65</c:v>
                </c:pt>
              </c:numCache>
            </c:numRef>
          </c:val>
        </c:ser>
        <c:axId val="76374784"/>
        <c:axId val="76376704"/>
      </c:barChart>
      <c:catAx>
        <c:axId val="76374784"/>
        <c:scaling>
          <c:orientation val="minMax"/>
        </c:scaling>
        <c:axPos val="l"/>
        <c:title>
          <c:tx>
            <c:rich>
              <a:bodyPr/>
              <a:lstStyle/>
              <a:p>
                <a:pPr>
                  <a:defRPr/>
                </a:pPr>
                <a:r>
                  <a:rPr lang="en-US" baseline="0"/>
                  <a:t>Three Year Cropping Sequence</a:t>
                </a:r>
                <a:endParaRPr lang="en-US"/>
              </a:p>
            </c:rich>
          </c:tx>
          <c:layout/>
        </c:title>
        <c:majorTickMark val="none"/>
        <c:tickLblPos val="nextTo"/>
        <c:txPr>
          <a:bodyPr/>
          <a:lstStyle/>
          <a:p>
            <a:pPr>
              <a:defRPr sz="1050" b="1"/>
            </a:pPr>
            <a:endParaRPr lang="en-US"/>
          </a:p>
        </c:txPr>
        <c:crossAx val="76376704"/>
        <c:crosses val="autoZero"/>
        <c:auto val="1"/>
        <c:lblAlgn val="ctr"/>
        <c:lblOffset val="100"/>
        <c:tickLblSkip val="1"/>
      </c:catAx>
      <c:valAx>
        <c:axId val="76376704"/>
        <c:scaling>
          <c:orientation val="minMax"/>
          <c:max val="250"/>
        </c:scaling>
        <c:axPos val="b"/>
        <c:majorGridlines/>
        <c:title>
          <c:tx>
            <c:rich>
              <a:bodyPr/>
              <a:lstStyle/>
              <a:p>
                <a:pPr>
                  <a:defRPr sz="1200"/>
                </a:pPr>
                <a:r>
                  <a:rPr lang="en-US" sz="1200"/>
                  <a:t>Lbs/Acre</a:t>
                </a:r>
              </a:p>
            </c:rich>
          </c:tx>
          <c:layout/>
        </c:title>
        <c:numFmt formatCode="0" sourceLinked="1"/>
        <c:tickLblPos val="nextTo"/>
        <c:txPr>
          <a:bodyPr/>
          <a:lstStyle/>
          <a:p>
            <a:pPr>
              <a:defRPr b="1"/>
            </a:pPr>
            <a:endParaRPr lang="en-US"/>
          </a:p>
        </c:txPr>
        <c:crossAx val="76374784"/>
        <c:crosses val="autoZero"/>
        <c:crossBetween val="between"/>
      </c:valAx>
      <c:spPr>
        <a:solidFill>
          <a:srgbClr val="BBE0E3">
            <a:lumMod val="75000"/>
            <a:alpha val="50000"/>
          </a:srgbClr>
        </a:solidFill>
      </c:spPr>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600"/>
              <a:t>2007 -2009 NO</a:t>
            </a:r>
            <a:r>
              <a:rPr lang="en-US" sz="1600" baseline="-25000"/>
              <a:t>3</a:t>
            </a:r>
            <a:r>
              <a:rPr lang="en-US" sz="1600" baseline="30000"/>
              <a:t>+</a:t>
            </a:r>
            <a:r>
              <a:rPr lang="en-US" sz="1600"/>
              <a:t>-N</a:t>
            </a:r>
          </a:p>
          <a:p>
            <a:pPr>
              <a:defRPr/>
            </a:pPr>
            <a:r>
              <a:rPr lang="en-US" sz="1600"/>
              <a:t>0-1 ft soil depth </a:t>
            </a:r>
          </a:p>
        </c:rich>
      </c:tx>
      <c:layout/>
    </c:title>
    <c:plotArea>
      <c:layout>
        <c:manualLayout>
          <c:layoutTarget val="inner"/>
          <c:xMode val="edge"/>
          <c:yMode val="edge"/>
          <c:x val="0.39797293164441599"/>
          <c:y val="0.17656203288490338"/>
          <c:w val="0.55619052835786831"/>
          <c:h val="0.66294198651177882"/>
        </c:manualLayout>
      </c:layout>
      <c:barChart>
        <c:barDir val="bar"/>
        <c:grouping val="clustered"/>
        <c:ser>
          <c:idx val="0"/>
          <c:order val="0"/>
          <c:tx>
            <c:strRef>
              <c:f>Sheet1!$C$90</c:f>
              <c:strCache>
                <c:ptCount val="1"/>
                <c:pt idx="0">
                  <c:v>2007</c:v>
                </c:pt>
              </c:strCache>
            </c:strRef>
          </c:tx>
          <c:spPr>
            <a:solidFill>
              <a:srgbClr val="0070C0"/>
            </a:solidFill>
          </c:spPr>
          <c:dLbls>
            <c:showVal val="1"/>
          </c:dLbls>
          <c:cat>
            <c:strRef>
              <c:f>Sheet1!$B$91:$B$100</c:f>
              <c:strCache>
                <c:ptCount val="10"/>
                <c:pt idx="0">
                  <c:v>Barley-&gt;Triticale-&gt;S. Sudan</c:v>
                </c:pt>
                <c:pt idx="1">
                  <c:v>Sorghum-&gt;Triticale-&gt;Millet-&gt;S. Sudan</c:v>
                </c:pt>
                <c:pt idx="2">
                  <c:v>S. Sudan-&gt;W. Wheat-&gt;Sorghum-&gt; CS Grass</c:v>
                </c:pt>
                <c:pt idx="3">
                  <c:v>Fallow-&gt;W. Wheat-&gt;Sudan</c:v>
                </c:pt>
                <c:pt idx="4">
                  <c:v>Millet-&gt;Fallow-&gt;S. Sudan-&gt;WS Grass</c:v>
                </c:pt>
                <c:pt idx="5">
                  <c:v>Barley-&gt;Triticale-&gt;S. Sudan</c:v>
                </c:pt>
                <c:pt idx="6">
                  <c:v>Sorghum-&gt;W. Wheat-&gt;Sorghum-&gt;CS Grass</c:v>
                </c:pt>
                <c:pt idx="7">
                  <c:v>Fallow-&gt;W. Wheat-&gt;S. Sudan</c:v>
                </c:pt>
                <c:pt idx="8">
                  <c:v>Millet-&gt;Fallow-&gt;S. Sudan-&gt;WS Grass</c:v>
                </c:pt>
                <c:pt idx="9">
                  <c:v>S. Sudan-&gt;Triticale-&gt;Millet-&gt;S. Sudan</c:v>
                </c:pt>
              </c:strCache>
            </c:strRef>
          </c:cat>
          <c:val>
            <c:numRef>
              <c:f>Sheet1!$C$91:$C$100</c:f>
              <c:numCache>
                <c:formatCode>General</c:formatCode>
                <c:ptCount val="10"/>
                <c:pt idx="0">
                  <c:v>198</c:v>
                </c:pt>
                <c:pt idx="1">
                  <c:v>147</c:v>
                </c:pt>
                <c:pt idx="2">
                  <c:v>107</c:v>
                </c:pt>
                <c:pt idx="3">
                  <c:v>127</c:v>
                </c:pt>
                <c:pt idx="4">
                  <c:v>122</c:v>
                </c:pt>
                <c:pt idx="5">
                  <c:v>154</c:v>
                </c:pt>
                <c:pt idx="6">
                  <c:v>203</c:v>
                </c:pt>
                <c:pt idx="7">
                  <c:v>91</c:v>
                </c:pt>
                <c:pt idx="8">
                  <c:v>113</c:v>
                </c:pt>
                <c:pt idx="9">
                  <c:v>111</c:v>
                </c:pt>
              </c:numCache>
            </c:numRef>
          </c:val>
        </c:ser>
        <c:ser>
          <c:idx val="1"/>
          <c:order val="1"/>
          <c:tx>
            <c:strRef>
              <c:f>Sheet1!$D$90</c:f>
              <c:strCache>
                <c:ptCount val="1"/>
                <c:pt idx="0">
                  <c:v>2008</c:v>
                </c:pt>
              </c:strCache>
            </c:strRef>
          </c:tx>
          <c:spPr>
            <a:solidFill>
              <a:srgbClr val="FF0000"/>
            </a:solidFill>
          </c:spPr>
          <c:dLbls>
            <c:showVal val="1"/>
          </c:dLbls>
          <c:cat>
            <c:strRef>
              <c:f>Sheet1!$B$91:$B$100</c:f>
              <c:strCache>
                <c:ptCount val="10"/>
                <c:pt idx="0">
                  <c:v>Barley-&gt;Triticale-&gt;S. Sudan</c:v>
                </c:pt>
                <c:pt idx="1">
                  <c:v>Sorghum-&gt;Triticale-&gt;Millet-&gt;S. Sudan</c:v>
                </c:pt>
                <c:pt idx="2">
                  <c:v>S. Sudan-&gt;W. Wheat-&gt;Sorghum-&gt; CS Grass</c:v>
                </c:pt>
                <c:pt idx="3">
                  <c:v>Fallow-&gt;W. Wheat-&gt;Sudan</c:v>
                </c:pt>
                <c:pt idx="4">
                  <c:v>Millet-&gt;Fallow-&gt;S. Sudan-&gt;WS Grass</c:v>
                </c:pt>
                <c:pt idx="5">
                  <c:v>Barley-&gt;Triticale-&gt;S. Sudan</c:v>
                </c:pt>
                <c:pt idx="6">
                  <c:v>Sorghum-&gt;W. Wheat-&gt;Sorghum-&gt;CS Grass</c:v>
                </c:pt>
                <c:pt idx="7">
                  <c:v>Fallow-&gt;W. Wheat-&gt;S. Sudan</c:v>
                </c:pt>
                <c:pt idx="8">
                  <c:v>Millet-&gt;Fallow-&gt;S. Sudan-&gt;WS Grass</c:v>
                </c:pt>
                <c:pt idx="9">
                  <c:v>S. Sudan-&gt;Triticale-&gt;Millet-&gt;S. Sudan</c:v>
                </c:pt>
              </c:strCache>
            </c:strRef>
          </c:cat>
          <c:val>
            <c:numRef>
              <c:f>Sheet1!$D$91:$D$100</c:f>
              <c:numCache>
                <c:formatCode>General</c:formatCode>
                <c:ptCount val="10"/>
                <c:pt idx="0">
                  <c:v>106</c:v>
                </c:pt>
                <c:pt idx="1">
                  <c:v>45</c:v>
                </c:pt>
                <c:pt idx="2">
                  <c:v>34</c:v>
                </c:pt>
                <c:pt idx="3">
                  <c:v>18</c:v>
                </c:pt>
                <c:pt idx="4">
                  <c:v>52</c:v>
                </c:pt>
                <c:pt idx="5">
                  <c:v>12</c:v>
                </c:pt>
                <c:pt idx="6">
                  <c:v>10</c:v>
                </c:pt>
                <c:pt idx="7">
                  <c:v>27</c:v>
                </c:pt>
                <c:pt idx="8">
                  <c:v>31</c:v>
                </c:pt>
                <c:pt idx="9">
                  <c:v>17</c:v>
                </c:pt>
              </c:numCache>
            </c:numRef>
          </c:val>
        </c:ser>
        <c:ser>
          <c:idx val="2"/>
          <c:order val="2"/>
          <c:tx>
            <c:strRef>
              <c:f>Sheet1!$E$90</c:f>
              <c:strCache>
                <c:ptCount val="1"/>
                <c:pt idx="0">
                  <c:v>2009</c:v>
                </c:pt>
              </c:strCache>
            </c:strRef>
          </c:tx>
          <c:spPr>
            <a:solidFill>
              <a:srgbClr val="238D3F"/>
            </a:solidFill>
          </c:spPr>
          <c:dLbls>
            <c:dLblPos val="outEnd"/>
            <c:showVal val="1"/>
          </c:dLbls>
          <c:cat>
            <c:strRef>
              <c:f>Sheet1!$B$91:$B$100</c:f>
              <c:strCache>
                <c:ptCount val="10"/>
                <c:pt idx="0">
                  <c:v>Barley-&gt;Triticale-&gt;S. Sudan</c:v>
                </c:pt>
                <c:pt idx="1">
                  <c:v>Sorghum-&gt;Triticale-&gt;Millet-&gt;S. Sudan</c:v>
                </c:pt>
                <c:pt idx="2">
                  <c:v>S. Sudan-&gt;W. Wheat-&gt;Sorghum-&gt; CS Grass</c:v>
                </c:pt>
                <c:pt idx="3">
                  <c:v>Fallow-&gt;W. Wheat-&gt;Sudan</c:v>
                </c:pt>
                <c:pt idx="4">
                  <c:v>Millet-&gt;Fallow-&gt;S. Sudan-&gt;WS Grass</c:v>
                </c:pt>
                <c:pt idx="5">
                  <c:v>Barley-&gt;Triticale-&gt;S. Sudan</c:v>
                </c:pt>
                <c:pt idx="6">
                  <c:v>Sorghum-&gt;W. Wheat-&gt;Sorghum-&gt;CS Grass</c:v>
                </c:pt>
                <c:pt idx="7">
                  <c:v>Fallow-&gt;W. Wheat-&gt;S. Sudan</c:v>
                </c:pt>
                <c:pt idx="8">
                  <c:v>Millet-&gt;Fallow-&gt;S. Sudan-&gt;WS Grass</c:v>
                </c:pt>
                <c:pt idx="9">
                  <c:v>S. Sudan-&gt;Triticale-&gt;Millet-&gt;S. Sudan</c:v>
                </c:pt>
              </c:strCache>
            </c:strRef>
          </c:cat>
          <c:val>
            <c:numRef>
              <c:f>Sheet1!$E$91:$E$100</c:f>
              <c:numCache>
                <c:formatCode>General</c:formatCode>
                <c:ptCount val="10"/>
                <c:pt idx="0">
                  <c:v>151</c:v>
                </c:pt>
                <c:pt idx="1">
                  <c:v>58</c:v>
                </c:pt>
                <c:pt idx="2">
                  <c:v>44</c:v>
                </c:pt>
                <c:pt idx="3">
                  <c:v>33</c:v>
                </c:pt>
                <c:pt idx="4">
                  <c:v>14</c:v>
                </c:pt>
                <c:pt idx="5">
                  <c:v>4</c:v>
                </c:pt>
                <c:pt idx="6">
                  <c:v>40</c:v>
                </c:pt>
                <c:pt idx="7">
                  <c:v>9</c:v>
                </c:pt>
                <c:pt idx="8">
                  <c:v>23</c:v>
                </c:pt>
                <c:pt idx="9">
                  <c:v>9</c:v>
                </c:pt>
              </c:numCache>
            </c:numRef>
          </c:val>
        </c:ser>
        <c:axId val="76095488"/>
        <c:axId val="76097408"/>
      </c:barChart>
      <c:catAx>
        <c:axId val="76095488"/>
        <c:scaling>
          <c:orientation val="minMax"/>
        </c:scaling>
        <c:axPos val="l"/>
        <c:title>
          <c:tx>
            <c:rich>
              <a:bodyPr/>
              <a:lstStyle/>
              <a:p>
                <a:pPr>
                  <a:defRPr/>
                </a:pPr>
                <a:r>
                  <a:rPr lang="en-US" baseline="0"/>
                  <a:t>Three Year Cropping Sequence</a:t>
                </a:r>
                <a:endParaRPr lang="en-US"/>
              </a:p>
            </c:rich>
          </c:tx>
          <c:layout/>
        </c:title>
        <c:majorTickMark val="none"/>
        <c:tickLblPos val="nextTo"/>
        <c:crossAx val="76097408"/>
        <c:crosses val="autoZero"/>
        <c:auto val="1"/>
        <c:lblAlgn val="ctr"/>
        <c:lblOffset val="100"/>
        <c:tickLblSkip val="1"/>
      </c:catAx>
      <c:valAx>
        <c:axId val="76097408"/>
        <c:scaling>
          <c:orientation val="minMax"/>
        </c:scaling>
        <c:axPos val="b"/>
        <c:majorGridlines/>
        <c:title>
          <c:tx>
            <c:rich>
              <a:bodyPr/>
              <a:lstStyle/>
              <a:p>
                <a:pPr>
                  <a:defRPr/>
                </a:pPr>
                <a:r>
                  <a:rPr lang="en-US"/>
                  <a:t>Lbs/Acre</a:t>
                </a:r>
              </a:p>
            </c:rich>
          </c:tx>
          <c:layout/>
        </c:title>
        <c:numFmt formatCode="General" sourceLinked="1"/>
        <c:tickLblPos val="nextTo"/>
        <c:crossAx val="76095488"/>
        <c:crosses val="autoZero"/>
        <c:crossBetween val="between"/>
      </c:valAx>
      <c:spPr>
        <a:solidFill>
          <a:schemeClr val="accent1">
            <a:lumMod val="75000"/>
            <a:alpha val="50000"/>
          </a:schemeClr>
        </a:solidFill>
      </c:spPr>
    </c:plotArea>
    <c:legend>
      <c:legendPos val="r"/>
      <c:layout>
        <c:manualLayout>
          <c:xMode val="edge"/>
          <c:yMode val="edge"/>
          <c:x val="0.73527075202556358"/>
          <c:y val="2.7495027247154642E-2"/>
          <c:w val="8.2261563331073748E-2"/>
          <c:h val="0.16217859538858037"/>
        </c:manualLayout>
      </c:layout>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648B5FB-C0B7-43A5-A7DE-3456A76B3C9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endParaRPr lang="en-US" smtClean="0"/>
          </a:p>
        </p:txBody>
      </p:sp>
      <p:sp>
        <p:nvSpPr>
          <p:cNvPr id="15363" name="Slide Number Placeholder 3"/>
          <p:cNvSpPr>
            <a:spLocks noGrp="1"/>
          </p:cNvSpPr>
          <p:nvPr>
            <p:ph type="sldNum" sz="quarter" idx="5"/>
          </p:nvPr>
        </p:nvSpPr>
        <p:spPr>
          <a:noFill/>
        </p:spPr>
        <p:txBody>
          <a:bodyPr/>
          <a:lstStyle/>
          <a:p>
            <a:fld id="{D515F06C-7077-4782-87C2-C8BF3355C037}" type="slidenum">
              <a:rPr lang="en-US" smtClean="0"/>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1930063"/>
            <a:ext cx="43526075" cy="8232775"/>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325" y="21763038"/>
            <a:ext cx="35845750" cy="98139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ED8537-F2C4-46FA-B060-9C9CA270F0D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1345F3-EAE1-4338-9D58-B5EA0ED8C85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5275" y="1538288"/>
            <a:ext cx="11520488" cy="32767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638" y="1538288"/>
            <a:ext cx="34412237" cy="32767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494EF1-EA84-4FB9-B151-F498DD3AEDB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F912BD-B19D-4F9A-8732-A8EAFB3FE0C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4679275"/>
            <a:ext cx="43526075" cy="7626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0" y="16278225"/>
            <a:ext cx="43526075" cy="84010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663646-62D5-408F-87FE-7AB380E6D8E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638" y="8961438"/>
            <a:ext cx="22966362" cy="25344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679400" y="8961438"/>
            <a:ext cx="22966363" cy="25344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2F1595-4013-489A-A464-444020E926B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638" y="8596313"/>
            <a:ext cx="22625050" cy="35829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60638" y="12179300"/>
            <a:ext cx="22625050" cy="2212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775" y="8596313"/>
            <a:ext cx="22632988" cy="35829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6012775" y="12179300"/>
            <a:ext cx="22632988" cy="2212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918FFF-AD89-4FFF-9AD3-184AF716681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DCFBD08-9661-41D7-95FC-B6F031A3B16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A4D1FA-A3B4-45B9-8F14-4EF0F005D38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528763"/>
            <a:ext cx="16846550" cy="650716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0019963" y="1528763"/>
            <a:ext cx="28625800" cy="327771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638" y="8035925"/>
            <a:ext cx="16846550" cy="26269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A4A20F-D6DA-4D43-85AC-36BB4E1FDA9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6882725"/>
            <a:ext cx="30724475" cy="317500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036175" y="3432175"/>
            <a:ext cx="30724475" cy="23042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0036175" y="30057725"/>
            <a:ext cx="30724475" cy="45069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28243B-EB9A-4CA8-ACF5-2E33D9CEAB2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60638" y="1538288"/>
            <a:ext cx="46085125" cy="6400800"/>
          </a:xfrm>
          <a:prstGeom prst="rect">
            <a:avLst/>
          </a:prstGeom>
          <a:noFill/>
          <a:ln w="9525">
            <a:noFill/>
            <a:miter lim="800000"/>
            <a:headEnd/>
            <a:tailEnd/>
          </a:ln>
        </p:spPr>
        <p:txBody>
          <a:bodyPr vert="horz" wrap="square" lIns="512064" tIns="256032" rIns="512064" bIns="256032"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560638" y="8961438"/>
            <a:ext cx="46085125" cy="25344437"/>
          </a:xfrm>
          <a:prstGeom prst="rect">
            <a:avLst/>
          </a:prstGeom>
          <a:noFill/>
          <a:ln w="9525">
            <a:noFill/>
            <a:miter lim="800000"/>
            <a:headEnd/>
            <a:tailEnd/>
          </a:ln>
        </p:spPr>
        <p:txBody>
          <a:bodyPr vert="horz" wrap="square" lIns="512064" tIns="256032" rIns="512064" bIns="25603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560638" y="34972625"/>
            <a:ext cx="11947525" cy="2667000"/>
          </a:xfrm>
          <a:prstGeom prst="rect">
            <a:avLst/>
          </a:prstGeom>
          <a:noFill/>
          <a:ln w="9525">
            <a:noFill/>
            <a:miter lim="800000"/>
            <a:headEnd/>
            <a:tailEnd/>
          </a:ln>
          <a:effectLst/>
        </p:spPr>
        <p:txBody>
          <a:bodyPr vert="horz" wrap="square" lIns="512064" tIns="256032" rIns="512064" bIns="256032" numCol="1" anchor="t" anchorCtr="0" compatLnSpc="1">
            <a:prstTxWarp prst="textNoShape">
              <a:avLst/>
            </a:prstTxWarp>
          </a:bodyPr>
          <a:lstStyle>
            <a:lvl1pPr>
              <a:defRPr sz="7800"/>
            </a:lvl1pPr>
          </a:lstStyle>
          <a:p>
            <a:pPr>
              <a:defRPr/>
            </a:pPr>
            <a:endParaRPr lang="en-US"/>
          </a:p>
        </p:txBody>
      </p:sp>
      <p:sp>
        <p:nvSpPr>
          <p:cNvPr id="1029" name="Rectangle 5"/>
          <p:cNvSpPr>
            <a:spLocks noGrp="1" noChangeArrowheads="1"/>
          </p:cNvSpPr>
          <p:nvPr>
            <p:ph type="ftr" sz="quarter" idx="3"/>
          </p:nvPr>
        </p:nvSpPr>
        <p:spPr bwMode="auto">
          <a:xfrm>
            <a:off x="17495838" y="34972625"/>
            <a:ext cx="16214725" cy="2667000"/>
          </a:xfrm>
          <a:prstGeom prst="rect">
            <a:avLst/>
          </a:prstGeom>
          <a:noFill/>
          <a:ln w="9525">
            <a:noFill/>
            <a:miter lim="800000"/>
            <a:headEnd/>
            <a:tailEnd/>
          </a:ln>
          <a:effectLst/>
        </p:spPr>
        <p:txBody>
          <a:bodyPr vert="horz" wrap="square" lIns="512064" tIns="256032" rIns="512064" bIns="256032" numCol="1" anchor="t" anchorCtr="0" compatLnSpc="1">
            <a:prstTxWarp prst="textNoShape">
              <a:avLst/>
            </a:prstTxWarp>
          </a:bodyPr>
          <a:lstStyle>
            <a:lvl1pPr algn="ctr">
              <a:defRPr sz="7800"/>
            </a:lvl1pPr>
          </a:lstStyle>
          <a:p>
            <a:pPr>
              <a:defRPr/>
            </a:pPr>
            <a:endParaRPr lang="en-US"/>
          </a:p>
        </p:txBody>
      </p:sp>
      <p:sp>
        <p:nvSpPr>
          <p:cNvPr id="1030" name="Rectangle 6"/>
          <p:cNvSpPr>
            <a:spLocks noGrp="1" noChangeArrowheads="1"/>
          </p:cNvSpPr>
          <p:nvPr>
            <p:ph type="sldNum" sz="quarter" idx="4"/>
          </p:nvPr>
        </p:nvSpPr>
        <p:spPr bwMode="auto">
          <a:xfrm>
            <a:off x="36698238" y="34972625"/>
            <a:ext cx="11947525" cy="2667000"/>
          </a:xfrm>
          <a:prstGeom prst="rect">
            <a:avLst/>
          </a:prstGeom>
          <a:noFill/>
          <a:ln w="9525">
            <a:noFill/>
            <a:miter lim="800000"/>
            <a:headEnd/>
            <a:tailEnd/>
          </a:ln>
          <a:effectLst/>
        </p:spPr>
        <p:txBody>
          <a:bodyPr vert="horz" wrap="square" lIns="512064" tIns="256032" rIns="512064" bIns="256032" numCol="1" anchor="t" anchorCtr="0" compatLnSpc="1">
            <a:prstTxWarp prst="textNoShape">
              <a:avLst/>
            </a:prstTxWarp>
          </a:bodyPr>
          <a:lstStyle>
            <a:lvl1pPr algn="r">
              <a:defRPr sz="7800"/>
            </a:lvl1pPr>
          </a:lstStyle>
          <a:p>
            <a:pPr>
              <a:defRPr/>
            </a:pPr>
            <a:fld id="{352D841A-67C1-47B8-B30E-CC77A2E0EC2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121275" rtl="0" eaLnBrk="0" fontAlgn="base" hangingPunct="0">
        <a:spcBef>
          <a:spcPct val="0"/>
        </a:spcBef>
        <a:spcAft>
          <a:spcPct val="0"/>
        </a:spcAft>
        <a:defRPr sz="24600">
          <a:solidFill>
            <a:schemeClr val="tx2"/>
          </a:solidFill>
          <a:latin typeface="+mj-lt"/>
          <a:ea typeface="+mj-ea"/>
          <a:cs typeface="+mj-cs"/>
        </a:defRPr>
      </a:lvl1pPr>
      <a:lvl2pPr algn="ctr" defTabSz="5121275" rtl="0" eaLnBrk="0" fontAlgn="base" hangingPunct="0">
        <a:spcBef>
          <a:spcPct val="0"/>
        </a:spcBef>
        <a:spcAft>
          <a:spcPct val="0"/>
        </a:spcAft>
        <a:defRPr sz="24600">
          <a:solidFill>
            <a:schemeClr val="tx2"/>
          </a:solidFill>
          <a:latin typeface="Arial" charset="0"/>
        </a:defRPr>
      </a:lvl2pPr>
      <a:lvl3pPr algn="ctr" defTabSz="5121275" rtl="0" eaLnBrk="0" fontAlgn="base" hangingPunct="0">
        <a:spcBef>
          <a:spcPct val="0"/>
        </a:spcBef>
        <a:spcAft>
          <a:spcPct val="0"/>
        </a:spcAft>
        <a:defRPr sz="24600">
          <a:solidFill>
            <a:schemeClr val="tx2"/>
          </a:solidFill>
          <a:latin typeface="Arial" charset="0"/>
        </a:defRPr>
      </a:lvl3pPr>
      <a:lvl4pPr algn="ctr" defTabSz="5121275" rtl="0" eaLnBrk="0" fontAlgn="base" hangingPunct="0">
        <a:spcBef>
          <a:spcPct val="0"/>
        </a:spcBef>
        <a:spcAft>
          <a:spcPct val="0"/>
        </a:spcAft>
        <a:defRPr sz="24600">
          <a:solidFill>
            <a:schemeClr val="tx2"/>
          </a:solidFill>
          <a:latin typeface="Arial" charset="0"/>
        </a:defRPr>
      </a:lvl4pPr>
      <a:lvl5pPr algn="ctr" defTabSz="5121275" rtl="0" eaLnBrk="0" fontAlgn="base" hangingPunct="0">
        <a:spcBef>
          <a:spcPct val="0"/>
        </a:spcBef>
        <a:spcAft>
          <a:spcPct val="0"/>
        </a:spcAft>
        <a:defRPr sz="24600">
          <a:solidFill>
            <a:schemeClr val="tx2"/>
          </a:solidFill>
          <a:latin typeface="Arial" charset="0"/>
        </a:defRPr>
      </a:lvl5pPr>
      <a:lvl6pPr marL="457200" algn="ctr" defTabSz="5121275" rtl="0" fontAlgn="base">
        <a:spcBef>
          <a:spcPct val="0"/>
        </a:spcBef>
        <a:spcAft>
          <a:spcPct val="0"/>
        </a:spcAft>
        <a:defRPr sz="24600">
          <a:solidFill>
            <a:schemeClr val="tx2"/>
          </a:solidFill>
          <a:latin typeface="Arial" charset="0"/>
        </a:defRPr>
      </a:lvl6pPr>
      <a:lvl7pPr marL="914400" algn="ctr" defTabSz="5121275" rtl="0" fontAlgn="base">
        <a:spcBef>
          <a:spcPct val="0"/>
        </a:spcBef>
        <a:spcAft>
          <a:spcPct val="0"/>
        </a:spcAft>
        <a:defRPr sz="24600">
          <a:solidFill>
            <a:schemeClr val="tx2"/>
          </a:solidFill>
          <a:latin typeface="Arial" charset="0"/>
        </a:defRPr>
      </a:lvl7pPr>
      <a:lvl8pPr marL="1371600" algn="ctr" defTabSz="5121275" rtl="0" fontAlgn="base">
        <a:spcBef>
          <a:spcPct val="0"/>
        </a:spcBef>
        <a:spcAft>
          <a:spcPct val="0"/>
        </a:spcAft>
        <a:defRPr sz="24600">
          <a:solidFill>
            <a:schemeClr val="tx2"/>
          </a:solidFill>
          <a:latin typeface="Arial" charset="0"/>
        </a:defRPr>
      </a:lvl8pPr>
      <a:lvl9pPr marL="1828800" algn="ctr" defTabSz="5121275" rtl="0" fontAlgn="base">
        <a:spcBef>
          <a:spcPct val="0"/>
        </a:spcBef>
        <a:spcAft>
          <a:spcPct val="0"/>
        </a:spcAft>
        <a:defRPr sz="24600">
          <a:solidFill>
            <a:schemeClr val="tx2"/>
          </a:solidFill>
          <a:latin typeface="Arial" charset="0"/>
        </a:defRPr>
      </a:lvl9pPr>
    </p:titleStyle>
    <p:bodyStyle>
      <a:lvl1pPr marL="1920875" indent="-1920875" algn="l" defTabSz="5121275" rtl="0" eaLnBrk="0" fontAlgn="base" hangingPunct="0">
        <a:spcBef>
          <a:spcPct val="20000"/>
        </a:spcBef>
        <a:spcAft>
          <a:spcPct val="0"/>
        </a:spcAft>
        <a:buChar char="•"/>
        <a:defRPr sz="17900">
          <a:solidFill>
            <a:schemeClr val="tx1"/>
          </a:solidFill>
          <a:latin typeface="+mn-lt"/>
          <a:ea typeface="+mn-ea"/>
          <a:cs typeface="+mn-cs"/>
        </a:defRPr>
      </a:lvl1pPr>
      <a:lvl2pPr marL="4160838" indent="-1600200" algn="l" defTabSz="5121275" rtl="0" eaLnBrk="0" fontAlgn="base" hangingPunct="0">
        <a:spcBef>
          <a:spcPct val="20000"/>
        </a:spcBef>
        <a:spcAft>
          <a:spcPct val="0"/>
        </a:spcAft>
        <a:buChar char="–"/>
        <a:defRPr sz="15700">
          <a:solidFill>
            <a:schemeClr val="tx1"/>
          </a:solidFill>
          <a:latin typeface="+mn-lt"/>
        </a:defRPr>
      </a:lvl2pPr>
      <a:lvl3pPr marL="6400800" indent="-1279525" algn="l" defTabSz="5121275" rtl="0" eaLnBrk="0" fontAlgn="base" hangingPunct="0">
        <a:spcBef>
          <a:spcPct val="20000"/>
        </a:spcBef>
        <a:spcAft>
          <a:spcPct val="0"/>
        </a:spcAft>
        <a:buChar char="•"/>
        <a:defRPr sz="13400">
          <a:solidFill>
            <a:schemeClr val="tx1"/>
          </a:solidFill>
          <a:latin typeface="+mn-lt"/>
        </a:defRPr>
      </a:lvl3pPr>
      <a:lvl4pPr marL="8961438" indent="-1281113" algn="l" defTabSz="5121275" rtl="0" eaLnBrk="0" fontAlgn="base" hangingPunct="0">
        <a:spcBef>
          <a:spcPct val="20000"/>
        </a:spcBef>
        <a:spcAft>
          <a:spcPct val="0"/>
        </a:spcAft>
        <a:buChar char="–"/>
        <a:defRPr sz="11200">
          <a:solidFill>
            <a:schemeClr val="tx1"/>
          </a:solidFill>
          <a:latin typeface="+mn-lt"/>
        </a:defRPr>
      </a:lvl4pPr>
      <a:lvl5pPr marL="11522075" indent="-1281113" algn="l" defTabSz="5121275" rtl="0" eaLnBrk="0" fontAlgn="base" hangingPunct="0">
        <a:spcBef>
          <a:spcPct val="20000"/>
        </a:spcBef>
        <a:spcAft>
          <a:spcPct val="0"/>
        </a:spcAft>
        <a:buChar char="»"/>
        <a:defRPr sz="11200">
          <a:solidFill>
            <a:schemeClr val="tx1"/>
          </a:solidFill>
          <a:latin typeface="+mn-lt"/>
        </a:defRPr>
      </a:lvl5pPr>
      <a:lvl6pPr marL="11979275" indent="-1281113" algn="l" defTabSz="5121275" rtl="0" fontAlgn="base">
        <a:spcBef>
          <a:spcPct val="20000"/>
        </a:spcBef>
        <a:spcAft>
          <a:spcPct val="0"/>
        </a:spcAft>
        <a:buChar char="»"/>
        <a:defRPr sz="11200">
          <a:solidFill>
            <a:schemeClr val="tx1"/>
          </a:solidFill>
          <a:latin typeface="+mn-lt"/>
        </a:defRPr>
      </a:lvl6pPr>
      <a:lvl7pPr marL="12436475" indent="-1281113" algn="l" defTabSz="5121275" rtl="0" fontAlgn="base">
        <a:spcBef>
          <a:spcPct val="20000"/>
        </a:spcBef>
        <a:spcAft>
          <a:spcPct val="0"/>
        </a:spcAft>
        <a:buChar char="»"/>
        <a:defRPr sz="11200">
          <a:solidFill>
            <a:schemeClr val="tx1"/>
          </a:solidFill>
          <a:latin typeface="+mn-lt"/>
        </a:defRPr>
      </a:lvl7pPr>
      <a:lvl8pPr marL="12893675" indent="-1281113" algn="l" defTabSz="5121275" rtl="0" fontAlgn="base">
        <a:spcBef>
          <a:spcPct val="20000"/>
        </a:spcBef>
        <a:spcAft>
          <a:spcPct val="0"/>
        </a:spcAft>
        <a:buChar char="»"/>
        <a:defRPr sz="11200">
          <a:solidFill>
            <a:schemeClr val="tx1"/>
          </a:solidFill>
          <a:latin typeface="+mn-lt"/>
        </a:defRPr>
      </a:lvl8pPr>
      <a:lvl9pPr marL="13350875" indent="-1281113" algn="l" defTabSz="5121275" rtl="0" fontAlgn="base">
        <a:spcBef>
          <a:spcPct val="20000"/>
        </a:spcBef>
        <a:spcAft>
          <a:spcPct val="0"/>
        </a:spcAft>
        <a:buChar char="»"/>
        <a:defRPr sz="1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chart" Target="../charts/chart5.xml"/><Relationship Id="rId18" Type="http://schemas.openxmlformats.org/officeDocument/2006/relationships/image" Target="../media/image7.jpeg"/><Relationship Id="rId3" Type="http://schemas.openxmlformats.org/officeDocument/2006/relationships/image" Target="../media/image1.jpeg"/><Relationship Id="rId21" Type="http://schemas.openxmlformats.org/officeDocument/2006/relationships/image" Target="../media/image10.jpeg"/><Relationship Id="rId7" Type="http://schemas.openxmlformats.org/officeDocument/2006/relationships/image" Target="../media/image5.jpeg"/><Relationship Id="rId12" Type="http://schemas.openxmlformats.org/officeDocument/2006/relationships/chart" Target="../charts/chart4.xml"/><Relationship Id="rId17" Type="http://schemas.openxmlformats.org/officeDocument/2006/relationships/chart" Target="../charts/chart9.xml"/><Relationship Id="rId2" Type="http://schemas.openxmlformats.org/officeDocument/2006/relationships/notesSlide" Target="../notesSlides/notesSlide1.xml"/><Relationship Id="rId16" Type="http://schemas.openxmlformats.org/officeDocument/2006/relationships/chart" Target="../charts/chart8.xml"/><Relationship Id="rId20"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chart" Target="../charts/chart3.xml"/><Relationship Id="rId24" Type="http://schemas.openxmlformats.org/officeDocument/2006/relationships/chart" Target="../charts/chart10.xml"/><Relationship Id="rId5" Type="http://schemas.openxmlformats.org/officeDocument/2006/relationships/image" Target="../media/image3.jpeg"/><Relationship Id="rId15" Type="http://schemas.openxmlformats.org/officeDocument/2006/relationships/chart" Target="../charts/chart7.xml"/><Relationship Id="rId23" Type="http://schemas.openxmlformats.org/officeDocument/2006/relationships/image" Target="../media/image12.jpeg"/><Relationship Id="rId10" Type="http://schemas.openxmlformats.org/officeDocument/2006/relationships/chart" Target="../charts/chart2.xml"/><Relationship Id="rId19" Type="http://schemas.openxmlformats.org/officeDocument/2006/relationships/image" Target="../media/image8.jpeg"/><Relationship Id="rId4" Type="http://schemas.openxmlformats.org/officeDocument/2006/relationships/image" Target="../media/image2.wmf"/><Relationship Id="rId9" Type="http://schemas.openxmlformats.org/officeDocument/2006/relationships/chart" Target="../charts/chart1.xml"/><Relationship Id="rId14" Type="http://schemas.openxmlformats.org/officeDocument/2006/relationships/chart" Target="../charts/chart6.xml"/><Relationship Id="rId2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14338" name="Text Box 4" descr="Blue tissue paper"/>
          <p:cNvSpPr txBox="1">
            <a:spLocks noChangeArrowheads="1"/>
          </p:cNvSpPr>
          <p:nvPr/>
        </p:nvSpPr>
        <p:spPr bwMode="auto">
          <a:xfrm>
            <a:off x="1371600" y="8077200"/>
            <a:ext cx="9220200" cy="9418638"/>
          </a:xfrm>
          <a:prstGeom prst="rect">
            <a:avLst/>
          </a:prstGeom>
          <a:blipFill dpi="0" rotWithShape="1">
            <a:blip r:embed="rId3" cstate="print"/>
            <a:srcRect/>
            <a:tile tx="0" ty="0" sx="100000" sy="100000" flip="none" algn="tl"/>
          </a:blipFill>
          <a:ln w="190500" cmpd="thickThin">
            <a:solidFill>
              <a:srgbClr val="0000FF"/>
            </a:solidFill>
            <a:miter lim="800000"/>
            <a:headEnd/>
            <a:tailEnd/>
          </a:ln>
        </p:spPr>
        <p:txBody>
          <a:bodyPr lIns="182851" tIns="182851" rIns="182851" bIns="182851">
            <a:spAutoFit/>
          </a:bodyPr>
          <a:lstStyle/>
          <a:p>
            <a:pPr algn="ctr" defTabSz="4389438"/>
            <a:r>
              <a:rPr lang="en-US" sz="4000" b="1" u="sng">
                <a:latin typeface="Tahoma" pitchFamily="34" charset="0"/>
              </a:rPr>
              <a:t>Situation</a:t>
            </a:r>
            <a:endParaRPr lang="en-US" sz="4000" u="sng">
              <a:latin typeface="Tahoma" pitchFamily="34" charset="0"/>
            </a:endParaRPr>
          </a:p>
          <a:p>
            <a:pPr defTabSz="4389438"/>
            <a:endParaRPr lang="en-US" sz="2400"/>
          </a:p>
          <a:p>
            <a:pPr defTabSz="4389438">
              <a:buFont typeface="Wingdings" pitchFamily="2" charset="2"/>
              <a:buChar char="Ø"/>
            </a:pPr>
            <a:r>
              <a:rPr lang="en-US" sz="2000"/>
              <a:t>Drought, competition, urban growth, declining ground water levels, and evolving water laws and policy are contributing to decreasing supplies of irrigation water available to farmers in the semi-arid to arid Western US.</a:t>
            </a:r>
          </a:p>
          <a:p>
            <a:pPr defTabSz="4389438">
              <a:buFont typeface="Wingdings" pitchFamily="2" charset="2"/>
              <a:buNone/>
            </a:pPr>
            <a:endParaRPr lang="en-US" sz="2000"/>
          </a:p>
          <a:p>
            <a:pPr defTabSz="4389438">
              <a:buFont typeface="Wingdings" pitchFamily="2" charset="2"/>
              <a:buChar char="Ø"/>
            </a:pPr>
            <a:r>
              <a:rPr lang="en-US" sz="2000"/>
              <a:t>Colorado population is expected to increase by 2.8 million by 2030. </a:t>
            </a:r>
            <a:endParaRPr lang="en-US" sz="2000" b="1"/>
          </a:p>
          <a:p>
            <a:pPr defTabSz="4389438"/>
            <a:r>
              <a:rPr lang="en-US" sz="2000"/>
              <a:t>Greater competition for water is expected resulting in large decreases in irrigated acreage.</a:t>
            </a:r>
          </a:p>
          <a:p>
            <a:pPr defTabSz="4389438"/>
            <a:endParaRPr lang="en-US" sz="2000"/>
          </a:p>
          <a:p>
            <a:pPr defTabSz="4389438">
              <a:buFont typeface="Wingdings" pitchFamily="2" charset="2"/>
              <a:buChar char="Ø"/>
            </a:pPr>
            <a:r>
              <a:rPr lang="en-US" sz="2000"/>
              <a:t>Along the Front Range of Colorado, irrigated acreage may decrease by 156,000 to 298,000 acres of highly productive cropland by 2030. </a:t>
            </a:r>
          </a:p>
          <a:p>
            <a:pPr defTabSz="4389438"/>
            <a:r>
              <a:rPr lang="en-US" sz="2000"/>
              <a:t>  </a:t>
            </a:r>
          </a:p>
          <a:p>
            <a:pPr defTabSz="4389438">
              <a:buFont typeface="Wingdings" pitchFamily="2" charset="2"/>
              <a:buChar char="Ø"/>
            </a:pPr>
            <a:r>
              <a:rPr lang="en-US" sz="2000"/>
              <a:t>Farmers are often forced to temporarily or permanently dry-up and fallow previously irrigated land. </a:t>
            </a:r>
          </a:p>
          <a:p>
            <a:pPr defTabSz="4389438">
              <a:buFont typeface="Wingdings" pitchFamily="2" charset="2"/>
              <a:buChar char="Ø"/>
            </a:pPr>
            <a:endParaRPr lang="en-US" sz="2000"/>
          </a:p>
          <a:p>
            <a:pPr defTabSz="4389438">
              <a:buFont typeface="Wingdings" pitchFamily="2" charset="2"/>
              <a:buChar char="Ø"/>
            </a:pPr>
            <a:r>
              <a:rPr lang="en-US" sz="2000"/>
              <a:t> Abruptly halting irrigated crop production on fields that have been intensively managed results in negative consequences:  Residual soil nutrients threaten water quality; weed infestations compete with perennial grass establishment; wind and water erosion can be significant; and compaction and salinity can initially limit the non-irrigated crop and restoration planting choices. </a:t>
            </a:r>
          </a:p>
          <a:p>
            <a:pPr defTabSz="4389438">
              <a:buFont typeface="Wingdings" pitchFamily="2" charset="2"/>
              <a:buChar char="Ø"/>
            </a:pPr>
            <a:endParaRPr lang="en-US" sz="2000"/>
          </a:p>
          <a:p>
            <a:pPr defTabSz="4389438">
              <a:buFont typeface="Wingdings" pitchFamily="2" charset="2"/>
              <a:buChar char="Ø"/>
            </a:pPr>
            <a:r>
              <a:rPr lang="en-US" sz="2000"/>
              <a:t> Utilizing cover crops may bridge the transition from irrigated production to dryland or grassland production or provide an interim solution to weed and soil management while waiting for irrigation water restoration.</a:t>
            </a:r>
          </a:p>
          <a:p>
            <a:pPr defTabSz="4389438">
              <a:buFont typeface="Wingdings" pitchFamily="2" charset="2"/>
              <a:buChar char="Ø"/>
            </a:pPr>
            <a:endParaRPr lang="en-US" sz="2000"/>
          </a:p>
          <a:p>
            <a:pPr defTabSz="4389438"/>
            <a:endParaRPr lang="en-US" sz="2400"/>
          </a:p>
        </p:txBody>
      </p:sp>
      <p:sp>
        <p:nvSpPr>
          <p:cNvPr id="14339" name="Text Box 5" descr="Blue tissue paper"/>
          <p:cNvSpPr txBox="1">
            <a:spLocks noChangeArrowheads="1"/>
          </p:cNvSpPr>
          <p:nvPr/>
        </p:nvSpPr>
        <p:spPr bwMode="auto">
          <a:xfrm>
            <a:off x="1371600" y="18592800"/>
            <a:ext cx="9220200" cy="2990850"/>
          </a:xfrm>
          <a:prstGeom prst="rect">
            <a:avLst/>
          </a:prstGeom>
          <a:blipFill dpi="0" rotWithShape="1">
            <a:blip r:embed="rId3" cstate="print"/>
            <a:srcRect/>
            <a:tile tx="0" ty="0" sx="100000" sy="100000" flip="none" algn="tl"/>
          </a:blipFill>
          <a:ln w="190500" cmpd="thickThin">
            <a:solidFill>
              <a:srgbClr val="0000FF"/>
            </a:solidFill>
            <a:miter lim="800000"/>
            <a:headEnd/>
            <a:tailEnd/>
          </a:ln>
        </p:spPr>
        <p:txBody>
          <a:bodyPr lIns="182851" tIns="182851" rIns="182851" bIns="182851">
            <a:spAutoFit/>
          </a:bodyPr>
          <a:lstStyle/>
          <a:p>
            <a:pPr algn="ctr" defTabSz="4389438"/>
            <a:r>
              <a:rPr lang="en-US" sz="4000" b="1" u="sng">
                <a:latin typeface="Tahoma" pitchFamily="34" charset="0"/>
              </a:rPr>
              <a:t>Objective</a:t>
            </a:r>
          </a:p>
          <a:p>
            <a:pPr algn="ctr" defTabSz="4389438"/>
            <a:endParaRPr lang="en-US" sz="2400" b="1" u="sng">
              <a:latin typeface="Tahoma" pitchFamily="34" charset="0"/>
            </a:endParaRPr>
          </a:p>
          <a:p>
            <a:pPr defTabSz="4389438"/>
            <a:r>
              <a:rPr lang="en-US" sz="2400"/>
              <a:t>    Colorado State University Extension is establishing cover crop recommendations for producers who need to assume dryland production or establish grasses into formerly irrigated fields.</a:t>
            </a:r>
          </a:p>
        </p:txBody>
      </p:sp>
      <p:sp>
        <p:nvSpPr>
          <p:cNvPr id="14340" name="Text Box 7" descr="Blue tissue paper"/>
          <p:cNvSpPr txBox="1">
            <a:spLocks noChangeArrowheads="1"/>
          </p:cNvSpPr>
          <p:nvPr/>
        </p:nvSpPr>
        <p:spPr bwMode="auto">
          <a:xfrm>
            <a:off x="11252200" y="33604200"/>
            <a:ext cx="29108400" cy="3667125"/>
          </a:xfrm>
          <a:prstGeom prst="rect">
            <a:avLst/>
          </a:prstGeom>
          <a:blipFill dpi="0" rotWithShape="1">
            <a:blip r:embed="rId3" cstate="print"/>
            <a:srcRect/>
            <a:tile tx="0" ty="0" sx="100000" sy="100000" flip="none" algn="tl"/>
          </a:blipFill>
          <a:ln w="190500" cmpd="thickThin">
            <a:solidFill>
              <a:srgbClr val="0000FF"/>
            </a:solidFill>
            <a:miter lim="800000"/>
            <a:headEnd/>
            <a:tailEnd/>
          </a:ln>
        </p:spPr>
        <p:txBody>
          <a:bodyPr lIns="182851" tIns="228562" rIns="182851" bIns="228562">
            <a:spAutoFit/>
          </a:bodyPr>
          <a:lstStyle/>
          <a:p>
            <a:pPr algn="ctr" defTabSz="4389438"/>
            <a:r>
              <a:rPr lang="en-US" sz="5400" b="1" u="sng">
                <a:latin typeface="Tahoma" pitchFamily="34" charset="0"/>
              </a:rPr>
              <a:t>Summary</a:t>
            </a:r>
          </a:p>
          <a:p>
            <a:pPr algn="ctr" defTabSz="4389438"/>
            <a:r>
              <a:rPr lang="en-US" sz="3600"/>
              <a:t>Results from this work show cover crops provide a viable source of soil cover and residue to reduce erosion, suppress weeds and uptake nutrients for restoration of previously irrigated land.  Weed suppression allowed proportionate increases in cover crop biomass with decreases in weed seed and biomass production. The CS grass has shown greater potential to compete with weeds than the WS grass has after a two year cover cropping system. This work has generated much interest from the cooperating farmer and surrounding land owners.</a:t>
            </a:r>
          </a:p>
        </p:txBody>
      </p:sp>
      <p:sp>
        <p:nvSpPr>
          <p:cNvPr id="2057" name="Text Box 9"/>
          <p:cNvSpPr txBox="1">
            <a:spLocks noChangeArrowheads="1"/>
          </p:cNvSpPr>
          <p:nvPr/>
        </p:nvSpPr>
        <p:spPr bwMode="auto">
          <a:xfrm>
            <a:off x="1371600" y="1066800"/>
            <a:ext cx="48539400" cy="6096000"/>
          </a:xfrm>
          <a:prstGeom prst="rect">
            <a:avLst/>
          </a:prstGeom>
          <a:gradFill rotWithShape="1">
            <a:gsLst>
              <a:gs pos="0">
                <a:srgbClr val="0000FF"/>
              </a:gs>
              <a:gs pos="50000">
                <a:srgbClr val="FFFFFF"/>
              </a:gs>
              <a:gs pos="100000">
                <a:srgbClr val="0000FF"/>
              </a:gs>
            </a:gsLst>
            <a:lin ang="5400000" scaled="1"/>
          </a:gradFill>
          <a:ln w="317500" cmpd="thinThick">
            <a:solidFill>
              <a:srgbClr val="0000FF"/>
            </a:solidFill>
            <a:miter lim="800000"/>
            <a:headEnd/>
            <a:tailEnd/>
          </a:ln>
          <a:effectLst/>
        </p:spPr>
        <p:txBody>
          <a:bodyPr lIns="457128" tIns="2286000" rIns="457128" bIns="457200"/>
          <a:lstStyle/>
          <a:p>
            <a:pPr defTabSz="4389438">
              <a:lnSpc>
                <a:spcPct val="50000"/>
              </a:lnSpc>
              <a:spcBef>
                <a:spcPct val="50000"/>
              </a:spcBef>
              <a:defRPr/>
            </a:pPr>
            <a:r>
              <a:rPr lang="en-US" sz="12500" b="1" i="1" dirty="0">
                <a:effectLst>
                  <a:outerShdw blurRad="38100" dist="38100" dir="2700000" algn="tl">
                    <a:srgbClr val="FFFFFF"/>
                  </a:outerShdw>
                </a:effectLst>
              </a:rPr>
              <a:t>  </a:t>
            </a:r>
            <a:r>
              <a:rPr lang="en-US" sz="9600" b="1" dirty="0">
                <a:latin typeface="Rockwell" pitchFamily="18" charset="0"/>
              </a:rPr>
              <a:t>Utilizing Cover Crops to Stabilize and Reclaim Previously Irrigated Cropland </a:t>
            </a:r>
          </a:p>
        </p:txBody>
      </p:sp>
      <p:pic>
        <p:nvPicPr>
          <p:cNvPr id="14342" name="Picture 200" descr="CSU_blk_rj"/>
          <p:cNvPicPr>
            <a:picLocks noChangeAspect="1" noChangeArrowheads="1"/>
          </p:cNvPicPr>
          <p:nvPr/>
        </p:nvPicPr>
        <p:blipFill>
          <a:blip r:embed="rId4" cstate="print"/>
          <a:srcRect/>
          <a:stretch>
            <a:fillRect/>
          </a:stretch>
        </p:blipFill>
        <p:spPr bwMode="auto">
          <a:xfrm>
            <a:off x="44119800" y="4648200"/>
            <a:ext cx="5092700" cy="2209800"/>
          </a:xfrm>
          <a:prstGeom prst="rect">
            <a:avLst/>
          </a:prstGeom>
          <a:noFill/>
          <a:ln w="9525">
            <a:noFill/>
            <a:miter lim="800000"/>
            <a:headEnd/>
            <a:tailEnd/>
          </a:ln>
        </p:spPr>
      </p:pic>
      <p:sp>
        <p:nvSpPr>
          <p:cNvPr id="2632" name="Text Box 584"/>
          <p:cNvSpPr txBox="1">
            <a:spLocks noChangeArrowheads="1"/>
          </p:cNvSpPr>
          <p:nvPr/>
        </p:nvSpPr>
        <p:spPr bwMode="auto">
          <a:xfrm>
            <a:off x="19507200" y="5715000"/>
            <a:ext cx="23926800" cy="914400"/>
          </a:xfrm>
          <a:prstGeom prst="rect">
            <a:avLst/>
          </a:prstGeom>
          <a:noFill/>
          <a:ln w="9525">
            <a:noFill/>
            <a:miter lim="800000"/>
            <a:headEnd/>
            <a:tailEnd/>
          </a:ln>
          <a:effectLst/>
        </p:spPr>
        <p:txBody>
          <a:bodyPr lIns="91426" tIns="45710" rIns="91426" bIns="45710">
            <a:spAutoFit/>
          </a:bodyPr>
          <a:lstStyle/>
          <a:p>
            <a:pPr defTabSz="4389438">
              <a:defRPr/>
            </a:pPr>
            <a:r>
              <a:rPr lang="en-US" sz="5400" b="1" dirty="0">
                <a:solidFill>
                  <a:schemeClr val="bg1"/>
                </a:solidFill>
                <a:effectLst>
                  <a:outerShdw blurRad="38100" dist="38100" dir="2700000" algn="tl">
                    <a:srgbClr val="000000"/>
                  </a:outerShdw>
                </a:effectLst>
              </a:rPr>
              <a:t>D. A. Wilson, R. J. Pearson, T. A. </a:t>
            </a:r>
            <a:r>
              <a:rPr lang="en-US" sz="5400" b="1" dirty="0" err="1">
                <a:solidFill>
                  <a:schemeClr val="bg1"/>
                </a:solidFill>
                <a:effectLst>
                  <a:outerShdw blurRad="38100" dist="38100" dir="2700000" algn="tl">
                    <a:srgbClr val="000000"/>
                  </a:outerShdw>
                </a:effectLst>
              </a:rPr>
              <a:t>Bauder</a:t>
            </a:r>
            <a:r>
              <a:rPr lang="en-US" sz="5400" b="1" dirty="0">
                <a:solidFill>
                  <a:schemeClr val="bg1"/>
                </a:solidFill>
                <a:effectLst>
                  <a:outerShdw blurRad="38100" dist="38100" dir="2700000" algn="tl">
                    <a:srgbClr val="000000"/>
                  </a:outerShdw>
                </a:effectLst>
              </a:rPr>
              <a:t>, N. C. Hansen &amp; J. E. </a:t>
            </a:r>
            <a:r>
              <a:rPr lang="en-US" sz="5400" b="1" dirty="0" err="1">
                <a:solidFill>
                  <a:schemeClr val="bg1"/>
                </a:solidFill>
                <a:effectLst>
                  <a:outerShdw blurRad="38100" dist="38100" dir="2700000" algn="tl">
                    <a:srgbClr val="000000"/>
                  </a:outerShdw>
                </a:effectLst>
              </a:rPr>
              <a:t>Brummer</a:t>
            </a:r>
            <a:endParaRPr lang="en-US" sz="5400" b="1" dirty="0">
              <a:solidFill>
                <a:schemeClr val="bg1"/>
              </a:solidFill>
              <a:effectLst>
                <a:outerShdw blurRad="38100" dist="38100" dir="2700000" algn="tl">
                  <a:srgbClr val="000000"/>
                </a:outerShdw>
              </a:effectLst>
            </a:endParaRPr>
          </a:p>
        </p:txBody>
      </p:sp>
      <p:sp>
        <p:nvSpPr>
          <p:cNvPr id="14344" name="Text Box 573" descr="Blue tissue paper"/>
          <p:cNvSpPr txBox="1">
            <a:spLocks noChangeArrowheads="1"/>
          </p:cNvSpPr>
          <p:nvPr/>
        </p:nvSpPr>
        <p:spPr bwMode="auto">
          <a:xfrm>
            <a:off x="1371600" y="29149674"/>
            <a:ext cx="9220200" cy="8416925"/>
          </a:xfrm>
          <a:prstGeom prst="rect">
            <a:avLst/>
          </a:prstGeom>
          <a:blipFill dpi="0" rotWithShape="1">
            <a:blip r:embed="rId3" cstate="print"/>
            <a:srcRect/>
            <a:tile tx="0" ty="0" sx="100000" sy="100000" flip="none" algn="tl"/>
          </a:blipFill>
          <a:ln w="190500" cmpd="thickThin">
            <a:solidFill>
              <a:srgbClr val="0000FF"/>
            </a:solidFill>
            <a:miter lim="800000"/>
            <a:headEnd/>
            <a:tailEnd/>
          </a:ln>
        </p:spPr>
        <p:txBody>
          <a:bodyPr wrap="square" lIns="182851" tIns="182851" rIns="182851" bIns="182851">
            <a:spAutoFit/>
          </a:bodyPr>
          <a:lstStyle/>
          <a:p>
            <a:pPr defTabSz="4389438"/>
            <a:endParaRPr lang="en-US" sz="2400"/>
          </a:p>
          <a:p>
            <a:pPr defTabSz="4389438"/>
            <a:endParaRPr lang="en-US" sz="2400"/>
          </a:p>
          <a:p>
            <a:pPr defTabSz="4389438"/>
            <a:endParaRPr lang="en-US" sz="2400"/>
          </a:p>
          <a:p>
            <a:pPr defTabSz="4389438"/>
            <a:endParaRPr lang="en-US" sz="2400"/>
          </a:p>
          <a:p>
            <a:pPr defTabSz="4389438"/>
            <a:endParaRPr lang="en-US" sz="2400"/>
          </a:p>
          <a:p>
            <a:pPr defTabSz="4389438"/>
            <a:endParaRPr lang="en-US" sz="2400"/>
          </a:p>
          <a:p>
            <a:pPr defTabSz="4389438"/>
            <a:endParaRPr lang="en-US" sz="2400"/>
          </a:p>
          <a:p>
            <a:pPr defTabSz="4389438"/>
            <a:endParaRPr lang="en-US" sz="2400"/>
          </a:p>
          <a:p>
            <a:pPr defTabSz="4389438"/>
            <a:endParaRPr lang="en-US" sz="2400"/>
          </a:p>
          <a:p>
            <a:pPr defTabSz="4389438"/>
            <a:endParaRPr lang="en-US" sz="2400"/>
          </a:p>
          <a:p>
            <a:pPr defTabSz="4389438"/>
            <a:endParaRPr lang="en-US" sz="2400"/>
          </a:p>
          <a:p>
            <a:pPr defTabSz="4389438"/>
            <a:endParaRPr lang="en-US" sz="2400"/>
          </a:p>
          <a:p>
            <a:pPr defTabSz="4389438"/>
            <a:endParaRPr lang="en-US" sz="2400"/>
          </a:p>
          <a:p>
            <a:pPr defTabSz="4389438"/>
            <a:endParaRPr lang="en-US" sz="2400"/>
          </a:p>
          <a:p>
            <a:pPr defTabSz="4389438"/>
            <a:endParaRPr lang="en-US" sz="2400"/>
          </a:p>
          <a:p>
            <a:pPr defTabSz="4389438"/>
            <a:endParaRPr lang="en-US" sz="2400"/>
          </a:p>
          <a:p>
            <a:pPr defTabSz="4389438"/>
            <a:endParaRPr lang="en-US" sz="2400"/>
          </a:p>
          <a:p>
            <a:pPr defTabSz="4389438"/>
            <a:endParaRPr lang="en-US" sz="2400"/>
          </a:p>
          <a:p>
            <a:pPr defTabSz="4389438"/>
            <a:endParaRPr lang="en-US" sz="2400"/>
          </a:p>
          <a:p>
            <a:pPr defTabSz="4389438"/>
            <a:r>
              <a:rPr lang="en-US" sz="2400"/>
              <a:t>.</a:t>
            </a:r>
          </a:p>
          <a:p>
            <a:pPr defTabSz="4389438"/>
            <a:endParaRPr lang="en-US" sz="2400"/>
          </a:p>
        </p:txBody>
      </p:sp>
      <p:grpSp>
        <p:nvGrpSpPr>
          <p:cNvPr id="14346" name="Group 659"/>
          <p:cNvGrpSpPr>
            <a:grpSpLocks/>
          </p:cNvGrpSpPr>
          <p:nvPr/>
        </p:nvGrpSpPr>
        <p:grpSpPr bwMode="auto">
          <a:xfrm>
            <a:off x="1346200" y="22174200"/>
            <a:ext cx="9194800" cy="6096000"/>
            <a:chOff x="13632" y="5712"/>
            <a:chExt cx="5424" cy="4320"/>
          </a:xfrm>
        </p:grpSpPr>
        <p:sp>
          <p:nvSpPr>
            <p:cNvPr id="14400" name="Rectangle 508" descr="Blue tissue paper"/>
            <p:cNvSpPr>
              <a:spLocks noChangeArrowheads="1"/>
            </p:cNvSpPr>
            <p:nvPr/>
          </p:nvSpPr>
          <p:spPr bwMode="auto">
            <a:xfrm rot="5400000">
              <a:off x="14184" y="5160"/>
              <a:ext cx="4320" cy="5424"/>
            </a:xfrm>
            <a:prstGeom prst="rect">
              <a:avLst/>
            </a:prstGeom>
            <a:blipFill dpi="0" rotWithShape="1">
              <a:blip r:embed="rId3" cstate="print"/>
              <a:srcRect/>
              <a:tile tx="0" ty="0" sx="100000" sy="100000" flip="none" algn="tl"/>
            </a:blipFill>
            <a:ln w="190500" cmpd="thickThin">
              <a:solidFill>
                <a:srgbClr val="0000FF"/>
              </a:solidFill>
              <a:miter lim="800000"/>
              <a:headEnd/>
              <a:tailEnd/>
            </a:ln>
          </p:spPr>
          <p:txBody>
            <a:bodyPr rot="10800000" vert="eaVert" wrap="none" anchor="ctr"/>
            <a:lstStyle/>
            <a:p>
              <a:endParaRPr lang="en-US"/>
            </a:p>
          </p:txBody>
        </p:sp>
        <p:sp>
          <p:nvSpPr>
            <p:cNvPr id="14401" name="Text Box 531"/>
            <p:cNvSpPr txBox="1">
              <a:spLocks noChangeArrowheads="1"/>
            </p:cNvSpPr>
            <p:nvPr/>
          </p:nvSpPr>
          <p:spPr bwMode="auto">
            <a:xfrm>
              <a:off x="13986" y="8986"/>
              <a:ext cx="4656" cy="583"/>
            </a:xfrm>
            <a:prstGeom prst="rect">
              <a:avLst/>
            </a:prstGeom>
            <a:noFill/>
            <a:ln w="9525">
              <a:noFill/>
              <a:miter lim="800000"/>
              <a:headEnd/>
              <a:tailEnd/>
            </a:ln>
          </p:spPr>
          <p:txBody>
            <a:bodyPr>
              <a:spAutoFit/>
            </a:bodyPr>
            <a:lstStyle/>
            <a:p>
              <a:pPr defTabSz="5121275">
                <a:buFont typeface="Wingdings" pitchFamily="2" charset="2"/>
                <a:buChar char="Ø"/>
              </a:pPr>
              <a:endParaRPr lang="en-US" sz="2400"/>
            </a:p>
            <a:p>
              <a:pPr defTabSz="5121275"/>
              <a:endParaRPr lang="en-US" sz="2400"/>
            </a:p>
          </p:txBody>
        </p:sp>
      </p:grpSp>
      <p:sp>
        <p:nvSpPr>
          <p:cNvPr id="14347" name="Text Box 618"/>
          <p:cNvSpPr txBox="1">
            <a:spLocks noChangeArrowheads="1"/>
          </p:cNvSpPr>
          <p:nvPr/>
        </p:nvSpPr>
        <p:spPr bwMode="auto">
          <a:xfrm>
            <a:off x="11887200" y="7924800"/>
            <a:ext cx="27813000" cy="25146000"/>
          </a:xfrm>
          <a:prstGeom prst="rect">
            <a:avLst/>
          </a:prstGeom>
          <a:noFill/>
          <a:ln w="317500" cmpd="tri">
            <a:solidFill>
              <a:srgbClr val="333399"/>
            </a:solidFill>
            <a:miter lim="800000"/>
            <a:headEnd/>
            <a:tailEnd/>
          </a:ln>
        </p:spPr>
        <p:txBody>
          <a:bodyPr/>
          <a:lstStyle/>
          <a:p>
            <a:pPr defTabSz="5121275">
              <a:spcBef>
                <a:spcPct val="50000"/>
              </a:spcBef>
            </a:pPr>
            <a:endParaRPr lang="en-US"/>
          </a:p>
        </p:txBody>
      </p:sp>
      <p:grpSp>
        <p:nvGrpSpPr>
          <p:cNvPr id="14349" name="Group 651"/>
          <p:cNvGrpSpPr>
            <a:grpSpLocks/>
          </p:cNvGrpSpPr>
          <p:nvPr/>
        </p:nvGrpSpPr>
        <p:grpSpPr bwMode="auto">
          <a:xfrm>
            <a:off x="40919400" y="29641800"/>
            <a:ext cx="9026525" cy="7994650"/>
            <a:chOff x="25631" y="15359"/>
            <a:chExt cx="5556" cy="2946"/>
          </a:xfrm>
        </p:grpSpPr>
        <p:sp>
          <p:nvSpPr>
            <p:cNvPr id="14398" name="Rectangle 648" descr="Blue tissue paper"/>
            <p:cNvSpPr>
              <a:spLocks noChangeArrowheads="1"/>
            </p:cNvSpPr>
            <p:nvPr/>
          </p:nvSpPr>
          <p:spPr bwMode="auto">
            <a:xfrm>
              <a:off x="25631" y="15359"/>
              <a:ext cx="5535" cy="2946"/>
            </a:xfrm>
            <a:prstGeom prst="rect">
              <a:avLst/>
            </a:prstGeom>
            <a:blipFill dpi="0" rotWithShape="1">
              <a:blip r:embed="rId3" cstate="print"/>
              <a:srcRect/>
              <a:tile tx="0" ty="0" sx="100000" sy="100000" flip="none" algn="tl"/>
            </a:blipFill>
            <a:ln w="190500" cmpd="thickThin">
              <a:solidFill>
                <a:srgbClr val="0000FF"/>
              </a:solidFill>
              <a:miter lim="800000"/>
              <a:headEnd/>
              <a:tailEnd/>
            </a:ln>
          </p:spPr>
          <p:txBody>
            <a:bodyPr/>
            <a:lstStyle/>
            <a:p>
              <a:pPr defTabSz="5121275">
                <a:spcBef>
                  <a:spcPct val="20000"/>
                </a:spcBef>
              </a:pPr>
              <a:endParaRPr lang="en-US" sz="2400"/>
            </a:p>
          </p:txBody>
        </p:sp>
        <p:sp>
          <p:nvSpPr>
            <p:cNvPr id="14399" name="Text Box 649"/>
            <p:cNvSpPr txBox="1">
              <a:spLocks noChangeArrowheads="1"/>
            </p:cNvSpPr>
            <p:nvPr/>
          </p:nvSpPr>
          <p:spPr bwMode="auto">
            <a:xfrm>
              <a:off x="25856" y="15361"/>
              <a:ext cx="5331" cy="2626"/>
            </a:xfrm>
            <a:prstGeom prst="rect">
              <a:avLst/>
            </a:prstGeom>
            <a:noFill/>
            <a:ln w="9525">
              <a:noFill/>
              <a:miter lim="800000"/>
              <a:headEnd/>
              <a:tailEnd/>
            </a:ln>
          </p:spPr>
          <p:txBody>
            <a:bodyPr>
              <a:spAutoFit/>
            </a:bodyPr>
            <a:lstStyle/>
            <a:p>
              <a:pPr defTabSz="5121275">
                <a:spcBef>
                  <a:spcPct val="20000"/>
                </a:spcBef>
              </a:pPr>
              <a:r>
                <a:rPr lang="en-US" sz="2400" b="1" dirty="0"/>
                <a:t>Future Plans:</a:t>
              </a:r>
            </a:p>
            <a:p>
              <a:pPr defTabSz="5121275">
                <a:spcBef>
                  <a:spcPct val="20000"/>
                </a:spcBef>
                <a:buFont typeface="Wingdings" pitchFamily="2" charset="2"/>
                <a:buChar char="Ø"/>
              </a:pPr>
              <a:r>
                <a:rPr lang="en-US" sz="2400" dirty="0"/>
                <a:t>2010 season plans include continuation of summer forage cover crops and a second planting of warm and cool season grass mixes in plots where cover crops have reduced nutrient levels and weed pressure.</a:t>
              </a:r>
            </a:p>
            <a:p>
              <a:pPr defTabSz="5121275">
                <a:spcBef>
                  <a:spcPct val="20000"/>
                </a:spcBef>
                <a:buFont typeface="Wingdings" pitchFamily="2" charset="2"/>
                <a:buChar char="Ø"/>
              </a:pPr>
              <a:r>
                <a:rPr lang="en-US" sz="2400" dirty="0"/>
                <a:t>Our primary goal is to provide cover crop recommendations for producers who need to assume </a:t>
              </a:r>
              <a:r>
                <a:rPr lang="en-US" sz="2400" dirty="0" err="1"/>
                <a:t>dryland</a:t>
              </a:r>
              <a:r>
                <a:rPr lang="en-US" sz="2400" dirty="0"/>
                <a:t> production or establish grasses into formerly irrigated fields to mitigate soil erosion, and soil nutrient loss thereby protecting our water resources.</a:t>
              </a:r>
            </a:p>
            <a:p>
              <a:pPr defTabSz="5121275">
                <a:spcBef>
                  <a:spcPct val="20000"/>
                </a:spcBef>
                <a:buFont typeface="Wingdings" pitchFamily="2" charset="2"/>
                <a:buChar char="Ø"/>
              </a:pPr>
              <a:r>
                <a:rPr lang="en-US" sz="2400" dirty="0"/>
                <a:t>Collaboration with area farmers, county extension, NRCS, and conservation districts is expected to increase via additional site trials and/or expansion of current site.</a:t>
              </a:r>
            </a:p>
            <a:p>
              <a:pPr defTabSz="5121275">
                <a:spcBef>
                  <a:spcPct val="20000"/>
                </a:spcBef>
              </a:pPr>
              <a:endParaRPr lang="en-US" sz="1000" b="1" u="sng" dirty="0"/>
            </a:p>
            <a:p>
              <a:pPr defTabSz="5121275">
                <a:spcBef>
                  <a:spcPct val="20000"/>
                </a:spcBef>
              </a:pPr>
              <a:r>
                <a:rPr lang="en-US" sz="1800" b="1" dirty="0"/>
                <a:t>Funding Source:  </a:t>
              </a:r>
              <a:r>
                <a:rPr lang="en-US" sz="1700" b="1" dirty="0"/>
                <a:t>USDA-NRCS CIG:  Sustainable Cropping Systems for Transition from Full Irrigation To Limited Irrigation and </a:t>
              </a:r>
              <a:r>
                <a:rPr lang="en-US" sz="1700" b="1" dirty="0" err="1"/>
                <a:t>Dryland</a:t>
              </a:r>
              <a:r>
                <a:rPr lang="en-US" sz="1700" b="1" dirty="0"/>
                <a:t>,        </a:t>
              </a:r>
            </a:p>
            <a:p>
              <a:pPr defTabSz="5121275">
                <a:spcBef>
                  <a:spcPct val="20000"/>
                </a:spcBef>
              </a:pPr>
              <a:r>
                <a:rPr lang="en-US" sz="1700" b="1" dirty="0"/>
                <a:t>Ag Chemical and Ground Water Protection Program (CO Dept of Ag), </a:t>
              </a:r>
            </a:p>
            <a:p>
              <a:pPr defTabSz="5121275">
                <a:spcBef>
                  <a:spcPct val="20000"/>
                </a:spcBef>
              </a:pPr>
              <a:r>
                <a:rPr lang="en-US" sz="1700" b="1" dirty="0"/>
                <a:t>West Greeley Conservation District</a:t>
              </a:r>
              <a:endParaRPr lang="en-US" sz="1400" b="1" dirty="0"/>
            </a:p>
            <a:p>
              <a:pPr defTabSz="5121275">
                <a:spcBef>
                  <a:spcPct val="20000"/>
                </a:spcBef>
              </a:pPr>
              <a:endParaRPr lang="en-US" sz="2400" b="1" dirty="0"/>
            </a:p>
            <a:p>
              <a:pPr defTabSz="5121275">
                <a:spcBef>
                  <a:spcPct val="20000"/>
                </a:spcBef>
              </a:pPr>
              <a:r>
                <a:rPr lang="en-US" sz="1800" b="1" dirty="0"/>
                <a:t>Sources:  </a:t>
              </a:r>
            </a:p>
            <a:p>
              <a:pPr defTabSz="5121275">
                <a:spcBef>
                  <a:spcPct val="20000"/>
                </a:spcBef>
              </a:pPr>
              <a:r>
                <a:rPr lang="en-US" sz="1800" dirty="0"/>
                <a:t>Colorado Department of Local Affairs Demography Section</a:t>
              </a:r>
            </a:p>
            <a:p>
              <a:pPr defTabSz="5121275">
                <a:spcBef>
                  <a:spcPct val="20000"/>
                </a:spcBef>
              </a:pPr>
              <a:r>
                <a:rPr lang="en-US" sz="1800" dirty="0"/>
                <a:t>Colorado's Decision Support Systems and Basin Roundtable/Basin Advisor input</a:t>
              </a:r>
            </a:p>
            <a:p>
              <a:pPr defTabSz="5121275">
                <a:spcBef>
                  <a:spcPct val="20000"/>
                </a:spcBef>
              </a:pPr>
              <a:endParaRPr lang="en-US" sz="2400" dirty="0"/>
            </a:p>
            <a:p>
              <a:pPr defTabSz="5121275">
                <a:spcBef>
                  <a:spcPct val="20000"/>
                </a:spcBef>
              </a:pPr>
              <a:endParaRPr lang="en-US" sz="2400" dirty="0"/>
            </a:p>
          </p:txBody>
        </p:sp>
      </p:grpSp>
      <p:pic>
        <p:nvPicPr>
          <p:cNvPr id="14350" name="Picture 93" descr="S:\Pearson\IWOP\2008 IWOP\2008 Alexander\2008 Alexander Photos\13 - 9OCT08\9OCT08 seeding Triticale.JPG"/>
          <p:cNvPicPr>
            <a:picLocks noChangeAspect="1" noChangeArrowheads="1"/>
          </p:cNvPicPr>
          <p:nvPr/>
        </p:nvPicPr>
        <p:blipFill>
          <a:blip r:embed="rId5" cstate="print"/>
          <a:srcRect/>
          <a:stretch>
            <a:fillRect/>
          </a:stretch>
        </p:blipFill>
        <p:spPr bwMode="auto">
          <a:xfrm>
            <a:off x="1676400" y="29718000"/>
            <a:ext cx="4673600" cy="3505200"/>
          </a:xfrm>
          <a:prstGeom prst="rect">
            <a:avLst/>
          </a:prstGeom>
          <a:noFill/>
          <a:ln w="9525">
            <a:noFill/>
            <a:miter lim="800000"/>
            <a:headEnd/>
            <a:tailEnd/>
          </a:ln>
        </p:spPr>
      </p:pic>
      <p:sp>
        <p:nvSpPr>
          <p:cNvPr id="14351" name="Text Box 573" descr="Blue tissue paper"/>
          <p:cNvSpPr txBox="1">
            <a:spLocks noChangeArrowheads="1"/>
          </p:cNvSpPr>
          <p:nvPr/>
        </p:nvSpPr>
        <p:spPr bwMode="auto">
          <a:xfrm>
            <a:off x="32613600" y="25908000"/>
            <a:ext cx="6629400" cy="6581775"/>
          </a:xfrm>
          <a:prstGeom prst="rect">
            <a:avLst/>
          </a:prstGeom>
          <a:blipFill dpi="0" rotWithShape="1">
            <a:blip r:embed="rId3" cstate="print"/>
            <a:srcRect/>
            <a:tile tx="0" ty="0" sx="100000" sy="100000" flip="none" algn="tl"/>
          </a:blipFill>
          <a:ln w="190500" cmpd="thickThin">
            <a:solidFill>
              <a:srgbClr val="0000FF"/>
            </a:solidFill>
            <a:miter lim="800000"/>
            <a:headEnd/>
            <a:tailEnd/>
          </a:ln>
        </p:spPr>
        <p:txBody>
          <a:bodyPr lIns="182851" tIns="182851" rIns="182851" bIns="182851">
            <a:spAutoFit/>
          </a:bodyPr>
          <a:lstStyle/>
          <a:p>
            <a:pPr defTabSz="4389438"/>
            <a:endParaRPr lang="en-US" sz="2400" dirty="0"/>
          </a:p>
          <a:p>
            <a:pPr defTabSz="4389438"/>
            <a:endParaRPr lang="en-US" sz="2400" dirty="0"/>
          </a:p>
          <a:p>
            <a:pPr defTabSz="4389438"/>
            <a:endParaRPr lang="en-US" sz="2400" dirty="0"/>
          </a:p>
          <a:p>
            <a:pPr defTabSz="4389438"/>
            <a:endParaRPr lang="en-US" sz="2400" dirty="0"/>
          </a:p>
          <a:p>
            <a:pPr defTabSz="4389438"/>
            <a:endParaRPr lang="en-US" sz="2400" dirty="0"/>
          </a:p>
          <a:p>
            <a:pPr defTabSz="4389438"/>
            <a:endParaRPr lang="en-US" sz="2400" dirty="0"/>
          </a:p>
          <a:p>
            <a:pPr defTabSz="4389438"/>
            <a:endParaRPr lang="en-US" sz="2400" dirty="0"/>
          </a:p>
          <a:p>
            <a:pPr defTabSz="4389438"/>
            <a:endParaRPr lang="en-US" sz="2400" dirty="0"/>
          </a:p>
          <a:p>
            <a:pPr defTabSz="4389438"/>
            <a:endParaRPr lang="en-US" sz="2400" dirty="0"/>
          </a:p>
          <a:p>
            <a:pPr defTabSz="4389438"/>
            <a:endParaRPr lang="en-US" sz="2000" dirty="0"/>
          </a:p>
          <a:p>
            <a:pPr defTabSz="4389438"/>
            <a:endParaRPr lang="en-US" sz="2000" dirty="0"/>
          </a:p>
          <a:p>
            <a:pPr algn="ctr" defTabSz="4389438"/>
            <a:endParaRPr lang="en-US" sz="2000" dirty="0"/>
          </a:p>
          <a:p>
            <a:pPr algn="ctr" defTabSz="4389438"/>
            <a:r>
              <a:rPr lang="en-US" sz="2400" dirty="0"/>
              <a:t>Successful plantings of cover crops are possible in dried-up farmland.  Cover crops provide nutrient uptake reducing residual soil N thus lowering NO</a:t>
            </a:r>
            <a:r>
              <a:rPr lang="en-US" sz="2400" baseline="-25000" dirty="0"/>
              <a:t>3</a:t>
            </a:r>
            <a:r>
              <a:rPr lang="en-US" sz="2400" dirty="0"/>
              <a:t> leaching potential.</a:t>
            </a:r>
          </a:p>
          <a:p>
            <a:pPr algn="ctr" defTabSz="4389438"/>
            <a:endParaRPr lang="en-US" sz="2400" dirty="0"/>
          </a:p>
        </p:txBody>
      </p:sp>
      <p:pic>
        <p:nvPicPr>
          <p:cNvPr id="14352" name="Picture 662" descr="S:\Pearson\IWOP\2008 IWOP\2008 Alexander\2008 Alexander Photos\11 - 18SEP08\3 Plot 3 Sterile Sorghum seeded into W Wheat residue 18SEP08.JPG"/>
          <p:cNvPicPr>
            <a:picLocks noChangeAspect="1" noChangeArrowheads="1"/>
          </p:cNvPicPr>
          <p:nvPr/>
        </p:nvPicPr>
        <p:blipFill>
          <a:blip r:embed="rId6" cstate="print"/>
          <a:srcRect/>
          <a:stretch>
            <a:fillRect/>
          </a:stretch>
        </p:blipFill>
        <p:spPr bwMode="auto">
          <a:xfrm>
            <a:off x="33310513" y="26227088"/>
            <a:ext cx="5257800" cy="3943350"/>
          </a:xfrm>
          <a:prstGeom prst="rect">
            <a:avLst/>
          </a:prstGeom>
          <a:noFill/>
          <a:ln w="9525">
            <a:noFill/>
            <a:miter lim="800000"/>
            <a:headEnd/>
            <a:tailEnd/>
          </a:ln>
        </p:spPr>
      </p:pic>
      <p:sp>
        <p:nvSpPr>
          <p:cNvPr id="14353" name="Text Box 534"/>
          <p:cNvSpPr txBox="1">
            <a:spLocks noChangeArrowheads="1"/>
          </p:cNvSpPr>
          <p:nvPr/>
        </p:nvSpPr>
        <p:spPr bwMode="auto">
          <a:xfrm>
            <a:off x="6400800" y="29184600"/>
            <a:ext cx="3810000" cy="8340745"/>
          </a:xfrm>
          <a:prstGeom prst="rect">
            <a:avLst/>
          </a:prstGeom>
          <a:noFill/>
          <a:ln w="9525">
            <a:noFill/>
            <a:miter lim="800000"/>
            <a:headEnd/>
            <a:tailEnd/>
          </a:ln>
        </p:spPr>
        <p:txBody>
          <a:bodyPr>
            <a:spAutoFit/>
          </a:bodyPr>
          <a:lstStyle/>
          <a:p>
            <a:pPr algn="ctr" defTabSz="5121275"/>
            <a:r>
              <a:rPr lang="en-US" sz="2800" b="1" dirty="0"/>
              <a:t>Site History and Characteristics</a:t>
            </a:r>
          </a:p>
          <a:p>
            <a:pPr defTabSz="5121275">
              <a:buFont typeface="Wingdings" pitchFamily="2" charset="2"/>
              <a:buNone/>
            </a:pPr>
            <a:endParaRPr lang="en-US" sz="2000" dirty="0" smtClean="0"/>
          </a:p>
          <a:p>
            <a:pPr defTabSz="5121275">
              <a:buFont typeface="Wingdings" pitchFamily="2" charset="2"/>
              <a:buChar char="Ø"/>
            </a:pPr>
            <a:r>
              <a:rPr lang="en-US" sz="2000" dirty="0" smtClean="0"/>
              <a:t>Location: central Weld County, Colorado.</a:t>
            </a:r>
          </a:p>
          <a:p>
            <a:pPr defTabSz="5121275"/>
            <a:endParaRPr lang="en-US" sz="2000" dirty="0" smtClean="0"/>
          </a:p>
          <a:p>
            <a:pPr defTabSz="5121275">
              <a:buFont typeface="Wingdings" pitchFamily="2" charset="2"/>
              <a:buChar char="Ø"/>
            </a:pPr>
            <a:r>
              <a:rPr lang="en-US" sz="2000" dirty="0" smtClean="0"/>
              <a:t>Average annual precipitation: 12.2 in. seasonal Apr – Sep:  9.1 in.</a:t>
            </a:r>
          </a:p>
          <a:p>
            <a:pPr defTabSz="5121275"/>
            <a:endParaRPr lang="en-US" sz="2000" dirty="0" smtClean="0"/>
          </a:p>
          <a:p>
            <a:pPr defTabSz="5121275">
              <a:buFont typeface="Wingdings" pitchFamily="2" charset="2"/>
              <a:buChar char="Ø"/>
            </a:pPr>
            <a:r>
              <a:rPr lang="en-US" sz="2000" dirty="0" smtClean="0"/>
              <a:t>Soil Type:  </a:t>
            </a:r>
            <a:r>
              <a:rPr lang="en-US" sz="2000" dirty="0" err="1" smtClean="0"/>
              <a:t>Vona</a:t>
            </a:r>
            <a:r>
              <a:rPr lang="en-US" sz="2000" dirty="0" smtClean="0"/>
              <a:t> Sandy Loam.</a:t>
            </a:r>
          </a:p>
          <a:p>
            <a:pPr defTabSz="5121275"/>
            <a:endParaRPr lang="en-US" sz="2000" dirty="0" smtClean="0"/>
          </a:p>
          <a:p>
            <a:pPr defTabSz="5121275">
              <a:buFont typeface="Wingdings" pitchFamily="2" charset="2"/>
              <a:buChar char="Ø"/>
            </a:pPr>
            <a:r>
              <a:rPr lang="en-US" sz="2000" dirty="0" smtClean="0"/>
              <a:t>Last crop was sugar beets in 2005</a:t>
            </a:r>
          </a:p>
          <a:p>
            <a:pPr defTabSz="5121275"/>
            <a:endParaRPr lang="en-US" sz="2000" dirty="0" smtClean="0"/>
          </a:p>
          <a:p>
            <a:pPr defTabSz="5121275">
              <a:buFont typeface="Wingdings" pitchFamily="2" charset="2"/>
              <a:buChar char="Ø"/>
            </a:pPr>
            <a:r>
              <a:rPr lang="en-US" sz="2000" dirty="0" smtClean="0"/>
              <a:t>20 </a:t>
            </a:r>
            <a:r>
              <a:rPr lang="en-US" sz="2000" dirty="0"/>
              <a:t>tons manure applied fall 2005 anticipating spring 2006 corn planting. </a:t>
            </a:r>
            <a:endParaRPr lang="en-US" sz="2000" dirty="0" smtClean="0"/>
          </a:p>
          <a:p>
            <a:pPr defTabSz="5121275"/>
            <a:endParaRPr lang="en-US" sz="2000" dirty="0"/>
          </a:p>
          <a:p>
            <a:pPr defTabSz="5121275">
              <a:buFont typeface="Wingdings" pitchFamily="2" charset="2"/>
              <a:buChar char="Ø"/>
            </a:pPr>
            <a:r>
              <a:rPr lang="en-US" sz="2000" dirty="0"/>
              <a:t>Irrigation well curtailment, mandated by state policy occurred in Spring 2006</a:t>
            </a:r>
            <a:r>
              <a:rPr lang="en-US" sz="2000" dirty="0" smtClean="0"/>
              <a:t>.</a:t>
            </a:r>
          </a:p>
          <a:p>
            <a:pPr defTabSz="5121275"/>
            <a:endParaRPr lang="en-US" sz="2000" dirty="0"/>
          </a:p>
          <a:p>
            <a:pPr defTabSz="5121275">
              <a:buFont typeface="Wingdings" pitchFamily="2" charset="2"/>
              <a:buChar char="Ø"/>
            </a:pPr>
            <a:r>
              <a:rPr lang="en-US" sz="2000" dirty="0"/>
              <a:t>Cover crops and grass no-till planted –no tillage occurring with project.</a:t>
            </a:r>
          </a:p>
        </p:txBody>
      </p:sp>
      <p:pic>
        <p:nvPicPr>
          <p:cNvPr id="14355" name="Picture 91" descr="S:\Pearson\IWOP\2008 IWOP\2008 Alexander\2008 Alexander Photos\8 - 22JUL08\22JUL08 Harvest IMG_0034.JPG"/>
          <p:cNvPicPr>
            <a:picLocks noChangeAspect="1" noChangeArrowheads="1"/>
          </p:cNvPicPr>
          <p:nvPr/>
        </p:nvPicPr>
        <p:blipFill>
          <a:blip r:embed="rId7" cstate="print"/>
          <a:srcRect/>
          <a:stretch>
            <a:fillRect/>
          </a:stretch>
        </p:blipFill>
        <p:spPr bwMode="auto">
          <a:xfrm>
            <a:off x="1676400" y="33604200"/>
            <a:ext cx="4572000" cy="3429000"/>
          </a:xfrm>
          <a:prstGeom prst="rect">
            <a:avLst/>
          </a:prstGeom>
          <a:noFill/>
          <a:ln w="9525">
            <a:noFill/>
            <a:miter lim="800000"/>
            <a:headEnd/>
            <a:tailEnd/>
          </a:ln>
        </p:spPr>
      </p:pic>
      <p:grpSp>
        <p:nvGrpSpPr>
          <p:cNvPr id="14356" name="Group 103"/>
          <p:cNvGrpSpPr>
            <a:grpSpLocks/>
          </p:cNvGrpSpPr>
          <p:nvPr/>
        </p:nvGrpSpPr>
        <p:grpSpPr bwMode="auto">
          <a:xfrm>
            <a:off x="12420600" y="25831800"/>
            <a:ext cx="6705600" cy="6550025"/>
            <a:chOff x="7824" y="5520"/>
            <a:chExt cx="4128" cy="4030"/>
          </a:xfrm>
        </p:grpSpPr>
        <p:sp>
          <p:nvSpPr>
            <p:cNvPr id="14396" name="Text Box 562" descr="Blue tissue paper"/>
            <p:cNvSpPr txBox="1">
              <a:spLocks noChangeArrowheads="1"/>
            </p:cNvSpPr>
            <p:nvPr/>
          </p:nvSpPr>
          <p:spPr bwMode="auto">
            <a:xfrm>
              <a:off x="7824" y="5520"/>
              <a:ext cx="4128" cy="4030"/>
            </a:xfrm>
            <a:prstGeom prst="rect">
              <a:avLst/>
            </a:prstGeom>
            <a:blipFill dpi="0" rotWithShape="1">
              <a:blip r:embed="rId3" cstate="print"/>
              <a:srcRect/>
              <a:tile tx="0" ty="0" sx="100000" sy="100000" flip="none" algn="tl"/>
            </a:blipFill>
            <a:ln w="190500" cmpd="thickThin">
              <a:solidFill>
                <a:srgbClr val="0000FF"/>
              </a:solidFill>
              <a:miter lim="800000"/>
              <a:headEnd/>
              <a:tailEnd/>
            </a:ln>
          </p:spPr>
          <p:txBody>
            <a:bodyPr lIns="182851" tIns="182851" rIns="182851" bIns="182851">
              <a:spAutoFit/>
            </a:bodyPr>
            <a:lstStyle/>
            <a:p>
              <a:pPr defTabSz="4389438"/>
              <a:endParaRPr lang="en-US" sz="2400"/>
            </a:p>
            <a:p>
              <a:pPr defTabSz="4389438"/>
              <a:endParaRPr lang="en-US" sz="2400"/>
            </a:p>
            <a:p>
              <a:pPr defTabSz="4389438"/>
              <a:endParaRPr lang="en-US" sz="2400"/>
            </a:p>
            <a:p>
              <a:pPr defTabSz="4389438"/>
              <a:endParaRPr lang="en-US" sz="2400"/>
            </a:p>
            <a:p>
              <a:pPr defTabSz="4389438"/>
              <a:endParaRPr lang="en-US" sz="2400"/>
            </a:p>
            <a:p>
              <a:pPr defTabSz="4389438"/>
              <a:endParaRPr lang="en-US" sz="2400"/>
            </a:p>
            <a:p>
              <a:pPr defTabSz="4389438"/>
              <a:endParaRPr lang="en-US" sz="2400"/>
            </a:p>
            <a:p>
              <a:pPr defTabSz="4389438"/>
              <a:endParaRPr lang="en-US" sz="2400"/>
            </a:p>
            <a:p>
              <a:pPr defTabSz="4389438"/>
              <a:endParaRPr lang="en-US" sz="2400"/>
            </a:p>
            <a:p>
              <a:pPr defTabSz="4389438"/>
              <a:endParaRPr lang="en-US" sz="2400"/>
            </a:p>
            <a:p>
              <a:pPr defTabSz="4389438"/>
              <a:endParaRPr lang="en-US" sz="2400"/>
            </a:p>
            <a:p>
              <a:pPr defTabSz="4389438"/>
              <a:endParaRPr lang="en-US" sz="2400"/>
            </a:p>
            <a:p>
              <a:pPr algn="ctr" defTabSz="4389438"/>
              <a:r>
                <a:rPr lang="en-US" sz="2400"/>
                <a:t>High weed infestation two years following irrigation well curtailment.  This is a typical scene in many formerly irrigated fields due to their abandonment.</a:t>
              </a:r>
            </a:p>
          </p:txBody>
        </p:sp>
        <p:pic>
          <p:nvPicPr>
            <p:cNvPr id="14397" name="Picture 92" descr="S:\Pearson\IWOP\2008 IWOP\2008 Alexander\2008 Alexander Photos\13 - 9OCT08\9OCT08 untreated covercrop site - overview.JPG"/>
            <p:cNvPicPr>
              <a:picLocks noChangeAspect="1" noChangeArrowheads="1"/>
            </p:cNvPicPr>
            <p:nvPr/>
          </p:nvPicPr>
          <p:blipFill>
            <a:blip r:embed="rId8" cstate="print"/>
            <a:srcRect/>
            <a:stretch>
              <a:fillRect/>
            </a:stretch>
          </p:blipFill>
          <p:spPr bwMode="auto">
            <a:xfrm>
              <a:off x="8231" y="5721"/>
              <a:ext cx="3312" cy="2484"/>
            </a:xfrm>
            <a:prstGeom prst="rect">
              <a:avLst/>
            </a:prstGeom>
            <a:noFill/>
            <a:ln w="9525">
              <a:noFill/>
              <a:miter lim="800000"/>
              <a:headEnd/>
              <a:tailEnd/>
            </a:ln>
          </p:spPr>
        </p:pic>
      </p:grpSp>
      <p:graphicFrame>
        <p:nvGraphicFramePr>
          <p:cNvPr id="67" name="Table 66"/>
          <p:cNvGraphicFramePr>
            <a:graphicFrameLocks noGrp="1"/>
          </p:cNvGraphicFramePr>
          <p:nvPr/>
        </p:nvGraphicFramePr>
        <p:xfrm>
          <a:off x="1599975" y="22399026"/>
          <a:ext cx="8686800" cy="5562597"/>
        </p:xfrm>
        <a:graphic>
          <a:graphicData uri="http://schemas.openxmlformats.org/drawingml/2006/table">
            <a:tbl>
              <a:tblPr/>
              <a:tblGrid>
                <a:gridCol w="845347"/>
                <a:gridCol w="779302"/>
                <a:gridCol w="966152"/>
                <a:gridCol w="962291"/>
                <a:gridCol w="1096307"/>
                <a:gridCol w="1074291"/>
                <a:gridCol w="1074291"/>
                <a:gridCol w="1888819"/>
              </a:tblGrid>
              <a:tr h="303975">
                <a:tc>
                  <a:txBody>
                    <a:bodyPr/>
                    <a:lstStyle/>
                    <a:p>
                      <a:pPr algn="l" fontAlgn="b"/>
                      <a:r>
                        <a:rPr lang="en-US" sz="1000" b="0" i="0" u="none" strike="noStrike" dirty="0">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gridSpan="5">
                  <a:txBody>
                    <a:bodyPr/>
                    <a:lstStyle/>
                    <a:p>
                      <a:pPr algn="ctr" fontAlgn="ctr"/>
                      <a:r>
                        <a:rPr lang="en-US" sz="2000" b="1" i="0" u="none" strike="noStrike" dirty="0">
                          <a:latin typeface="Arial"/>
                        </a:rPr>
                        <a:t>Planting Sequence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a:txBody>
                    <a:bodyPr/>
                    <a:lstStyle/>
                    <a:p>
                      <a:pPr algn="ctr" fontAlgn="ctr"/>
                      <a:r>
                        <a:rPr lang="en-US" sz="1600" b="1" i="0" u="none" strike="noStrike" dirty="0" smtClean="0">
                          <a:latin typeface="Arial"/>
                        </a:rPr>
                        <a:t>2009</a:t>
                      </a:r>
                      <a:endParaRPr lang="en-US"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600" b="1" i="0" u="none" strike="noStrike" dirty="0" smtClean="0">
                          <a:latin typeface="Arial"/>
                        </a:rPr>
                        <a:t>2010</a:t>
                      </a:r>
                      <a:r>
                        <a:rPr lang="en-US" sz="1600" b="1" i="0" u="none" strike="noStrike" dirty="0">
                          <a:latin typeface="Arial"/>
                        </a:rPr>
                        <a:t/>
                      </a:r>
                      <a:br>
                        <a:rPr lang="en-US" sz="1600" b="1" i="0" u="none" strike="noStrike" dirty="0">
                          <a:latin typeface="Arial"/>
                        </a:rPr>
                      </a:br>
                      <a:r>
                        <a:rPr lang="en-US" sz="1600" b="1" i="0" u="none" strike="noStrike" dirty="0">
                          <a:latin typeface="Arial"/>
                        </a:rPr>
                        <a:t>Plans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876437">
                <a:tc>
                  <a:txBody>
                    <a:bodyPr/>
                    <a:lstStyle/>
                    <a:p>
                      <a:pPr algn="ctr" fontAlgn="ctr"/>
                      <a:r>
                        <a:rPr lang="en-US" sz="1600" b="1" i="0" u="none" strike="noStrike">
                          <a:latin typeface="Arial"/>
                        </a:rPr>
                        <a:t>Plot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r>
              <a:tr h="876437">
                <a:tc>
                  <a:txBody>
                    <a:bodyPr/>
                    <a:lstStyle/>
                    <a:p>
                      <a:pPr algn="ctr" fontAlgn="ctr"/>
                      <a:r>
                        <a:rPr lang="en-US" sz="1600" b="1" i="0" u="none" strike="noStrike">
                          <a:latin typeface="Arial"/>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5">
                  <a:txBody>
                    <a:bodyPr/>
                    <a:lstStyle/>
                    <a:p>
                      <a:pPr algn="ctr" fontAlgn="ctr"/>
                      <a:r>
                        <a:rPr lang="en-US" sz="2000" b="1" i="0" u="none" strike="noStrike" dirty="0">
                          <a:latin typeface="Arial"/>
                        </a:rPr>
                        <a:t>rep 1</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latin typeface="Arial"/>
                        </a:rPr>
                        <a:t>Barley</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a:latin typeface="Arial"/>
                        </a:rPr>
                        <a:t>Triticale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latin typeface="Arial"/>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latin typeface="Arial"/>
                        </a:rPr>
                        <a:t>S. Sudan</a:t>
                      </a:r>
                      <a:endParaRPr lang="en-US"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latin typeface="Arial"/>
                        </a:rPr>
                        <a:t>Plant</a:t>
                      </a:r>
                      <a:r>
                        <a:rPr lang="en-US" sz="1600" b="1" i="0" u="none" strike="noStrike" baseline="0" dirty="0" smtClean="0">
                          <a:latin typeface="Arial"/>
                        </a:rPr>
                        <a:t> S. Sudan</a:t>
                      </a:r>
                      <a:endParaRPr lang="en-US"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876437">
                <a:tc>
                  <a:txBody>
                    <a:bodyPr/>
                    <a:lstStyle/>
                    <a:p>
                      <a:pPr algn="ctr" fontAlgn="ctr"/>
                      <a:r>
                        <a:rPr lang="en-US" sz="1600" b="1" i="0" u="none" strike="noStrike" dirty="0">
                          <a:latin typeface="Arial"/>
                        </a:rPr>
                        <a:t>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ctr" fontAlgn="ctr"/>
                      <a:r>
                        <a:rPr lang="en-US" sz="1600" b="1" i="0" u="none" strike="noStrike" dirty="0">
                          <a:latin typeface="Arial"/>
                        </a:rPr>
                        <a:t>Sorghum</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a:latin typeface="Arial"/>
                        </a:rPr>
                        <a:t>Triticale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a:latin typeface="Arial"/>
                        </a:rPr>
                        <a:t>Millet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a:latin typeface="Arial"/>
                        </a:rPr>
                        <a:t>Triticale</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smtClean="0">
                          <a:latin typeface="Arial"/>
                        </a:rPr>
                        <a:t>S. Sudan</a:t>
                      </a:r>
                      <a:endParaRPr lang="en-US"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smtClean="0">
                          <a:latin typeface="Arial"/>
                        </a:rPr>
                        <a:t>Plant Cool</a:t>
                      </a:r>
                      <a:r>
                        <a:rPr lang="en-US" sz="1600" b="1" i="0" u="none" strike="noStrike" baseline="0" dirty="0" smtClean="0">
                          <a:latin typeface="Arial"/>
                        </a:rPr>
                        <a:t> Season Grass</a:t>
                      </a:r>
                      <a:endParaRPr lang="en-US"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876437">
                <a:tc>
                  <a:txBody>
                    <a:bodyPr/>
                    <a:lstStyle/>
                    <a:p>
                      <a:pPr algn="ctr" fontAlgn="ctr"/>
                      <a:r>
                        <a:rPr lang="en-US" sz="1600" b="1" i="0" u="none" strike="noStrike" dirty="0">
                          <a:latin typeface="Arial"/>
                        </a:rPr>
                        <a:t>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ctr" fontAlgn="ctr"/>
                      <a:r>
                        <a:rPr lang="en-US" sz="1600" b="1" i="0" u="none" strike="noStrike" dirty="0" smtClean="0">
                          <a:latin typeface="Arial"/>
                        </a:rPr>
                        <a:t>S. Sudan</a:t>
                      </a:r>
                      <a:endParaRPr lang="en-US"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a:latin typeface="Arial"/>
                        </a:rPr>
                        <a:t>Winter Wheat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a:latin typeface="Arial"/>
                        </a:rPr>
                        <a:t>Sorghum</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a:latin typeface="Arial"/>
                        </a:rPr>
                        <a:t>Pubescent</a:t>
                      </a:r>
                      <a:br>
                        <a:rPr lang="en-US" sz="1600" b="1" i="0" u="none" strike="noStrike" dirty="0">
                          <a:latin typeface="Arial"/>
                        </a:rPr>
                      </a:br>
                      <a:r>
                        <a:rPr lang="en-US" sz="1600" b="1" i="0" u="none" strike="noStrike" dirty="0">
                          <a:latin typeface="Arial"/>
                        </a:rPr>
                        <a:t>Wheat Grass</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smtClean="0">
                          <a:latin typeface="Arial"/>
                        </a:rPr>
                        <a:t>Cool</a:t>
                      </a:r>
                      <a:r>
                        <a:rPr lang="en-US" sz="1600" b="1" i="0" u="none" strike="noStrike" baseline="0" dirty="0" smtClean="0">
                          <a:latin typeface="Arial"/>
                        </a:rPr>
                        <a:t> Season Grass</a:t>
                      </a:r>
                      <a:endParaRPr lang="en-US"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smtClean="0">
                          <a:latin typeface="Arial"/>
                        </a:rPr>
                        <a:t>Monitor </a:t>
                      </a:r>
                      <a:r>
                        <a:rPr lang="en-US" sz="1600" b="1" i="0" u="none" strike="noStrike" baseline="0" dirty="0" smtClean="0">
                          <a:latin typeface="Arial"/>
                        </a:rPr>
                        <a:t>Grass Production</a:t>
                      </a:r>
                      <a:endParaRPr lang="en-US"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876437">
                <a:tc>
                  <a:txBody>
                    <a:bodyPr/>
                    <a:lstStyle/>
                    <a:p>
                      <a:pPr algn="ctr" fontAlgn="ctr"/>
                      <a:r>
                        <a:rPr lang="en-US" sz="1600" b="1" i="0" u="none" strike="noStrike" dirty="0">
                          <a:latin typeface="Arial"/>
                        </a:rPr>
                        <a:t>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ctr" fontAlgn="ctr"/>
                      <a:r>
                        <a:rPr lang="en-US" sz="1600" b="1" i="0" u="none" strike="noStrike">
                          <a:latin typeface="Arial"/>
                        </a:rPr>
                        <a:t>Fallow</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a:latin typeface="Arial"/>
                        </a:rPr>
                        <a:t>Winter Wheat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1" i="0" u="none" strike="noStrike" dirty="0">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latin typeface="Arial"/>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latin typeface="Arial"/>
                        </a:rPr>
                        <a:t>S. Sudan</a:t>
                      </a:r>
                      <a:endParaRPr lang="en-US"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latin typeface="Arial"/>
                        </a:rPr>
                        <a:t>Plant S.</a:t>
                      </a:r>
                      <a:r>
                        <a:rPr lang="en-US" sz="1600" b="1" i="0" u="none" strike="noStrike" baseline="0" dirty="0" smtClean="0">
                          <a:latin typeface="Arial"/>
                        </a:rPr>
                        <a:t> </a:t>
                      </a:r>
                      <a:r>
                        <a:rPr lang="en-US" sz="1600" b="1" i="0" u="none" strike="noStrike" dirty="0" smtClean="0">
                          <a:latin typeface="Arial"/>
                        </a:rPr>
                        <a:t>Sudan </a:t>
                      </a:r>
                      <a:endParaRPr lang="en-US"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876437">
                <a:tc>
                  <a:txBody>
                    <a:bodyPr/>
                    <a:lstStyle/>
                    <a:p>
                      <a:pPr algn="ctr" fontAlgn="ctr"/>
                      <a:r>
                        <a:rPr lang="en-US" sz="1600" b="1" i="0" u="none" strike="noStrike">
                          <a:latin typeface="Arial"/>
                        </a:rPr>
                        <a:t>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600" b="1" i="0" u="none" strike="noStrike" dirty="0" smtClean="0">
                          <a:latin typeface="Arial"/>
                        </a:rPr>
                        <a:t>Millet</a:t>
                      </a:r>
                      <a:endParaRPr lang="en-US"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a:latin typeface="Arial"/>
                        </a:rPr>
                        <a:t>Fallow</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smtClean="0">
                          <a:latin typeface="Arial"/>
                        </a:rPr>
                        <a:t>S. Sudan</a:t>
                      </a:r>
                      <a:endParaRPr lang="en-US" sz="1600" b="1" i="0" u="none" strike="noStrike" dirty="0">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600" b="1" i="0" u="none" strike="noStrike" dirty="0">
                          <a:latin typeface="Arial"/>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latin typeface="Arial"/>
                        </a:rPr>
                        <a:t>Warm Season Grass</a:t>
                      </a:r>
                      <a:endParaRPr lang="en-US"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latin typeface="Arial"/>
                        </a:rPr>
                        <a:t>Monitor Grass Production</a:t>
                      </a:r>
                      <a:endParaRPr lang="en-US" sz="1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bl>
          </a:graphicData>
        </a:graphic>
      </p:graphicFrame>
      <p:sp>
        <p:nvSpPr>
          <p:cNvPr id="14361" name="Rectangle 500" descr="Blue tissue paper"/>
          <p:cNvSpPr>
            <a:spLocks noChangeArrowheads="1"/>
          </p:cNvSpPr>
          <p:nvPr/>
        </p:nvSpPr>
        <p:spPr bwMode="auto">
          <a:xfrm>
            <a:off x="12287250" y="16840200"/>
            <a:ext cx="13258800" cy="8229600"/>
          </a:xfrm>
          <a:prstGeom prst="rect">
            <a:avLst/>
          </a:prstGeom>
          <a:blipFill dpi="0" rotWithShape="1">
            <a:blip r:embed="rId3" cstate="print"/>
            <a:srcRect/>
            <a:tile tx="0" ty="0" sx="100000" sy="100000" flip="none" algn="tl"/>
          </a:blipFill>
          <a:ln w="190500" cmpd="thickThin">
            <a:solidFill>
              <a:srgbClr val="0000FF"/>
            </a:solidFill>
            <a:miter lim="800000"/>
            <a:headEnd/>
            <a:tailEnd/>
          </a:ln>
        </p:spPr>
        <p:txBody>
          <a:bodyPr wrap="none" anchor="ctr"/>
          <a:lstStyle/>
          <a:p>
            <a:endParaRPr lang="en-US"/>
          </a:p>
        </p:txBody>
      </p:sp>
      <p:sp>
        <p:nvSpPr>
          <p:cNvPr id="14362" name="Text Box 532"/>
          <p:cNvSpPr txBox="1">
            <a:spLocks noChangeArrowheads="1"/>
          </p:cNvSpPr>
          <p:nvPr/>
        </p:nvSpPr>
        <p:spPr bwMode="auto">
          <a:xfrm>
            <a:off x="13142913" y="22979063"/>
            <a:ext cx="11450637" cy="1570037"/>
          </a:xfrm>
          <a:prstGeom prst="rect">
            <a:avLst/>
          </a:prstGeom>
          <a:noFill/>
          <a:ln w="9525">
            <a:noFill/>
            <a:miter lim="800000"/>
            <a:headEnd/>
            <a:tailEnd/>
          </a:ln>
        </p:spPr>
        <p:txBody>
          <a:bodyPr>
            <a:spAutoFit/>
          </a:bodyPr>
          <a:lstStyle/>
          <a:p>
            <a:pPr defTabSz="5121275">
              <a:buFont typeface="Wingdings" pitchFamily="2" charset="2"/>
              <a:buChar char="Ø"/>
            </a:pPr>
            <a:r>
              <a:rPr lang="en-US" sz="2400" dirty="0"/>
              <a:t>Crop harvest occurred when individual crops approached maturity.</a:t>
            </a:r>
          </a:p>
          <a:p>
            <a:pPr defTabSz="5121275">
              <a:buFont typeface="Wingdings" pitchFamily="2" charset="2"/>
              <a:buChar char="Ø"/>
            </a:pPr>
            <a:r>
              <a:rPr lang="en-US" sz="2400" dirty="0"/>
              <a:t>Samples were analyzed for total N to determine nitrogen uptake.</a:t>
            </a:r>
          </a:p>
          <a:p>
            <a:pPr defTabSz="5121275">
              <a:buFont typeface="Wingdings" pitchFamily="2" charset="2"/>
              <a:buChar char="Ø"/>
            </a:pPr>
            <a:r>
              <a:rPr lang="en-US" sz="2400" dirty="0"/>
              <a:t>Biomass production was influenced by timing and amount of precipitation events.</a:t>
            </a:r>
          </a:p>
          <a:p>
            <a:pPr defTabSz="5121275">
              <a:buFont typeface="Wingdings" pitchFamily="2" charset="2"/>
              <a:buChar char="Ø"/>
            </a:pPr>
            <a:r>
              <a:rPr lang="en-US" sz="2400" dirty="0"/>
              <a:t>Grasses were mowed once on 21-Aug-09.</a:t>
            </a:r>
          </a:p>
        </p:txBody>
      </p:sp>
      <p:sp>
        <p:nvSpPr>
          <p:cNvPr id="14364" name="Text Box 89"/>
          <p:cNvSpPr txBox="1">
            <a:spLocks noChangeArrowheads="1"/>
          </p:cNvSpPr>
          <p:nvPr/>
        </p:nvSpPr>
        <p:spPr bwMode="auto">
          <a:xfrm>
            <a:off x="13792200" y="17146588"/>
            <a:ext cx="10334625" cy="701675"/>
          </a:xfrm>
          <a:prstGeom prst="rect">
            <a:avLst/>
          </a:prstGeom>
          <a:noFill/>
          <a:ln w="9525">
            <a:noFill/>
            <a:miter lim="800000"/>
            <a:headEnd/>
            <a:tailEnd/>
          </a:ln>
        </p:spPr>
        <p:txBody>
          <a:bodyPr wrap="none">
            <a:spAutoFit/>
          </a:bodyPr>
          <a:lstStyle/>
          <a:p>
            <a:pPr defTabSz="5121275"/>
            <a:r>
              <a:rPr lang="en-US" sz="4000" b="1" u="sng">
                <a:latin typeface="Tahoma" pitchFamily="34" charset="0"/>
              </a:rPr>
              <a:t>Cover Crop &amp; Grass Biomass Production</a:t>
            </a:r>
          </a:p>
        </p:txBody>
      </p:sp>
      <p:grpSp>
        <p:nvGrpSpPr>
          <p:cNvPr id="14365" name="Group 106"/>
          <p:cNvGrpSpPr>
            <a:grpSpLocks/>
          </p:cNvGrpSpPr>
          <p:nvPr/>
        </p:nvGrpSpPr>
        <p:grpSpPr bwMode="auto">
          <a:xfrm>
            <a:off x="13182600" y="8610600"/>
            <a:ext cx="25298400" cy="7391400"/>
            <a:chOff x="11616" y="15936"/>
            <a:chExt cx="9840" cy="4656"/>
          </a:xfrm>
        </p:grpSpPr>
        <p:grpSp>
          <p:nvGrpSpPr>
            <p:cNvPr id="14388" name="Group 105"/>
            <p:cNvGrpSpPr>
              <a:grpSpLocks/>
            </p:cNvGrpSpPr>
            <p:nvPr/>
          </p:nvGrpSpPr>
          <p:grpSpPr bwMode="auto">
            <a:xfrm>
              <a:off x="11616" y="15936"/>
              <a:ext cx="9840" cy="4656"/>
              <a:chOff x="11616" y="15936"/>
              <a:chExt cx="9840" cy="4656"/>
            </a:xfrm>
          </p:grpSpPr>
          <p:grpSp>
            <p:nvGrpSpPr>
              <p:cNvPr id="14390" name="Group 104"/>
              <p:cNvGrpSpPr>
                <a:grpSpLocks/>
              </p:cNvGrpSpPr>
              <p:nvPr/>
            </p:nvGrpSpPr>
            <p:grpSpPr bwMode="auto">
              <a:xfrm>
                <a:off x="11616" y="15936"/>
                <a:ext cx="9840" cy="4656"/>
                <a:chOff x="11616" y="15936"/>
                <a:chExt cx="9840" cy="4656"/>
              </a:xfrm>
            </p:grpSpPr>
            <p:sp>
              <p:nvSpPr>
                <p:cNvPr id="14394" name="Rectangle 503" descr="Blue tissue paper"/>
                <p:cNvSpPr>
                  <a:spLocks noChangeArrowheads="1"/>
                </p:cNvSpPr>
                <p:nvPr/>
              </p:nvSpPr>
              <p:spPr bwMode="auto">
                <a:xfrm>
                  <a:off x="11616" y="15936"/>
                  <a:ext cx="9840" cy="4656"/>
                </a:xfrm>
                <a:prstGeom prst="rect">
                  <a:avLst/>
                </a:prstGeom>
                <a:blipFill dpi="0" rotWithShape="1">
                  <a:blip r:embed="rId3" cstate="print"/>
                  <a:srcRect/>
                  <a:tile tx="0" ty="0" sx="100000" sy="100000" flip="none" algn="tl"/>
                </a:blipFill>
                <a:ln w="190500" cmpd="thickThin">
                  <a:solidFill>
                    <a:srgbClr val="0000FF"/>
                  </a:solidFill>
                  <a:miter lim="800000"/>
                  <a:headEnd/>
                  <a:tailEnd/>
                </a:ln>
              </p:spPr>
              <p:txBody>
                <a:bodyPr wrap="none" anchor="ctr"/>
                <a:lstStyle/>
                <a:p>
                  <a:endParaRPr lang="en-US"/>
                </a:p>
              </p:txBody>
            </p:sp>
            <p:sp>
              <p:nvSpPr>
                <p:cNvPr id="14395" name="Text Box 529"/>
                <p:cNvSpPr txBox="1">
                  <a:spLocks noChangeArrowheads="1"/>
                </p:cNvSpPr>
                <p:nvPr/>
              </p:nvSpPr>
              <p:spPr bwMode="auto">
                <a:xfrm>
                  <a:off x="11952" y="19632"/>
                  <a:ext cx="9024" cy="518"/>
                </a:xfrm>
                <a:prstGeom prst="rect">
                  <a:avLst/>
                </a:prstGeom>
                <a:noFill/>
                <a:ln w="9525">
                  <a:noFill/>
                  <a:miter lim="800000"/>
                  <a:headEnd/>
                  <a:tailEnd/>
                </a:ln>
              </p:spPr>
              <p:txBody>
                <a:bodyPr>
                  <a:spAutoFit/>
                </a:bodyPr>
                <a:lstStyle/>
                <a:p>
                  <a:pPr defTabSz="5121275">
                    <a:buFont typeface="Wingdings" pitchFamily="2" charset="2"/>
                    <a:buChar char="Ø"/>
                  </a:pPr>
                  <a:r>
                    <a:rPr lang="en-US" sz="2400"/>
                    <a:t>Transect data was collected at full crop canopy prior to harvest.</a:t>
                  </a:r>
                </a:p>
                <a:p>
                  <a:pPr defTabSz="5121275">
                    <a:buFont typeface="Wingdings" pitchFamily="2" charset="2"/>
                    <a:buChar char="Ø"/>
                  </a:pPr>
                  <a:r>
                    <a:rPr lang="en-US" sz="2400"/>
                    <a:t>Trend illustrated by plots shows increases in cover crop and residue ground cover with decreases in weed population and incidence of bare soil. </a:t>
                  </a:r>
                </a:p>
              </p:txBody>
            </p:sp>
          </p:grpSp>
          <p:graphicFrame>
            <p:nvGraphicFramePr>
              <p:cNvPr id="58" name="Chart 57"/>
              <p:cNvGraphicFramePr>
                <a:graphicFrameLocks/>
              </p:cNvGraphicFramePr>
              <p:nvPr/>
            </p:nvGraphicFramePr>
            <p:xfrm>
              <a:off x="13751" y="16656"/>
              <a:ext cx="2658" cy="302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9" name="Chart 58"/>
              <p:cNvGraphicFramePr>
                <a:graphicFrameLocks/>
              </p:cNvGraphicFramePr>
              <p:nvPr/>
            </p:nvGraphicFramePr>
            <p:xfrm>
              <a:off x="16003" y="16608"/>
              <a:ext cx="2558" cy="3024"/>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0" name="Chart 59"/>
              <p:cNvGraphicFramePr>
                <a:graphicFrameLocks/>
              </p:cNvGraphicFramePr>
              <p:nvPr/>
            </p:nvGraphicFramePr>
            <p:xfrm>
              <a:off x="11700" y="16656"/>
              <a:ext cx="2350" cy="2784"/>
            </p:xfrm>
            <a:graphic>
              <a:graphicData uri="http://schemas.openxmlformats.org/drawingml/2006/chart">
                <c:chart xmlns:c="http://schemas.openxmlformats.org/drawingml/2006/chart" xmlns:r="http://schemas.openxmlformats.org/officeDocument/2006/relationships" r:id="rId11"/>
              </a:graphicData>
            </a:graphic>
          </p:graphicFrame>
        </p:grpSp>
        <p:sp>
          <p:nvSpPr>
            <p:cNvPr id="14389" name="Text Box 96"/>
            <p:cNvSpPr txBox="1">
              <a:spLocks noChangeArrowheads="1"/>
            </p:cNvSpPr>
            <p:nvPr/>
          </p:nvSpPr>
          <p:spPr bwMode="auto">
            <a:xfrm>
              <a:off x="13998" y="16056"/>
              <a:ext cx="4710" cy="446"/>
            </a:xfrm>
            <a:prstGeom prst="rect">
              <a:avLst/>
            </a:prstGeom>
            <a:noFill/>
            <a:ln w="9525">
              <a:noFill/>
              <a:miter lim="800000"/>
              <a:headEnd/>
              <a:tailEnd/>
            </a:ln>
          </p:spPr>
          <p:txBody>
            <a:bodyPr wrap="none">
              <a:spAutoFit/>
            </a:bodyPr>
            <a:lstStyle/>
            <a:p>
              <a:pPr algn="ctr" defTabSz="5121275"/>
              <a:r>
                <a:rPr lang="en-US" sz="4000" b="1" u="sng">
                  <a:latin typeface="Tahoma" pitchFamily="34" charset="0"/>
                </a:rPr>
                <a:t>Ground Cover, Residue and Weed Suppression</a:t>
              </a:r>
            </a:p>
          </p:txBody>
        </p:sp>
      </p:grpSp>
      <p:graphicFrame>
        <p:nvGraphicFramePr>
          <p:cNvPr id="70" name="Chart 69"/>
          <p:cNvGraphicFramePr/>
          <p:nvPr/>
        </p:nvGraphicFramePr>
        <p:xfrm>
          <a:off x="30937200" y="9753600"/>
          <a:ext cx="7239000" cy="4419600"/>
        </p:xfrm>
        <a:graphic>
          <a:graphicData uri="http://schemas.openxmlformats.org/drawingml/2006/chart">
            <c:chart xmlns:c="http://schemas.openxmlformats.org/drawingml/2006/chart" xmlns:r="http://schemas.openxmlformats.org/officeDocument/2006/relationships" r:id="rId12"/>
          </a:graphicData>
        </a:graphic>
      </p:graphicFrame>
      <p:grpSp>
        <p:nvGrpSpPr>
          <p:cNvPr id="14367" name="Group 67"/>
          <p:cNvGrpSpPr>
            <a:grpSpLocks/>
          </p:cNvGrpSpPr>
          <p:nvPr/>
        </p:nvGrpSpPr>
        <p:grpSpPr bwMode="auto">
          <a:xfrm>
            <a:off x="19659600" y="26212800"/>
            <a:ext cx="12268200" cy="5562600"/>
            <a:chOff x="19659600" y="25908000"/>
            <a:chExt cx="12268200" cy="5562600"/>
          </a:xfrm>
        </p:grpSpPr>
        <p:sp>
          <p:nvSpPr>
            <p:cNvPr id="14382" name="Rectangle 613" descr="Blue tissue paper"/>
            <p:cNvSpPr>
              <a:spLocks noChangeArrowheads="1"/>
            </p:cNvSpPr>
            <p:nvPr/>
          </p:nvSpPr>
          <p:spPr bwMode="auto">
            <a:xfrm>
              <a:off x="19659600" y="25908000"/>
              <a:ext cx="12268200" cy="5562600"/>
            </a:xfrm>
            <a:prstGeom prst="rect">
              <a:avLst/>
            </a:prstGeom>
            <a:blipFill dpi="0" rotWithShape="1">
              <a:blip r:embed="rId3" cstate="print"/>
              <a:srcRect/>
              <a:tile tx="0" ty="0" sx="100000" sy="100000" flip="none" algn="tl"/>
            </a:blipFill>
            <a:ln w="190500" cmpd="thickThin">
              <a:solidFill>
                <a:srgbClr val="0000FF"/>
              </a:solidFill>
              <a:miter lim="800000"/>
              <a:headEnd/>
              <a:tailEnd/>
            </a:ln>
          </p:spPr>
          <p:txBody>
            <a:bodyPr wrap="none" anchor="ctr"/>
            <a:lstStyle/>
            <a:p>
              <a:endParaRPr lang="en-US"/>
            </a:p>
          </p:txBody>
        </p:sp>
        <p:graphicFrame>
          <p:nvGraphicFramePr>
            <p:cNvPr id="69" name="Chart 68"/>
            <p:cNvGraphicFramePr>
              <a:graphicFrameLocks/>
            </p:cNvGraphicFramePr>
            <p:nvPr/>
          </p:nvGraphicFramePr>
          <p:xfrm>
            <a:off x="19964400" y="27127200"/>
            <a:ext cx="5708650" cy="3124200"/>
          </p:xfrm>
          <a:graphic>
            <a:graphicData uri="http://schemas.openxmlformats.org/drawingml/2006/chart">
              <c:chart xmlns:c="http://schemas.openxmlformats.org/drawingml/2006/chart" xmlns:r="http://schemas.openxmlformats.org/officeDocument/2006/relationships" r:id="rId13"/>
            </a:graphicData>
          </a:graphic>
        </p:graphicFrame>
        <p:grpSp>
          <p:nvGrpSpPr>
            <p:cNvPr id="14384" name="Group 62"/>
            <p:cNvGrpSpPr>
              <a:grpSpLocks/>
            </p:cNvGrpSpPr>
            <p:nvPr/>
          </p:nvGrpSpPr>
          <p:grpSpPr bwMode="auto">
            <a:xfrm>
              <a:off x="21564600" y="26273125"/>
              <a:ext cx="9601200" cy="5060950"/>
              <a:chOff x="21564600" y="26273125"/>
              <a:chExt cx="9601200" cy="5060950"/>
            </a:xfrm>
          </p:grpSpPr>
          <p:sp>
            <p:nvSpPr>
              <p:cNvPr id="14385" name="Text Box 614"/>
              <p:cNvSpPr txBox="1">
                <a:spLocks noChangeArrowheads="1"/>
              </p:cNvSpPr>
              <p:nvPr/>
            </p:nvSpPr>
            <p:spPr bwMode="auto">
              <a:xfrm>
                <a:off x="21564600" y="30327600"/>
                <a:ext cx="8458200" cy="1006475"/>
              </a:xfrm>
              <a:prstGeom prst="rect">
                <a:avLst/>
              </a:prstGeom>
              <a:noFill/>
              <a:ln w="9525">
                <a:noFill/>
                <a:miter lim="800000"/>
                <a:headEnd/>
                <a:tailEnd/>
              </a:ln>
            </p:spPr>
            <p:txBody>
              <a:bodyPr>
                <a:spAutoFit/>
              </a:bodyPr>
              <a:lstStyle/>
              <a:p>
                <a:pPr algn="ctr" defTabSz="5121275"/>
                <a:r>
                  <a:rPr lang="en-US" sz="2000" b="1" u="sng"/>
                  <a:t>Seasonal totals: </a:t>
                </a:r>
              </a:p>
              <a:p>
                <a:pPr algn="ctr" defTabSz="5121275">
                  <a:buFont typeface="Wingdings" pitchFamily="2" charset="2"/>
                  <a:buChar char="Ø"/>
                </a:pPr>
                <a:r>
                  <a:rPr lang="en-US" sz="2000" b="1"/>
                  <a:t>2008 = 9.5 inches</a:t>
                </a:r>
              </a:p>
              <a:p>
                <a:pPr algn="ctr" defTabSz="5121275">
                  <a:buFont typeface="Wingdings" pitchFamily="2" charset="2"/>
                  <a:buChar char="Ø"/>
                </a:pPr>
                <a:r>
                  <a:rPr lang="en-US" sz="2000" b="1"/>
                  <a:t>2009 = 9.0 inches</a:t>
                </a:r>
              </a:p>
            </p:txBody>
          </p:sp>
          <p:sp>
            <p:nvSpPr>
              <p:cNvPr id="14386" name="Text Box 98"/>
              <p:cNvSpPr txBox="1">
                <a:spLocks noChangeArrowheads="1"/>
              </p:cNvSpPr>
              <p:nvPr/>
            </p:nvSpPr>
            <p:spPr bwMode="auto">
              <a:xfrm>
                <a:off x="24003000" y="26273125"/>
                <a:ext cx="3455988" cy="701675"/>
              </a:xfrm>
              <a:prstGeom prst="rect">
                <a:avLst/>
              </a:prstGeom>
              <a:noFill/>
              <a:ln w="9525">
                <a:noFill/>
                <a:miter lim="800000"/>
                <a:headEnd/>
                <a:tailEnd/>
              </a:ln>
            </p:spPr>
            <p:txBody>
              <a:bodyPr wrap="none">
                <a:spAutoFit/>
              </a:bodyPr>
              <a:lstStyle/>
              <a:p>
                <a:pPr defTabSz="5121275"/>
                <a:r>
                  <a:rPr lang="en-US" sz="4000" b="1" u="sng" dirty="0">
                    <a:latin typeface="Tahoma" pitchFamily="34" charset="0"/>
                  </a:rPr>
                  <a:t>Precipitation</a:t>
                </a:r>
              </a:p>
            </p:txBody>
          </p:sp>
          <p:graphicFrame>
            <p:nvGraphicFramePr>
              <p:cNvPr id="64" name="Chart 63"/>
              <p:cNvGraphicFramePr/>
              <p:nvPr/>
            </p:nvGraphicFramePr>
            <p:xfrm>
              <a:off x="25831800" y="27127200"/>
              <a:ext cx="5334000" cy="3124200"/>
            </p:xfrm>
            <a:graphic>
              <a:graphicData uri="http://schemas.openxmlformats.org/drawingml/2006/chart">
                <c:chart xmlns:c="http://schemas.openxmlformats.org/drawingml/2006/chart" xmlns:r="http://schemas.openxmlformats.org/officeDocument/2006/relationships" r:id="rId14"/>
              </a:graphicData>
            </a:graphic>
          </p:graphicFrame>
        </p:grpSp>
      </p:grpSp>
      <p:graphicFrame>
        <p:nvGraphicFramePr>
          <p:cNvPr id="71" name="Chart 70"/>
          <p:cNvGraphicFramePr/>
          <p:nvPr/>
        </p:nvGraphicFramePr>
        <p:xfrm>
          <a:off x="18745200" y="18288000"/>
          <a:ext cx="6400800" cy="4343400"/>
        </p:xfrm>
        <a:graphic>
          <a:graphicData uri="http://schemas.openxmlformats.org/drawingml/2006/chart">
            <c:chart xmlns:c="http://schemas.openxmlformats.org/drawingml/2006/chart" xmlns:r="http://schemas.openxmlformats.org/officeDocument/2006/relationships" r:id="rId15"/>
          </a:graphicData>
        </a:graphic>
      </p:graphicFrame>
      <p:grpSp>
        <p:nvGrpSpPr>
          <p:cNvPr id="14369" name="Group 73"/>
          <p:cNvGrpSpPr>
            <a:grpSpLocks/>
          </p:cNvGrpSpPr>
          <p:nvPr/>
        </p:nvGrpSpPr>
        <p:grpSpPr bwMode="auto">
          <a:xfrm>
            <a:off x="26136600" y="16840200"/>
            <a:ext cx="13106400" cy="8229600"/>
            <a:chOff x="26136600" y="16840200"/>
            <a:chExt cx="13106400" cy="8229600"/>
          </a:xfrm>
        </p:grpSpPr>
        <p:sp>
          <p:nvSpPr>
            <p:cNvPr id="14377" name="Rectangle 517" descr="Blue tissue paper"/>
            <p:cNvSpPr>
              <a:spLocks noChangeArrowheads="1"/>
            </p:cNvSpPr>
            <p:nvPr/>
          </p:nvSpPr>
          <p:spPr bwMode="auto">
            <a:xfrm rot="5400000">
              <a:off x="28575000" y="14401800"/>
              <a:ext cx="8229600" cy="13106400"/>
            </a:xfrm>
            <a:prstGeom prst="rect">
              <a:avLst/>
            </a:prstGeom>
            <a:blipFill dpi="0" rotWithShape="1">
              <a:blip r:embed="rId3" cstate="print"/>
              <a:srcRect/>
              <a:tile tx="0" ty="0" sx="100000" sy="100000" flip="none" algn="tl"/>
            </a:blipFill>
            <a:ln w="190500" cmpd="thickThin">
              <a:solidFill>
                <a:srgbClr val="0000FF"/>
              </a:solidFill>
              <a:miter lim="800000"/>
              <a:headEnd/>
              <a:tailEnd/>
            </a:ln>
          </p:spPr>
          <p:txBody>
            <a:bodyPr wrap="none" anchor="ctr"/>
            <a:lstStyle/>
            <a:p>
              <a:endParaRPr lang="en-US"/>
            </a:p>
          </p:txBody>
        </p:sp>
        <p:sp>
          <p:nvSpPr>
            <p:cNvPr id="14378" name="Text Box 534"/>
            <p:cNvSpPr txBox="1">
              <a:spLocks noChangeArrowheads="1"/>
            </p:cNvSpPr>
            <p:nvPr/>
          </p:nvSpPr>
          <p:spPr bwMode="auto">
            <a:xfrm>
              <a:off x="26746200" y="23241000"/>
              <a:ext cx="11968162" cy="1552575"/>
            </a:xfrm>
            <a:prstGeom prst="rect">
              <a:avLst/>
            </a:prstGeom>
            <a:noFill/>
            <a:ln w="9525">
              <a:noFill/>
              <a:miter lim="800000"/>
              <a:headEnd/>
              <a:tailEnd/>
            </a:ln>
          </p:spPr>
          <p:txBody>
            <a:bodyPr>
              <a:spAutoFit/>
            </a:bodyPr>
            <a:lstStyle/>
            <a:p>
              <a:pPr defTabSz="5121275">
                <a:buFont typeface="Wingdings" pitchFamily="2" charset="2"/>
                <a:buChar char="Ø"/>
              </a:pPr>
              <a:r>
                <a:rPr lang="en-US" sz="2400" dirty="0"/>
                <a:t>Surface horizon (0-1 ft) NO</a:t>
              </a:r>
              <a:r>
                <a:rPr lang="en-US" sz="2400" baseline="-25000" dirty="0"/>
                <a:t>3</a:t>
              </a:r>
              <a:r>
                <a:rPr lang="en-US" sz="2400" dirty="0"/>
                <a:t>-N reductions occurred.</a:t>
              </a:r>
            </a:p>
            <a:p>
              <a:pPr defTabSz="5121275">
                <a:buFont typeface="Wingdings" pitchFamily="2" charset="2"/>
                <a:buChar char="Ø"/>
              </a:pPr>
              <a:r>
                <a:rPr lang="en-US" sz="2400" dirty="0"/>
                <a:t>Nitrogen uptake occurred accounting for some of these reductions,NO</a:t>
              </a:r>
              <a:r>
                <a:rPr lang="en-US" sz="2400" baseline="-25000" dirty="0"/>
                <a:t>3</a:t>
              </a:r>
              <a:r>
                <a:rPr lang="en-US" sz="2400" dirty="0"/>
                <a:t>-N leaching is also possible due to rainfall events in 2008 and coarse textured soil.</a:t>
              </a:r>
            </a:p>
            <a:p>
              <a:pPr defTabSz="5121275">
                <a:buFont typeface="Wingdings" pitchFamily="2" charset="2"/>
                <a:buChar char="Ø"/>
              </a:pPr>
              <a:r>
                <a:rPr lang="en-US" sz="2400" dirty="0"/>
                <a:t>Nitrogen uptake is greater in higher yielding crops in terms of biomass production. </a:t>
              </a:r>
              <a:endParaRPr lang="en-US" dirty="0"/>
            </a:p>
          </p:txBody>
        </p:sp>
        <p:sp>
          <p:nvSpPr>
            <p:cNvPr id="14379" name="Text Box 93"/>
            <p:cNvSpPr txBox="1">
              <a:spLocks noChangeArrowheads="1"/>
            </p:cNvSpPr>
            <p:nvPr/>
          </p:nvSpPr>
          <p:spPr bwMode="auto">
            <a:xfrm>
              <a:off x="28167013" y="17057688"/>
              <a:ext cx="8509000" cy="701675"/>
            </a:xfrm>
            <a:prstGeom prst="rect">
              <a:avLst/>
            </a:prstGeom>
            <a:noFill/>
            <a:ln w="9525">
              <a:noFill/>
              <a:miter lim="800000"/>
              <a:headEnd/>
              <a:tailEnd/>
            </a:ln>
          </p:spPr>
          <p:txBody>
            <a:bodyPr wrap="none">
              <a:spAutoFit/>
            </a:bodyPr>
            <a:lstStyle/>
            <a:p>
              <a:pPr defTabSz="5121275"/>
              <a:r>
                <a:rPr lang="en-US" sz="4000" b="1" u="sng">
                  <a:latin typeface="Tahoma" pitchFamily="34" charset="0"/>
                </a:rPr>
                <a:t>Soil Nitrate Uptake and Removal</a:t>
              </a:r>
            </a:p>
          </p:txBody>
        </p:sp>
        <p:graphicFrame>
          <p:nvGraphicFramePr>
            <p:cNvPr id="72" name="Chart 71"/>
            <p:cNvGraphicFramePr/>
            <p:nvPr/>
          </p:nvGraphicFramePr>
          <p:xfrm>
            <a:off x="32766000" y="18059400"/>
            <a:ext cx="6248400" cy="5181600"/>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73" name="Chart 72"/>
            <p:cNvGraphicFramePr/>
            <p:nvPr/>
          </p:nvGraphicFramePr>
          <p:xfrm>
            <a:off x="26517600" y="18059400"/>
            <a:ext cx="6324600" cy="5105400"/>
          </p:xfrm>
          <a:graphic>
            <a:graphicData uri="http://schemas.openxmlformats.org/drawingml/2006/chart">
              <c:chart xmlns:c="http://schemas.openxmlformats.org/drawingml/2006/chart" xmlns:r="http://schemas.openxmlformats.org/officeDocument/2006/relationships" r:id="rId17"/>
            </a:graphicData>
          </a:graphic>
        </p:graphicFrame>
      </p:grpSp>
      <p:grpSp>
        <p:nvGrpSpPr>
          <p:cNvPr id="75" name="Group 74"/>
          <p:cNvGrpSpPr/>
          <p:nvPr/>
        </p:nvGrpSpPr>
        <p:grpSpPr>
          <a:xfrm>
            <a:off x="40919400" y="8001000"/>
            <a:ext cx="8915400" cy="18196560"/>
            <a:chOff x="40919400" y="8458200"/>
            <a:chExt cx="8915400" cy="18196560"/>
          </a:xfrm>
        </p:grpSpPr>
        <p:sp>
          <p:nvSpPr>
            <p:cNvPr id="14345" name="Text Box 569" descr="Blue tissue paper"/>
            <p:cNvSpPr txBox="1">
              <a:spLocks noChangeArrowheads="1"/>
            </p:cNvSpPr>
            <p:nvPr/>
          </p:nvSpPr>
          <p:spPr bwMode="auto">
            <a:xfrm>
              <a:off x="40919400" y="8458200"/>
              <a:ext cx="8915400" cy="18196560"/>
            </a:xfrm>
            <a:prstGeom prst="rect">
              <a:avLst/>
            </a:prstGeom>
            <a:blipFill dpi="0" rotWithShape="1">
              <a:blip r:embed="rId3" cstate="print"/>
              <a:srcRect/>
              <a:tile tx="0" ty="0" sx="100000" sy="100000" flip="none" algn="tl"/>
            </a:blipFill>
            <a:ln w="190500" cmpd="thickThin">
              <a:solidFill>
                <a:srgbClr val="0000FF"/>
              </a:solidFill>
              <a:miter lim="800000"/>
              <a:headEnd/>
              <a:tailEnd/>
            </a:ln>
          </p:spPr>
          <p:txBody>
            <a:bodyPr wrap="square" lIns="182851" tIns="182851" rIns="182851" bIns="182851">
              <a:spAutoFit/>
            </a:bodyPr>
            <a:lstStyle/>
            <a:p>
              <a:pPr defTabSz="4389438"/>
              <a:endParaRPr lang="en-US" sz="2400"/>
            </a:p>
            <a:p>
              <a:pPr defTabSz="4389438"/>
              <a:endParaRPr lang="en-US" sz="2400"/>
            </a:p>
            <a:p>
              <a:pPr defTabSz="4389438"/>
              <a:endParaRPr lang="en-US" sz="2400"/>
            </a:p>
            <a:p>
              <a:pPr defTabSz="4389438"/>
              <a:endParaRPr lang="en-US" sz="2400"/>
            </a:p>
            <a:p>
              <a:pPr defTabSz="4389438"/>
              <a:endParaRPr lang="en-US" sz="2400"/>
            </a:p>
            <a:p>
              <a:pPr defTabSz="4389438"/>
              <a:endParaRPr lang="en-US" sz="2400"/>
            </a:p>
            <a:p>
              <a:pPr defTabSz="4389438"/>
              <a:endParaRPr lang="en-US" sz="2400"/>
            </a:p>
            <a:p>
              <a:pPr defTabSz="4389438"/>
              <a:endParaRPr lang="en-US" sz="2400"/>
            </a:p>
            <a:p>
              <a:pPr defTabSz="4389438"/>
              <a:endParaRPr lang="en-US" sz="2400"/>
            </a:p>
            <a:p>
              <a:pPr defTabSz="4389438"/>
              <a:endParaRPr lang="en-US" sz="2400"/>
            </a:p>
            <a:p>
              <a:pPr defTabSz="4389438"/>
              <a:endParaRPr lang="en-US" sz="2400"/>
            </a:p>
            <a:p>
              <a:pPr defTabSz="4389438"/>
              <a:endParaRPr lang="en-US" sz="2400"/>
            </a:p>
            <a:p>
              <a:pPr defTabSz="4389438"/>
              <a:endParaRPr lang="en-US" sz="2400"/>
            </a:p>
            <a:p>
              <a:pPr defTabSz="4389438"/>
              <a:endParaRPr lang="en-US" sz="2400"/>
            </a:p>
            <a:p>
              <a:pPr defTabSz="4389438"/>
              <a:endParaRPr lang="en-US" sz="2400"/>
            </a:p>
            <a:p>
              <a:pPr defTabSz="4389438"/>
              <a:endParaRPr lang="en-US" sz="2400"/>
            </a:p>
          </p:txBody>
        </p:sp>
        <p:sp>
          <p:nvSpPr>
            <p:cNvPr id="14348" name="Rectangle 647"/>
            <p:cNvSpPr>
              <a:spLocks noChangeArrowheads="1"/>
            </p:cNvSpPr>
            <p:nvPr/>
          </p:nvSpPr>
          <p:spPr bwMode="auto">
            <a:xfrm>
              <a:off x="41148000" y="18897600"/>
              <a:ext cx="3124200" cy="3200400"/>
            </a:xfrm>
            <a:prstGeom prst="rect">
              <a:avLst/>
            </a:prstGeom>
            <a:noFill/>
            <a:ln w="9525">
              <a:noFill/>
              <a:miter lim="800000"/>
              <a:headEnd/>
              <a:tailEnd/>
            </a:ln>
          </p:spPr>
          <p:txBody>
            <a:bodyPr/>
            <a:lstStyle/>
            <a:p>
              <a:pPr marL="342900" indent="-342900" algn="ctr">
                <a:spcBef>
                  <a:spcPct val="20000"/>
                </a:spcBef>
              </a:pPr>
              <a:r>
                <a:rPr lang="en-US" sz="2800" b="1" dirty="0"/>
                <a:t>Plot 4:</a:t>
              </a:r>
            </a:p>
            <a:p>
              <a:pPr marL="342900" indent="-342900" algn="ctr">
                <a:spcBef>
                  <a:spcPct val="20000"/>
                </a:spcBef>
              </a:pPr>
              <a:r>
                <a:rPr lang="en-US" sz="2800" b="1" dirty="0"/>
                <a:t>25SEP09</a:t>
              </a:r>
            </a:p>
            <a:p>
              <a:pPr marL="342900" indent="-342900">
                <a:spcBef>
                  <a:spcPct val="20000"/>
                </a:spcBef>
                <a:buFont typeface="Wingdings" pitchFamily="2" charset="2"/>
                <a:buChar char="Ø"/>
              </a:pPr>
              <a:r>
                <a:rPr lang="en-US" sz="2400" dirty="0" smtClean="0"/>
                <a:t>S. Sudan </a:t>
              </a:r>
              <a:r>
                <a:rPr lang="en-US" sz="2400" dirty="0"/>
                <a:t>Harvest.</a:t>
              </a:r>
            </a:p>
            <a:p>
              <a:pPr marL="342900" indent="-342900">
                <a:spcBef>
                  <a:spcPct val="20000"/>
                </a:spcBef>
                <a:buFont typeface="Wingdings" pitchFamily="2" charset="2"/>
                <a:buChar char="Ø"/>
              </a:pPr>
              <a:r>
                <a:rPr lang="en-US" sz="2400" dirty="0"/>
                <a:t>6.74 Tons/Acre.</a:t>
              </a:r>
            </a:p>
            <a:p>
              <a:pPr marL="342900" indent="-342900" algn="ctr">
                <a:spcBef>
                  <a:spcPct val="20000"/>
                </a:spcBef>
              </a:pPr>
              <a:endParaRPr lang="en-US" sz="2800" b="1" dirty="0"/>
            </a:p>
            <a:p>
              <a:pPr marL="342900" indent="-342900">
                <a:spcBef>
                  <a:spcPct val="20000"/>
                </a:spcBef>
              </a:pPr>
              <a:endParaRPr lang="en-US" sz="2800" b="1" dirty="0"/>
            </a:p>
          </p:txBody>
        </p:sp>
        <p:pic>
          <p:nvPicPr>
            <p:cNvPr id="14354" name="Picture 90" descr="S:\Pearson\IWOP\2008 IWOP\2008 Alexander\2008 Alexander Photos\slide show plot 5\l - Plot 5 Sudan 30SEP08.JPG"/>
            <p:cNvPicPr>
              <a:picLocks noChangeAspect="1" noChangeArrowheads="1"/>
            </p:cNvPicPr>
            <p:nvPr/>
          </p:nvPicPr>
          <p:blipFill>
            <a:blip r:embed="rId18" cstate="print"/>
            <a:srcRect/>
            <a:stretch>
              <a:fillRect/>
            </a:stretch>
          </p:blipFill>
          <p:spPr bwMode="auto">
            <a:xfrm>
              <a:off x="44348400" y="18059400"/>
              <a:ext cx="5303838" cy="3978275"/>
            </a:xfrm>
            <a:prstGeom prst="rect">
              <a:avLst/>
            </a:prstGeom>
            <a:noFill/>
            <a:ln w="9525">
              <a:noFill/>
              <a:miter lim="800000"/>
              <a:headEnd/>
              <a:tailEnd/>
            </a:ln>
          </p:spPr>
        </p:pic>
        <p:sp>
          <p:nvSpPr>
            <p:cNvPr id="14357" name="TextBox 74"/>
            <p:cNvSpPr txBox="1">
              <a:spLocks noChangeArrowheads="1"/>
            </p:cNvSpPr>
            <p:nvPr/>
          </p:nvSpPr>
          <p:spPr bwMode="auto">
            <a:xfrm>
              <a:off x="46634400" y="8534400"/>
              <a:ext cx="3048000" cy="3539430"/>
            </a:xfrm>
            <a:prstGeom prst="rect">
              <a:avLst/>
            </a:prstGeom>
            <a:noFill/>
            <a:ln w="9525">
              <a:noFill/>
              <a:miter lim="800000"/>
              <a:headEnd/>
              <a:tailEnd/>
            </a:ln>
          </p:spPr>
          <p:txBody>
            <a:bodyPr>
              <a:spAutoFit/>
            </a:bodyPr>
            <a:lstStyle/>
            <a:p>
              <a:pPr algn="ctr"/>
              <a:r>
                <a:rPr lang="en-US" sz="2800" b="1" dirty="0"/>
                <a:t>Plot 4:</a:t>
              </a:r>
            </a:p>
            <a:p>
              <a:pPr algn="ctr"/>
              <a:r>
                <a:rPr lang="en-US" sz="2800" b="1" dirty="0"/>
                <a:t>8MAY09</a:t>
              </a:r>
            </a:p>
            <a:p>
              <a:pPr>
                <a:buFont typeface="Wingdings" pitchFamily="2" charset="2"/>
                <a:buChar char="Ø"/>
              </a:pPr>
              <a:r>
                <a:rPr lang="en-US" sz="2400" dirty="0"/>
                <a:t>Winter Wheat residue from 2008 crop.</a:t>
              </a:r>
            </a:p>
            <a:p>
              <a:pPr>
                <a:buFont typeface="Wingdings" pitchFamily="2" charset="2"/>
                <a:buChar char="Ø"/>
              </a:pPr>
              <a:r>
                <a:rPr lang="en-US" sz="2400" dirty="0" smtClean="0"/>
                <a:t>S. Sudan </a:t>
              </a:r>
              <a:r>
                <a:rPr lang="en-US" sz="2400" dirty="0"/>
                <a:t>residue on right and Sorghum residue on left.</a:t>
              </a:r>
            </a:p>
          </p:txBody>
        </p:sp>
        <p:sp>
          <p:nvSpPr>
            <p:cNvPr id="14358" name="TextBox 75"/>
            <p:cNvSpPr txBox="1">
              <a:spLocks noChangeArrowheads="1"/>
            </p:cNvSpPr>
            <p:nvPr/>
          </p:nvSpPr>
          <p:spPr bwMode="auto">
            <a:xfrm>
              <a:off x="41376600" y="12801600"/>
              <a:ext cx="2895600" cy="3232150"/>
            </a:xfrm>
            <a:prstGeom prst="rect">
              <a:avLst/>
            </a:prstGeom>
            <a:noFill/>
            <a:ln w="9525">
              <a:noFill/>
              <a:miter lim="800000"/>
              <a:headEnd/>
              <a:tailEnd/>
            </a:ln>
          </p:spPr>
          <p:txBody>
            <a:bodyPr>
              <a:spAutoFit/>
            </a:bodyPr>
            <a:lstStyle/>
            <a:p>
              <a:pPr algn="ctr"/>
              <a:r>
                <a:rPr lang="en-US" sz="2800" b="1" dirty="0"/>
                <a:t>Plot 4:</a:t>
              </a:r>
            </a:p>
            <a:p>
              <a:pPr algn="ctr"/>
              <a:r>
                <a:rPr lang="en-US" sz="2800" b="1" dirty="0"/>
                <a:t>8JUN09</a:t>
              </a:r>
            </a:p>
            <a:p>
              <a:pPr>
                <a:buFont typeface="Wingdings" pitchFamily="2" charset="2"/>
                <a:buChar char="Ø"/>
              </a:pPr>
              <a:endParaRPr lang="en-US" sz="2400" dirty="0"/>
            </a:p>
            <a:p>
              <a:pPr>
                <a:buFont typeface="Wingdings" pitchFamily="2" charset="2"/>
                <a:buChar char="Ø"/>
              </a:pPr>
              <a:r>
                <a:rPr lang="en-US" sz="2400" dirty="0" smtClean="0"/>
                <a:t>S. Sudan</a:t>
              </a:r>
              <a:r>
                <a:rPr lang="en-US" sz="2400" dirty="0"/>
                <a:t>, no-till seeded 22JUN09.</a:t>
              </a:r>
            </a:p>
            <a:p>
              <a:endParaRPr lang="en-US" sz="2400" dirty="0"/>
            </a:p>
            <a:p>
              <a:endParaRPr lang="en-US" sz="2400" dirty="0"/>
            </a:p>
            <a:p>
              <a:pPr algn="ctr"/>
              <a:endParaRPr lang="en-US" sz="2800" b="1" dirty="0"/>
            </a:p>
          </p:txBody>
        </p:sp>
        <p:sp>
          <p:nvSpPr>
            <p:cNvPr id="14359" name="TextBox 77"/>
            <p:cNvSpPr txBox="1">
              <a:spLocks noChangeArrowheads="1"/>
            </p:cNvSpPr>
            <p:nvPr/>
          </p:nvSpPr>
          <p:spPr bwMode="auto">
            <a:xfrm>
              <a:off x="46405800" y="15925800"/>
              <a:ext cx="2851150" cy="2924175"/>
            </a:xfrm>
            <a:prstGeom prst="rect">
              <a:avLst/>
            </a:prstGeom>
            <a:noFill/>
            <a:ln w="9525">
              <a:noFill/>
              <a:miter lim="800000"/>
              <a:headEnd/>
              <a:tailEnd/>
            </a:ln>
          </p:spPr>
          <p:txBody>
            <a:bodyPr>
              <a:spAutoFit/>
            </a:bodyPr>
            <a:lstStyle/>
            <a:p>
              <a:pPr algn="ctr"/>
              <a:r>
                <a:rPr lang="en-US" sz="2800" b="1" dirty="0"/>
                <a:t>Plot 4:</a:t>
              </a:r>
            </a:p>
            <a:p>
              <a:pPr algn="ctr"/>
              <a:r>
                <a:rPr lang="en-US" sz="2800" b="1" dirty="0"/>
                <a:t>25AUG09</a:t>
              </a:r>
            </a:p>
            <a:p>
              <a:pPr>
                <a:buFont typeface="Wingdings" pitchFamily="2" charset="2"/>
                <a:buChar char="Ø"/>
              </a:pPr>
              <a:r>
                <a:rPr lang="en-US" sz="2400" dirty="0" smtClean="0"/>
                <a:t>S. Sudan </a:t>
              </a:r>
              <a:r>
                <a:rPr lang="en-US" sz="2400" dirty="0"/>
                <a:t>growth following late July rain.</a:t>
              </a:r>
            </a:p>
            <a:p>
              <a:pPr>
                <a:buFont typeface="Wingdings" pitchFamily="2" charset="2"/>
                <a:buChar char="Ø"/>
              </a:pPr>
              <a:endParaRPr lang="en-US" sz="2800" b="1" dirty="0"/>
            </a:p>
            <a:p>
              <a:endParaRPr lang="en-US" sz="2800" b="1" dirty="0"/>
            </a:p>
          </p:txBody>
        </p:sp>
        <p:pic>
          <p:nvPicPr>
            <p:cNvPr id="14370" name="Picture 2" descr="\\pmagnes.cas.colostate.edu\cropsextensionshare$\BAUDER\Pearson\IWOP\2009 IWOP\2009 Alexander\2009 Alexander Photos\8MAY09\plot 4 8MAY09.JPG"/>
            <p:cNvPicPr>
              <a:picLocks noChangeAspect="1" noChangeArrowheads="1"/>
            </p:cNvPicPr>
            <p:nvPr/>
          </p:nvPicPr>
          <p:blipFill>
            <a:blip r:embed="rId19" cstate="print"/>
            <a:srcRect/>
            <a:stretch>
              <a:fillRect/>
            </a:stretch>
          </p:blipFill>
          <p:spPr bwMode="auto">
            <a:xfrm>
              <a:off x="41071800" y="8610600"/>
              <a:ext cx="5202238" cy="3902075"/>
            </a:xfrm>
            <a:prstGeom prst="rect">
              <a:avLst/>
            </a:prstGeom>
            <a:noFill/>
            <a:ln w="9525">
              <a:noFill/>
              <a:miter lim="800000"/>
              <a:headEnd/>
              <a:tailEnd/>
            </a:ln>
          </p:spPr>
        </p:pic>
        <p:pic>
          <p:nvPicPr>
            <p:cNvPr id="14371" name="Picture 3" descr="\\pmagnes.cas.colostate.edu\cropsextensionshare$\BAUDER\Pearson\IWOP\2009 IWOP\2009 Alexander\2009 Alexander Photos\8JUN09\plot 4 8JUN09.JPG"/>
            <p:cNvPicPr>
              <a:picLocks noChangeAspect="1" noChangeArrowheads="1"/>
            </p:cNvPicPr>
            <p:nvPr/>
          </p:nvPicPr>
          <p:blipFill>
            <a:blip r:embed="rId20" cstate="print"/>
            <a:srcRect/>
            <a:stretch>
              <a:fillRect/>
            </a:stretch>
          </p:blipFill>
          <p:spPr bwMode="auto">
            <a:xfrm>
              <a:off x="44424600" y="12039600"/>
              <a:ext cx="5202238" cy="3902075"/>
            </a:xfrm>
            <a:prstGeom prst="rect">
              <a:avLst/>
            </a:prstGeom>
            <a:noFill/>
            <a:ln w="9525">
              <a:noFill/>
              <a:miter lim="800000"/>
              <a:headEnd/>
              <a:tailEnd/>
            </a:ln>
          </p:spPr>
        </p:pic>
        <p:pic>
          <p:nvPicPr>
            <p:cNvPr id="14372" name="Picture 4" descr="\\pmagnes.cas.colostate.edu\cropsextensionshare$\BAUDER\Pearson\IWOP\2009 IWOP\2009 Alexander\2009 Alexander Photos\DSCN0015.JPG"/>
            <p:cNvPicPr>
              <a:picLocks noChangeAspect="1" noChangeArrowheads="1"/>
            </p:cNvPicPr>
            <p:nvPr/>
          </p:nvPicPr>
          <p:blipFill>
            <a:blip r:embed="rId21" cstate="print"/>
            <a:srcRect/>
            <a:stretch>
              <a:fillRect/>
            </a:stretch>
          </p:blipFill>
          <p:spPr bwMode="auto">
            <a:xfrm>
              <a:off x="41071800" y="14935200"/>
              <a:ext cx="5181600" cy="3886200"/>
            </a:xfrm>
            <a:prstGeom prst="rect">
              <a:avLst/>
            </a:prstGeom>
            <a:noFill/>
            <a:ln w="9525">
              <a:noFill/>
              <a:miter lim="800000"/>
              <a:headEnd/>
              <a:tailEnd/>
            </a:ln>
          </p:spPr>
        </p:pic>
        <p:pic>
          <p:nvPicPr>
            <p:cNvPr id="14373" name="Picture 7" descr="\\pmagnes.cas.colostate.edu\cropsextensionshare$\BAUDER\Pearson\IWOP\2009 IWOP\2009 Alexander\2009 Alexander Photos\September09\IMG_0003.JPG"/>
            <p:cNvPicPr>
              <a:picLocks noChangeAspect="1" noChangeArrowheads="1"/>
            </p:cNvPicPr>
            <p:nvPr/>
          </p:nvPicPr>
          <p:blipFill>
            <a:blip r:embed="rId22" cstate="print"/>
            <a:srcRect t="13718"/>
            <a:stretch>
              <a:fillRect/>
            </a:stretch>
          </p:blipFill>
          <p:spPr bwMode="auto">
            <a:xfrm>
              <a:off x="41148000" y="21031200"/>
              <a:ext cx="4495800" cy="2908300"/>
            </a:xfrm>
            <a:prstGeom prst="rect">
              <a:avLst/>
            </a:prstGeom>
            <a:noFill/>
            <a:ln w="9525">
              <a:noFill/>
              <a:miter lim="800000"/>
              <a:headEnd/>
              <a:tailEnd/>
            </a:ln>
          </p:spPr>
        </p:pic>
        <p:pic>
          <p:nvPicPr>
            <p:cNvPr id="14374" name="Picture 8" descr="\\pmagnes.cas.colostate.edu\cropsextensionshare$\BAUDER\Pearson\IWOP\2009 IWOP\2009 Alexander\2009 Alexander Photos\September09\IMG_0005.JPG"/>
            <p:cNvPicPr>
              <a:picLocks noChangeAspect="1" noChangeArrowheads="1"/>
            </p:cNvPicPr>
            <p:nvPr/>
          </p:nvPicPr>
          <p:blipFill>
            <a:blip r:embed="rId23" cstate="print"/>
            <a:srcRect t="20000"/>
            <a:stretch>
              <a:fillRect/>
            </a:stretch>
          </p:blipFill>
          <p:spPr bwMode="auto">
            <a:xfrm>
              <a:off x="45339000" y="23774400"/>
              <a:ext cx="4368800" cy="2620963"/>
            </a:xfrm>
            <a:prstGeom prst="rect">
              <a:avLst/>
            </a:prstGeom>
            <a:noFill/>
            <a:ln w="9525">
              <a:noFill/>
              <a:miter lim="800000"/>
              <a:headEnd/>
              <a:tailEnd/>
            </a:ln>
          </p:spPr>
        </p:pic>
        <p:sp>
          <p:nvSpPr>
            <p:cNvPr id="14375" name="TextBox 74"/>
            <p:cNvSpPr txBox="1">
              <a:spLocks noChangeArrowheads="1"/>
            </p:cNvSpPr>
            <p:nvPr/>
          </p:nvSpPr>
          <p:spPr bwMode="auto">
            <a:xfrm>
              <a:off x="45948600" y="22174200"/>
              <a:ext cx="3352800" cy="1631950"/>
            </a:xfrm>
            <a:prstGeom prst="rect">
              <a:avLst/>
            </a:prstGeom>
            <a:noFill/>
            <a:ln w="9525">
              <a:noFill/>
              <a:miter lim="800000"/>
              <a:headEnd/>
              <a:tailEnd/>
            </a:ln>
          </p:spPr>
          <p:txBody>
            <a:bodyPr>
              <a:spAutoFit/>
            </a:bodyPr>
            <a:lstStyle/>
            <a:p>
              <a:r>
                <a:rPr lang="en-US" sz="2800" b="1" dirty="0"/>
                <a:t>Plot 3: 9SEP09</a:t>
              </a:r>
            </a:p>
            <a:p>
              <a:pPr>
                <a:buFont typeface="Wingdings" pitchFamily="2" charset="2"/>
                <a:buChar char="Ø"/>
              </a:pPr>
              <a:r>
                <a:rPr lang="en-US" sz="2400" dirty="0"/>
                <a:t>Cool Season Grass establishment after two years of cover crop.</a:t>
              </a:r>
            </a:p>
          </p:txBody>
        </p:sp>
        <p:sp>
          <p:nvSpPr>
            <p:cNvPr id="14376" name="TextBox 75"/>
            <p:cNvSpPr txBox="1">
              <a:spLocks noChangeArrowheads="1"/>
            </p:cNvSpPr>
            <p:nvPr/>
          </p:nvSpPr>
          <p:spPr bwMode="auto">
            <a:xfrm>
              <a:off x="41300400" y="24155400"/>
              <a:ext cx="3352800" cy="1631950"/>
            </a:xfrm>
            <a:prstGeom prst="rect">
              <a:avLst/>
            </a:prstGeom>
            <a:noFill/>
            <a:ln w="9525">
              <a:noFill/>
              <a:miter lim="800000"/>
              <a:headEnd/>
              <a:tailEnd/>
            </a:ln>
          </p:spPr>
          <p:txBody>
            <a:bodyPr>
              <a:spAutoFit/>
            </a:bodyPr>
            <a:lstStyle/>
            <a:p>
              <a:r>
                <a:rPr lang="en-US" sz="2800" b="1" dirty="0"/>
                <a:t>Plot 5: 9SEP09</a:t>
              </a:r>
            </a:p>
            <a:p>
              <a:pPr>
                <a:buFont typeface="Wingdings" pitchFamily="2" charset="2"/>
                <a:buChar char="Ø"/>
              </a:pPr>
              <a:r>
                <a:rPr lang="en-US" sz="2400" dirty="0"/>
                <a:t>Warm Season Grass establishment after two years of cover crop.</a:t>
              </a:r>
            </a:p>
          </p:txBody>
        </p:sp>
      </p:grpSp>
      <p:grpSp>
        <p:nvGrpSpPr>
          <p:cNvPr id="66" name="Group 651"/>
          <p:cNvGrpSpPr>
            <a:grpSpLocks/>
          </p:cNvGrpSpPr>
          <p:nvPr/>
        </p:nvGrpSpPr>
        <p:grpSpPr bwMode="auto">
          <a:xfrm>
            <a:off x="40919400" y="26517611"/>
            <a:ext cx="8992407" cy="3458723"/>
            <a:chOff x="25631" y="15359"/>
            <a:chExt cx="5535" cy="5496"/>
          </a:xfrm>
        </p:grpSpPr>
        <p:sp>
          <p:nvSpPr>
            <p:cNvPr id="68" name="Rectangle 648" descr="Blue tissue paper"/>
            <p:cNvSpPr>
              <a:spLocks noChangeArrowheads="1"/>
            </p:cNvSpPr>
            <p:nvPr/>
          </p:nvSpPr>
          <p:spPr bwMode="auto">
            <a:xfrm>
              <a:off x="25631" y="15359"/>
              <a:ext cx="5535" cy="4359"/>
            </a:xfrm>
            <a:prstGeom prst="rect">
              <a:avLst/>
            </a:prstGeom>
            <a:blipFill dpi="0" rotWithShape="1">
              <a:blip r:embed="rId3" cstate="print"/>
              <a:srcRect/>
              <a:tile tx="0" ty="0" sx="100000" sy="100000" flip="none" algn="tl"/>
            </a:blipFill>
            <a:ln w="190500" cmpd="thickThin">
              <a:solidFill>
                <a:srgbClr val="0000FF"/>
              </a:solidFill>
              <a:miter lim="800000"/>
              <a:headEnd/>
              <a:tailEnd/>
            </a:ln>
          </p:spPr>
          <p:txBody>
            <a:bodyPr/>
            <a:lstStyle/>
            <a:p>
              <a:pPr defTabSz="5121275">
                <a:spcBef>
                  <a:spcPct val="20000"/>
                </a:spcBef>
              </a:pPr>
              <a:endParaRPr lang="en-US" sz="2400"/>
            </a:p>
          </p:txBody>
        </p:sp>
        <p:sp>
          <p:nvSpPr>
            <p:cNvPr id="74" name="Text Box 649"/>
            <p:cNvSpPr txBox="1">
              <a:spLocks noChangeArrowheads="1"/>
            </p:cNvSpPr>
            <p:nvPr/>
          </p:nvSpPr>
          <p:spPr bwMode="auto">
            <a:xfrm>
              <a:off x="25678" y="15544"/>
              <a:ext cx="5331" cy="5311"/>
            </a:xfrm>
            <a:prstGeom prst="rect">
              <a:avLst/>
            </a:prstGeom>
            <a:noFill/>
            <a:ln w="9525">
              <a:noFill/>
              <a:miter lim="800000"/>
              <a:headEnd/>
              <a:tailEnd/>
            </a:ln>
          </p:spPr>
          <p:txBody>
            <a:bodyPr>
              <a:spAutoFit/>
            </a:bodyPr>
            <a:lstStyle/>
            <a:p>
              <a:pPr defTabSz="5121275">
                <a:spcBef>
                  <a:spcPct val="20000"/>
                </a:spcBef>
              </a:pPr>
              <a:r>
                <a:rPr lang="en-US" sz="2400" b="1" dirty="0" smtClean="0"/>
                <a:t>Grass Species:</a:t>
              </a:r>
              <a:endParaRPr lang="en-US" sz="2400" b="1" dirty="0"/>
            </a:p>
            <a:p>
              <a:pPr defTabSz="5121275">
                <a:spcBef>
                  <a:spcPct val="20000"/>
                </a:spcBef>
                <a:buFont typeface="Wingdings" pitchFamily="2" charset="2"/>
                <a:buChar char="Ø"/>
              </a:pPr>
              <a:r>
                <a:rPr lang="en-US" sz="2400" u="sng" dirty="0" smtClean="0"/>
                <a:t>Warm Season Grass</a:t>
              </a:r>
              <a:r>
                <a:rPr lang="en-US" sz="2400" dirty="0" smtClean="0"/>
                <a:t>: PBSI Native Sandyland Mix which consisted of: 10% Little Blue Stem, 5% Indian Rice Grass, 10% Sideoats Grama, 10% Sand Lovegrass, 20% Prairie Sandreed, 20% Switchgrass, and 5% Sand Bluestem.</a:t>
              </a:r>
            </a:p>
            <a:p>
              <a:pPr defTabSz="5121275">
                <a:spcBef>
                  <a:spcPct val="20000"/>
                </a:spcBef>
                <a:buFont typeface="Wingdings" pitchFamily="2" charset="2"/>
                <a:buChar char="Ø"/>
              </a:pPr>
              <a:r>
                <a:rPr lang="en-US" sz="2400" u="sng" dirty="0" smtClean="0"/>
                <a:t>Cool Season Grass:</a:t>
              </a:r>
              <a:r>
                <a:rPr lang="en-US" sz="2400" dirty="0" smtClean="0"/>
                <a:t> Pubescent Wheat Grass.</a:t>
              </a:r>
              <a:endParaRPr lang="en-US" sz="2400" u="sng" dirty="0"/>
            </a:p>
            <a:p>
              <a:pPr defTabSz="5121275">
                <a:spcBef>
                  <a:spcPct val="20000"/>
                </a:spcBef>
              </a:pPr>
              <a:endParaRPr lang="en-US" sz="2400" dirty="0"/>
            </a:p>
            <a:p>
              <a:pPr defTabSz="5121275">
                <a:spcBef>
                  <a:spcPct val="20000"/>
                </a:spcBef>
              </a:pPr>
              <a:endParaRPr lang="en-US" sz="2400" dirty="0"/>
            </a:p>
          </p:txBody>
        </p:sp>
      </p:grpSp>
      <p:graphicFrame>
        <p:nvGraphicFramePr>
          <p:cNvPr id="76" name="Chart 75"/>
          <p:cNvGraphicFramePr>
            <a:graphicFrameLocks/>
          </p:cNvGraphicFramePr>
          <p:nvPr/>
        </p:nvGraphicFramePr>
        <p:xfrm>
          <a:off x="12496800" y="18288000"/>
          <a:ext cx="6172200" cy="4419600"/>
        </p:xfrm>
        <a:graphic>
          <a:graphicData uri="http://schemas.openxmlformats.org/drawingml/2006/chart">
            <c:chart xmlns:c="http://schemas.openxmlformats.org/drawingml/2006/chart" xmlns:r="http://schemas.openxmlformats.org/officeDocument/2006/relationships" r:id="rId24"/>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1275" rtl="0" eaLnBrk="1" fontAlgn="base" latinLnBrk="0" hangingPunct="1">
          <a:lnSpc>
            <a:spcPct val="100000"/>
          </a:lnSpc>
          <a:spcBef>
            <a:spcPct val="0"/>
          </a:spcBef>
          <a:spcAft>
            <a:spcPct val="0"/>
          </a:spcAft>
          <a:buClrTx/>
          <a:buSzTx/>
          <a:buFontTx/>
          <a:buNone/>
          <a:tabLst/>
          <a:defRPr kumimoji="0" lang="en-US" sz="10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1275" rtl="0" eaLnBrk="1" fontAlgn="base" latinLnBrk="0" hangingPunct="1">
          <a:lnSpc>
            <a:spcPct val="100000"/>
          </a:lnSpc>
          <a:spcBef>
            <a:spcPct val="0"/>
          </a:spcBef>
          <a:spcAft>
            <a:spcPct val="0"/>
          </a:spcAft>
          <a:buClrTx/>
          <a:buSzTx/>
          <a:buFontTx/>
          <a:buNone/>
          <a:tabLst/>
          <a:defRPr kumimoji="0" lang="en-US" sz="101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3898</TotalTime>
  <Words>1097</Words>
  <Application>Microsoft Office PowerPoint</Application>
  <PresentationFormat>Custom</PresentationFormat>
  <Paragraphs>213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Company>CSU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Troy Bauder</dc:creator>
  <cp:lastModifiedBy>bauderadmin</cp:lastModifiedBy>
  <cp:revision>249</cp:revision>
  <dcterms:created xsi:type="dcterms:W3CDTF">2005-01-28T15:01:44Z</dcterms:created>
  <dcterms:modified xsi:type="dcterms:W3CDTF">2009-10-29T19:36:15Z</dcterms:modified>
</cp:coreProperties>
</file>