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41148000" cy="20116800"/>
  <p:notesSz cx="32461200" cy="4343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3538" indent="9366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8663" indent="18573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3788" indent="27781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57325" indent="3714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0033CC"/>
    <a:srgbClr val="003366"/>
    <a:srgbClr val="FF6600"/>
    <a:srgbClr val="CCCCFF"/>
    <a:srgbClr val="FFFFCC"/>
    <a:srgbClr val="FFFFFF"/>
    <a:srgbClr val="3333CC"/>
    <a:srgbClr val="F2DD60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167" autoAdjust="0"/>
  </p:normalViewPr>
  <p:slideViewPr>
    <p:cSldViewPr>
      <p:cViewPr>
        <p:scale>
          <a:sx n="50" d="100"/>
          <a:sy n="50" d="100"/>
        </p:scale>
        <p:origin x="6348" y="3198"/>
      </p:cViewPr>
      <p:guideLst>
        <p:guide orient="horz" pos="11836"/>
        <p:guide orient="horz" pos="3623"/>
        <p:guide orient="horz" pos="2493"/>
        <p:guide orient="horz" pos="3975"/>
        <p:guide pos="675"/>
        <p:guide pos="6480"/>
        <p:guide pos="6930"/>
        <p:guide pos="12735"/>
        <p:guide pos="13185"/>
        <p:guide pos="18990"/>
        <p:guide pos="19440"/>
        <p:guide pos="25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ngoing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ngoing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4284801899762636"/>
          <c:y val="4.4121744397334954E-2"/>
          <c:w val="0.83952343457068312"/>
          <c:h val="0.75091061533975378"/>
        </c:manualLayout>
      </c:layout>
      <c:barChart>
        <c:barDir val="col"/>
        <c:grouping val="clustered"/>
        <c:ser>
          <c:idx val="0"/>
          <c:order val="0"/>
          <c:tx>
            <c:strRef>
              <c:f>Sheet6!$G$12</c:f>
              <c:strCache>
                <c:ptCount val="1"/>
                <c:pt idx="0">
                  <c:v>% Shooting</c:v>
                </c:pt>
              </c:strCache>
            </c:strRef>
          </c:tx>
          <c:cat>
            <c:strRef>
              <c:f>Sheet6!$E$13:$F$18</c:f>
              <c:strCache>
                <c:ptCount val="6"/>
                <c:pt idx="0">
                  <c:v>PI 26284242</c:v>
                </c:pt>
                <c:pt idx="1">
                  <c:v>PI 4668155</c:v>
                </c:pt>
                <c:pt idx="2">
                  <c:v>PI468362</c:v>
                </c:pt>
                <c:pt idx="3">
                  <c:v>Grif 15201</c:v>
                </c:pt>
                <c:pt idx="4">
                  <c:v>Grif 15107</c:v>
                </c:pt>
                <c:pt idx="5">
                  <c:v>Grif 15208</c:v>
                </c:pt>
              </c:strCache>
            </c:strRef>
          </c:cat>
          <c:val>
            <c:numRef>
              <c:f>Sheet6!$G$13:$G$18</c:f>
              <c:numCache>
                <c:formatCode>General</c:formatCode>
                <c:ptCount val="6"/>
                <c:pt idx="0">
                  <c:v>75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Sheet6!$H$12</c:f>
              <c:strCache>
                <c:ptCount val="1"/>
                <c:pt idx="0">
                  <c:v>% Rooting</c:v>
                </c:pt>
              </c:strCache>
            </c:strRef>
          </c:tx>
          <c:cat>
            <c:strRef>
              <c:f>Sheet6!$E$13:$F$18</c:f>
              <c:strCache>
                <c:ptCount val="6"/>
                <c:pt idx="0">
                  <c:v>PI 26284242</c:v>
                </c:pt>
                <c:pt idx="1">
                  <c:v>PI 4668155</c:v>
                </c:pt>
                <c:pt idx="2">
                  <c:v>PI468362</c:v>
                </c:pt>
                <c:pt idx="3">
                  <c:v>Grif 15201</c:v>
                </c:pt>
                <c:pt idx="4">
                  <c:v>Grif 15107</c:v>
                </c:pt>
                <c:pt idx="5">
                  <c:v>Grif 15208</c:v>
                </c:pt>
              </c:strCache>
            </c:strRef>
          </c:cat>
          <c:val>
            <c:numRef>
              <c:f>Sheet6!$H$13:$H$18</c:f>
              <c:numCache>
                <c:formatCode>General</c:formatCode>
                <c:ptCount val="6"/>
                <c:pt idx="0">
                  <c:v>75</c:v>
                </c:pt>
                <c:pt idx="1">
                  <c:v>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Sheet6!$I$12</c:f>
              <c:strCache>
                <c:ptCount val="1"/>
                <c:pt idx="0">
                  <c:v>% Survival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strRef>
              <c:f>Sheet6!$E$13:$F$18</c:f>
              <c:strCache>
                <c:ptCount val="6"/>
                <c:pt idx="0">
                  <c:v>PI 26284242</c:v>
                </c:pt>
                <c:pt idx="1">
                  <c:v>PI 4668155</c:v>
                </c:pt>
                <c:pt idx="2">
                  <c:v>PI468362</c:v>
                </c:pt>
                <c:pt idx="3">
                  <c:v>Grif 15201</c:v>
                </c:pt>
                <c:pt idx="4">
                  <c:v>Grif 15107</c:v>
                </c:pt>
                <c:pt idx="5">
                  <c:v>Grif 15208</c:v>
                </c:pt>
              </c:strCache>
            </c:strRef>
          </c:cat>
          <c:val>
            <c:numRef>
              <c:f>Sheet6!$I$13:$I$18</c:f>
              <c:numCache>
                <c:formatCode>General</c:formatCode>
                <c:ptCount val="6"/>
                <c:pt idx="0">
                  <c:v>75</c:v>
                </c:pt>
                <c:pt idx="1">
                  <c:v>0</c:v>
                </c:pt>
                <c:pt idx="2">
                  <c:v>25</c:v>
                </c:pt>
                <c:pt idx="3">
                  <c:v>50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gapWidth val="300"/>
        <c:axId val="62561664"/>
        <c:axId val="62567936"/>
      </c:barChart>
      <c:catAx>
        <c:axId val="62561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567936"/>
        <c:crosses val="autoZero"/>
        <c:auto val="1"/>
        <c:lblAlgn val="ctr"/>
        <c:lblOffset val="100"/>
      </c:catAx>
      <c:valAx>
        <c:axId val="62567936"/>
        <c:scaling>
          <c:orientation val="minMax"/>
          <c:max val="10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 (%) </a:t>
                </a:r>
              </a:p>
            </c:rich>
          </c:tx>
          <c:layout/>
        </c:title>
        <c:numFmt formatCode="General" sourceLinked="0"/>
        <c:tickLblPos val="nextTo"/>
        <c:crossAx val="6256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61963442911585"/>
          <c:y val="4.5496870583484721E-2"/>
          <c:w val="0.21348821160286183"/>
          <c:h val="0.27823682616596002"/>
        </c:manualLayout>
      </c:layout>
    </c:legend>
    <c:plotVisOnly val="1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pivotSource>
    <c:name>[ongoingdata.xlsx]Sheet12!PivotTable3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47525143427869"/>
          <c:y val="3.8749947923176688E-2"/>
          <c:w val="0.85491665687311613"/>
          <c:h val="0.74756180534381289"/>
        </c:manualLayout>
      </c:layout>
      <c:barChart>
        <c:barDir val="col"/>
        <c:grouping val="clustered"/>
        <c:ser>
          <c:idx val="0"/>
          <c:order val="0"/>
          <c:tx>
            <c:strRef>
              <c:f>Sheet12!$B$1:$B$2</c:f>
              <c:strCache>
                <c:ptCount val="1"/>
                <c:pt idx="0">
                  <c:v>initial explant</c:v>
                </c:pt>
              </c:strCache>
            </c:strRef>
          </c:tx>
          <c:spPr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dLbls>
            <c:dLbl>
              <c:idx val="5"/>
              <c:layout>
                <c:manualLayout>
                  <c:x val="-7.4858972852274172E-3"/>
                  <c:y val="2.69125287910439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Sheet12!$A$3:$A$11</c:f>
              <c:strCache>
                <c:ptCount val="8"/>
                <c:pt idx="0">
                  <c:v>10:0</c:v>
                </c:pt>
                <c:pt idx="1">
                  <c:v>10:5</c:v>
                </c:pt>
                <c:pt idx="2">
                  <c:v>10:10</c:v>
                </c:pt>
                <c:pt idx="3">
                  <c:v>10:20</c:v>
                </c:pt>
                <c:pt idx="4">
                  <c:v>20:0</c:v>
                </c:pt>
                <c:pt idx="5">
                  <c:v>20:5</c:v>
                </c:pt>
                <c:pt idx="6">
                  <c:v>20:10</c:v>
                </c:pt>
                <c:pt idx="7">
                  <c:v>20:20</c:v>
                </c:pt>
              </c:strCache>
            </c:strRef>
          </c:cat>
          <c:val>
            <c:numRef>
              <c:f>Sheet12!$B$3:$B$11</c:f>
              <c:numCache>
                <c:formatCode>General</c:formatCode>
                <c:ptCount val="8"/>
                <c:pt idx="0">
                  <c:v>2</c:v>
                </c:pt>
                <c:pt idx="1">
                  <c:v>4.666666666666667</c:v>
                </c:pt>
                <c:pt idx="2">
                  <c:v>4.166666666666667</c:v>
                </c:pt>
                <c:pt idx="3">
                  <c:v>3.5</c:v>
                </c:pt>
                <c:pt idx="4">
                  <c:v>3.9565217391304346</c:v>
                </c:pt>
                <c:pt idx="5">
                  <c:v>14.833333333333334</c:v>
                </c:pt>
                <c:pt idx="6">
                  <c:v>10.416666666666726</c:v>
                </c:pt>
                <c:pt idx="7">
                  <c:v>8.0833333333333357</c:v>
                </c:pt>
              </c:numCache>
            </c:numRef>
          </c:val>
        </c:ser>
        <c:ser>
          <c:idx val="1"/>
          <c:order val="1"/>
          <c:tx>
            <c:strRef>
              <c:f>Sheet12!$C$1:$C$2</c:f>
              <c:strCache>
                <c:ptCount val="1"/>
                <c:pt idx="0">
                  <c:v> 1st subculture</c:v>
                </c:pt>
              </c:strCache>
            </c:strRef>
          </c:tx>
          <c:spPr>
            <a:ln>
              <a:solidFill>
                <a:schemeClr val="tx2">
                  <a:lumMod val="50000"/>
                  <a:lumOff val="50000"/>
                </a:schemeClr>
              </a:solidFill>
            </a:ln>
          </c:spPr>
          <c:dLbls>
            <c:dLbl>
              <c:idx val="5"/>
              <c:layout>
                <c:manualLayout>
                  <c:x val="-4.3707642887922593E-3"/>
                  <c:y val="2.92396486153517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Sheet12!$A$3:$A$11</c:f>
              <c:strCache>
                <c:ptCount val="8"/>
                <c:pt idx="0">
                  <c:v>10:0</c:v>
                </c:pt>
                <c:pt idx="1">
                  <c:v>10:5</c:v>
                </c:pt>
                <c:pt idx="2">
                  <c:v>10:10</c:v>
                </c:pt>
                <c:pt idx="3">
                  <c:v>10:20</c:v>
                </c:pt>
                <c:pt idx="4">
                  <c:v>20:0</c:v>
                </c:pt>
                <c:pt idx="5">
                  <c:v>20:5</c:v>
                </c:pt>
                <c:pt idx="6">
                  <c:v>20:10</c:v>
                </c:pt>
                <c:pt idx="7">
                  <c:v>20:20</c:v>
                </c:pt>
              </c:strCache>
            </c:strRef>
          </c:cat>
          <c:val>
            <c:numRef>
              <c:f>Sheet12!$C$3:$C$11</c:f>
              <c:numCache>
                <c:formatCode>General</c:formatCode>
                <c:ptCount val="8"/>
                <c:pt idx="0">
                  <c:v>5</c:v>
                </c:pt>
                <c:pt idx="1">
                  <c:v>2.75</c:v>
                </c:pt>
                <c:pt idx="2">
                  <c:v>5.166666666666667</c:v>
                </c:pt>
                <c:pt idx="3">
                  <c:v>9.1666666666666767</c:v>
                </c:pt>
                <c:pt idx="4">
                  <c:v>5.3478260869565215</c:v>
                </c:pt>
                <c:pt idx="5">
                  <c:v>15.833333333333334</c:v>
                </c:pt>
                <c:pt idx="6">
                  <c:v>11.5</c:v>
                </c:pt>
                <c:pt idx="7">
                  <c:v>10.833333333333334</c:v>
                </c:pt>
              </c:numCache>
            </c:numRef>
          </c:val>
        </c:ser>
        <c:ser>
          <c:idx val="2"/>
          <c:order val="2"/>
          <c:tx>
            <c:strRef>
              <c:f>Sheet12!$D$1:$D$2</c:f>
              <c:strCache>
                <c:ptCount val="1"/>
                <c:pt idx="0">
                  <c:v>2nd subculture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Lbls>
            <c:dLbl>
              <c:idx val="5"/>
              <c:layout>
                <c:manualLayout>
                  <c:x val="-1.4749089199670965E-3"/>
                  <c:y val="1.62218115592694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Sheet12!$A$3:$A$11</c:f>
              <c:strCache>
                <c:ptCount val="8"/>
                <c:pt idx="0">
                  <c:v>10:0</c:v>
                </c:pt>
                <c:pt idx="1">
                  <c:v>10:5</c:v>
                </c:pt>
                <c:pt idx="2">
                  <c:v>10:10</c:v>
                </c:pt>
                <c:pt idx="3">
                  <c:v>10:20</c:v>
                </c:pt>
                <c:pt idx="4">
                  <c:v>20:0</c:v>
                </c:pt>
                <c:pt idx="5">
                  <c:v>20:5</c:v>
                </c:pt>
                <c:pt idx="6">
                  <c:v>20:10</c:v>
                </c:pt>
                <c:pt idx="7">
                  <c:v>20:20</c:v>
                </c:pt>
              </c:strCache>
            </c:strRef>
          </c:cat>
          <c:val>
            <c:numRef>
              <c:f>Sheet12!$D$3:$D$11</c:f>
              <c:numCache>
                <c:formatCode>General</c:formatCode>
                <c:ptCount val="8"/>
                <c:pt idx="0">
                  <c:v>0</c:v>
                </c:pt>
                <c:pt idx="1">
                  <c:v>1.8333333333333333</c:v>
                </c:pt>
                <c:pt idx="2">
                  <c:v>2.5</c:v>
                </c:pt>
                <c:pt idx="3">
                  <c:v>6.4166666666666714</c:v>
                </c:pt>
                <c:pt idx="4">
                  <c:v>5.5652173913043494</c:v>
                </c:pt>
                <c:pt idx="5">
                  <c:v>17.833333333333101</c:v>
                </c:pt>
                <c:pt idx="6">
                  <c:v>6.3333333333333739</c:v>
                </c:pt>
                <c:pt idx="7">
                  <c:v>12.166666666666726</c:v>
                </c:pt>
              </c:numCache>
            </c:numRef>
          </c:val>
        </c:ser>
        <c:ser>
          <c:idx val="3"/>
          <c:order val="3"/>
          <c:tx>
            <c:strRef>
              <c:f>Sheet12!$E$1:$E$2</c:f>
              <c:strCache>
                <c:ptCount val="1"/>
                <c:pt idx="0">
                  <c:v>3rd subculture</c:v>
                </c:pt>
              </c:strCache>
            </c:strRef>
          </c:tx>
          <c:dLbls>
            <c:dLbl>
              <c:idx val="5"/>
              <c:layout>
                <c:manualLayout>
                  <c:x val="3.5001175226232056E-3"/>
                  <c:y val="9.41909047083402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Sheet12!$A$3:$A$11</c:f>
              <c:strCache>
                <c:ptCount val="8"/>
                <c:pt idx="0">
                  <c:v>10:0</c:v>
                </c:pt>
                <c:pt idx="1">
                  <c:v>10:5</c:v>
                </c:pt>
                <c:pt idx="2">
                  <c:v>10:10</c:v>
                </c:pt>
                <c:pt idx="3">
                  <c:v>10:20</c:v>
                </c:pt>
                <c:pt idx="4">
                  <c:v>20:0</c:v>
                </c:pt>
                <c:pt idx="5">
                  <c:v>20:5</c:v>
                </c:pt>
                <c:pt idx="6">
                  <c:v>20:10</c:v>
                </c:pt>
                <c:pt idx="7">
                  <c:v>20:20</c:v>
                </c:pt>
              </c:strCache>
            </c:strRef>
          </c:cat>
          <c:val>
            <c:numRef>
              <c:f>Sheet12!$E$3:$E$11</c:f>
              <c:numCache>
                <c:formatCode>General</c:formatCode>
                <c:ptCount val="8"/>
                <c:pt idx="0">
                  <c:v>0</c:v>
                </c:pt>
                <c:pt idx="1">
                  <c:v>0.33333333333333331</c:v>
                </c:pt>
                <c:pt idx="2">
                  <c:v>1</c:v>
                </c:pt>
                <c:pt idx="3">
                  <c:v>6.5833333333333739</c:v>
                </c:pt>
                <c:pt idx="4">
                  <c:v>3.4782608695652173</c:v>
                </c:pt>
                <c:pt idx="5">
                  <c:v>10.416666666666726</c:v>
                </c:pt>
                <c:pt idx="6">
                  <c:v>4.666666666666667</c:v>
                </c:pt>
                <c:pt idx="7">
                  <c:v>12.666666666666726</c:v>
                </c:pt>
              </c:numCache>
            </c:numRef>
          </c:val>
        </c:ser>
        <c:axId val="32744576"/>
        <c:axId val="32746496"/>
      </c:barChart>
      <c:catAx>
        <c:axId val="32744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TZD: BAP concentration (µM)</a:t>
                </a:r>
              </a:p>
            </c:rich>
          </c:tx>
          <c:layout/>
        </c:title>
        <c:tickLblPos val="nextTo"/>
        <c:crossAx val="32746496"/>
        <c:crosses val="autoZero"/>
        <c:auto val="1"/>
        <c:lblAlgn val="ctr"/>
        <c:lblOffset val="100"/>
      </c:catAx>
      <c:valAx>
        <c:axId val="327464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# of shoots/ </a:t>
                </a:r>
                <a:r>
                  <a:rPr lang="en-US" b="0" dirty="0"/>
                  <a:t>explant</a:t>
                </a:r>
              </a:p>
            </c:rich>
          </c:tx>
          <c:layout/>
        </c:title>
        <c:numFmt formatCode="General" sourceLinked="1"/>
        <c:tickLblPos val="nextTo"/>
        <c:crossAx val="3274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57018093977191"/>
          <c:y val="9.4877723617881243E-2"/>
          <c:w val="0.32615996562376925"/>
          <c:h val="0.33388930550348345"/>
        </c:manualLayout>
      </c:layout>
    </c:legend>
    <c:plotVisOnly val="1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B67F4-0C53-4F99-9738-A0D84A66E6FF}" type="doc">
      <dgm:prSet loTypeId="urn:microsoft.com/office/officeart/2005/8/layout/process4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5C5CE09-B9BD-4DA3-97B8-0F365FBB4E22}">
      <dgm:prSet phldrT="[Text]" custT="1"/>
      <dgm:spPr>
        <a:ln w="57150" cap="rnd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dirty="0" smtClean="0">
              <a:latin typeface="Arial" charset="0"/>
              <a:ea typeface="Calibri" pitchFamily="34" charset="0"/>
              <a:cs typeface="Arial" charset="0"/>
            </a:rPr>
            <a:t>Culture  Environment; </a:t>
          </a:r>
          <a:r>
            <a:rPr lang="en-US" sz="2000" b="0" dirty="0" smtClean="0">
              <a:latin typeface="Arial" charset="0"/>
              <a:ea typeface="Calibri" pitchFamily="34" charset="0"/>
              <a:cs typeface="Arial" charset="0"/>
            </a:rPr>
            <a:t>Modified semi-solid MS medium at  pH of 5.8. Culture incubation  was at 26±1ºC under continuous lighting for callus induction and 16 hour photoperiod for shoot elongation and rooting. </a:t>
          </a:r>
          <a:r>
            <a:rPr lang="en-US" sz="2000" b="0" dirty="0" err="1" smtClean="0">
              <a:latin typeface="Arial" charset="0"/>
              <a:ea typeface="Calibri" pitchFamily="34" charset="0"/>
              <a:cs typeface="Arial" charset="0"/>
            </a:rPr>
            <a:t>Subculturing</a:t>
          </a:r>
          <a:r>
            <a:rPr lang="en-US" sz="2000" b="0" dirty="0" smtClean="0">
              <a:latin typeface="Arial" charset="0"/>
              <a:ea typeface="Calibri" pitchFamily="34" charset="0"/>
              <a:cs typeface="Arial" charset="0"/>
            </a:rPr>
            <a:t> interval was 2 weeks</a:t>
          </a:r>
        </a:p>
      </dgm:t>
    </dgm:pt>
    <dgm:pt modelId="{4B75F08F-CFFD-4B81-907D-FC42FD5BBBEF}" type="sibTrans" cxnId="{F680B10F-F203-4124-8151-47319BBBD38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7DDDED0-1FCE-4A71-8BF2-19531BE14566}" type="parTrans" cxnId="{F680B10F-F203-4124-8151-47319BBBD38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72B4A2F-E848-4AC9-825F-7AAC4503E3D0}">
      <dgm:prSet phldrT="[Text]" custT="1"/>
      <dgm:spPr>
        <a:ln w="53975" cap="rnd" cmpd="sng">
          <a:solidFill>
            <a:schemeClr val="accent6">
              <a:lumMod val="75000"/>
            </a:schemeClr>
          </a:solidFill>
        </a:ln>
        <a:effectLst/>
      </dgm:spPr>
      <dgm:t>
        <a:bodyPr/>
        <a:lstStyle/>
        <a:p>
          <a:pPr algn="l"/>
          <a:r>
            <a:rPr lang="en-US" sz="2000" b="1" dirty="0" smtClean="0">
              <a:latin typeface="Arial" charset="0"/>
              <a:ea typeface="Calibri" pitchFamily="34" charset="0"/>
              <a:cs typeface="Arial" charset="0"/>
            </a:rPr>
            <a:t>Experimental design; </a:t>
          </a:r>
          <a:r>
            <a:rPr lang="en-US" sz="2000" b="0" dirty="0" smtClean="0">
              <a:latin typeface="Arial" charset="0"/>
              <a:ea typeface="Calibri" pitchFamily="34" charset="0"/>
              <a:cs typeface="Arial" charset="0"/>
            </a:rPr>
            <a:t>Factorial experiment in completely randomized design with three replications.  </a:t>
          </a:r>
        </a:p>
        <a:p>
          <a:pPr algn="l"/>
          <a:r>
            <a:rPr lang="en-US" sz="2000" b="1" dirty="0" smtClean="0">
              <a:latin typeface="Arial" charset="0"/>
              <a:ea typeface="Calibri" pitchFamily="34" charset="0"/>
              <a:cs typeface="Arial" charset="0"/>
            </a:rPr>
            <a:t>Treatments; </a:t>
          </a:r>
          <a:r>
            <a:rPr lang="en-US" sz="2000" b="0" dirty="0" smtClean="0">
              <a:latin typeface="Arial" charset="0"/>
              <a:ea typeface="Calibri" pitchFamily="34" charset="0"/>
              <a:cs typeface="Arial" charset="0"/>
            </a:rPr>
            <a:t>6 genotypes, 2 explant sources (cotyledon and embryonic axis) and  2 cytokinins (TDZ and BAP).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C501A1A-A4AA-45A9-BCE6-CE1863A861E4}" type="sibTrans" cxnId="{B4BBB831-EAC8-49D9-AC96-F05E875874F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1E9856C-DF4B-4EE1-8BE6-3FAF8F6E9CC4}" type="parTrans" cxnId="{B4BBB831-EAC8-49D9-AC96-F05E875874F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5FA5B2B-DBCA-471A-BE73-7EC46B45EDAD}" type="pres">
      <dgm:prSet presAssocID="{01BB67F4-0C53-4F99-9738-A0D84A66E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7C9EA-BA89-4F4C-A200-F034387FE79D}" type="pres">
      <dgm:prSet presAssocID="{D5C5CE09-B9BD-4DA3-97B8-0F365FBB4E22}" presName="boxAndChildren" presStyleCnt="0"/>
      <dgm:spPr/>
      <dgm:t>
        <a:bodyPr/>
        <a:lstStyle/>
        <a:p>
          <a:endParaRPr lang="en-US"/>
        </a:p>
      </dgm:t>
    </dgm:pt>
    <dgm:pt modelId="{90971741-1B12-404B-834F-F8BBF884E741}" type="pres">
      <dgm:prSet presAssocID="{D5C5CE09-B9BD-4DA3-97B8-0F365FBB4E22}" presName="parentTextBox" presStyleLbl="node1" presStyleIdx="0" presStyleCnt="2" custScaleY="139679"/>
      <dgm:spPr/>
      <dgm:t>
        <a:bodyPr/>
        <a:lstStyle/>
        <a:p>
          <a:endParaRPr lang="en-US"/>
        </a:p>
      </dgm:t>
    </dgm:pt>
    <dgm:pt modelId="{12F313A9-8361-49E9-B680-B68D2BF63019}" type="pres">
      <dgm:prSet presAssocID="{AC501A1A-A4AA-45A9-BCE6-CE1863A861E4}" presName="sp" presStyleCnt="0"/>
      <dgm:spPr/>
      <dgm:t>
        <a:bodyPr/>
        <a:lstStyle/>
        <a:p>
          <a:endParaRPr lang="en-US"/>
        </a:p>
      </dgm:t>
    </dgm:pt>
    <dgm:pt modelId="{CD31C41E-3E9B-4AEB-A46F-B4F5405FE8BB}" type="pres">
      <dgm:prSet presAssocID="{172B4A2F-E848-4AC9-825F-7AAC4503E3D0}" presName="arrowAndChildren" presStyleCnt="0"/>
      <dgm:spPr/>
      <dgm:t>
        <a:bodyPr/>
        <a:lstStyle/>
        <a:p>
          <a:endParaRPr lang="en-US"/>
        </a:p>
      </dgm:t>
    </dgm:pt>
    <dgm:pt modelId="{32441F64-C3EB-4E9E-AB97-FE70486A05F9}" type="pres">
      <dgm:prSet presAssocID="{172B4A2F-E848-4AC9-825F-7AAC4503E3D0}" presName="parentTextArrow" presStyleLbl="node1" presStyleIdx="1" presStyleCnt="2" custLinFactNeighborY="-57"/>
      <dgm:spPr/>
      <dgm:t>
        <a:bodyPr/>
        <a:lstStyle/>
        <a:p>
          <a:endParaRPr lang="en-US"/>
        </a:p>
      </dgm:t>
    </dgm:pt>
  </dgm:ptLst>
  <dgm:cxnLst>
    <dgm:cxn modelId="{CB4C0113-72D5-41C1-91BE-C62B4DF434B8}" type="presOf" srcId="{D5C5CE09-B9BD-4DA3-97B8-0F365FBB4E22}" destId="{90971741-1B12-404B-834F-F8BBF884E741}" srcOrd="0" destOrd="0" presId="urn:microsoft.com/office/officeart/2005/8/layout/process4"/>
    <dgm:cxn modelId="{ED1656EA-4C22-40D8-82E3-BAF21590C763}" type="presOf" srcId="{01BB67F4-0C53-4F99-9738-A0D84A66E6FF}" destId="{95FA5B2B-DBCA-471A-BE73-7EC46B45EDAD}" srcOrd="0" destOrd="0" presId="urn:microsoft.com/office/officeart/2005/8/layout/process4"/>
    <dgm:cxn modelId="{F680B10F-F203-4124-8151-47319BBBD38F}" srcId="{01BB67F4-0C53-4F99-9738-A0D84A66E6FF}" destId="{D5C5CE09-B9BD-4DA3-97B8-0F365FBB4E22}" srcOrd="1" destOrd="0" parTransId="{B7DDDED0-1FCE-4A71-8BF2-19531BE14566}" sibTransId="{4B75F08F-CFFD-4B81-907D-FC42FD5BBBEF}"/>
    <dgm:cxn modelId="{B4BBB831-EAC8-49D9-AC96-F05E875874FB}" srcId="{01BB67F4-0C53-4F99-9738-A0D84A66E6FF}" destId="{172B4A2F-E848-4AC9-825F-7AAC4503E3D0}" srcOrd="0" destOrd="0" parTransId="{81E9856C-DF4B-4EE1-8BE6-3FAF8F6E9CC4}" sibTransId="{AC501A1A-A4AA-45A9-BCE6-CE1863A861E4}"/>
    <dgm:cxn modelId="{3A35F4A1-8C3A-4A63-BA65-A1B15C272772}" type="presOf" srcId="{172B4A2F-E848-4AC9-825F-7AAC4503E3D0}" destId="{32441F64-C3EB-4E9E-AB97-FE70486A05F9}" srcOrd="0" destOrd="0" presId="urn:microsoft.com/office/officeart/2005/8/layout/process4"/>
    <dgm:cxn modelId="{6C9025CB-8D7D-468D-B647-F952ACB6997F}" type="presParOf" srcId="{95FA5B2B-DBCA-471A-BE73-7EC46B45EDAD}" destId="{C3A7C9EA-BA89-4F4C-A200-F034387FE79D}" srcOrd="0" destOrd="0" presId="urn:microsoft.com/office/officeart/2005/8/layout/process4"/>
    <dgm:cxn modelId="{C8CD7486-9B45-43BA-B80D-061F0DE580F3}" type="presParOf" srcId="{C3A7C9EA-BA89-4F4C-A200-F034387FE79D}" destId="{90971741-1B12-404B-834F-F8BBF884E741}" srcOrd="0" destOrd="0" presId="urn:microsoft.com/office/officeart/2005/8/layout/process4"/>
    <dgm:cxn modelId="{2505203D-4CCB-4F57-825C-5B0697A2F8DD}" type="presParOf" srcId="{95FA5B2B-DBCA-471A-BE73-7EC46B45EDAD}" destId="{12F313A9-8361-49E9-B680-B68D2BF63019}" srcOrd="1" destOrd="0" presId="urn:microsoft.com/office/officeart/2005/8/layout/process4"/>
    <dgm:cxn modelId="{1B9F65AC-27E4-464C-BEE6-1ECBD0A43A1C}" type="presParOf" srcId="{95FA5B2B-DBCA-471A-BE73-7EC46B45EDAD}" destId="{CD31C41E-3E9B-4AEB-A46F-B4F5405FE8BB}" srcOrd="2" destOrd="0" presId="urn:microsoft.com/office/officeart/2005/8/layout/process4"/>
    <dgm:cxn modelId="{865D24CB-D1D2-44BF-A964-48BD0815B71C}" type="presParOf" srcId="{CD31C41E-3E9B-4AEB-A46F-B4F5405FE8BB}" destId="{32441F64-C3EB-4E9E-AB97-FE70486A05F9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71741-1B12-404B-834F-F8BBF884E741}">
      <dsp:nvSpPr>
        <dsp:cNvPr id="0" name=""/>
        <dsp:cNvSpPr/>
      </dsp:nvSpPr>
      <dsp:spPr>
        <a:xfrm>
          <a:off x="0" y="1907862"/>
          <a:ext cx="8002040" cy="1748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  <a:ea typeface="Calibri" pitchFamily="34" charset="0"/>
              <a:cs typeface="Arial" charset="0"/>
            </a:rPr>
            <a:t>Culture  Environment; </a:t>
          </a:r>
          <a:r>
            <a:rPr lang="en-US" sz="2000" b="0" kern="1200" dirty="0" smtClean="0">
              <a:latin typeface="Arial" charset="0"/>
              <a:ea typeface="Calibri" pitchFamily="34" charset="0"/>
              <a:cs typeface="Arial" charset="0"/>
            </a:rPr>
            <a:t>Modified semi-solid MS medium at  pH of 5.8. Culture incubation  was at 26±1ºC under continuous lighting for callus induction and 16 hour photoperiod for shoot elongation and rooting. </a:t>
          </a:r>
          <a:r>
            <a:rPr lang="en-US" sz="2000" b="0" kern="1200" dirty="0" err="1" smtClean="0">
              <a:latin typeface="Arial" charset="0"/>
              <a:ea typeface="Calibri" pitchFamily="34" charset="0"/>
              <a:cs typeface="Arial" charset="0"/>
            </a:rPr>
            <a:t>Subculturing</a:t>
          </a:r>
          <a:r>
            <a:rPr lang="en-US" sz="2000" b="0" kern="1200" dirty="0" smtClean="0">
              <a:latin typeface="Arial" charset="0"/>
              <a:ea typeface="Calibri" pitchFamily="34" charset="0"/>
              <a:cs typeface="Arial" charset="0"/>
            </a:rPr>
            <a:t> interval was 2 weeks</a:t>
          </a:r>
        </a:p>
      </dsp:txBody>
      <dsp:txXfrm>
        <a:off x="0" y="1907862"/>
        <a:ext cx="8002040" cy="1748754"/>
      </dsp:txXfrm>
    </dsp:sp>
    <dsp:sp modelId="{32441F64-C3EB-4E9E-AB97-FE70486A05F9}">
      <dsp:nvSpPr>
        <dsp:cNvPr id="0" name=""/>
        <dsp:cNvSpPr/>
      </dsp:nvSpPr>
      <dsp:spPr>
        <a:xfrm rot="10800000">
          <a:off x="0" y="0"/>
          <a:ext cx="8002040" cy="19255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  <a:ea typeface="Calibri" pitchFamily="34" charset="0"/>
              <a:cs typeface="Arial" charset="0"/>
            </a:rPr>
            <a:t>Experimental design; </a:t>
          </a:r>
          <a:r>
            <a:rPr lang="en-US" sz="2000" b="0" kern="1200" dirty="0" smtClean="0">
              <a:latin typeface="Arial" charset="0"/>
              <a:ea typeface="Calibri" pitchFamily="34" charset="0"/>
              <a:cs typeface="Arial" charset="0"/>
            </a:rPr>
            <a:t>Factorial experiment in completely randomized design with three replications.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  <a:ea typeface="Calibri" pitchFamily="34" charset="0"/>
              <a:cs typeface="Arial" charset="0"/>
            </a:rPr>
            <a:t>Treatments; </a:t>
          </a:r>
          <a:r>
            <a:rPr lang="en-US" sz="2000" b="0" kern="1200" dirty="0" smtClean="0">
              <a:latin typeface="Arial" charset="0"/>
              <a:ea typeface="Calibri" pitchFamily="34" charset="0"/>
              <a:cs typeface="Arial" charset="0"/>
            </a:rPr>
            <a:t>6 genotypes, 2 explant sources (cotyledon and embryonic axis) and  2 cytokinins (TDZ and BAP).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8002040" cy="192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208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t" anchorCtr="0" compatLnSpc="1">
            <a:prstTxWarp prst="textNoShape">
              <a:avLst/>
            </a:prstTxWarp>
          </a:bodyPr>
          <a:lstStyle>
            <a:lvl1pPr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221325" y="0"/>
            <a:ext cx="143668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t" anchorCtr="0" compatLnSpc="1">
            <a:prstTxWarp prst="textNoShape">
              <a:avLst/>
            </a:prstTxWarp>
          </a:bodyPr>
          <a:lstStyle>
            <a:lvl1pPr algn="r"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1268650"/>
            <a:ext cx="140208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b" anchorCtr="0" compatLnSpc="1">
            <a:prstTxWarp prst="textNoShape">
              <a:avLst/>
            </a:prstTxWarp>
          </a:bodyPr>
          <a:lstStyle>
            <a:lvl1pPr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221325" y="41268650"/>
            <a:ext cx="143668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b" anchorCtr="0" compatLnSpc="1">
            <a:prstTxWarp prst="textNoShape">
              <a:avLst/>
            </a:prstTxWarp>
          </a:bodyPr>
          <a:lstStyle>
            <a:lvl1pPr algn="r" defTabSz="4021138" eaLnBrk="0" hangingPunct="0">
              <a:defRPr sz="5200"/>
            </a:lvl1pPr>
          </a:lstStyle>
          <a:p>
            <a:pPr>
              <a:defRPr/>
            </a:pPr>
            <a:fld id="{9B8B918E-4855-4005-9F5F-07494B744A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208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t" anchorCtr="0" compatLnSpc="1">
            <a:prstTxWarp prst="textNoShape">
              <a:avLst/>
            </a:prstTxWarp>
          </a:bodyPr>
          <a:lstStyle>
            <a:lvl1pPr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221325" y="0"/>
            <a:ext cx="143668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t" anchorCtr="0" compatLnSpc="1">
            <a:prstTxWarp prst="textNoShape">
              <a:avLst/>
            </a:prstTxWarp>
          </a:bodyPr>
          <a:lstStyle>
            <a:lvl1pPr algn="r"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85775" y="3248025"/>
            <a:ext cx="33229550" cy="1624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08463" y="20797838"/>
            <a:ext cx="23826787" cy="194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68650"/>
            <a:ext cx="140208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b" anchorCtr="0" compatLnSpc="1">
            <a:prstTxWarp prst="textNoShape">
              <a:avLst/>
            </a:prstTxWarp>
          </a:bodyPr>
          <a:lstStyle>
            <a:lvl1pPr defTabSz="4021138" eaLnBrk="0" hangingPunct="0">
              <a:defRPr sz="5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221325" y="41268650"/>
            <a:ext cx="143668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2025" tIns="201015" rIns="402025" bIns="201015" numCol="1" anchor="b" anchorCtr="0" compatLnSpc="1">
            <a:prstTxWarp prst="textNoShape">
              <a:avLst/>
            </a:prstTxWarp>
          </a:bodyPr>
          <a:lstStyle>
            <a:lvl1pPr algn="r" defTabSz="4021138" eaLnBrk="0" hangingPunct="0">
              <a:defRPr sz="5200"/>
            </a:lvl1pPr>
          </a:lstStyle>
          <a:p>
            <a:pPr>
              <a:defRPr/>
            </a:pPr>
            <a:fld id="{103559B2-1A29-4A2A-8259-16D7EAF9AD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35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86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37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573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23223" algn="l" defTabSz="7292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7867" algn="l" defTabSz="7292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2511" algn="l" defTabSz="7292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7156" algn="l" defTabSz="7292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696" y="6249635"/>
            <a:ext cx="34974609" cy="43112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1904" y="11399133"/>
            <a:ext cx="28804195" cy="5141736"/>
          </a:xfrm>
        </p:spPr>
        <p:txBody>
          <a:bodyPr/>
          <a:lstStyle>
            <a:lvl1pPr marL="0" indent="0" algn="ctr">
              <a:buNone/>
              <a:defRPr/>
            </a:lvl1pPr>
            <a:lvl2pPr marL="364644" indent="0" algn="ctr">
              <a:buNone/>
              <a:defRPr/>
            </a:lvl2pPr>
            <a:lvl3pPr marL="729289" indent="0" algn="ctr">
              <a:buNone/>
              <a:defRPr/>
            </a:lvl3pPr>
            <a:lvl4pPr marL="1093933" indent="0" algn="ctr">
              <a:buNone/>
              <a:defRPr/>
            </a:lvl4pPr>
            <a:lvl5pPr marL="1458578" indent="0" algn="ctr">
              <a:buNone/>
              <a:defRPr/>
            </a:lvl5pPr>
            <a:lvl6pPr marL="1823223" indent="0" algn="ctr">
              <a:buNone/>
              <a:defRPr/>
            </a:lvl6pPr>
            <a:lvl7pPr marL="2187867" indent="0" algn="ctr">
              <a:buNone/>
              <a:defRPr/>
            </a:lvl7pPr>
            <a:lvl8pPr marL="2552511" indent="0" algn="ctr">
              <a:buNone/>
              <a:defRPr/>
            </a:lvl8pPr>
            <a:lvl9pPr marL="29171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AAA9-5683-4002-9F1F-A4FB259E4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AD0E-D47C-4722-A3EF-949FF9F3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7653" y="1787966"/>
            <a:ext cx="8743652" cy="16093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696" y="1787966"/>
            <a:ext cx="26088082" cy="16093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6F2B-0D8C-433F-A1FE-0208F3E06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687D-B234-4D4F-AE29-53199D43A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7" y="12927101"/>
            <a:ext cx="34976098" cy="399503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7" y="8526551"/>
            <a:ext cx="34976098" cy="440055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4644" indent="0">
              <a:buNone/>
              <a:defRPr sz="1500"/>
            </a:lvl2pPr>
            <a:lvl3pPr marL="729289" indent="0">
              <a:buNone/>
              <a:defRPr sz="1300"/>
            </a:lvl3pPr>
            <a:lvl4pPr marL="1093933" indent="0">
              <a:buNone/>
              <a:defRPr sz="1100"/>
            </a:lvl4pPr>
            <a:lvl5pPr marL="1458578" indent="0">
              <a:buNone/>
              <a:defRPr sz="1100"/>
            </a:lvl5pPr>
            <a:lvl6pPr marL="1823223" indent="0">
              <a:buNone/>
              <a:defRPr sz="1100"/>
            </a:lvl6pPr>
            <a:lvl7pPr marL="2187867" indent="0">
              <a:buNone/>
              <a:defRPr sz="1100"/>
            </a:lvl7pPr>
            <a:lvl8pPr marL="2552511" indent="0">
              <a:buNone/>
              <a:defRPr sz="1100"/>
            </a:lvl8pPr>
            <a:lvl9pPr marL="291715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53B4-FE08-48FB-9EB2-1224D90A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696" y="5811132"/>
            <a:ext cx="17415867" cy="1207046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45439" y="5811132"/>
            <a:ext cx="17415867" cy="1207046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DFA1-2707-4629-8092-FF3D8054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5" y="805215"/>
            <a:ext cx="37034391" cy="335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6804" y="4503385"/>
            <a:ext cx="18180844" cy="18762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644" indent="0">
              <a:buNone/>
              <a:defRPr sz="1600" b="1"/>
            </a:lvl2pPr>
            <a:lvl3pPr marL="729289" indent="0">
              <a:buNone/>
              <a:defRPr sz="1500" b="1"/>
            </a:lvl3pPr>
            <a:lvl4pPr marL="1093933" indent="0">
              <a:buNone/>
              <a:defRPr sz="1300" b="1"/>
            </a:lvl4pPr>
            <a:lvl5pPr marL="1458578" indent="0">
              <a:buNone/>
              <a:defRPr sz="1300" b="1"/>
            </a:lvl5pPr>
            <a:lvl6pPr marL="1823223" indent="0">
              <a:buNone/>
              <a:defRPr sz="1300" b="1"/>
            </a:lvl6pPr>
            <a:lvl7pPr marL="2187867" indent="0">
              <a:buNone/>
              <a:defRPr sz="1300" b="1"/>
            </a:lvl7pPr>
            <a:lvl8pPr marL="2552511" indent="0">
              <a:buNone/>
              <a:defRPr sz="1300" b="1"/>
            </a:lvl8pPr>
            <a:lvl9pPr marL="29171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6804" y="6379634"/>
            <a:ext cx="18180844" cy="115902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911" y="4503385"/>
            <a:ext cx="18188285" cy="18762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644" indent="0">
              <a:buNone/>
              <a:defRPr sz="1600" b="1"/>
            </a:lvl2pPr>
            <a:lvl3pPr marL="729289" indent="0">
              <a:buNone/>
              <a:defRPr sz="1500" b="1"/>
            </a:lvl3pPr>
            <a:lvl4pPr marL="1093933" indent="0">
              <a:buNone/>
              <a:defRPr sz="1300" b="1"/>
            </a:lvl4pPr>
            <a:lvl5pPr marL="1458578" indent="0">
              <a:buNone/>
              <a:defRPr sz="1300" b="1"/>
            </a:lvl5pPr>
            <a:lvl6pPr marL="1823223" indent="0">
              <a:buNone/>
              <a:defRPr sz="1300" b="1"/>
            </a:lvl6pPr>
            <a:lvl7pPr marL="2187867" indent="0">
              <a:buNone/>
              <a:defRPr sz="1300" b="1"/>
            </a:lvl7pPr>
            <a:lvl8pPr marL="2552511" indent="0">
              <a:buNone/>
              <a:defRPr sz="1300" b="1"/>
            </a:lvl8pPr>
            <a:lvl9pPr marL="29171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911" y="6379634"/>
            <a:ext cx="18188285" cy="115902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5BB9-68EA-4956-AACD-64EE22CA3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4D50-9DB9-42E6-B8F4-72E111FDB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C395-1155-40CB-9BFC-288AC3A2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5" y="801335"/>
            <a:ext cx="13537406" cy="34080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8320" y="801335"/>
            <a:ext cx="23002875" cy="1716854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805" y="4209433"/>
            <a:ext cx="13537406" cy="13760450"/>
          </a:xfrm>
        </p:spPr>
        <p:txBody>
          <a:bodyPr/>
          <a:lstStyle>
            <a:lvl1pPr marL="0" indent="0">
              <a:buNone/>
              <a:defRPr sz="1100"/>
            </a:lvl1pPr>
            <a:lvl2pPr marL="364644" indent="0">
              <a:buNone/>
              <a:defRPr sz="1000"/>
            </a:lvl2pPr>
            <a:lvl3pPr marL="729289" indent="0">
              <a:buNone/>
              <a:defRPr sz="800"/>
            </a:lvl3pPr>
            <a:lvl4pPr marL="1093933" indent="0">
              <a:buNone/>
              <a:defRPr sz="700"/>
            </a:lvl4pPr>
            <a:lvl5pPr marL="1458578" indent="0">
              <a:buNone/>
              <a:defRPr sz="700"/>
            </a:lvl5pPr>
            <a:lvl6pPr marL="1823223" indent="0">
              <a:buNone/>
              <a:defRPr sz="700"/>
            </a:lvl6pPr>
            <a:lvl7pPr marL="2187867" indent="0">
              <a:buNone/>
              <a:defRPr sz="700"/>
            </a:lvl7pPr>
            <a:lvl8pPr marL="2552511" indent="0">
              <a:buNone/>
              <a:defRPr sz="700"/>
            </a:lvl8pPr>
            <a:lvl9pPr marL="29171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1F75-AD1D-4AE6-A26E-83AFDBE1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997" y="14081567"/>
            <a:ext cx="24689097" cy="166281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4997" y="1797668"/>
            <a:ext cx="24689097" cy="12069498"/>
          </a:xfrm>
        </p:spPr>
        <p:txBody>
          <a:bodyPr/>
          <a:lstStyle>
            <a:lvl1pPr marL="0" indent="0">
              <a:buNone/>
              <a:defRPr sz="2600"/>
            </a:lvl1pPr>
            <a:lvl2pPr marL="364644" indent="0">
              <a:buNone/>
              <a:defRPr sz="2200"/>
            </a:lvl2pPr>
            <a:lvl3pPr marL="729289" indent="0">
              <a:buNone/>
              <a:defRPr sz="1900"/>
            </a:lvl3pPr>
            <a:lvl4pPr marL="1093933" indent="0">
              <a:buNone/>
              <a:defRPr sz="1600"/>
            </a:lvl4pPr>
            <a:lvl5pPr marL="1458578" indent="0">
              <a:buNone/>
              <a:defRPr sz="1600"/>
            </a:lvl5pPr>
            <a:lvl6pPr marL="1823223" indent="0">
              <a:buNone/>
              <a:defRPr sz="1600"/>
            </a:lvl6pPr>
            <a:lvl7pPr marL="2187867" indent="0">
              <a:buNone/>
              <a:defRPr sz="1600"/>
            </a:lvl7pPr>
            <a:lvl8pPr marL="2552511" indent="0">
              <a:buNone/>
              <a:defRPr sz="1600"/>
            </a:lvl8pPr>
            <a:lvl9pPr marL="2917156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4997" y="15744385"/>
            <a:ext cx="24689097" cy="2360348"/>
          </a:xfrm>
        </p:spPr>
        <p:txBody>
          <a:bodyPr/>
          <a:lstStyle>
            <a:lvl1pPr marL="0" indent="0">
              <a:buNone/>
              <a:defRPr sz="1100"/>
            </a:lvl1pPr>
            <a:lvl2pPr marL="364644" indent="0">
              <a:buNone/>
              <a:defRPr sz="1000"/>
            </a:lvl2pPr>
            <a:lvl3pPr marL="729289" indent="0">
              <a:buNone/>
              <a:defRPr sz="800"/>
            </a:lvl3pPr>
            <a:lvl4pPr marL="1093933" indent="0">
              <a:buNone/>
              <a:defRPr sz="700"/>
            </a:lvl4pPr>
            <a:lvl5pPr marL="1458578" indent="0">
              <a:buNone/>
              <a:defRPr sz="700"/>
            </a:lvl5pPr>
            <a:lvl6pPr marL="1823223" indent="0">
              <a:buNone/>
              <a:defRPr sz="700"/>
            </a:lvl6pPr>
            <a:lvl7pPr marL="2187867" indent="0">
              <a:buNone/>
              <a:defRPr sz="700"/>
            </a:lvl7pPr>
            <a:lvl8pPr marL="2552511" indent="0">
              <a:buNone/>
              <a:defRPr sz="700"/>
            </a:lvl8pPr>
            <a:lvl9pPr marL="29171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7F04-7F45-4805-8169-18BFFDE0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86100" y="1787525"/>
            <a:ext cx="3497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0330" tIns="170165" rIns="340330" bIns="1701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6100" y="5811838"/>
            <a:ext cx="34975800" cy="120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0330" tIns="170165" rIns="340330" bIns="170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86100" y="18329275"/>
            <a:ext cx="8572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0330" tIns="170165" rIns="340330" bIns="1701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58900" y="18329275"/>
            <a:ext cx="13030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0330" tIns="170165" rIns="340330" bIns="17016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5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489400" y="18329275"/>
            <a:ext cx="8572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0330" tIns="170165" rIns="340330" bIns="1701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200"/>
            </a:lvl1pPr>
          </a:lstStyle>
          <a:p>
            <a:pPr>
              <a:defRPr/>
            </a:pPr>
            <a:fld id="{72621053-0843-4DCD-97D5-A13A62A7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1148000" cy="2011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929" tIns="36465" rIns="72929" bIns="36465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02013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02013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2pPr>
      <a:lvl3pPr algn="ctr" defTabSz="3402013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3pPr>
      <a:lvl4pPr algn="ctr" defTabSz="3402013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4pPr>
      <a:lvl5pPr algn="ctr" defTabSz="3402013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5pPr>
      <a:lvl6pPr marL="364644" algn="ctr" defTabSz="340334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6pPr>
      <a:lvl7pPr marL="729289" algn="ctr" defTabSz="340334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7pPr>
      <a:lvl8pPr marL="1093933" algn="ctr" defTabSz="340334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8pPr>
      <a:lvl9pPr marL="1458578" algn="ctr" defTabSz="340334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Times New Roman" pitchFamily="18" charset="0"/>
        </a:defRPr>
      </a:lvl9pPr>
    </p:titleStyle>
    <p:bodyStyle>
      <a:lvl1pPr marL="1274763" indent="-1274763" algn="l" defTabSz="3402013" rtl="0" eaLnBrk="0" fontAlgn="base" hangingPunct="0">
        <a:spcBef>
          <a:spcPct val="20000"/>
        </a:spcBef>
        <a:spcAft>
          <a:spcPct val="0"/>
        </a:spcAft>
        <a:buChar char="•"/>
        <a:defRPr sz="11900">
          <a:solidFill>
            <a:schemeClr val="tx1"/>
          </a:solidFill>
          <a:latin typeface="+mn-lt"/>
          <a:ea typeface="+mn-ea"/>
          <a:cs typeface="+mn-cs"/>
        </a:defRPr>
      </a:lvl1pPr>
      <a:lvl2pPr marL="2763838" indent="-1062038" algn="l" defTabSz="3402013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2pPr>
      <a:lvl3pPr marL="4252913" indent="-849313" algn="l" defTabSz="3402013" rtl="0" eaLnBrk="0" fontAlgn="base" hangingPunct="0">
        <a:spcBef>
          <a:spcPct val="20000"/>
        </a:spcBef>
        <a:spcAft>
          <a:spcPct val="0"/>
        </a:spcAft>
        <a:buChar char="•"/>
        <a:defRPr sz="8900">
          <a:solidFill>
            <a:schemeClr val="tx1"/>
          </a:solidFill>
          <a:latin typeface="+mn-lt"/>
        </a:defRPr>
      </a:lvl3pPr>
      <a:lvl4pPr marL="5954713" indent="-849313" algn="l" defTabSz="3402013" rtl="0" eaLnBrk="0" fontAlgn="base" hangingPunct="0">
        <a:spcBef>
          <a:spcPct val="20000"/>
        </a:spcBef>
        <a:spcAft>
          <a:spcPct val="0"/>
        </a:spcAft>
        <a:buChar char="–"/>
        <a:defRPr sz="7400">
          <a:solidFill>
            <a:schemeClr val="tx1"/>
          </a:solidFill>
          <a:latin typeface="+mn-lt"/>
        </a:defRPr>
      </a:lvl4pPr>
      <a:lvl5pPr marL="7656513" indent="-849313" algn="l" defTabSz="3402013" rtl="0" eaLnBrk="0" fontAlgn="base" hangingPunct="0">
        <a:spcBef>
          <a:spcPct val="20000"/>
        </a:spcBef>
        <a:spcAft>
          <a:spcPct val="0"/>
        </a:spcAft>
        <a:buChar char="»"/>
        <a:defRPr sz="7400">
          <a:solidFill>
            <a:schemeClr val="tx1"/>
          </a:solidFill>
          <a:latin typeface="+mn-lt"/>
        </a:defRPr>
      </a:lvl5pPr>
      <a:lvl6pPr marL="8022179" indent="-850837" algn="l" defTabSz="3403348" rtl="0" eaLnBrk="0" fontAlgn="base" hangingPunct="0">
        <a:spcBef>
          <a:spcPct val="20000"/>
        </a:spcBef>
        <a:spcAft>
          <a:spcPct val="0"/>
        </a:spcAft>
        <a:buChar char="»"/>
        <a:defRPr sz="7400">
          <a:solidFill>
            <a:schemeClr val="tx1"/>
          </a:solidFill>
          <a:latin typeface="+mn-lt"/>
        </a:defRPr>
      </a:lvl6pPr>
      <a:lvl7pPr marL="8386823" indent="-850837" algn="l" defTabSz="3403348" rtl="0" eaLnBrk="0" fontAlgn="base" hangingPunct="0">
        <a:spcBef>
          <a:spcPct val="20000"/>
        </a:spcBef>
        <a:spcAft>
          <a:spcPct val="0"/>
        </a:spcAft>
        <a:buChar char="»"/>
        <a:defRPr sz="7400">
          <a:solidFill>
            <a:schemeClr val="tx1"/>
          </a:solidFill>
          <a:latin typeface="+mn-lt"/>
        </a:defRPr>
      </a:lvl7pPr>
      <a:lvl8pPr marL="8751468" indent="-850837" algn="l" defTabSz="3403348" rtl="0" eaLnBrk="0" fontAlgn="base" hangingPunct="0">
        <a:spcBef>
          <a:spcPct val="20000"/>
        </a:spcBef>
        <a:spcAft>
          <a:spcPct val="0"/>
        </a:spcAft>
        <a:buChar char="»"/>
        <a:defRPr sz="7400">
          <a:solidFill>
            <a:schemeClr val="tx1"/>
          </a:solidFill>
          <a:latin typeface="+mn-lt"/>
        </a:defRPr>
      </a:lvl8pPr>
      <a:lvl9pPr marL="9116112" indent="-850837" algn="l" defTabSz="3403348" rtl="0" eaLnBrk="0" fontAlgn="base" hangingPunct="0">
        <a:spcBef>
          <a:spcPct val="20000"/>
        </a:spcBef>
        <a:spcAft>
          <a:spcPct val="0"/>
        </a:spcAft>
        <a:buChar char="»"/>
        <a:defRPr sz="7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4644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9289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93933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578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3223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7867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52511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56" algn="l" defTabSz="72928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diagramQuickStyle" Target="../diagrams/quickStyle1.xml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tiff"/><Relationship Id="rId10" Type="http://schemas.openxmlformats.org/officeDocument/2006/relationships/image" Target="../media/image7.png"/><Relationship Id="rId19" Type="http://schemas.openxmlformats.org/officeDocument/2006/relationships/diagramColors" Target="../diagrams/colors1.xml"/><Relationship Id="rId4" Type="http://schemas.openxmlformats.org/officeDocument/2006/relationships/chart" Target="../charts/char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41148000" cy="20193000"/>
          </a:xfrm>
          <a:prstGeom prst="rect">
            <a:avLst/>
          </a:prstGeom>
          <a:solidFill>
            <a:srgbClr val="336699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929" tIns="36465" rIns="72929" bIns="36465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9220200" y="4800600"/>
            <a:ext cx="11277600" cy="14859000"/>
          </a:xfrm>
          <a:prstGeom prst="roundRect">
            <a:avLst>
              <a:gd name="adj" fmla="val 4368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287122" tIns="287122" rIns="287122" bIns="287122"/>
          <a:lstStyle/>
          <a:p>
            <a:pPr marL="400050" lvl="1" indent="-400050" eaLnBrk="0" hangingPunct="0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1" name="Rectangle 2014"/>
          <p:cNvSpPr>
            <a:spLocks noChangeArrowheads="1"/>
          </p:cNvSpPr>
          <p:nvPr/>
        </p:nvSpPr>
        <p:spPr bwMode="auto">
          <a:xfrm>
            <a:off x="9448800" y="5543550"/>
            <a:ext cx="10896600" cy="2206625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929" tIns="36465" rIns="72929" bIns="36465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Successful regeneration of </a:t>
            </a:r>
            <a:r>
              <a:rPr lang="en-US" sz="2000" i="1">
                <a:solidFill>
                  <a:srgbClr val="000000"/>
                </a:solidFill>
                <a:latin typeface="Arial" charset="0"/>
                <a:cs typeface="Arial" charset="0"/>
              </a:rPr>
              <a:t>A. paraguariensis 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was achieved. D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irect multiple shoot formed on cotyledon explants within five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days of culture incubation. Thidiazuron alone at 4.4  mgl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 induced shoot formation on embryonic axis and cotyledons while the addition of 4.4 mgl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TDZ and 1.1 mgl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  <a:cs typeface="Arial" charset="0"/>
              </a:rPr>
              <a:t>-1 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BAP proved to be optimal for indirect organogenesis. The </a:t>
            </a:r>
            <a:r>
              <a:rPr lang="en-US" sz="2000" i="1">
                <a:solidFill>
                  <a:srgbClr val="000000"/>
                </a:solidFill>
                <a:latin typeface="Arial" charset="0"/>
                <a:cs typeface="Arial" charset="0"/>
              </a:rPr>
              <a:t>in vitro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response of the six genotypes tested differs with respect to callus induction, shoot formation, rooting, and survival after acclimatization. </a:t>
            </a:r>
            <a:r>
              <a:rPr lang="en-US" sz="2000" i="1">
                <a:solidFill>
                  <a:srgbClr val="000000"/>
                </a:solidFill>
                <a:latin typeface="Arial" charset="0"/>
                <a:cs typeface="Arial" charset="0"/>
              </a:rPr>
              <a:t>In vitro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flowering and peg formation also occurred in the all the genotypes.</a:t>
            </a: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533400" y="457200"/>
            <a:ext cx="8229599" cy="19202400"/>
          </a:xfrm>
          <a:prstGeom prst="roundRect">
            <a:avLst>
              <a:gd name="adj" fmla="val 6951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14300" prst="hardEdge"/>
          </a:sp3d>
        </p:spPr>
        <p:txBody>
          <a:bodyPr lIns="411408" tIns="411408" rIns="411408" bIns="411408"/>
          <a:lstStyle/>
          <a:p>
            <a:pPr marL="303871" indent="-303871" eaLnBrk="0" hangingPunct="0">
              <a:defRPr/>
            </a:pPr>
            <a:endParaRPr lang="en-US" sz="2900" b="1" dirty="0">
              <a:latin typeface="Arial" pitchFamily="34" charset="0"/>
              <a:cs typeface="Arial" pitchFamily="34" charset="0"/>
            </a:endParaRPr>
          </a:p>
          <a:p>
            <a:pPr marL="303569" indent="50964" eaLnBrk="0" hangingPunct="0"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03569" indent="50964" eaLnBrk="0" hangingPunct="0">
              <a:lnSpc>
                <a:spcPct val="150000"/>
              </a:lnSpc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03569" indent="50964" eaLnBrk="0" hangingPunct="0">
              <a:lnSpc>
                <a:spcPct val="150000"/>
              </a:lnSpc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03569" indent="50964" eaLnBrk="0" hangingPunct="0">
              <a:lnSpc>
                <a:spcPct val="150000"/>
              </a:lnSpc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03569" indent="-19942" eaLnBrk="0" hangingPunct="0">
              <a:defRPr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303569" indent="-19942" eaLnBrk="0" hangingPunct="0">
              <a:buFont typeface="Wingdings" pitchFamily="2" charset="2"/>
              <a:buChar char="ü"/>
              <a:defRPr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303569" indent="-19942" eaLnBrk="0" hangingPunct="0">
              <a:defRPr/>
            </a:pP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32461200" y="381000"/>
            <a:ext cx="8277123" cy="19202400"/>
          </a:xfrm>
          <a:prstGeom prst="roundRect">
            <a:avLst>
              <a:gd name="adj" fmla="val 6845"/>
            </a:avLst>
          </a:prstGeom>
          <a:solidFill>
            <a:schemeClr val="accent3">
              <a:lumMod val="85000"/>
            </a:schemeClr>
          </a:solidFill>
          <a:ln w="5715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287122" tIns="287122" rIns="287122" bIns="287122"/>
          <a:lstStyle/>
          <a:p>
            <a:pPr eaLnBrk="0" hangingPunct="0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2019"/>
          <p:cNvSpPr>
            <a:spLocks noChangeArrowheads="1"/>
          </p:cNvSpPr>
          <p:nvPr/>
        </p:nvSpPr>
        <p:spPr bwMode="auto">
          <a:xfrm>
            <a:off x="32766000" y="1487488"/>
            <a:ext cx="75612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>
            <a:spAutoFit/>
          </a:bodyPr>
          <a:lstStyle/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 A combination of </a:t>
            </a:r>
            <a:r>
              <a:rPr lang="en-US" sz="2000">
                <a:latin typeface="Arial" charset="0"/>
                <a:ea typeface="Calibri" pitchFamily="34" charset="0"/>
                <a:cs typeface="Arial" charset="0"/>
              </a:rPr>
              <a:t>TDZ and BAP as external sources of cytokinin in the tissue culture media is required for induction of indirect organogenesis via the callus phase</a:t>
            </a: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endParaRPr lang="en-US" sz="2000">
              <a:latin typeface="Arial" charset="0"/>
              <a:cs typeface="Arial" charset="0"/>
            </a:endParaRP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There was higher frequency of regeneration in cotyledon explants across all the genotypes.</a:t>
            </a: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endParaRPr lang="en-US" sz="2000">
              <a:latin typeface="Arial" charset="0"/>
              <a:cs typeface="Arial" charset="0"/>
            </a:endParaRP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Plantlets should be removed from culture medium containing high concentration of TDZ immediately after bud formation to prevent inhibition of plantlet elongation</a:t>
            </a: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endParaRPr lang="en-US" sz="2000">
              <a:latin typeface="Arial" charset="0"/>
              <a:cs typeface="Arial" charset="0"/>
            </a:endParaRP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Plantlets that exhibited </a:t>
            </a:r>
            <a:r>
              <a:rPr lang="en-US" sz="2000" i="1">
                <a:latin typeface="Arial" charset="0"/>
                <a:cs typeface="Arial" charset="0"/>
              </a:rPr>
              <a:t>in vitro </a:t>
            </a:r>
            <a:r>
              <a:rPr lang="en-US" sz="2000">
                <a:latin typeface="Arial" charset="0"/>
                <a:cs typeface="Arial" charset="0"/>
              </a:rPr>
              <a:t>flowering</a:t>
            </a:r>
            <a:r>
              <a:rPr lang="en-US" sz="2000" i="1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and peg formation produced seeds under </a:t>
            </a:r>
            <a:r>
              <a:rPr lang="en-US" sz="2000" i="1">
                <a:latin typeface="Arial" charset="0"/>
                <a:cs typeface="Arial" charset="0"/>
              </a:rPr>
              <a:t>ex-vitro</a:t>
            </a:r>
            <a:r>
              <a:rPr lang="en-US" sz="2000">
                <a:latin typeface="Arial" charset="0"/>
                <a:cs typeface="Arial" charset="0"/>
              </a:rPr>
              <a:t> condition</a:t>
            </a:r>
          </a:p>
        </p:txBody>
      </p:sp>
      <p:sp>
        <p:nvSpPr>
          <p:cNvPr id="15373" name="Rectangle 2030"/>
          <p:cNvSpPr>
            <a:spLocks noChangeArrowheads="1"/>
          </p:cNvSpPr>
          <p:nvPr/>
        </p:nvSpPr>
        <p:spPr bwMode="auto">
          <a:xfrm>
            <a:off x="32918400" y="14974888"/>
            <a:ext cx="7543800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The research and this presentation was supported in part by a USDA-CSREES special grant for Tropical and Sub-Tropical Agricultural Research (TSTAR) # 2006 34135 17664 entitled </a:t>
            </a:r>
            <a:r>
              <a:rPr lang="en-US" sz="2000" i="1">
                <a:latin typeface="Arial" charset="0"/>
                <a:cs typeface="Arial" charset="0"/>
              </a:rPr>
              <a:t>Arachis</a:t>
            </a:r>
            <a:r>
              <a:rPr lang="en-US" sz="2000">
                <a:latin typeface="Arial" charset="0"/>
                <a:cs typeface="Arial" charset="0"/>
              </a:rPr>
              <a:t>  and </a:t>
            </a:r>
            <a:r>
              <a:rPr lang="en-US" sz="2000" i="1">
                <a:latin typeface="Arial" charset="0"/>
                <a:cs typeface="Arial" charset="0"/>
              </a:rPr>
              <a:t>Desmodium </a:t>
            </a:r>
            <a:r>
              <a:rPr lang="en-US" sz="2000">
                <a:latin typeface="Arial" charset="0"/>
                <a:cs typeface="Arial" charset="0"/>
              </a:rPr>
              <a:t>for Forage and Conservation Use in the Sub-Tropics and Tropics. </a:t>
            </a:r>
          </a:p>
          <a:p>
            <a:pPr>
              <a:buFont typeface="Arial" charset="0"/>
              <a:buChar char="•"/>
            </a:pPr>
            <a:endParaRPr lang="en-US" sz="200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The authors express their appreciation to Dr. Roy Pittman, USDA-NPGS Plant Genetic Resource and Conservation Unit, Griffin, GA for providing seeds of </a:t>
            </a:r>
            <a:r>
              <a:rPr lang="en-US" sz="2000" i="1">
                <a:latin typeface="Arial" charset="0"/>
                <a:cs typeface="Arial" charset="0"/>
              </a:rPr>
              <a:t>A. paraguariensis </a:t>
            </a:r>
            <a:r>
              <a:rPr lang="en-US" sz="2000">
                <a:latin typeface="Arial" charset="0"/>
                <a:cs typeface="Arial" charset="0"/>
              </a:rPr>
              <a:t>for use in this research. </a:t>
            </a:r>
          </a:p>
          <a:p>
            <a:pPr>
              <a:buFont typeface="Arial" charset="0"/>
              <a:buChar char="•"/>
            </a:pPr>
            <a:endParaRPr lang="en-US" sz="200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Assistance of the UF COM EM Core lab in preparation of samples for histology is also acknowledged.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18" name="Text Box 1088"/>
          <p:cNvSpPr txBox="1">
            <a:spLocks noChangeArrowheads="1"/>
          </p:cNvSpPr>
          <p:nvPr/>
        </p:nvSpPr>
        <p:spPr bwMode="auto">
          <a:xfrm>
            <a:off x="32934476" y="762000"/>
            <a:ext cx="2269924" cy="605504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7635" tIns="57635" rIns="57635" bIns="5763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9" name="Text Box 1088"/>
          <p:cNvSpPr txBox="1">
            <a:spLocks noChangeArrowheads="1"/>
          </p:cNvSpPr>
          <p:nvPr/>
        </p:nvSpPr>
        <p:spPr bwMode="auto">
          <a:xfrm>
            <a:off x="32934476" y="5715000"/>
            <a:ext cx="2727124" cy="605504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7635" tIns="57635" rIns="57635" bIns="5763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Ongoing work</a:t>
            </a:r>
          </a:p>
        </p:txBody>
      </p:sp>
      <p:sp>
        <p:nvSpPr>
          <p:cNvPr id="20" name="Text Box 1088"/>
          <p:cNvSpPr txBox="1">
            <a:spLocks noChangeArrowheads="1"/>
          </p:cNvSpPr>
          <p:nvPr/>
        </p:nvSpPr>
        <p:spPr bwMode="auto">
          <a:xfrm>
            <a:off x="32994600" y="8919496"/>
            <a:ext cx="2498524" cy="605504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7635" tIns="57635" rIns="57635" bIns="5763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Future work</a:t>
            </a:r>
          </a:p>
        </p:txBody>
      </p:sp>
      <p:sp>
        <p:nvSpPr>
          <p:cNvPr id="15383" name="Rectangle 2030"/>
          <p:cNvSpPr>
            <a:spLocks noChangeArrowheads="1"/>
          </p:cNvSpPr>
          <p:nvPr/>
        </p:nvSpPr>
        <p:spPr bwMode="auto">
          <a:xfrm>
            <a:off x="32994600" y="9532938"/>
            <a:ext cx="75438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Attempts will be made in the future to utilize </a:t>
            </a:r>
            <a:r>
              <a:rPr lang="en-US" sz="2000" i="1">
                <a:latin typeface="Arial" charset="0"/>
                <a:cs typeface="Arial" charset="0"/>
              </a:rPr>
              <a:t>in vitro</a:t>
            </a:r>
            <a:r>
              <a:rPr lang="en-US" sz="2000">
                <a:latin typeface="Arial" charset="0"/>
                <a:cs typeface="Arial" charset="0"/>
              </a:rPr>
              <a:t> methods  for induction of tetraploidy in </a:t>
            </a:r>
            <a:r>
              <a:rPr lang="en-US" sz="2000" i="1">
                <a:latin typeface="Arial" charset="0"/>
                <a:cs typeface="Arial" charset="0"/>
              </a:rPr>
              <a:t>A. paraguariensis. </a:t>
            </a:r>
          </a:p>
          <a:p>
            <a:endParaRPr lang="en-US" sz="2000" i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latin typeface="Arial" charset="0"/>
                <a:cs typeface="Arial" charset="0"/>
              </a:rPr>
              <a:t>Possibility of  conducting </a:t>
            </a:r>
            <a:r>
              <a:rPr lang="en-US" sz="2000" i="1">
                <a:latin typeface="Arial" charset="0"/>
                <a:cs typeface="Arial" charset="0"/>
              </a:rPr>
              <a:t>in vitro </a:t>
            </a:r>
            <a:r>
              <a:rPr lang="en-US" sz="2000">
                <a:latin typeface="Arial" charset="0"/>
                <a:cs typeface="Arial" charset="0"/>
              </a:rPr>
              <a:t>pollination between the cultivated peanut and this wild species will be explored. </a:t>
            </a:r>
          </a:p>
        </p:txBody>
      </p:sp>
      <p:sp>
        <p:nvSpPr>
          <p:cNvPr id="15384" name="Rectangle 2030"/>
          <p:cNvSpPr>
            <a:spLocks noChangeArrowheads="1"/>
          </p:cNvSpPr>
          <p:nvPr/>
        </p:nvSpPr>
        <p:spPr bwMode="auto">
          <a:xfrm>
            <a:off x="32842200" y="6323013"/>
            <a:ext cx="75215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latin typeface="Arial" charset="0"/>
                <a:cs typeface="Arial" charset="0"/>
              </a:rPr>
              <a:t>We have extended the protocols derived for </a:t>
            </a:r>
            <a:r>
              <a:rPr lang="en-US" sz="2000" i="1">
                <a:latin typeface="Arial" charset="0"/>
                <a:cs typeface="Arial" charset="0"/>
              </a:rPr>
              <a:t>A. paraguariensis  </a:t>
            </a:r>
            <a:r>
              <a:rPr lang="en-US" sz="2000">
                <a:latin typeface="Arial" charset="0"/>
                <a:cs typeface="Arial" charset="0"/>
              </a:rPr>
              <a:t>to other species of</a:t>
            </a:r>
            <a:r>
              <a:rPr lang="en-US" sz="2000" i="1">
                <a:latin typeface="Arial" charset="0"/>
                <a:cs typeface="Arial" charset="0"/>
              </a:rPr>
              <a:t> Arachis; in vitro </a:t>
            </a:r>
            <a:r>
              <a:rPr lang="en-US" sz="2000">
                <a:latin typeface="Arial" charset="0"/>
                <a:cs typeface="Arial" charset="0"/>
              </a:rPr>
              <a:t>morphogenesis in four genotypes of rhizoma peanut (</a:t>
            </a:r>
            <a:r>
              <a:rPr lang="en-US" sz="2000" i="1">
                <a:latin typeface="Arial" charset="0"/>
                <a:cs typeface="Arial" charset="0"/>
              </a:rPr>
              <a:t>A. glabrata) </a:t>
            </a:r>
            <a:r>
              <a:rPr lang="en-US" sz="2000">
                <a:latin typeface="Arial" charset="0"/>
                <a:cs typeface="Arial" charset="0"/>
              </a:rPr>
              <a:t>is currently being evaluated   </a:t>
            </a:r>
          </a:p>
          <a:p>
            <a:endParaRPr lang="en-US" sz="200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Arial" charset="0"/>
                <a:cs typeface="Arial" charset="0"/>
              </a:rPr>
              <a:t>Further research is also underway to further elucidate the influence of photoperiod on </a:t>
            </a:r>
            <a:r>
              <a:rPr lang="en-US" sz="2000" i="1">
                <a:latin typeface="Arial" charset="0"/>
                <a:cs typeface="Arial" charset="0"/>
              </a:rPr>
              <a:t>in vitro</a:t>
            </a:r>
            <a:r>
              <a:rPr lang="en-US" sz="2000">
                <a:latin typeface="Arial" charset="0"/>
                <a:cs typeface="Arial" charset="0"/>
              </a:rPr>
              <a:t> reproductive development in wild </a:t>
            </a:r>
            <a:r>
              <a:rPr lang="en-US" sz="2000" i="1">
                <a:latin typeface="Arial" charset="0"/>
                <a:cs typeface="Arial" charset="0"/>
              </a:rPr>
              <a:t>Arachis</a:t>
            </a:r>
            <a:r>
              <a:rPr lang="en-US" sz="2000">
                <a:latin typeface="Arial" charset="0"/>
                <a:cs typeface="Arial" charset="0"/>
              </a:rPr>
              <a:t> species. </a:t>
            </a:r>
          </a:p>
        </p:txBody>
      </p:sp>
      <p:sp>
        <p:nvSpPr>
          <p:cNvPr id="33" name="Text Box 1088"/>
          <p:cNvSpPr txBox="1">
            <a:spLocks noChangeArrowheads="1"/>
          </p:cNvSpPr>
          <p:nvPr/>
        </p:nvSpPr>
        <p:spPr bwMode="auto">
          <a:xfrm>
            <a:off x="33070800" y="14253496"/>
            <a:ext cx="3581400" cy="605504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7635" tIns="57635" rIns="57635" bIns="5763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34" name="Rectangle 2030"/>
          <p:cNvSpPr>
            <a:spLocks noChangeArrowheads="1"/>
          </p:cNvSpPr>
          <p:nvPr/>
        </p:nvSpPr>
        <p:spPr bwMode="auto">
          <a:xfrm>
            <a:off x="32994600" y="11811000"/>
            <a:ext cx="777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 anchor="ctr">
            <a:spAutoFit/>
          </a:bodyPr>
          <a:lstStyle/>
          <a:p>
            <a:pPr marL="474663" indent="-474663"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Rao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NK., Reddy, LJ. &amp;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Bramel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 J. 2003. Potential of wild species for genetic enhancement of some semi-arid food crops.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Genetic Resources and Crop Evolution,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50,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707-721.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08000" indent="-508000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Simpson, CE. &amp;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Bramel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P. 2003. Biogeography of wild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Arachis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Assessing conservation status and setting future priorities.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Crop Science,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43,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1100-1108.</a:t>
            </a:r>
          </a:p>
        </p:txBody>
      </p:sp>
      <p:sp>
        <p:nvSpPr>
          <p:cNvPr id="37" name="Text Box 1088"/>
          <p:cNvSpPr txBox="1">
            <a:spLocks noChangeArrowheads="1"/>
          </p:cNvSpPr>
          <p:nvPr/>
        </p:nvSpPr>
        <p:spPr bwMode="auto">
          <a:xfrm>
            <a:off x="33056706" y="11205496"/>
            <a:ext cx="2223894" cy="605504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7635" tIns="57635" rIns="57635" bIns="5763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pic>
        <p:nvPicPr>
          <p:cNvPr id="2458" name="Picture 4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00200" y="18956942"/>
            <a:ext cx="1371600" cy="1083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7" name="Chart 46"/>
          <p:cNvGraphicFramePr/>
          <p:nvPr/>
        </p:nvGraphicFramePr>
        <p:xfrm>
          <a:off x="9525000" y="15392400"/>
          <a:ext cx="1043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394" name="Group 59"/>
          <p:cNvGrpSpPr>
            <a:grpSpLocks/>
          </p:cNvGrpSpPr>
          <p:nvPr/>
        </p:nvGrpSpPr>
        <p:grpSpPr bwMode="auto">
          <a:xfrm>
            <a:off x="9220200" y="457200"/>
            <a:ext cx="22783800" cy="4005263"/>
            <a:chOff x="8458200" y="457200"/>
            <a:chExt cx="23926800" cy="4005311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8458200" y="457200"/>
              <a:ext cx="23926800" cy="4005311"/>
            </a:xfrm>
            <a:prstGeom prst="roundRect">
              <a:avLst>
                <a:gd name="adj" fmla="val 9893"/>
              </a:avLst>
            </a:prstGeom>
            <a:solidFill>
              <a:schemeClr val="bg1"/>
            </a:solidFill>
            <a:ln w="57150">
              <a:solidFill>
                <a:srgbClr val="FF66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91429" tIns="45715" rIns="91429" bIns="45715">
              <a:spAutoFit/>
            </a:bodyPr>
            <a:lstStyle/>
            <a:p>
              <a:pPr algn="ctr" eaLnBrk="0" hangingPunct="0">
                <a:defRPr/>
              </a:pPr>
              <a:endParaRPr lang="en-US" sz="4000" dirty="0">
                <a:latin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endParaRPr lang="en-US" sz="4000" dirty="0">
                <a:latin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endParaRPr lang="en-US" sz="4000" dirty="0">
                <a:latin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endParaRPr lang="en-US" sz="4000" dirty="0">
                <a:latin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4000" dirty="0" err="1">
                  <a:latin typeface="Arial" pitchFamily="34" charset="0"/>
                  <a:cs typeface="Arial" pitchFamily="34" charset="0"/>
                </a:rPr>
                <a:t>Olubunmi</a:t>
              </a:r>
              <a:r>
                <a:rPr lang="en-US" sz="40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4000" dirty="0" err="1">
                  <a:latin typeface="Arial" pitchFamily="34" charset="0"/>
                  <a:cs typeface="Arial" pitchFamily="34" charset="0"/>
                </a:rPr>
                <a:t>Aina</a:t>
              </a:r>
              <a:r>
                <a:rPr lang="en-US" sz="4000" dirty="0">
                  <a:latin typeface="Arial" pitchFamily="34" charset="0"/>
                  <a:cs typeface="Arial" pitchFamily="34" charset="0"/>
                </a:rPr>
                <a:t>, K. H. </a:t>
              </a:r>
              <a:r>
                <a:rPr lang="en-US" sz="4000" dirty="0" err="1">
                  <a:latin typeface="Arial" pitchFamily="34" charset="0"/>
                  <a:cs typeface="Arial" pitchFamily="34" charset="0"/>
                </a:rPr>
                <a:t>Quesenberry</a:t>
              </a:r>
              <a:r>
                <a:rPr lang="en-US" sz="4000" dirty="0">
                  <a:latin typeface="Arial" pitchFamily="34" charset="0"/>
                  <a:cs typeface="Arial" pitchFamily="34" charset="0"/>
                </a:rPr>
                <a:t> and M. Gallo</a:t>
              </a:r>
            </a:p>
            <a:p>
              <a:pPr algn="ctr" eaLnBrk="0" hangingPunct="0">
                <a:defRPr/>
              </a:pPr>
              <a:r>
                <a:rPr lang="en-US" sz="4000" dirty="0">
                  <a:latin typeface="Arial" pitchFamily="34" charset="0"/>
                  <a:cs typeface="Arial" pitchFamily="34" charset="0"/>
                </a:rPr>
                <a:t>Department of Agronomy, University of Florida. Email: ainab@ufl.edu</a:t>
              </a:r>
              <a:endParaRPr lang="en-US" sz="4000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8458200" y="2770176"/>
              <a:ext cx="23926800" cy="49224"/>
            </a:xfrm>
            <a:prstGeom prst="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4498" tIns="52249" rIns="104498" bIns="52249" anchor="ctr"/>
            <a:lstStyle/>
            <a:p>
              <a:pPr eaLnBrk="0" hangingPunct="0"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48" name="Rectangle 2030"/>
          <p:cNvSpPr>
            <a:spLocks noChangeArrowheads="1"/>
          </p:cNvSpPr>
          <p:nvPr/>
        </p:nvSpPr>
        <p:spPr bwMode="auto">
          <a:xfrm>
            <a:off x="9296400" y="669925"/>
            <a:ext cx="2247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29" tIns="36465" rIns="72929" bIns="36465" anchor="ctr">
            <a:spAutoFit/>
          </a:bodyPr>
          <a:lstStyle/>
          <a:p>
            <a:pPr algn="ctr">
              <a:defRPr/>
            </a:pPr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In Vitro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Organogenesis, Regeneration and Flowering of Wild Peanut (</a:t>
            </a:r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Arachis paraguariensis)</a:t>
            </a:r>
            <a:endParaRPr lang="en-US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030"/>
          <p:cNvSpPr>
            <a:spLocks noChangeArrowheads="1"/>
          </p:cNvSpPr>
          <p:nvPr/>
        </p:nvSpPr>
        <p:spPr bwMode="auto">
          <a:xfrm>
            <a:off x="22402800" y="17297400"/>
            <a:ext cx="7341065" cy="11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104498" tIns="52249" rIns="104498" bIns="52249" anchor="ctr">
            <a:spAutoFit/>
          </a:bodyPr>
          <a:lstStyle/>
          <a:p>
            <a:pPr marL="668213" lvl="1" indent="-232662" eaLnBrk="0" hangingPunct="0"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668213" lvl="1" indent="-232662" eaLnBrk="0" hangingPunct="0"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668213" lvl="1" indent="-232662" eaLnBrk="0" hangingPunct="0"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auto">
          <a:xfrm>
            <a:off x="20802600" y="4800600"/>
            <a:ext cx="11201400" cy="14782800"/>
          </a:xfrm>
          <a:prstGeom prst="roundRect">
            <a:avLst>
              <a:gd name="adj" fmla="val 4368"/>
            </a:avLst>
          </a:prstGeom>
          <a:solidFill>
            <a:schemeClr val="accent3">
              <a:lumMod val="85000"/>
            </a:schemeClr>
          </a:solidFill>
          <a:ln w="5715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287122" tIns="287122" rIns="287122" bIns="287122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GB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2250400" y="13944600"/>
          <a:ext cx="8077200" cy="4839658"/>
        </p:xfrm>
        <a:graphic>
          <a:graphicData uri="http://schemas.openxmlformats.org/drawingml/2006/table">
            <a:tbl>
              <a:tblPr/>
              <a:tblGrid>
                <a:gridCol w="1019740"/>
                <a:gridCol w="974630"/>
                <a:gridCol w="1894653"/>
                <a:gridCol w="1994370"/>
                <a:gridCol w="219380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TDZ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(mgl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(mgl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Days to   Shooting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shoots/ explant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height at acclimatization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5.0 ± 0.0c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2.0 ± 0.0c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 ± 0.1b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10.7 ± 0.7a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3.9 ± 0.3c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 ± 0.2b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9.5 ± 1.3ab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4.6 ± 0.8c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 ± 0.3b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9.5 ± 1.3ab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4.1 ± 0.5c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 ± 0.2b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9.7 ± 1.3ab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3.5 ± 0.4c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 ± 0.4b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6.0 ± 0.3bc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14.8 ± 1.6a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7.3 ± 0.7a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5.8 ± 0.3bc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10.4 ± 0.7b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 ± 0.6a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5.8 ± 0.3bc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8.1 ± 0.3b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 ± 0.9a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Chart 64"/>
          <p:cNvGraphicFramePr/>
          <p:nvPr/>
        </p:nvGraphicFramePr>
        <p:xfrm>
          <a:off x="21183600" y="4953000"/>
          <a:ext cx="10210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Text Box 1088"/>
          <p:cNvSpPr txBox="1">
            <a:spLocks noChangeArrowheads="1"/>
          </p:cNvSpPr>
          <p:nvPr/>
        </p:nvSpPr>
        <p:spPr bwMode="auto">
          <a:xfrm>
            <a:off x="9525000" y="4876800"/>
            <a:ext cx="2057400" cy="661250"/>
          </a:xfrm>
          <a:prstGeom prst="roundRect">
            <a:avLst/>
          </a:prstGeom>
          <a:solidFill>
            <a:srgbClr val="325082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584" tIns="82584" rIns="82584" bIns="82584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15470" name="Rectangle 4"/>
          <p:cNvSpPr txBox="1">
            <a:spLocks noChangeArrowheads="1"/>
          </p:cNvSpPr>
          <p:nvPr/>
        </p:nvSpPr>
        <p:spPr bwMode="auto">
          <a:xfrm>
            <a:off x="21031200" y="13411200"/>
            <a:ext cx="1089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02013" eaLnBrk="0" hangingPunct="0"/>
            <a:r>
              <a:rPr lang="en-US" sz="2200">
                <a:solidFill>
                  <a:srgbClr val="22228B"/>
                </a:solidFill>
                <a:latin typeface="Arial" charset="0"/>
                <a:cs typeface="Arial" charset="0"/>
              </a:rPr>
              <a:t>Table 1. Effects of cytokinin concentrations and combinations on shoot  regeneration.</a:t>
            </a:r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>
          <a:xfrm>
            <a:off x="22402800" y="18821400"/>
            <a:ext cx="2286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/>
          <a:lstStyle/>
          <a:p>
            <a:pPr defTabSz="3403348" eaLnBrk="0" fontAlgn="auto" hangingPunct="0">
              <a:spcAft>
                <a:spcPts val="0"/>
              </a:spcAft>
              <a:defRPr/>
            </a:pPr>
            <a:endParaRPr lang="en-US" sz="2200" kern="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>
          <a:xfrm>
            <a:off x="25755600" y="18821400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defTabSz="3403348" eaLnBrk="0" fontAlgn="auto" hangingPunct="0">
              <a:spcAft>
                <a:spcPts val="0"/>
              </a:spcAft>
              <a:defRPr/>
            </a:pPr>
            <a:endParaRPr lang="en-US" sz="2200" kern="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25984200" y="18745200"/>
            <a:ext cx="2971800" cy="533400"/>
          </a:xfrm>
          <a:prstGeom prst="rect">
            <a:avLst/>
          </a:prstGeom>
        </p:spPr>
        <p:txBody>
          <a:bodyPr/>
          <a:lstStyle/>
          <a:p>
            <a:pPr defTabSz="3403348" eaLnBrk="0" fontAlgn="auto" hangingPunct="0"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Indirect organogenesis </a:t>
            </a:r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>
          <a:xfrm>
            <a:off x="22631400" y="18745200"/>
            <a:ext cx="2971800" cy="533400"/>
          </a:xfrm>
          <a:prstGeom prst="rect">
            <a:avLst/>
          </a:prstGeom>
        </p:spPr>
        <p:txBody>
          <a:bodyPr/>
          <a:lstStyle/>
          <a:p>
            <a:pPr defTabSz="3403348" eaLnBrk="0" fontAlgn="auto" hangingPunct="0"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Direct organogenesis </a:t>
            </a:r>
          </a:p>
        </p:txBody>
      </p:sp>
      <p:grpSp>
        <p:nvGrpSpPr>
          <p:cNvPr id="15475" name="Group 72"/>
          <p:cNvGrpSpPr>
            <a:grpSpLocks/>
          </p:cNvGrpSpPr>
          <p:nvPr/>
        </p:nvGrpSpPr>
        <p:grpSpPr bwMode="auto">
          <a:xfrm>
            <a:off x="21107400" y="9551988"/>
            <a:ext cx="10744200" cy="3325812"/>
            <a:chOff x="21107400" y="9628959"/>
            <a:chExt cx="10744200" cy="33249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07400" y="9628959"/>
              <a:ext cx="3219450" cy="25631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14175" y="9628959"/>
              <a:ext cx="3222625" cy="2563156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89200" y="9628959"/>
              <a:ext cx="3886200" cy="2563156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3" name="Rectangle 4"/>
            <p:cNvSpPr txBox="1">
              <a:spLocks noChangeArrowheads="1"/>
            </p:cNvSpPr>
            <p:nvPr/>
          </p:nvSpPr>
          <p:spPr>
            <a:xfrm>
              <a:off x="21183600" y="12192115"/>
              <a:ext cx="9448800" cy="761805"/>
            </a:xfrm>
            <a:prstGeom prst="rect">
              <a:avLst/>
            </a:prstGeom>
          </p:spPr>
          <p:txBody>
            <a:bodyPr/>
            <a:lstStyle/>
            <a:p>
              <a:pPr defTabSz="3403348" eaLnBrk="0" fontAlgn="auto" hangingPunct="0"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Fig. 5. </a:t>
              </a:r>
              <a:r>
                <a:rPr lang="en-US" sz="2200" i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 vitro </a:t>
              </a: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rooting (h), flowering (i), and peg formation (j) in plantlets of </a:t>
              </a:r>
              <a:r>
                <a:rPr lang="en-US" sz="2200" i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A. paraguariensis</a:t>
              </a:r>
              <a:endParaRPr lang="en-US" sz="2200" i="1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5528" name="TextBox 57"/>
            <p:cNvSpPr txBox="1">
              <a:spLocks noChangeArrowheads="1"/>
            </p:cNvSpPr>
            <p:nvPr/>
          </p:nvSpPr>
          <p:spPr bwMode="auto">
            <a:xfrm>
              <a:off x="27508200" y="11811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15529" name="TextBox 58"/>
            <p:cNvSpPr txBox="1">
              <a:spLocks noChangeArrowheads="1"/>
            </p:cNvSpPr>
            <p:nvPr/>
          </p:nvSpPr>
          <p:spPr bwMode="auto">
            <a:xfrm>
              <a:off x="31470600" y="1179189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Arial" charset="0"/>
                  <a:cs typeface="Arial" charset="0"/>
                </a:rPr>
                <a:t>j</a:t>
              </a:r>
            </a:p>
          </p:txBody>
        </p:sp>
        <p:sp>
          <p:nvSpPr>
            <p:cNvPr id="15530" name="TextBox 61"/>
            <p:cNvSpPr txBox="1">
              <a:spLocks noChangeArrowheads="1"/>
            </p:cNvSpPr>
            <p:nvPr/>
          </p:nvSpPr>
          <p:spPr bwMode="auto">
            <a:xfrm>
              <a:off x="24079200" y="11887200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sp>
        <p:nvSpPr>
          <p:cNvPr id="66" name="Rectangle 4"/>
          <p:cNvSpPr txBox="1">
            <a:spLocks noChangeArrowheads="1"/>
          </p:cNvSpPr>
          <p:nvPr/>
        </p:nvSpPr>
        <p:spPr>
          <a:xfrm>
            <a:off x="9372600" y="18821400"/>
            <a:ext cx="108966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2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Fig 3.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 of genotype on shooting, rooting and survival when explants were cultured in MS medium containing 4.4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mgl</a:t>
            </a:r>
            <a:r>
              <a:rPr lang="en-US" sz="2200" baseline="4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TDZ and 1.1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mgl</a:t>
            </a:r>
            <a:r>
              <a:rPr lang="en-US" sz="2200" baseline="4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BAP</a:t>
            </a:r>
          </a:p>
        </p:txBody>
      </p:sp>
      <p:sp>
        <p:nvSpPr>
          <p:cNvPr id="15477" name="Rectangle 4"/>
          <p:cNvSpPr txBox="1">
            <a:spLocks noChangeArrowheads="1"/>
          </p:cNvSpPr>
          <p:nvPr/>
        </p:nvSpPr>
        <p:spPr bwMode="auto">
          <a:xfrm>
            <a:off x="21107400" y="8610600"/>
            <a:ext cx="1089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dirty="0">
                <a:solidFill>
                  <a:srgbClr val="22228B"/>
                </a:solidFill>
                <a:latin typeface="Arial" charset="0"/>
                <a:cs typeface="Arial" charset="0"/>
              </a:rPr>
              <a:t>Fig. 4. The influence of cytokinins and number of subcultures on shoot formation</a:t>
            </a:r>
          </a:p>
        </p:txBody>
      </p:sp>
      <p:grpSp>
        <p:nvGrpSpPr>
          <p:cNvPr id="15478" name="Group 92"/>
          <p:cNvGrpSpPr>
            <a:grpSpLocks/>
          </p:cNvGrpSpPr>
          <p:nvPr/>
        </p:nvGrpSpPr>
        <p:grpSpPr bwMode="auto">
          <a:xfrm>
            <a:off x="9525000" y="7772400"/>
            <a:ext cx="10820400" cy="3505200"/>
            <a:chOff x="9525000" y="7696200"/>
            <a:chExt cx="10820400" cy="3505200"/>
          </a:xfrm>
        </p:grpSpPr>
        <p:sp>
          <p:nvSpPr>
            <p:cNvPr id="69" name="Rectangle 4"/>
            <p:cNvSpPr txBox="1">
              <a:spLocks noChangeArrowheads="1"/>
            </p:cNvSpPr>
            <p:nvPr/>
          </p:nvSpPr>
          <p:spPr>
            <a:xfrm>
              <a:off x="9525000" y="10058400"/>
              <a:ext cx="10820400" cy="1143000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Fig. 1. Cotyledon explants  cultured on modified MS medium (a), multiple shoots on embryonic axis explants (b), formation of meristematic dome (M) after 5 days in culture (c), and organogenic callus with meristematic zones (d)</a:t>
              </a: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. Bar =100 µm</a:t>
              </a: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grpSp>
          <p:nvGrpSpPr>
            <p:cNvPr id="15514" name="Group 91"/>
            <p:cNvGrpSpPr>
              <a:grpSpLocks/>
            </p:cNvGrpSpPr>
            <p:nvPr/>
          </p:nvGrpSpPr>
          <p:grpSpPr bwMode="auto">
            <a:xfrm>
              <a:off x="9677400" y="7696200"/>
              <a:ext cx="10492499" cy="2438400"/>
              <a:chOff x="9677400" y="8062555"/>
              <a:chExt cx="10492499" cy="2438400"/>
            </a:xfrm>
          </p:grpSpPr>
          <p:grpSp>
            <p:nvGrpSpPr>
              <p:cNvPr id="15515" name="Group 69"/>
              <p:cNvGrpSpPr>
                <a:grpSpLocks/>
              </p:cNvGrpSpPr>
              <p:nvPr/>
            </p:nvGrpSpPr>
            <p:grpSpPr bwMode="auto">
              <a:xfrm>
                <a:off x="9677400" y="8062555"/>
                <a:ext cx="10492499" cy="2432818"/>
                <a:chOff x="9753599" y="8062555"/>
                <a:chExt cx="10492499" cy="2432818"/>
              </a:xfrm>
            </p:grpSpPr>
            <p:pic>
              <p:nvPicPr>
                <p:cNvPr id="15520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753599" y="8172268"/>
                  <a:ext cx="2209799" cy="22671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17373600" y="8062555"/>
                  <a:ext cx="2872498" cy="243281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153899" y="8153043"/>
                  <a:ext cx="2247900" cy="2271712"/>
                </a:xfrm>
                <a:prstGeom prst="rect">
                  <a:avLst/>
                </a:prstGeom>
                <a:ln w="12700" cap="sq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4595474" y="8153043"/>
                  <a:ext cx="2625725" cy="2209800"/>
                </a:xfrm>
                <a:prstGeom prst="rect">
                  <a:avLst/>
                </a:prstGeom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5516" name="TextBox 75"/>
              <p:cNvSpPr txBox="1">
                <a:spLocks noChangeArrowheads="1"/>
              </p:cNvSpPr>
              <p:nvPr/>
            </p:nvSpPr>
            <p:spPr bwMode="auto">
              <a:xfrm>
                <a:off x="19735800" y="967740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15517" name="TextBox 76"/>
              <p:cNvSpPr txBox="1">
                <a:spLocks noChangeArrowheads="1"/>
              </p:cNvSpPr>
              <p:nvPr/>
            </p:nvSpPr>
            <p:spPr bwMode="auto">
              <a:xfrm>
                <a:off x="14020800" y="998220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5518" name="TextBox 77"/>
              <p:cNvSpPr txBox="1">
                <a:spLocks noChangeArrowheads="1"/>
              </p:cNvSpPr>
              <p:nvPr/>
            </p:nvSpPr>
            <p:spPr bwMode="auto">
              <a:xfrm>
                <a:off x="16840200" y="998220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5519" name="TextBox 83"/>
              <p:cNvSpPr txBox="1">
                <a:spLocks noChangeArrowheads="1"/>
              </p:cNvSpPr>
              <p:nvPr/>
            </p:nvSpPr>
            <p:spPr bwMode="auto">
              <a:xfrm>
                <a:off x="11582400" y="1003929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15479" name="Group 94"/>
          <p:cNvGrpSpPr>
            <a:grpSpLocks/>
          </p:cNvGrpSpPr>
          <p:nvPr/>
        </p:nvGrpSpPr>
        <p:grpSpPr bwMode="auto">
          <a:xfrm>
            <a:off x="9525000" y="11430000"/>
            <a:ext cx="10820400" cy="3810000"/>
            <a:chOff x="9525000" y="11623600"/>
            <a:chExt cx="10820400" cy="3810000"/>
          </a:xfrm>
        </p:grpSpPr>
        <p:sp>
          <p:nvSpPr>
            <p:cNvPr id="15504" name="Rectangle 4"/>
            <p:cNvSpPr txBox="1">
              <a:spLocks noChangeArrowheads="1"/>
            </p:cNvSpPr>
            <p:nvPr/>
          </p:nvSpPr>
          <p:spPr bwMode="auto">
            <a:xfrm>
              <a:off x="9525000" y="14290600"/>
              <a:ext cx="10820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>
                  <a:solidFill>
                    <a:srgbClr val="22228B"/>
                  </a:solidFill>
                  <a:latin typeface="Arial" charset="0"/>
                  <a:cs typeface="Arial" charset="0"/>
                </a:rPr>
                <a:t>Fig. 2. Indirect multiple shoots from a single callus mass (e), organogenesis with minimal callus (f), and acclimatized plant in soilless mix after transplanting (g).  S=shoot; NM=nutrient medium; C= callus</a:t>
              </a:r>
            </a:p>
          </p:txBody>
        </p:sp>
        <p:grpSp>
          <p:nvGrpSpPr>
            <p:cNvPr id="15505" name="Group 93"/>
            <p:cNvGrpSpPr>
              <a:grpSpLocks/>
            </p:cNvGrpSpPr>
            <p:nvPr/>
          </p:nvGrpSpPr>
          <p:grpSpPr bwMode="auto">
            <a:xfrm>
              <a:off x="9525000" y="11623600"/>
              <a:ext cx="10591800" cy="2778200"/>
              <a:chOff x="9525000" y="11623600"/>
              <a:chExt cx="10591800" cy="2778200"/>
            </a:xfrm>
          </p:grpSpPr>
          <p:grpSp>
            <p:nvGrpSpPr>
              <p:cNvPr id="15506" name="Group 66"/>
              <p:cNvGrpSpPr>
                <a:grpSpLocks/>
              </p:cNvGrpSpPr>
              <p:nvPr/>
            </p:nvGrpSpPr>
            <p:grpSpPr bwMode="auto">
              <a:xfrm>
                <a:off x="9525000" y="11623600"/>
                <a:ext cx="10591800" cy="2778200"/>
                <a:chOff x="9525000" y="11852200"/>
                <a:chExt cx="10591800" cy="2778200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9525000" y="11852200"/>
                  <a:ext cx="3429000" cy="27782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2980988" y="11936338"/>
                  <a:ext cx="3554412" cy="2541587"/>
                </a:xfrm>
                <a:prstGeom prst="rect">
                  <a:avLst/>
                </a:prstGeom>
                <a:ln w="19050" cap="sq">
                  <a:solidFill>
                    <a:srgbClr val="CCCC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5" name="Picture 44" descr="DSC_0829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6687800" y="11963325"/>
                  <a:ext cx="3429000" cy="2590800"/>
                </a:xfrm>
                <a:prstGeom prst="rect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</p:pic>
          </p:grpSp>
          <p:sp>
            <p:nvSpPr>
              <p:cNvPr id="15507" name="TextBox 84"/>
              <p:cNvSpPr txBox="1">
                <a:spLocks noChangeArrowheads="1"/>
              </p:cNvSpPr>
              <p:nvPr/>
            </p:nvSpPr>
            <p:spPr bwMode="auto">
              <a:xfrm>
                <a:off x="19735800" y="1379220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g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6230600" y="13868325"/>
                <a:ext cx="381000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5509" name="TextBox 87"/>
              <p:cNvSpPr txBox="1">
                <a:spLocks noChangeArrowheads="1"/>
              </p:cNvSpPr>
              <p:nvPr/>
            </p:nvSpPr>
            <p:spPr bwMode="auto">
              <a:xfrm>
                <a:off x="12496800" y="13868400"/>
                <a:ext cx="381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e</a:t>
                </a:r>
              </a:p>
            </p:txBody>
          </p:sp>
        </p:grpSp>
      </p:grpSp>
      <p:pic>
        <p:nvPicPr>
          <p:cNvPr id="1548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06600" y="8335963"/>
            <a:ext cx="4572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81" name="Group 78"/>
          <p:cNvGrpSpPr>
            <a:grpSpLocks/>
          </p:cNvGrpSpPr>
          <p:nvPr/>
        </p:nvGrpSpPr>
        <p:grpSpPr bwMode="auto">
          <a:xfrm>
            <a:off x="212725" y="804863"/>
            <a:ext cx="8791575" cy="18416587"/>
            <a:chOff x="213360" y="804672"/>
            <a:chExt cx="8790432" cy="18416016"/>
          </a:xfrm>
        </p:grpSpPr>
        <p:sp>
          <p:nvSpPr>
            <p:cNvPr id="80" name="Text Box 1088"/>
            <p:cNvSpPr txBox="1">
              <a:spLocks noChangeArrowheads="1"/>
            </p:cNvSpPr>
            <p:nvPr/>
          </p:nvSpPr>
          <p:spPr bwMode="auto">
            <a:xfrm>
              <a:off x="762000" y="14654950"/>
              <a:ext cx="3086797" cy="661250"/>
            </a:xfrm>
            <a:prstGeom prst="roundRect">
              <a:avLst/>
            </a:prstGeom>
            <a:solidFill>
              <a:srgbClr val="325082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prst="hardEdg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584" tIns="82584" rIns="82584" bIns="82584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Methodology</a:t>
              </a:r>
            </a:p>
          </p:txBody>
        </p:sp>
        <p:sp>
          <p:nvSpPr>
            <p:cNvPr id="81" name="Text Box 1088"/>
            <p:cNvSpPr txBox="1">
              <a:spLocks noChangeArrowheads="1"/>
            </p:cNvSpPr>
            <p:nvPr/>
          </p:nvSpPr>
          <p:spPr bwMode="auto">
            <a:xfrm>
              <a:off x="837567" y="11734800"/>
              <a:ext cx="3048633" cy="661250"/>
            </a:xfrm>
            <a:prstGeom prst="roundRect">
              <a:avLst/>
            </a:prstGeom>
            <a:solidFill>
              <a:srgbClr val="325082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prst="hardEdg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584" tIns="82584" rIns="82584" bIns="82584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Objectives</a:t>
              </a:r>
            </a:p>
          </p:txBody>
        </p:sp>
        <p:sp>
          <p:nvSpPr>
            <p:cNvPr id="82" name="Text Box 1088"/>
            <p:cNvSpPr txBox="1">
              <a:spLocks noChangeArrowheads="1"/>
            </p:cNvSpPr>
            <p:nvPr/>
          </p:nvSpPr>
          <p:spPr bwMode="auto">
            <a:xfrm>
              <a:off x="838200" y="838200"/>
              <a:ext cx="2057400" cy="661250"/>
            </a:xfrm>
            <a:prstGeom prst="roundRect">
              <a:avLst/>
            </a:prstGeom>
            <a:solidFill>
              <a:srgbClr val="325082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prst="hardEdg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584" tIns="82584" rIns="82584" bIns="82584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Summary</a:t>
              </a:r>
              <a:endPara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088"/>
            <p:cNvSpPr txBox="1">
              <a:spLocks noChangeArrowheads="1"/>
            </p:cNvSpPr>
            <p:nvPr/>
          </p:nvSpPr>
          <p:spPr bwMode="auto">
            <a:xfrm>
              <a:off x="838200" y="7873150"/>
              <a:ext cx="4420107" cy="661250"/>
            </a:xfrm>
            <a:prstGeom prst="roundRect">
              <a:avLst/>
            </a:prstGeom>
            <a:solidFill>
              <a:srgbClr val="325082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prst="hardEdg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584" tIns="82584" rIns="82584" bIns="82584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Background/ Rationale </a:t>
              </a:r>
            </a:p>
          </p:txBody>
        </p:sp>
        <p:sp>
          <p:nvSpPr>
            <p:cNvPr id="86" name="Rectangle 2030"/>
            <p:cNvSpPr>
              <a:spLocks noChangeArrowheads="1"/>
            </p:cNvSpPr>
            <p:nvPr/>
          </p:nvSpPr>
          <p:spPr bwMode="auto">
            <a:xfrm>
              <a:off x="228600" y="8476623"/>
              <a:ext cx="8610600" cy="318141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104498" tIns="52249" rIns="104498" bIns="52249" anchor="ctr">
              <a:spAutoFit/>
            </a:bodyPr>
            <a:lstStyle/>
            <a:p>
              <a:pPr marL="303569" indent="15511" eaLnBrk="0" hangingPunct="0"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Several wild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Arachis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species are important sources of novel genes for improvement of the cultivated peanut.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Arachis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 paraguariensis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Chodat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Hassl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is a wild peanut that is highly resistant to early leaf spot disease. Attempts of conventional hybridization between cultivated peanut and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A. paraguariensis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have failed (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Rao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et al.,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2003) due to hybridization barriers. Tissue culture and biotechnology techniques offer potential routes for overcoming these barriers.  But as with many legumes, these species are generally recalcitrant to regeneration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in vitro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89" name="Rectangle 2030"/>
            <p:cNvSpPr>
              <a:spLocks noChangeArrowheads="1"/>
            </p:cNvSpPr>
            <p:nvPr/>
          </p:nvSpPr>
          <p:spPr bwMode="auto">
            <a:xfrm>
              <a:off x="457200" y="12394344"/>
              <a:ext cx="8534400" cy="215985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104498" tIns="52249" rIns="104498" bIns="52249" anchor="ctr">
              <a:spAutoFit/>
            </a:bodyPr>
            <a:lstStyle/>
            <a:p>
              <a:pPr marL="457200" lvl="1" indent="-342900" eaLnBrk="0" hangingPunct="0">
                <a:buClr>
                  <a:srgbClr val="FF6600"/>
                </a:buClr>
                <a:buFont typeface="Wingdings" pitchFamily="2" charset="2"/>
                <a:buChar char="ü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To develop  protocols for efficient organogenesis and regeneration  of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Arachis paraguariensis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668213" lvl="1" indent="-232662" eaLnBrk="0" hangingPunct="0">
                <a:buClr>
                  <a:srgbClr val="FF6600"/>
                </a:buClr>
                <a:buFont typeface="Wingdings" pitchFamily="2" charset="2"/>
                <a:buChar char="ü"/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400050" lvl="1" indent="-342900" eaLnBrk="0" hangingPunct="0">
                <a:buClr>
                  <a:srgbClr val="FF6600"/>
                </a:buClr>
                <a:buFont typeface="Wingdings" pitchFamily="2" charset="2"/>
                <a:buChar char="ü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To investigate the roles and interactions of different genotypes, explant sources, and cytokinins on tissue culture regeneration via direct and indirect organogenesis</a:t>
              </a:r>
            </a:p>
          </p:txBody>
        </p:sp>
        <p:sp>
          <p:nvSpPr>
            <p:cNvPr id="90" name="Rectangle 2030"/>
            <p:cNvSpPr>
              <a:spLocks noChangeArrowheads="1"/>
            </p:cNvSpPr>
            <p:nvPr/>
          </p:nvSpPr>
          <p:spPr bwMode="auto">
            <a:xfrm>
              <a:off x="381000" y="1108948"/>
              <a:ext cx="8610600" cy="69952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104498" tIns="52249" rIns="104498" bIns="52249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This study investigated the roles and interactions of different genotypes, explant sources, and growth regulators in tissue culture regeneration of </a:t>
              </a:r>
              <a:r>
                <a:rPr lang="en-US" sz="2000" i="1" dirty="0">
                  <a:latin typeface="Arial" charset="0"/>
                  <a:cs typeface="Arial" charset="0"/>
                </a:rPr>
                <a:t>Arachis paraguariensis</a:t>
              </a:r>
              <a:r>
                <a:rPr lang="en-US" sz="2000" dirty="0">
                  <a:latin typeface="Arial" charset="0"/>
                  <a:cs typeface="Arial" charset="0"/>
                </a:rPr>
                <a:t> </a:t>
              </a:r>
              <a:r>
                <a:rPr lang="en-US" sz="2000" i="1" dirty="0" err="1">
                  <a:latin typeface="Arial" charset="0"/>
                  <a:cs typeface="Arial" charset="0"/>
                </a:rPr>
                <a:t>Chodat</a:t>
              </a:r>
              <a:r>
                <a:rPr lang="en-US" sz="2000" i="1" dirty="0">
                  <a:latin typeface="Arial" charset="0"/>
                  <a:cs typeface="Arial" charset="0"/>
                </a:rPr>
                <a:t> &amp; </a:t>
              </a:r>
              <a:r>
                <a:rPr lang="en-US" sz="2000" i="1" dirty="0" err="1">
                  <a:latin typeface="Arial" charset="0"/>
                  <a:cs typeface="Arial" charset="0"/>
                </a:rPr>
                <a:t>Hassl</a:t>
              </a:r>
              <a:r>
                <a:rPr lang="en-US" sz="2000" dirty="0">
                  <a:latin typeface="Arial" charset="0"/>
                  <a:cs typeface="Arial" charset="0"/>
                </a:rPr>
                <a:t>. Cotyledon and embryonic axis explants dissected from mature seeds were grown </a:t>
              </a:r>
              <a:r>
                <a:rPr lang="en-US" sz="2000" i="1" dirty="0">
                  <a:latin typeface="Arial" charset="0"/>
                  <a:cs typeface="Arial" charset="0"/>
                </a:rPr>
                <a:t>in vitro</a:t>
              </a:r>
              <a:r>
                <a:rPr lang="en-US" sz="2000" dirty="0">
                  <a:latin typeface="Arial" charset="0"/>
                  <a:cs typeface="Arial" charset="0"/>
                </a:rPr>
                <a:t> under continuous light on modified MS medium that was supplemented with different combinations of </a:t>
              </a:r>
              <a:r>
                <a:rPr lang="en-US" sz="2000" dirty="0" err="1">
                  <a:latin typeface="Arial" charset="0"/>
                  <a:cs typeface="Arial" charset="0"/>
                </a:rPr>
                <a:t>thidiazuron</a:t>
              </a:r>
              <a:r>
                <a:rPr lang="en-US" sz="2000" dirty="0">
                  <a:latin typeface="Arial" charset="0"/>
                  <a:cs typeface="Arial" charset="0"/>
                </a:rPr>
                <a:t> (TDZ) and benzyl-</a:t>
              </a:r>
              <a:r>
                <a:rPr lang="en-US" sz="2000" dirty="0" err="1">
                  <a:latin typeface="Arial" charset="0"/>
                  <a:cs typeface="Arial" charset="0"/>
                </a:rPr>
                <a:t>aminopurine</a:t>
              </a:r>
              <a:r>
                <a:rPr lang="en-US" sz="2000" dirty="0">
                  <a:latin typeface="Arial" charset="0"/>
                  <a:cs typeface="Arial" charset="0"/>
                </a:rPr>
                <a:t> (BAP). A factorial experiment in a complete randomized design led to the development of an efficient protocol for regeneration through organogenesis. Across the six genotypes studied, cotyledons on MS medium supplemented with 4.4 mgl</a:t>
              </a:r>
              <a:r>
                <a:rPr lang="en-US" sz="2000" baseline="30000" dirty="0">
                  <a:latin typeface="Arial" charset="0"/>
                  <a:cs typeface="Arial" charset="0"/>
                </a:rPr>
                <a:t>-1</a:t>
              </a:r>
              <a:r>
                <a:rPr lang="en-US" sz="2000" dirty="0">
                  <a:latin typeface="Arial" charset="0"/>
                  <a:cs typeface="Arial" charset="0"/>
                </a:rPr>
                <a:t> TDZ and 1.1 mgl</a:t>
              </a:r>
              <a:r>
                <a:rPr lang="en-US" sz="2000" baseline="30000" dirty="0">
                  <a:latin typeface="Arial" charset="0"/>
                  <a:cs typeface="Arial" charset="0"/>
                </a:rPr>
                <a:t>-1 </a:t>
              </a:r>
              <a:r>
                <a:rPr lang="en-US" sz="2000" dirty="0">
                  <a:latin typeface="Arial" charset="0"/>
                  <a:cs typeface="Arial" charset="0"/>
                </a:rPr>
                <a:t>BAP gave the highest number of shoots per explant and highest plantlet height of 14.8 ± 1.6 and 7.3 ± 0.7 respectively. Shooting frequency increased until the third subculture but declined rapidly throughout additional subcultures. Shoots were transferred onto semi-solid MS medium containing 0.5 mgl</a:t>
              </a:r>
              <a:r>
                <a:rPr lang="en-US" sz="2000" baseline="30000" dirty="0">
                  <a:latin typeface="Arial" charset="0"/>
                  <a:cs typeface="Arial" charset="0"/>
                </a:rPr>
                <a:t>-1 </a:t>
              </a:r>
              <a:r>
                <a:rPr lang="en-US" sz="2000" dirty="0">
                  <a:latin typeface="Arial" charset="0"/>
                  <a:cs typeface="Arial" charset="0"/>
                </a:rPr>
                <a:t>BAP and 0.2 mgl</a:t>
              </a:r>
              <a:r>
                <a:rPr lang="en-US" sz="2000" baseline="30000" dirty="0">
                  <a:latin typeface="Arial" charset="0"/>
                  <a:cs typeface="Arial" charset="0"/>
                </a:rPr>
                <a:t>-1</a:t>
              </a:r>
              <a:r>
                <a:rPr lang="en-US" sz="2000" dirty="0">
                  <a:latin typeface="Arial" charset="0"/>
                  <a:cs typeface="Arial" charset="0"/>
                </a:rPr>
                <a:t> NAA for elongation before they were rooted on reduced strength MS medium. Prior to acclimatization, 55.2% of the shoots exhibited flowering while peg formation was observed in 13.3% of the flowered shoots.</a:t>
              </a:r>
            </a:p>
          </p:txBody>
        </p:sp>
        <p:graphicFrame>
          <p:nvGraphicFramePr>
            <p:cNvPr id="91" name="Diagram 90"/>
            <p:cNvGraphicFramePr/>
            <p:nvPr/>
          </p:nvGraphicFramePr>
          <p:xfrm>
            <a:off x="609600" y="15468600"/>
            <a:ext cx="8001000" cy="3657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1224</Words>
  <Application>Microsoft Office PowerPoint</Application>
  <PresentationFormat>Custom</PresentationFormat>
  <Paragraphs>145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User</cp:lastModifiedBy>
  <cp:revision>553</cp:revision>
  <cp:lastPrinted>1999-09-02T03:17:39Z</cp:lastPrinted>
  <dcterms:created xsi:type="dcterms:W3CDTF">1997-10-24T05:44:18Z</dcterms:created>
  <dcterms:modified xsi:type="dcterms:W3CDTF">2009-11-01T22:28:15Z</dcterms:modified>
</cp:coreProperties>
</file>