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Default Extension="bin" ContentType="application/vnd.openxmlformats-officedocument.oleObject"/>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9" r:id="rId2"/>
  </p:sldIdLst>
  <p:sldSz cx="51206400" cy="38312725"/>
  <p:notesSz cx="6858000" cy="9296400"/>
  <p:defaultTextStyle>
    <a:defPPr>
      <a:defRPr lang="en-US"/>
    </a:defPPr>
    <a:lvl1pPr marL="0" algn="l" defTabSz="5120640" rtl="0" eaLnBrk="1" latinLnBrk="0" hangingPunct="1">
      <a:defRPr sz="10100" kern="1200">
        <a:solidFill>
          <a:schemeClr val="tx1"/>
        </a:solidFill>
        <a:latin typeface="+mn-lt"/>
        <a:ea typeface="+mn-ea"/>
        <a:cs typeface="+mn-cs"/>
      </a:defRPr>
    </a:lvl1pPr>
    <a:lvl2pPr marL="2560320" algn="l" defTabSz="5120640" rtl="0" eaLnBrk="1" latinLnBrk="0" hangingPunct="1">
      <a:defRPr sz="10100" kern="1200">
        <a:solidFill>
          <a:schemeClr val="tx1"/>
        </a:solidFill>
        <a:latin typeface="+mn-lt"/>
        <a:ea typeface="+mn-ea"/>
        <a:cs typeface="+mn-cs"/>
      </a:defRPr>
    </a:lvl2pPr>
    <a:lvl3pPr marL="5120640" algn="l" defTabSz="5120640" rtl="0" eaLnBrk="1" latinLnBrk="0" hangingPunct="1">
      <a:defRPr sz="10100" kern="1200">
        <a:solidFill>
          <a:schemeClr val="tx1"/>
        </a:solidFill>
        <a:latin typeface="+mn-lt"/>
        <a:ea typeface="+mn-ea"/>
        <a:cs typeface="+mn-cs"/>
      </a:defRPr>
    </a:lvl3pPr>
    <a:lvl4pPr marL="7680960" algn="l" defTabSz="5120640" rtl="0" eaLnBrk="1" latinLnBrk="0" hangingPunct="1">
      <a:defRPr sz="10100" kern="1200">
        <a:solidFill>
          <a:schemeClr val="tx1"/>
        </a:solidFill>
        <a:latin typeface="+mn-lt"/>
        <a:ea typeface="+mn-ea"/>
        <a:cs typeface="+mn-cs"/>
      </a:defRPr>
    </a:lvl4pPr>
    <a:lvl5pPr marL="10241280" algn="l" defTabSz="5120640" rtl="0" eaLnBrk="1" latinLnBrk="0" hangingPunct="1">
      <a:defRPr sz="10100" kern="1200">
        <a:solidFill>
          <a:schemeClr val="tx1"/>
        </a:solidFill>
        <a:latin typeface="+mn-lt"/>
        <a:ea typeface="+mn-ea"/>
        <a:cs typeface="+mn-cs"/>
      </a:defRPr>
    </a:lvl5pPr>
    <a:lvl6pPr marL="12801600" algn="l" defTabSz="5120640" rtl="0" eaLnBrk="1" latinLnBrk="0" hangingPunct="1">
      <a:defRPr sz="10100" kern="1200">
        <a:solidFill>
          <a:schemeClr val="tx1"/>
        </a:solidFill>
        <a:latin typeface="+mn-lt"/>
        <a:ea typeface="+mn-ea"/>
        <a:cs typeface="+mn-cs"/>
      </a:defRPr>
    </a:lvl6pPr>
    <a:lvl7pPr marL="15361920" algn="l" defTabSz="5120640" rtl="0" eaLnBrk="1" latinLnBrk="0" hangingPunct="1">
      <a:defRPr sz="10100" kern="1200">
        <a:solidFill>
          <a:schemeClr val="tx1"/>
        </a:solidFill>
        <a:latin typeface="+mn-lt"/>
        <a:ea typeface="+mn-ea"/>
        <a:cs typeface="+mn-cs"/>
      </a:defRPr>
    </a:lvl7pPr>
    <a:lvl8pPr marL="17922240" algn="l" defTabSz="5120640" rtl="0" eaLnBrk="1" latinLnBrk="0" hangingPunct="1">
      <a:defRPr sz="10100" kern="1200">
        <a:solidFill>
          <a:schemeClr val="tx1"/>
        </a:solidFill>
        <a:latin typeface="+mn-lt"/>
        <a:ea typeface="+mn-ea"/>
        <a:cs typeface="+mn-cs"/>
      </a:defRPr>
    </a:lvl8pPr>
    <a:lvl9pPr marL="20482560" algn="l" defTabSz="5120640" rtl="0" eaLnBrk="1" latinLnBrk="0" hangingPunct="1">
      <a:defRPr sz="101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7" d="100"/>
          <a:sy n="17" d="100"/>
        </p:scale>
        <p:origin x="-450" y="-192"/>
      </p:cViewPr>
      <p:guideLst>
        <p:guide orient="horz" pos="12067"/>
        <p:guide pos="16128"/>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9C86F740-B0BB-4A84-99BD-13E62E786133}" type="datetimeFigureOut">
              <a:rPr lang="en-US" smtClean="0"/>
              <a:pPr/>
              <a:t>10/29/2009</a:t>
            </a:fld>
            <a:endParaRPr lang="en-US"/>
          </a:p>
        </p:txBody>
      </p:sp>
      <p:sp>
        <p:nvSpPr>
          <p:cNvPr id="4" name="Slide Image Placeholder 3"/>
          <p:cNvSpPr>
            <a:spLocks noGrp="1" noRot="1" noChangeAspect="1"/>
          </p:cNvSpPr>
          <p:nvPr>
            <p:ph type="sldImg" idx="2"/>
          </p:nvPr>
        </p:nvSpPr>
        <p:spPr>
          <a:xfrm>
            <a:off x="1100138" y="696913"/>
            <a:ext cx="4657725"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2833120F-0885-45E2-968A-D6F979AAEE6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5120640" rtl="0" eaLnBrk="1" latinLnBrk="0" hangingPunct="1">
      <a:defRPr sz="6700" kern="1200">
        <a:solidFill>
          <a:schemeClr val="tx1"/>
        </a:solidFill>
        <a:latin typeface="+mn-lt"/>
        <a:ea typeface="+mn-ea"/>
        <a:cs typeface="+mn-cs"/>
      </a:defRPr>
    </a:lvl1pPr>
    <a:lvl2pPr marL="2560320" algn="l" defTabSz="5120640" rtl="0" eaLnBrk="1" latinLnBrk="0" hangingPunct="1">
      <a:defRPr sz="6700" kern="1200">
        <a:solidFill>
          <a:schemeClr val="tx1"/>
        </a:solidFill>
        <a:latin typeface="+mn-lt"/>
        <a:ea typeface="+mn-ea"/>
        <a:cs typeface="+mn-cs"/>
      </a:defRPr>
    </a:lvl2pPr>
    <a:lvl3pPr marL="5120640" algn="l" defTabSz="5120640" rtl="0" eaLnBrk="1" latinLnBrk="0" hangingPunct="1">
      <a:defRPr sz="6700" kern="1200">
        <a:solidFill>
          <a:schemeClr val="tx1"/>
        </a:solidFill>
        <a:latin typeface="+mn-lt"/>
        <a:ea typeface="+mn-ea"/>
        <a:cs typeface="+mn-cs"/>
      </a:defRPr>
    </a:lvl3pPr>
    <a:lvl4pPr marL="7680960" algn="l" defTabSz="5120640" rtl="0" eaLnBrk="1" latinLnBrk="0" hangingPunct="1">
      <a:defRPr sz="6700" kern="1200">
        <a:solidFill>
          <a:schemeClr val="tx1"/>
        </a:solidFill>
        <a:latin typeface="+mn-lt"/>
        <a:ea typeface="+mn-ea"/>
        <a:cs typeface="+mn-cs"/>
      </a:defRPr>
    </a:lvl4pPr>
    <a:lvl5pPr marL="10241280" algn="l" defTabSz="5120640" rtl="0" eaLnBrk="1" latinLnBrk="0" hangingPunct="1">
      <a:defRPr sz="6700" kern="1200">
        <a:solidFill>
          <a:schemeClr val="tx1"/>
        </a:solidFill>
        <a:latin typeface="+mn-lt"/>
        <a:ea typeface="+mn-ea"/>
        <a:cs typeface="+mn-cs"/>
      </a:defRPr>
    </a:lvl5pPr>
    <a:lvl6pPr marL="12801600" algn="l" defTabSz="5120640" rtl="0" eaLnBrk="1" latinLnBrk="0" hangingPunct="1">
      <a:defRPr sz="6700" kern="1200">
        <a:solidFill>
          <a:schemeClr val="tx1"/>
        </a:solidFill>
        <a:latin typeface="+mn-lt"/>
        <a:ea typeface="+mn-ea"/>
        <a:cs typeface="+mn-cs"/>
      </a:defRPr>
    </a:lvl6pPr>
    <a:lvl7pPr marL="15361920" algn="l" defTabSz="5120640" rtl="0" eaLnBrk="1" latinLnBrk="0" hangingPunct="1">
      <a:defRPr sz="6700" kern="1200">
        <a:solidFill>
          <a:schemeClr val="tx1"/>
        </a:solidFill>
        <a:latin typeface="+mn-lt"/>
        <a:ea typeface="+mn-ea"/>
        <a:cs typeface="+mn-cs"/>
      </a:defRPr>
    </a:lvl7pPr>
    <a:lvl8pPr marL="17922240" algn="l" defTabSz="5120640" rtl="0" eaLnBrk="1" latinLnBrk="0" hangingPunct="1">
      <a:defRPr sz="6700" kern="1200">
        <a:solidFill>
          <a:schemeClr val="tx1"/>
        </a:solidFill>
        <a:latin typeface="+mn-lt"/>
        <a:ea typeface="+mn-ea"/>
        <a:cs typeface="+mn-cs"/>
      </a:defRPr>
    </a:lvl8pPr>
    <a:lvl9pPr marL="20482560" algn="l" defTabSz="5120640" rtl="0" eaLnBrk="1" latinLnBrk="0" hangingPunct="1">
      <a:defRPr sz="67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p:cNvSpPr>
            <a:spLocks noGrp="1" noRot="1" noChangeAspect="1"/>
          </p:cNvSpPr>
          <p:nvPr>
            <p:ph type="sldImg"/>
          </p:nvPr>
        </p:nvSpPr>
        <p:spPr bwMode="auto">
          <a:xfrm>
            <a:off x="1100138" y="696913"/>
            <a:ext cx="4657725" cy="3486150"/>
          </a:xfrm>
          <a:noFill/>
          <a:ln>
            <a:solidFill>
              <a:srgbClr val="000000"/>
            </a:solidFill>
            <a:miter lim="800000"/>
            <a:headEnd/>
            <a:tailEnd/>
          </a:ln>
        </p:spPr>
      </p:sp>
      <p:sp>
        <p:nvSpPr>
          <p:cNvPr id="4505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450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5119688" fontAlgn="base">
              <a:spcBef>
                <a:spcPct val="0"/>
              </a:spcBef>
              <a:spcAft>
                <a:spcPct val="0"/>
              </a:spcAft>
            </a:pPr>
            <a:fld id="{4F4D01B8-AB8D-4CA8-8B26-805D4176B725}" type="slidenum">
              <a:rPr lang="en-US"/>
              <a:pPr defTabSz="5119688" fontAlgn="base">
                <a:spcBef>
                  <a:spcPct val="0"/>
                </a:spcBef>
                <a:spcAft>
                  <a:spcPct val="0"/>
                </a:spcAft>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480" y="11901780"/>
            <a:ext cx="43525440" cy="8212404"/>
          </a:xfrm>
        </p:spPr>
        <p:txBody>
          <a:bodyPr/>
          <a:lstStyle/>
          <a:p>
            <a:r>
              <a:rPr lang="en-US" smtClean="0"/>
              <a:t>Click to edit Master title style</a:t>
            </a:r>
            <a:endParaRPr lang="en-US"/>
          </a:p>
        </p:txBody>
      </p:sp>
      <p:sp>
        <p:nvSpPr>
          <p:cNvPr id="3" name="Subtitle 2"/>
          <p:cNvSpPr>
            <a:spLocks noGrp="1"/>
          </p:cNvSpPr>
          <p:nvPr>
            <p:ph type="subTitle" idx="1"/>
          </p:nvPr>
        </p:nvSpPr>
        <p:spPr>
          <a:xfrm>
            <a:off x="7680960" y="21710544"/>
            <a:ext cx="35844480" cy="9791030"/>
          </a:xfrm>
        </p:spPr>
        <p:txBody>
          <a:bodyPr/>
          <a:lstStyle>
            <a:lvl1pPr marL="0" indent="0" algn="ctr">
              <a:buNone/>
              <a:defRPr>
                <a:solidFill>
                  <a:schemeClr val="tx1">
                    <a:tint val="75000"/>
                  </a:schemeClr>
                </a:solidFill>
              </a:defRPr>
            </a:lvl1pPr>
            <a:lvl2pPr marL="2560320" indent="0" algn="ctr">
              <a:buNone/>
              <a:defRPr>
                <a:solidFill>
                  <a:schemeClr val="tx1">
                    <a:tint val="75000"/>
                  </a:schemeClr>
                </a:solidFill>
              </a:defRPr>
            </a:lvl2pPr>
            <a:lvl3pPr marL="5120640" indent="0" algn="ctr">
              <a:buNone/>
              <a:defRPr>
                <a:solidFill>
                  <a:schemeClr val="tx1">
                    <a:tint val="75000"/>
                  </a:schemeClr>
                </a:solidFill>
              </a:defRPr>
            </a:lvl3pPr>
            <a:lvl4pPr marL="7680960" indent="0" algn="ctr">
              <a:buNone/>
              <a:defRPr>
                <a:solidFill>
                  <a:schemeClr val="tx1">
                    <a:tint val="75000"/>
                  </a:schemeClr>
                </a:solidFill>
              </a:defRPr>
            </a:lvl4pPr>
            <a:lvl5pPr marL="10241280" indent="0" algn="ctr">
              <a:buNone/>
              <a:defRPr>
                <a:solidFill>
                  <a:schemeClr val="tx1">
                    <a:tint val="75000"/>
                  </a:schemeClr>
                </a:solidFill>
              </a:defRPr>
            </a:lvl5pPr>
            <a:lvl6pPr marL="12801600" indent="0" algn="ctr">
              <a:buNone/>
              <a:defRPr>
                <a:solidFill>
                  <a:schemeClr val="tx1">
                    <a:tint val="75000"/>
                  </a:schemeClr>
                </a:solidFill>
              </a:defRPr>
            </a:lvl6pPr>
            <a:lvl7pPr marL="15361920" indent="0" algn="ctr">
              <a:buNone/>
              <a:defRPr>
                <a:solidFill>
                  <a:schemeClr val="tx1">
                    <a:tint val="75000"/>
                  </a:schemeClr>
                </a:solidFill>
              </a:defRPr>
            </a:lvl7pPr>
            <a:lvl8pPr marL="17922240" indent="0" algn="ctr">
              <a:buNone/>
              <a:defRPr>
                <a:solidFill>
                  <a:schemeClr val="tx1">
                    <a:tint val="75000"/>
                  </a:schemeClr>
                </a:solidFill>
              </a:defRPr>
            </a:lvl8pPr>
            <a:lvl9pPr marL="2048256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10/29/2009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10/29/2009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124640" y="1534289"/>
            <a:ext cx="11521440" cy="3268997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560320" y="1534289"/>
            <a:ext cx="33710880" cy="3268997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10/29/2009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2560320" y="1534838"/>
            <a:ext cx="46085760" cy="6385454"/>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2560320" y="8939639"/>
            <a:ext cx="22936200" cy="1256138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25709880" y="8939639"/>
            <a:ext cx="22936200" cy="1256138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2560320" y="21660664"/>
            <a:ext cx="22936200" cy="1256304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25709880" y="21660664"/>
            <a:ext cx="22936200" cy="1256304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2560320" y="34888859"/>
            <a:ext cx="11948160" cy="2660606"/>
          </a:xfrm>
        </p:spPr>
        <p:txBody>
          <a:bodyPr/>
          <a:lstStyle>
            <a:lvl1pPr>
              <a:defRPr/>
            </a:lvl1pPr>
          </a:lstStyle>
          <a:p>
            <a:endParaRPr lang="en-US"/>
          </a:p>
        </p:txBody>
      </p:sp>
      <p:sp>
        <p:nvSpPr>
          <p:cNvPr id="8" name="Footer Placeholder 7"/>
          <p:cNvSpPr>
            <a:spLocks noGrp="1"/>
          </p:cNvSpPr>
          <p:nvPr>
            <p:ph type="ftr" sz="quarter" idx="11"/>
          </p:nvPr>
        </p:nvSpPr>
        <p:spPr>
          <a:xfrm>
            <a:off x="17495520" y="34888859"/>
            <a:ext cx="16215360" cy="2660606"/>
          </a:xfrm>
        </p:spPr>
        <p:txBody>
          <a:bodyPr/>
          <a:lstStyle>
            <a:lvl1pPr>
              <a:defRPr/>
            </a:lvl1pPr>
          </a:lstStyle>
          <a:p>
            <a:endParaRPr lang="en-US"/>
          </a:p>
        </p:txBody>
      </p:sp>
      <p:sp>
        <p:nvSpPr>
          <p:cNvPr id="9" name="Slide Number Placeholder 8"/>
          <p:cNvSpPr>
            <a:spLocks noGrp="1"/>
          </p:cNvSpPr>
          <p:nvPr>
            <p:ph type="sldNum" sz="quarter" idx="12"/>
          </p:nvPr>
        </p:nvSpPr>
        <p:spPr>
          <a:xfrm>
            <a:off x="36697920" y="34888859"/>
            <a:ext cx="11948160" cy="2660606"/>
          </a:xfrm>
        </p:spPr>
        <p:txBody>
          <a:bodyPr/>
          <a:lstStyle>
            <a:lvl1pPr>
              <a:defRPr/>
            </a:lvl1pPr>
          </a:lstStyle>
          <a:p>
            <a:fld id="{02F4741B-3DEE-4AB3-9497-79F4D4BDA237}"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10/29/2009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44953" y="24619476"/>
            <a:ext cx="43525440" cy="7609333"/>
          </a:xfrm>
        </p:spPr>
        <p:txBody>
          <a:bodyPr anchor="t"/>
          <a:lstStyle>
            <a:lvl1pPr algn="l">
              <a:defRPr sz="22400" b="1" cap="all"/>
            </a:lvl1pPr>
          </a:lstStyle>
          <a:p>
            <a:r>
              <a:rPr lang="en-US" smtClean="0"/>
              <a:t>Click to edit Master title style</a:t>
            </a:r>
            <a:endParaRPr lang="en-US"/>
          </a:p>
        </p:txBody>
      </p:sp>
      <p:sp>
        <p:nvSpPr>
          <p:cNvPr id="3" name="Text Placeholder 2"/>
          <p:cNvSpPr>
            <a:spLocks noGrp="1"/>
          </p:cNvSpPr>
          <p:nvPr>
            <p:ph type="body" idx="1"/>
          </p:nvPr>
        </p:nvSpPr>
        <p:spPr>
          <a:xfrm>
            <a:off x="4044953" y="16238571"/>
            <a:ext cx="43525440" cy="8380906"/>
          </a:xfrm>
        </p:spPr>
        <p:txBody>
          <a:bodyPr anchor="b"/>
          <a:lstStyle>
            <a:lvl1pPr marL="0" indent="0">
              <a:buNone/>
              <a:defRPr sz="11200">
                <a:solidFill>
                  <a:schemeClr val="tx1">
                    <a:tint val="75000"/>
                  </a:schemeClr>
                </a:solidFill>
              </a:defRPr>
            </a:lvl1pPr>
            <a:lvl2pPr marL="2560320" indent="0">
              <a:buNone/>
              <a:defRPr sz="10100">
                <a:solidFill>
                  <a:schemeClr val="tx1">
                    <a:tint val="75000"/>
                  </a:schemeClr>
                </a:solidFill>
              </a:defRPr>
            </a:lvl2pPr>
            <a:lvl3pPr marL="5120640" indent="0">
              <a:buNone/>
              <a:defRPr sz="9000">
                <a:solidFill>
                  <a:schemeClr val="tx1">
                    <a:tint val="75000"/>
                  </a:schemeClr>
                </a:solidFill>
              </a:defRPr>
            </a:lvl3pPr>
            <a:lvl4pPr marL="7680960" indent="0">
              <a:buNone/>
              <a:defRPr sz="7800">
                <a:solidFill>
                  <a:schemeClr val="tx1">
                    <a:tint val="75000"/>
                  </a:schemeClr>
                </a:solidFill>
              </a:defRPr>
            </a:lvl4pPr>
            <a:lvl5pPr marL="10241280" indent="0">
              <a:buNone/>
              <a:defRPr sz="7800">
                <a:solidFill>
                  <a:schemeClr val="tx1">
                    <a:tint val="75000"/>
                  </a:schemeClr>
                </a:solidFill>
              </a:defRPr>
            </a:lvl5pPr>
            <a:lvl6pPr marL="12801600" indent="0">
              <a:buNone/>
              <a:defRPr sz="7800">
                <a:solidFill>
                  <a:schemeClr val="tx1">
                    <a:tint val="75000"/>
                  </a:schemeClr>
                </a:solidFill>
              </a:defRPr>
            </a:lvl6pPr>
            <a:lvl7pPr marL="15361920" indent="0">
              <a:buNone/>
              <a:defRPr sz="7800">
                <a:solidFill>
                  <a:schemeClr val="tx1">
                    <a:tint val="75000"/>
                  </a:schemeClr>
                </a:solidFill>
              </a:defRPr>
            </a:lvl7pPr>
            <a:lvl8pPr marL="17922240" indent="0">
              <a:buNone/>
              <a:defRPr sz="7800">
                <a:solidFill>
                  <a:schemeClr val="tx1">
                    <a:tint val="75000"/>
                  </a:schemeClr>
                </a:solidFill>
              </a:defRPr>
            </a:lvl8pPr>
            <a:lvl9pPr marL="20482560" indent="0">
              <a:buNone/>
              <a:defRPr sz="7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10/29/2009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560320" y="8939639"/>
            <a:ext cx="22616160" cy="25284628"/>
          </a:xfrm>
        </p:spPr>
        <p:txBody>
          <a:bodyPr/>
          <a:lstStyle>
            <a:lvl1pPr>
              <a:defRPr sz="15700"/>
            </a:lvl1pPr>
            <a:lvl2pPr>
              <a:defRPr sz="13400"/>
            </a:lvl2pPr>
            <a:lvl3pPr>
              <a:defRPr sz="11200"/>
            </a:lvl3pPr>
            <a:lvl4pPr>
              <a:defRPr sz="10100"/>
            </a:lvl4pPr>
            <a:lvl5pPr>
              <a:defRPr sz="10100"/>
            </a:lvl5pPr>
            <a:lvl6pPr>
              <a:defRPr sz="10100"/>
            </a:lvl6pPr>
            <a:lvl7pPr>
              <a:defRPr sz="10100"/>
            </a:lvl7pPr>
            <a:lvl8pPr>
              <a:defRPr sz="10100"/>
            </a:lvl8pPr>
            <a:lvl9pPr>
              <a:defRPr sz="10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6029920" y="8939639"/>
            <a:ext cx="22616160" cy="25284628"/>
          </a:xfrm>
        </p:spPr>
        <p:txBody>
          <a:bodyPr/>
          <a:lstStyle>
            <a:lvl1pPr>
              <a:defRPr sz="15700"/>
            </a:lvl1pPr>
            <a:lvl2pPr>
              <a:defRPr sz="13400"/>
            </a:lvl2pPr>
            <a:lvl3pPr>
              <a:defRPr sz="11200"/>
            </a:lvl3pPr>
            <a:lvl4pPr>
              <a:defRPr sz="10100"/>
            </a:lvl4pPr>
            <a:lvl5pPr>
              <a:defRPr sz="10100"/>
            </a:lvl5pPr>
            <a:lvl6pPr>
              <a:defRPr sz="10100"/>
            </a:lvl6pPr>
            <a:lvl7pPr>
              <a:defRPr sz="10100"/>
            </a:lvl7pPr>
            <a:lvl8pPr>
              <a:defRPr sz="10100"/>
            </a:lvl8pPr>
            <a:lvl9pPr>
              <a:defRPr sz="10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10/29/2009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560321" y="8576023"/>
            <a:ext cx="22625053" cy="3574078"/>
          </a:xfrm>
        </p:spPr>
        <p:txBody>
          <a:bodyPr anchor="b"/>
          <a:lstStyle>
            <a:lvl1pPr marL="0" indent="0">
              <a:buNone/>
              <a:defRPr sz="13400" b="1"/>
            </a:lvl1pPr>
            <a:lvl2pPr marL="2560320" indent="0">
              <a:buNone/>
              <a:defRPr sz="11200" b="1"/>
            </a:lvl2pPr>
            <a:lvl3pPr marL="5120640" indent="0">
              <a:buNone/>
              <a:defRPr sz="10100" b="1"/>
            </a:lvl3pPr>
            <a:lvl4pPr marL="7680960" indent="0">
              <a:buNone/>
              <a:defRPr sz="9000" b="1"/>
            </a:lvl4pPr>
            <a:lvl5pPr marL="10241280" indent="0">
              <a:buNone/>
              <a:defRPr sz="9000" b="1"/>
            </a:lvl5pPr>
            <a:lvl6pPr marL="12801600" indent="0">
              <a:buNone/>
              <a:defRPr sz="9000" b="1"/>
            </a:lvl6pPr>
            <a:lvl7pPr marL="15361920" indent="0">
              <a:buNone/>
              <a:defRPr sz="9000" b="1"/>
            </a:lvl7pPr>
            <a:lvl8pPr marL="17922240" indent="0">
              <a:buNone/>
              <a:defRPr sz="9000" b="1"/>
            </a:lvl8pPr>
            <a:lvl9pPr marL="20482560" indent="0">
              <a:buNone/>
              <a:defRPr sz="9000" b="1"/>
            </a:lvl9pPr>
          </a:lstStyle>
          <a:p>
            <a:pPr lvl="0"/>
            <a:r>
              <a:rPr lang="en-US" smtClean="0"/>
              <a:t>Click to edit Master text styles</a:t>
            </a:r>
          </a:p>
        </p:txBody>
      </p:sp>
      <p:sp>
        <p:nvSpPr>
          <p:cNvPr id="4" name="Content Placeholder 3"/>
          <p:cNvSpPr>
            <a:spLocks noGrp="1"/>
          </p:cNvSpPr>
          <p:nvPr>
            <p:ph sz="half" idx="2"/>
          </p:nvPr>
        </p:nvSpPr>
        <p:spPr>
          <a:xfrm>
            <a:off x="2560321" y="12150101"/>
            <a:ext cx="22625053" cy="22074163"/>
          </a:xfrm>
        </p:spPr>
        <p:txBody>
          <a:bodyPr/>
          <a:lstStyle>
            <a:lvl1pPr>
              <a:defRPr sz="13400"/>
            </a:lvl1pPr>
            <a:lvl2pPr>
              <a:defRPr sz="11200"/>
            </a:lvl2pPr>
            <a:lvl3pPr>
              <a:defRPr sz="10100"/>
            </a:lvl3pPr>
            <a:lvl4pPr>
              <a:defRPr sz="9000"/>
            </a:lvl4pPr>
            <a:lvl5pPr>
              <a:defRPr sz="9000"/>
            </a:lvl5pPr>
            <a:lvl6pPr>
              <a:defRPr sz="9000"/>
            </a:lvl6pPr>
            <a:lvl7pPr>
              <a:defRPr sz="9000"/>
            </a:lvl7pPr>
            <a:lvl8pPr>
              <a:defRPr sz="9000"/>
            </a:lvl8pPr>
            <a:lvl9pPr>
              <a:defRPr sz="9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6012143" y="8576023"/>
            <a:ext cx="22633940" cy="3574078"/>
          </a:xfrm>
        </p:spPr>
        <p:txBody>
          <a:bodyPr anchor="b"/>
          <a:lstStyle>
            <a:lvl1pPr marL="0" indent="0">
              <a:buNone/>
              <a:defRPr sz="13400" b="1"/>
            </a:lvl1pPr>
            <a:lvl2pPr marL="2560320" indent="0">
              <a:buNone/>
              <a:defRPr sz="11200" b="1"/>
            </a:lvl2pPr>
            <a:lvl3pPr marL="5120640" indent="0">
              <a:buNone/>
              <a:defRPr sz="10100" b="1"/>
            </a:lvl3pPr>
            <a:lvl4pPr marL="7680960" indent="0">
              <a:buNone/>
              <a:defRPr sz="9000" b="1"/>
            </a:lvl4pPr>
            <a:lvl5pPr marL="10241280" indent="0">
              <a:buNone/>
              <a:defRPr sz="9000" b="1"/>
            </a:lvl5pPr>
            <a:lvl6pPr marL="12801600" indent="0">
              <a:buNone/>
              <a:defRPr sz="9000" b="1"/>
            </a:lvl6pPr>
            <a:lvl7pPr marL="15361920" indent="0">
              <a:buNone/>
              <a:defRPr sz="9000" b="1"/>
            </a:lvl7pPr>
            <a:lvl8pPr marL="17922240" indent="0">
              <a:buNone/>
              <a:defRPr sz="9000" b="1"/>
            </a:lvl8pPr>
            <a:lvl9pPr marL="20482560" indent="0">
              <a:buNone/>
              <a:defRPr sz="9000" b="1"/>
            </a:lvl9pPr>
          </a:lstStyle>
          <a:p>
            <a:pPr lvl="0"/>
            <a:r>
              <a:rPr lang="en-US" smtClean="0"/>
              <a:t>Click to edit Master text styles</a:t>
            </a:r>
          </a:p>
        </p:txBody>
      </p:sp>
      <p:sp>
        <p:nvSpPr>
          <p:cNvPr id="6" name="Content Placeholder 5"/>
          <p:cNvSpPr>
            <a:spLocks noGrp="1"/>
          </p:cNvSpPr>
          <p:nvPr>
            <p:ph sz="quarter" idx="4"/>
          </p:nvPr>
        </p:nvSpPr>
        <p:spPr>
          <a:xfrm>
            <a:off x="26012143" y="12150101"/>
            <a:ext cx="22633940" cy="22074163"/>
          </a:xfrm>
        </p:spPr>
        <p:txBody>
          <a:bodyPr/>
          <a:lstStyle>
            <a:lvl1pPr>
              <a:defRPr sz="13400"/>
            </a:lvl1pPr>
            <a:lvl2pPr>
              <a:defRPr sz="11200"/>
            </a:lvl2pPr>
            <a:lvl3pPr>
              <a:defRPr sz="10100"/>
            </a:lvl3pPr>
            <a:lvl4pPr>
              <a:defRPr sz="9000"/>
            </a:lvl4pPr>
            <a:lvl5pPr>
              <a:defRPr sz="9000"/>
            </a:lvl5pPr>
            <a:lvl6pPr>
              <a:defRPr sz="9000"/>
            </a:lvl6pPr>
            <a:lvl7pPr>
              <a:defRPr sz="9000"/>
            </a:lvl7pPr>
            <a:lvl8pPr>
              <a:defRPr sz="9000"/>
            </a:lvl8pPr>
            <a:lvl9pPr>
              <a:defRPr sz="9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10/29/2009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10/29/2009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10/29/2009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4" y="1525414"/>
            <a:ext cx="16846553" cy="6491878"/>
          </a:xfrm>
        </p:spPr>
        <p:txBody>
          <a:bodyPr anchor="b"/>
          <a:lstStyle>
            <a:lvl1pPr algn="l">
              <a:defRPr sz="11200" b="1"/>
            </a:lvl1pPr>
          </a:lstStyle>
          <a:p>
            <a:r>
              <a:rPr lang="en-US" smtClean="0"/>
              <a:t>Click to edit Master title style</a:t>
            </a:r>
            <a:endParaRPr lang="en-US"/>
          </a:p>
        </p:txBody>
      </p:sp>
      <p:sp>
        <p:nvSpPr>
          <p:cNvPr id="3" name="Content Placeholder 2"/>
          <p:cNvSpPr>
            <a:spLocks noGrp="1"/>
          </p:cNvSpPr>
          <p:nvPr>
            <p:ph idx="1"/>
          </p:nvPr>
        </p:nvSpPr>
        <p:spPr>
          <a:xfrm>
            <a:off x="20020280" y="1525417"/>
            <a:ext cx="28625800" cy="32698850"/>
          </a:xfrm>
        </p:spPr>
        <p:txBody>
          <a:bodyPr/>
          <a:lstStyle>
            <a:lvl1pPr>
              <a:defRPr sz="17900"/>
            </a:lvl1pPr>
            <a:lvl2pPr>
              <a:defRPr sz="15700"/>
            </a:lvl2pPr>
            <a:lvl3pPr>
              <a:defRPr sz="13400"/>
            </a:lvl3pPr>
            <a:lvl4pPr>
              <a:defRPr sz="11200"/>
            </a:lvl4pPr>
            <a:lvl5pPr>
              <a:defRPr sz="11200"/>
            </a:lvl5pPr>
            <a:lvl6pPr>
              <a:defRPr sz="11200"/>
            </a:lvl6pPr>
            <a:lvl7pPr>
              <a:defRPr sz="11200"/>
            </a:lvl7pPr>
            <a:lvl8pPr>
              <a:defRPr sz="11200"/>
            </a:lvl8pPr>
            <a:lvl9pPr>
              <a:defRPr sz="1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560324" y="8017296"/>
            <a:ext cx="16846553" cy="26206971"/>
          </a:xfrm>
        </p:spPr>
        <p:txBody>
          <a:bodyPr/>
          <a:lstStyle>
            <a:lvl1pPr marL="0" indent="0">
              <a:buNone/>
              <a:defRPr sz="7800"/>
            </a:lvl1pPr>
            <a:lvl2pPr marL="2560320" indent="0">
              <a:buNone/>
              <a:defRPr sz="6700"/>
            </a:lvl2pPr>
            <a:lvl3pPr marL="5120640" indent="0">
              <a:buNone/>
              <a:defRPr sz="5600"/>
            </a:lvl3pPr>
            <a:lvl4pPr marL="7680960" indent="0">
              <a:buNone/>
              <a:defRPr sz="5000"/>
            </a:lvl4pPr>
            <a:lvl5pPr marL="10241280" indent="0">
              <a:buNone/>
              <a:defRPr sz="5000"/>
            </a:lvl5pPr>
            <a:lvl6pPr marL="12801600" indent="0">
              <a:buNone/>
              <a:defRPr sz="5000"/>
            </a:lvl6pPr>
            <a:lvl7pPr marL="15361920" indent="0">
              <a:buNone/>
              <a:defRPr sz="5000"/>
            </a:lvl7pPr>
            <a:lvl8pPr marL="17922240" indent="0">
              <a:buNone/>
              <a:defRPr sz="5000"/>
            </a:lvl8pPr>
            <a:lvl9pPr marL="20482560" indent="0">
              <a:buNone/>
              <a:defRPr sz="5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10/29/2009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6813" y="26818908"/>
            <a:ext cx="30723840" cy="3166124"/>
          </a:xfrm>
        </p:spPr>
        <p:txBody>
          <a:bodyPr anchor="b"/>
          <a:lstStyle>
            <a:lvl1pPr algn="l">
              <a:defRPr sz="11200" b="1"/>
            </a:lvl1pPr>
          </a:lstStyle>
          <a:p>
            <a:r>
              <a:rPr lang="en-US" smtClean="0"/>
              <a:t>Click to edit Master title style</a:t>
            </a:r>
            <a:endParaRPr lang="en-US"/>
          </a:p>
        </p:txBody>
      </p:sp>
      <p:sp>
        <p:nvSpPr>
          <p:cNvPr id="3" name="Picture Placeholder 2"/>
          <p:cNvSpPr>
            <a:spLocks noGrp="1"/>
          </p:cNvSpPr>
          <p:nvPr>
            <p:ph type="pic" idx="1"/>
          </p:nvPr>
        </p:nvSpPr>
        <p:spPr>
          <a:xfrm>
            <a:off x="10036813" y="3423313"/>
            <a:ext cx="30723840" cy="22987635"/>
          </a:xfrm>
        </p:spPr>
        <p:txBody>
          <a:bodyPr/>
          <a:lstStyle>
            <a:lvl1pPr marL="0" indent="0">
              <a:buNone/>
              <a:defRPr sz="17900"/>
            </a:lvl1pPr>
            <a:lvl2pPr marL="2560320" indent="0">
              <a:buNone/>
              <a:defRPr sz="15700"/>
            </a:lvl2pPr>
            <a:lvl3pPr marL="5120640" indent="0">
              <a:buNone/>
              <a:defRPr sz="13400"/>
            </a:lvl3pPr>
            <a:lvl4pPr marL="7680960" indent="0">
              <a:buNone/>
              <a:defRPr sz="11200"/>
            </a:lvl4pPr>
            <a:lvl5pPr marL="10241280" indent="0">
              <a:buNone/>
              <a:defRPr sz="11200"/>
            </a:lvl5pPr>
            <a:lvl6pPr marL="12801600" indent="0">
              <a:buNone/>
              <a:defRPr sz="11200"/>
            </a:lvl6pPr>
            <a:lvl7pPr marL="15361920" indent="0">
              <a:buNone/>
              <a:defRPr sz="11200"/>
            </a:lvl7pPr>
            <a:lvl8pPr marL="17922240" indent="0">
              <a:buNone/>
              <a:defRPr sz="11200"/>
            </a:lvl8pPr>
            <a:lvl9pPr marL="20482560" indent="0">
              <a:buNone/>
              <a:defRPr sz="11200"/>
            </a:lvl9pPr>
          </a:lstStyle>
          <a:p>
            <a:endParaRPr lang="en-US"/>
          </a:p>
        </p:txBody>
      </p:sp>
      <p:sp>
        <p:nvSpPr>
          <p:cNvPr id="4" name="Text Placeholder 3"/>
          <p:cNvSpPr>
            <a:spLocks noGrp="1"/>
          </p:cNvSpPr>
          <p:nvPr>
            <p:ph type="body" sz="half" idx="2"/>
          </p:nvPr>
        </p:nvSpPr>
        <p:spPr>
          <a:xfrm>
            <a:off x="10036813" y="29985032"/>
            <a:ext cx="30723840" cy="4496421"/>
          </a:xfrm>
        </p:spPr>
        <p:txBody>
          <a:bodyPr/>
          <a:lstStyle>
            <a:lvl1pPr marL="0" indent="0">
              <a:buNone/>
              <a:defRPr sz="7800"/>
            </a:lvl1pPr>
            <a:lvl2pPr marL="2560320" indent="0">
              <a:buNone/>
              <a:defRPr sz="6700"/>
            </a:lvl2pPr>
            <a:lvl3pPr marL="5120640" indent="0">
              <a:buNone/>
              <a:defRPr sz="5600"/>
            </a:lvl3pPr>
            <a:lvl4pPr marL="7680960" indent="0">
              <a:buNone/>
              <a:defRPr sz="5000"/>
            </a:lvl4pPr>
            <a:lvl5pPr marL="10241280" indent="0">
              <a:buNone/>
              <a:defRPr sz="5000"/>
            </a:lvl5pPr>
            <a:lvl6pPr marL="12801600" indent="0">
              <a:buNone/>
              <a:defRPr sz="5000"/>
            </a:lvl6pPr>
            <a:lvl7pPr marL="15361920" indent="0">
              <a:buNone/>
              <a:defRPr sz="5000"/>
            </a:lvl7pPr>
            <a:lvl8pPr marL="17922240" indent="0">
              <a:buNone/>
              <a:defRPr sz="5000"/>
            </a:lvl8pPr>
            <a:lvl9pPr marL="20482560" indent="0">
              <a:buNone/>
              <a:defRPr sz="5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10/29/2009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60320" y="1534286"/>
            <a:ext cx="46085760" cy="6385454"/>
          </a:xfrm>
          <a:prstGeom prst="rect">
            <a:avLst/>
          </a:prstGeom>
        </p:spPr>
        <p:txBody>
          <a:bodyPr vert="horz" lIns="512064" tIns="256032" rIns="512064" bIns="25603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2560320" y="8939639"/>
            <a:ext cx="46085760" cy="25284628"/>
          </a:xfrm>
          <a:prstGeom prst="rect">
            <a:avLst/>
          </a:prstGeom>
        </p:spPr>
        <p:txBody>
          <a:bodyPr vert="horz" lIns="512064" tIns="256032" rIns="512064" bIns="25603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2560320" y="35510223"/>
            <a:ext cx="11948160" cy="2039798"/>
          </a:xfrm>
          <a:prstGeom prst="rect">
            <a:avLst/>
          </a:prstGeom>
        </p:spPr>
        <p:txBody>
          <a:bodyPr vert="horz" lIns="512064" tIns="256032" rIns="512064" bIns="256032" rtlCol="0" anchor="ctr"/>
          <a:lstStyle>
            <a:lvl1pPr algn="l">
              <a:defRPr sz="6700">
                <a:solidFill>
                  <a:schemeClr val="tx1">
                    <a:tint val="75000"/>
                  </a:schemeClr>
                </a:solidFill>
              </a:defRPr>
            </a:lvl1pPr>
          </a:lstStyle>
          <a:p>
            <a:fld id="{1D8BD707-D9CF-40AE-B4C6-C98DA3205C09}" type="datetimeFigureOut">
              <a:rPr lang="en-US" smtClean="0"/>
              <a:pPr/>
              <a:t>10/29/2009</a:t>
            </a:fld>
            <a:endParaRPr lang="en-US"/>
          </a:p>
        </p:txBody>
      </p:sp>
      <p:sp>
        <p:nvSpPr>
          <p:cNvPr id="5" name="Footer Placeholder 4"/>
          <p:cNvSpPr>
            <a:spLocks noGrp="1"/>
          </p:cNvSpPr>
          <p:nvPr>
            <p:ph type="ftr" sz="quarter" idx="3"/>
          </p:nvPr>
        </p:nvSpPr>
        <p:spPr>
          <a:xfrm>
            <a:off x="17495520" y="35510223"/>
            <a:ext cx="16215360" cy="2039798"/>
          </a:xfrm>
          <a:prstGeom prst="rect">
            <a:avLst/>
          </a:prstGeom>
        </p:spPr>
        <p:txBody>
          <a:bodyPr vert="horz" lIns="512064" tIns="256032" rIns="512064" bIns="256032" rtlCol="0" anchor="ctr"/>
          <a:lstStyle>
            <a:lvl1pPr algn="ctr">
              <a:defRPr sz="67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6697920" y="35510223"/>
            <a:ext cx="11948160" cy="2039798"/>
          </a:xfrm>
          <a:prstGeom prst="rect">
            <a:avLst/>
          </a:prstGeom>
        </p:spPr>
        <p:txBody>
          <a:bodyPr vert="horz" lIns="512064" tIns="256032" rIns="512064" bIns="256032" rtlCol="0" anchor="ctr"/>
          <a:lstStyle>
            <a:lvl1pPr algn="r">
              <a:defRPr sz="67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5120640" rtl="0" eaLnBrk="1" latinLnBrk="0" hangingPunct="1">
        <a:spcBef>
          <a:spcPct val="0"/>
        </a:spcBef>
        <a:buNone/>
        <a:defRPr sz="24600" kern="1200">
          <a:solidFill>
            <a:schemeClr val="tx1"/>
          </a:solidFill>
          <a:latin typeface="+mj-lt"/>
          <a:ea typeface="+mj-ea"/>
          <a:cs typeface="+mj-cs"/>
        </a:defRPr>
      </a:lvl1pPr>
    </p:titleStyle>
    <p:bodyStyle>
      <a:lvl1pPr marL="1920240" indent="-1920240" algn="l" defTabSz="5120640" rtl="0" eaLnBrk="1" latinLnBrk="0" hangingPunct="1">
        <a:spcBef>
          <a:spcPct val="20000"/>
        </a:spcBef>
        <a:buFont typeface="Arial" pitchFamily="34" charset="0"/>
        <a:buChar char="•"/>
        <a:defRPr sz="17900" kern="1200">
          <a:solidFill>
            <a:schemeClr val="tx1"/>
          </a:solidFill>
          <a:latin typeface="+mn-lt"/>
          <a:ea typeface="+mn-ea"/>
          <a:cs typeface="+mn-cs"/>
        </a:defRPr>
      </a:lvl1pPr>
      <a:lvl2pPr marL="4160520" indent="-1600200" algn="l" defTabSz="5120640" rtl="0" eaLnBrk="1" latinLnBrk="0" hangingPunct="1">
        <a:spcBef>
          <a:spcPct val="20000"/>
        </a:spcBef>
        <a:buFont typeface="Arial" pitchFamily="34" charset="0"/>
        <a:buChar char="–"/>
        <a:defRPr sz="15700" kern="1200">
          <a:solidFill>
            <a:schemeClr val="tx1"/>
          </a:solidFill>
          <a:latin typeface="+mn-lt"/>
          <a:ea typeface="+mn-ea"/>
          <a:cs typeface="+mn-cs"/>
        </a:defRPr>
      </a:lvl2pPr>
      <a:lvl3pPr marL="6400800" indent="-1280160" algn="l" defTabSz="5120640" rtl="0" eaLnBrk="1" latinLnBrk="0" hangingPunct="1">
        <a:spcBef>
          <a:spcPct val="20000"/>
        </a:spcBef>
        <a:buFont typeface="Arial" pitchFamily="34" charset="0"/>
        <a:buChar char="•"/>
        <a:defRPr sz="13400" kern="1200">
          <a:solidFill>
            <a:schemeClr val="tx1"/>
          </a:solidFill>
          <a:latin typeface="+mn-lt"/>
          <a:ea typeface="+mn-ea"/>
          <a:cs typeface="+mn-cs"/>
        </a:defRPr>
      </a:lvl3pPr>
      <a:lvl4pPr marL="8961120" indent="-1280160" algn="l" defTabSz="5120640" rtl="0" eaLnBrk="1" latinLnBrk="0" hangingPunct="1">
        <a:spcBef>
          <a:spcPct val="20000"/>
        </a:spcBef>
        <a:buFont typeface="Arial" pitchFamily="34" charset="0"/>
        <a:buChar char="–"/>
        <a:defRPr sz="11200" kern="1200">
          <a:solidFill>
            <a:schemeClr val="tx1"/>
          </a:solidFill>
          <a:latin typeface="+mn-lt"/>
          <a:ea typeface="+mn-ea"/>
          <a:cs typeface="+mn-cs"/>
        </a:defRPr>
      </a:lvl4pPr>
      <a:lvl5pPr marL="11521440" indent="-1280160" algn="l" defTabSz="5120640" rtl="0" eaLnBrk="1" latinLnBrk="0" hangingPunct="1">
        <a:spcBef>
          <a:spcPct val="20000"/>
        </a:spcBef>
        <a:buFont typeface="Arial" pitchFamily="34" charset="0"/>
        <a:buChar char="»"/>
        <a:defRPr sz="11200" kern="1200">
          <a:solidFill>
            <a:schemeClr val="tx1"/>
          </a:solidFill>
          <a:latin typeface="+mn-lt"/>
          <a:ea typeface="+mn-ea"/>
          <a:cs typeface="+mn-cs"/>
        </a:defRPr>
      </a:lvl5pPr>
      <a:lvl6pPr marL="14081760" indent="-1280160" algn="l" defTabSz="5120640" rtl="0" eaLnBrk="1" latinLnBrk="0" hangingPunct="1">
        <a:spcBef>
          <a:spcPct val="20000"/>
        </a:spcBef>
        <a:buFont typeface="Arial" pitchFamily="34" charset="0"/>
        <a:buChar char="•"/>
        <a:defRPr sz="11200" kern="1200">
          <a:solidFill>
            <a:schemeClr val="tx1"/>
          </a:solidFill>
          <a:latin typeface="+mn-lt"/>
          <a:ea typeface="+mn-ea"/>
          <a:cs typeface="+mn-cs"/>
        </a:defRPr>
      </a:lvl6pPr>
      <a:lvl7pPr marL="16642080" indent="-1280160" algn="l" defTabSz="5120640" rtl="0" eaLnBrk="1" latinLnBrk="0" hangingPunct="1">
        <a:spcBef>
          <a:spcPct val="20000"/>
        </a:spcBef>
        <a:buFont typeface="Arial" pitchFamily="34" charset="0"/>
        <a:buChar char="•"/>
        <a:defRPr sz="11200" kern="1200">
          <a:solidFill>
            <a:schemeClr val="tx1"/>
          </a:solidFill>
          <a:latin typeface="+mn-lt"/>
          <a:ea typeface="+mn-ea"/>
          <a:cs typeface="+mn-cs"/>
        </a:defRPr>
      </a:lvl7pPr>
      <a:lvl8pPr marL="19202400" indent="-1280160" algn="l" defTabSz="5120640" rtl="0" eaLnBrk="1" latinLnBrk="0" hangingPunct="1">
        <a:spcBef>
          <a:spcPct val="20000"/>
        </a:spcBef>
        <a:buFont typeface="Arial" pitchFamily="34" charset="0"/>
        <a:buChar char="•"/>
        <a:defRPr sz="11200" kern="1200">
          <a:solidFill>
            <a:schemeClr val="tx1"/>
          </a:solidFill>
          <a:latin typeface="+mn-lt"/>
          <a:ea typeface="+mn-ea"/>
          <a:cs typeface="+mn-cs"/>
        </a:defRPr>
      </a:lvl8pPr>
      <a:lvl9pPr marL="21762720" indent="-1280160" algn="l" defTabSz="5120640" rtl="0" eaLnBrk="1" latinLnBrk="0" hangingPunct="1">
        <a:spcBef>
          <a:spcPct val="20000"/>
        </a:spcBef>
        <a:buFont typeface="Arial" pitchFamily="34" charset="0"/>
        <a:buChar char="•"/>
        <a:defRPr sz="11200" kern="1200">
          <a:solidFill>
            <a:schemeClr val="tx1"/>
          </a:solidFill>
          <a:latin typeface="+mn-lt"/>
          <a:ea typeface="+mn-ea"/>
          <a:cs typeface="+mn-cs"/>
        </a:defRPr>
      </a:lvl9pPr>
    </p:bodyStyle>
    <p:otherStyle>
      <a:defPPr>
        <a:defRPr lang="en-US"/>
      </a:defPPr>
      <a:lvl1pPr marL="0" algn="l" defTabSz="5120640" rtl="0" eaLnBrk="1" latinLnBrk="0" hangingPunct="1">
        <a:defRPr sz="10100" kern="1200">
          <a:solidFill>
            <a:schemeClr val="tx1"/>
          </a:solidFill>
          <a:latin typeface="+mn-lt"/>
          <a:ea typeface="+mn-ea"/>
          <a:cs typeface="+mn-cs"/>
        </a:defRPr>
      </a:lvl1pPr>
      <a:lvl2pPr marL="2560320" algn="l" defTabSz="5120640" rtl="0" eaLnBrk="1" latinLnBrk="0" hangingPunct="1">
        <a:defRPr sz="10100" kern="1200">
          <a:solidFill>
            <a:schemeClr val="tx1"/>
          </a:solidFill>
          <a:latin typeface="+mn-lt"/>
          <a:ea typeface="+mn-ea"/>
          <a:cs typeface="+mn-cs"/>
        </a:defRPr>
      </a:lvl2pPr>
      <a:lvl3pPr marL="5120640" algn="l" defTabSz="5120640" rtl="0" eaLnBrk="1" latinLnBrk="0" hangingPunct="1">
        <a:defRPr sz="10100" kern="1200">
          <a:solidFill>
            <a:schemeClr val="tx1"/>
          </a:solidFill>
          <a:latin typeface="+mn-lt"/>
          <a:ea typeface="+mn-ea"/>
          <a:cs typeface="+mn-cs"/>
        </a:defRPr>
      </a:lvl3pPr>
      <a:lvl4pPr marL="7680960" algn="l" defTabSz="5120640" rtl="0" eaLnBrk="1" latinLnBrk="0" hangingPunct="1">
        <a:defRPr sz="10100" kern="1200">
          <a:solidFill>
            <a:schemeClr val="tx1"/>
          </a:solidFill>
          <a:latin typeface="+mn-lt"/>
          <a:ea typeface="+mn-ea"/>
          <a:cs typeface="+mn-cs"/>
        </a:defRPr>
      </a:lvl4pPr>
      <a:lvl5pPr marL="10241280" algn="l" defTabSz="5120640" rtl="0" eaLnBrk="1" latinLnBrk="0" hangingPunct="1">
        <a:defRPr sz="10100" kern="1200">
          <a:solidFill>
            <a:schemeClr val="tx1"/>
          </a:solidFill>
          <a:latin typeface="+mn-lt"/>
          <a:ea typeface="+mn-ea"/>
          <a:cs typeface="+mn-cs"/>
        </a:defRPr>
      </a:lvl5pPr>
      <a:lvl6pPr marL="12801600" algn="l" defTabSz="5120640" rtl="0" eaLnBrk="1" latinLnBrk="0" hangingPunct="1">
        <a:defRPr sz="10100" kern="1200">
          <a:solidFill>
            <a:schemeClr val="tx1"/>
          </a:solidFill>
          <a:latin typeface="+mn-lt"/>
          <a:ea typeface="+mn-ea"/>
          <a:cs typeface="+mn-cs"/>
        </a:defRPr>
      </a:lvl6pPr>
      <a:lvl7pPr marL="15361920" algn="l" defTabSz="5120640" rtl="0" eaLnBrk="1" latinLnBrk="0" hangingPunct="1">
        <a:defRPr sz="10100" kern="1200">
          <a:solidFill>
            <a:schemeClr val="tx1"/>
          </a:solidFill>
          <a:latin typeface="+mn-lt"/>
          <a:ea typeface="+mn-ea"/>
          <a:cs typeface="+mn-cs"/>
        </a:defRPr>
      </a:lvl7pPr>
      <a:lvl8pPr marL="17922240" algn="l" defTabSz="5120640" rtl="0" eaLnBrk="1" latinLnBrk="0" hangingPunct="1">
        <a:defRPr sz="10100" kern="1200">
          <a:solidFill>
            <a:schemeClr val="tx1"/>
          </a:solidFill>
          <a:latin typeface="+mn-lt"/>
          <a:ea typeface="+mn-ea"/>
          <a:cs typeface="+mn-cs"/>
        </a:defRPr>
      </a:lvl8pPr>
      <a:lvl9pPr marL="20482560" algn="l" defTabSz="5120640" rtl="0" eaLnBrk="1" latinLnBrk="0" hangingPunct="1">
        <a:defRPr sz="10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oleObject" Target="../embeddings/oleObject1.bin"/><Relationship Id="rId3" Type="http://schemas.openxmlformats.org/officeDocument/2006/relationships/notesSlide" Target="../notesSlides/notesSlide1.xml"/><Relationship Id="rId7" Type="http://schemas.openxmlformats.org/officeDocument/2006/relationships/image" Target="../media/image6.jpeg"/><Relationship Id="rId2" Type="http://schemas.openxmlformats.org/officeDocument/2006/relationships/slideLayout" Target="../slideLayouts/slideLayout12.xml"/><Relationship Id="rId1" Type="http://schemas.openxmlformats.org/officeDocument/2006/relationships/vmlDrawing" Target="../drawings/vmlDrawing1.vml"/><Relationship Id="rId6" Type="http://schemas.openxmlformats.org/officeDocument/2006/relationships/image" Target="../media/image5.jpeg"/><Relationship Id="rId11" Type="http://schemas.openxmlformats.org/officeDocument/2006/relationships/image" Target="../media/image8.jpeg"/><Relationship Id="rId5" Type="http://schemas.openxmlformats.org/officeDocument/2006/relationships/image" Target="../media/image4.jpeg"/><Relationship Id="rId10" Type="http://schemas.openxmlformats.org/officeDocument/2006/relationships/oleObject" Target="../embeddings/oleObject2.bin"/><Relationship Id="rId4" Type="http://schemas.openxmlformats.org/officeDocument/2006/relationships/image" Target="../media/image3.jpeg"/><Relationship Id="rId9" Type="http://schemas.openxmlformats.org/officeDocument/2006/relationships/image" Target="../media/image7.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7" name="Picture 2"/>
          <p:cNvPicPr>
            <a:picLocks noChangeAspect="1" noChangeArrowheads="1"/>
          </p:cNvPicPr>
          <p:nvPr/>
        </p:nvPicPr>
        <p:blipFill>
          <a:blip r:embed="rId4" cstate="print"/>
          <a:srcRect/>
          <a:stretch>
            <a:fillRect/>
          </a:stretch>
        </p:blipFill>
        <p:spPr bwMode="auto">
          <a:xfrm>
            <a:off x="13335001" y="7394103"/>
            <a:ext cx="15773400" cy="9777892"/>
          </a:xfrm>
          <a:prstGeom prst="rect">
            <a:avLst/>
          </a:prstGeom>
          <a:noFill/>
          <a:ln w="9525">
            <a:noFill/>
            <a:miter lim="800000"/>
            <a:headEnd/>
            <a:tailEnd/>
          </a:ln>
        </p:spPr>
      </p:pic>
      <p:pic>
        <p:nvPicPr>
          <p:cNvPr id="44038" name="Picture 2"/>
          <p:cNvPicPr>
            <a:picLocks noChangeAspect="1" noChangeArrowheads="1"/>
          </p:cNvPicPr>
          <p:nvPr/>
        </p:nvPicPr>
        <p:blipFill>
          <a:blip r:embed="rId5" cstate="print"/>
          <a:srcRect/>
          <a:stretch>
            <a:fillRect/>
          </a:stretch>
        </p:blipFill>
        <p:spPr bwMode="auto">
          <a:xfrm>
            <a:off x="29489401" y="7398005"/>
            <a:ext cx="9601200" cy="9761443"/>
          </a:xfrm>
          <a:prstGeom prst="rect">
            <a:avLst/>
          </a:prstGeom>
          <a:noFill/>
          <a:ln w="9525">
            <a:noFill/>
            <a:miter lim="800000"/>
            <a:headEnd/>
            <a:tailEnd/>
          </a:ln>
        </p:spPr>
      </p:pic>
      <p:pic>
        <p:nvPicPr>
          <p:cNvPr id="44039" name="Picture 2"/>
          <p:cNvPicPr>
            <a:picLocks noChangeAspect="1" noChangeArrowheads="1"/>
          </p:cNvPicPr>
          <p:nvPr/>
        </p:nvPicPr>
        <p:blipFill>
          <a:blip r:embed="rId6" cstate="print"/>
          <a:srcRect/>
          <a:stretch>
            <a:fillRect/>
          </a:stretch>
        </p:blipFill>
        <p:spPr bwMode="auto">
          <a:xfrm>
            <a:off x="29489400" y="19004329"/>
            <a:ext cx="9601200" cy="8761778"/>
          </a:xfrm>
          <a:prstGeom prst="rect">
            <a:avLst/>
          </a:prstGeom>
          <a:noFill/>
          <a:ln w="9525">
            <a:noFill/>
            <a:miter lim="800000"/>
            <a:headEnd/>
            <a:tailEnd/>
          </a:ln>
        </p:spPr>
      </p:pic>
      <p:pic>
        <p:nvPicPr>
          <p:cNvPr id="44040" name="Picture 2"/>
          <p:cNvPicPr>
            <a:picLocks noGrp="1" noChangeAspect="1" noChangeArrowheads="1"/>
          </p:cNvPicPr>
          <p:nvPr>
            <p:ph idx="1"/>
          </p:nvPr>
        </p:nvPicPr>
        <p:blipFill>
          <a:blip r:embed="rId7" cstate="print"/>
          <a:srcRect/>
          <a:stretch>
            <a:fillRect/>
          </a:stretch>
        </p:blipFill>
        <p:spPr>
          <a:xfrm>
            <a:off x="13331825" y="19004328"/>
            <a:ext cx="15832442" cy="8766316"/>
          </a:xfrm>
        </p:spPr>
      </p:pic>
      <p:sp>
        <p:nvSpPr>
          <p:cNvPr id="44041" name="Title 1"/>
          <p:cNvSpPr>
            <a:spLocks noGrp="1"/>
          </p:cNvSpPr>
          <p:nvPr>
            <p:ph type="title" sz="quarter"/>
          </p:nvPr>
        </p:nvSpPr>
        <p:spPr>
          <a:xfrm>
            <a:off x="1238250" y="975555"/>
            <a:ext cx="48215550" cy="5853333"/>
          </a:xfrm>
          <a:ln>
            <a:solidFill>
              <a:schemeClr val="tx1"/>
            </a:solidFill>
          </a:ln>
        </p:spPr>
        <p:txBody>
          <a:bodyPr>
            <a:normAutofit fontScale="90000"/>
          </a:bodyPr>
          <a:lstStyle/>
          <a:p>
            <a:r>
              <a:rPr lang="en-US" sz="9600" b="1" dirty="0" smtClean="0">
                <a:cs typeface="Times New Roman" pitchFamily="18" charset="0"/>
              </a:rPr>
              <a:t>Global climate change: Potential impacts of increasing temperature on the invasive weed Benghal dayflower (</a:t>
            </a:r>
            <a:r>
              <a:rPr lang="en-US" sz="9600" b="1" i="1" dirty="0" err="1" smtClean="0">
                <a:cs typeface="Times New Roman" pitchFamily="18" charset="0"/>
              </a:rPr>
              <a:t>Commelina</a:t>
            </a:r>
            <a:r>
              <a:rPr lang="en-US" sz="9600" b="1" i="1" dirty="0" smtClean="0">
                <a:cs typeface="Times New Roman" pitchFamily="18" charset="0"/>
              </a:rPr>
              <a:t> </a:t>
            </a:r>
            <a:r>
              <a:rPr lang="en-US" sz="9600" b="1" i="1" dirty="0" err="1" smtClean="0">
                <a:cs typeface="Times New Roman" pitchFamily="18" charset="0"/>
              </a:rPr>
              <a:t>benghalensis</a:t>
            </a:r>
            <a:r>
              <a:rPr lang="en-US" sz="9600" b="1" dirty="0" smtClean="0">
                <a:cs typeface="Times New Roman" pitchFamily="18" charset="0"/>
              </a:rPr>
              <a:t> L.)</a:t>
            </a:r>
            <a:r>
              <a:rPr lang="en-US" sz="8000" dirty="0" smtClean="0">
                <a:cs typeface="Times New Roman" pitchFamily="18" charset="0"/>
              </a:rPr>
              <a:t/>
            </a:r>
            <a:br>
              <a:rPr lang="en-US" sz="8000" dirty="0" smtClean="0">
                <a:cs typeface="Times New Roman" pitchFamily="18" charset="0"/>
              </a:rPr>
            </a:br>
            <a:r>
              <a:rPr lang="en-US" sz="8000" dirty="0" smtClean="0">
                <a:cs typeface="Times New Roman" pitchFamily="18" charset="0"/>
              </a:rPr>
              <a:t>Mandeep K. Riar, and Thomas W. Rufty, Department of Crop Science, North Carolina  State University</a:t>
            </a:r>
            <a:r>
              <a:rPr lang="en-US" sz="8000" dirty="0" smtClean="0">
                <a:latin typeface="Times New Roman" pitchFamily="18" charset="0"/>
                <a:cs typeface="Times New Roman" pitchFamily="18" charset="0"/>
              </a:rPr>
              <a:t/>
            </a:r>
            <a:br>
              <a:rPr lang="en-US" sz="8000" dirty="0" smtClean="0">
                <a:latin typeface="Times New Roman" pitchFamily="18" charset="0"/>
                <a:cs typeface="Times New Roman" pitchFamily="18" charset="0"/>
              </a:rPr>
            </a:br>
            <a:endParaRPr lang="en-US" sz="8000" dirty="0" smtClean="0">
              <a:latin typeface="Times New Roman" pitchFamily="18" charset="0"/>
              <a:cs typeface="Times New Roman" pitchFamily="18" charset="0"/>
            </a:endParaRPr>
          </a:p>
        </p:txBody>
      </p:sp>
      <p:sp>
        <p:nvSpPr>
          <p:cNvPr id="3" name="Content Placeholder 2"/>
          <p:cNvSpPr>
            <a:spLocks noGrp="1"/>
          </p:cNvSpPr>
          <p:nvPr>
            <p:ph sz="quarter" idx="1"/>
          </p:nvPr>
        </p:nvSpPr>
        <p:spPr>
          <a:xfrm>
            <a:off x="609600" y="7373679"/>
            <a:ext cx="12420600" cy="10794458"/>
          </a:xfrm>
        </p:spPr>
        <p:txBody>
          <a:bodyPr rtlCol="0">
            <a:noAutofit/>
          </a:bodyPr>
          <a:lstStyle/>
          <a:p>
            <a:pPr marL="47625" indent="-47625" algn="just">
              <a:lnSpc>
                <a:spcPct val="80000"/>
              </a:lnSpc>
              <a:buNone/>
            </a:pPr>
            <a:r>
              <a:rPr lang="en-US" sz="3600" dirty="0" smtClean="0">
                <a:latin typeface="Calibri" pitchFamily="34" charset="0"/>
                <a:cs typeface="Times New Roman" pitchFamily="18" charset="0"/>
              </a:rPr>
              <a:t>                                    </a:t>
            </a:r>
            <a:r>
              <a:rPr lang="en-US" sz="5000" b="1" dirty="0" smtClean="0">
                <a:latin typeface="Calibri" pitchFamily="34" charset="0"/>
                <a:cs typeface="Times New Roman" pitchFamily="18" charset="0"/>
              </a:rPr>
              <a:t>Introduction</a:t>
            </a:r>
          </a:p>
          <a:p>
            <a:pPr marL="47625" indent="-47625" algn="just">
              <a:buNone/>
            </a:pPr>
            <a:r>
              <a:rPr lang="en-US" sz="3400" dirty="0" smtClean="0">
                <a:latin typeface="Calibri" pitchFamily="34" charset="0"/>
                <a:cs typeface="Times New Roman" pitchFamily="18" charset="0"/>
              </a:rPr>
              <a:t>Benghal dayflower (</a:t>
            </a:r>
            <a:r>
              <a:rPr lang="en-US" sz="3400" i="1" dirty="0" err="1" smtClean="0">
                <a:latin typeface="Calibri" pitchFamily="34" charset="0"/>
                <a:cs typeface="Times New Roman" pitchFamily="18" charset="0"/>
              </a:rPr>
              <a:t>Commelina</a:t>
            </a:r>
            <a:r>
              <a:rPr lang="en-US" sz="3400" i="1" dirty="0" smtClean="0">
                <a:latin typeface="Calibri" pitchFamily="34" charset="0"/>
                <a:cs typeface="Times New Roman" pitchFamily="18" charset="0"/>
              </a:rPr>
              <a:t> </a:t>
            </a:r>
            <a:r>
              <a:rPr lang="en-US" sz="3400" i="1" dirty="0" err="1" smtClean="0">
                <a:latin typeface="Calibri" pitchFamily="34" charset="0"/>
                <a:cs typeface="Times New Roman" pitchFamily="18" charset="0"/>
              </a:rPr>
              <a:t>benghalensis</a:t>
            </a:r>
            <a:r>
              <a:rPr lang="en-US" sz="3400" dirty="0" smtClean="0">
                <a:latin typeface="Calibri" pitchFamily="34" charset="0"/>
                <a:cs typeface="Times New Roman" pitchFamily="18" charset="0"/>
              </a:rPr>
              <a:t> L.) is an invasive, noxious weed that is a serious threat to agriculture in the southeastern U.S. Its tolerance to </a:t>
            </a:r>
            <a:r>
              <a:rPr lang="en-US" sz="3400" dirty="0" err="1" smtClean="0">
                <a:latin typeface="Calibri" pitchFamily="34" charset="0"/>
                <a:cs typeface="Times New Roman" pitchFamily="18" charset="0"/>
              </a:rPr>
              <a:t>glyphosate</a:t>
            </a:r>
            <a:r>
              <a:rPr lang="en-US" sz="3400" dirty="0" smtClean="0">
                <a:latin typeface="Calibri" pitchFamily="34" charset="0"/>
                <a:cs typeface="Times New Roman" pitchFamily="18" charset="0"/>
              </a:rPr>
              <a:t>, ability to produce both aerial and subterranean seeds, and ability to regenerate from stem fragments make it extremely difficult to control. </a:t>
            </a:r>
          </a:p>
          <a:p>
            <a:pPr marL="0" indent="0" algn="just">
              <a:buNone/>
            </a:pPr>
            <a:r>
              <a:rPr lang="en-US" sz="3400" dirty="0" smtClean="0">
                <a:latin typeface="Calibri" pitchFamily="34" charset="0"/>
                <a:cs typeface="Times New Roman" pitchFamily="18" charset="0"/>
              </a:rPr>
              <a:t>      This weed is native to tropical Asia, Africa, and the Pacific Islands and has been established in Florida since the early years of last century. It is now the most troublesome weed in cotton and soybean in Georgia, and recent observations suggest it is moving northward into North Carolina. </a:t>
            </a:r>
          </a:p>
          <a:p>
            <a:pPr marL="0" indent="0" algn="just">
              <a:buNone/>
            </a:pPr>
            <a:r>
              <a:rPr lang="en-US" sz="3400" dirty="0" smtClean="0">
                <a:latin typeface="Calibri" pitchFamily="34" charset="0"/>
                <a:cs typeface="Times New Roman" pitchFamily="18" charset="0"/>
              </a:rPr>
              <a:t>     Global climate change is expected to have far-reaching impacts on agriculture. Higher temperatures associated with global climate change could </a:t>
            </a:r>
            <a:r>
              <a:rPr lang="en-US" sz="3400" dirty="0" smtClean="0">
                <a:latin typeface="Calibri" pitchFamily="34" charset="0"/>
                <a:cs typeface="Times New Roman" pitchFamily="18" charset="0"/>
              </a:rPr>
              <a:t>potentially increase </a:t>
            </a:r>
            <a:r>
              <a:rPr lang="en-US" sz="3400" dirty="0" smtClean="0">
                <a:latin typeface="Calibri" pitchFamily="34" charset="0"/>
                <a:cs typeface="Times New Roman" pitchFamily="18" charset="0"/>
              </a:rPr>
              <a:t>growth and competitiveness of weed species, especially those with tropical origins, like Benghal dayflower, that have high temperature optima. The purpose of this research is to examine the photoperiod and temperature responses of Benghal dayflower, and develop a model that will predict its potential northward range. </a:t>
            </a:r>
          </a:p>
          <a:p>
            <a:pPr marL="0" indent="0" algn="just" defTabSz="5120347" fontAlgn="auto">
              <a:spcAft>
                <a:spcPts val="0"/>
              </a:spcAft>
              <a:buFont typeface="Arial" pitchFamily="34" charset="0"/>
              <a:buNone/>
              <a:defRPr/>
            </a:pPr>
            <a:endParaRPr lang="en-US" sz="3600" dirty="0" smtClean="0">
              <a:latin typeface="Calibri" pitchFamily="34" charset="0"/>
              <a:cs typeface="Times New Roman" pitchFamily="18" charset="0"/>
            </a:endParaRPr>
          </a:p>
        </p:txBody>
      </p:sp>
      <p:sp>
        <p:nvSpPr>
          <p:cNvPr id="4" name="Content Placeholder 3"/>
          <p:cNvSpPr>
            <a:spLocks noGrp="1"/>
          </p:cNvSpPr>
          <p:nvPr>
            <p:ph sz="quarter" idx="2"/>
          </p:nvPr>
        </p:nvSpPr>
        <p:spPr>
          <a:xfrm>
            <a:off x="38557200" y="29038613"/>
            <a:ext cx="11753850" cy="8513939"/>
          </a:xfrm>
        </p:spPr>
        <p:txBody>
          <a:bodyPr rtlCol="0">
            <a:normAutofit/>
          </a:bodyPr>
          <a:lstStyle/>
          <a:p>
            <a:pPr marL="1920130" indent="-1920130" algn="ctr" defTabSz="5120347" fontAlgn="auto">
              <a:spcAft>
                <a:spcPts val="0"/>
              </a:spcAft>
              <a:buFont typeface="Arial" pitchFamily="34" charset="0"/>
              <a:buNone/>
              <a:defRPr/>
            </a:pPr>
            <a:r>
              <a:rPr lang="en-US" sz="3200" b="1" dirty="0" smtClean="0">
                <a:latin typeface="Calibri" pitchFamily="34" charset="0"/>
                <a:cs typeface="Times New Roman" pitchFamily="18" charset="0"/>
              </a:rPr>
              <a:t>References</a:t>
            </a:r>
          </a:p>
          <a:p>
            <a:pPr marL="0" indent="0" algn="just" defTabSz="5120347" fontAlgn="auto">
              <a:spcAft>
                <a:spcPts val="0"/>
              </a:spcAft>
              <a:buFont typeface="Arial" pitchFamily="34" charset="0"/>
              <a:buNone/>
              <a:defRPr/>
            </a:pPr>
            <a:r>
              <a:rPr lang="en-US" sz="2400" dirty="0" smtClean="0">
                <a:latin typeface="Calibri" pitchFamily="34" charset="0"/>
              </a:rPr>
              <a:t>Faden, R. B. 1993. The misconstrued and rare species of </a:t>
            </a:r>
            <a:r>
              <a:rPr lang="en-US" sz="2400" i="1" dirty="0" smtClean="0">
                <a:latin typeface="Calibri" pitchFamily="34" charset="0"/>
              </a:rPr>
              <a:t>Commelina</a:t>
            </a:r>
            <a:r>
              <a:rPr lang="en-US" sz="2400" dirty="0" smtClean="0">
                <a:latin typeface="Calibri" pitchFamily="34" charset="0"/>
              </a:rPr>
              <a:t> (Commelinaceae) in the  eastern United States. Ann. Mo. Bot. Gard. 80:208–218</a:t>
            </a:r>
            <a:r>
              <a:rPr lang="en-US" sz="2400" dirty="0" smtClean="0">
                <a:latin typeface="Calibri" pitchFamily="34" charset="0"/>
              </a:rPr>
              <a:t>.</a:t>
            </a:r>
          </a:p>
          <a:p>
            <a:pPr marL="0" indent="0" algn="just" defTabSz="5120347">
              <a:buNone/>
              <a:defRPr/>
            </a:pPr>
            <a:r>
              <a:rPr lang="en-US" sz="2400" dirty="0" err="1" smtClean="0">
                <a:latin typeface="Calibri" pitchFamily="34" charset="0"/>
              </a:rPr>
              <a:t>Gonzalez,C.B</a:t>
            </a:r>
            <a:r>
              <a:rPr lang="en-US" sz="2400" dirty="0" smtClean="0">
                <a:latin typeface="Calibri" pitchFamily="34" charset="0"/>
              </a:rPr>
              <a:t> and C.R.B.Haddad.1995. Light and temperature effects on flowering and seed    germination of </a:t>
            </a:r>
            <a:r>
              <a:rPr lang="en-US" sz="2400" i="1" dirty="0" err="1" smtClean="0">
                <a:latin typeface="Calibri" pitchFamily="34" charset="0"/>
              </a:rPr>
              <a:t>Commelina</a:t>
            </a:r>
            <a:r>
              <a:rPr lang="en-US" sz="2400" i="1" dirty="0" smtClean="0">
                <a:latin typeface="Calibri" pitchFamily="34" charset="0"/>
              </a:rPr>
              <a:t> </a:t>
            </a:r>
            <a:r>
              <a:rPr lang="en-US" sz="2400" i="1" dirty="0" err="1" smtClean="0">
                <a:latin typeface="Calibri" pitchFamily="34" charset="0"/>
              </a:rPr>
              <a:t>benghalensis</a:t>
            </a:r>
            <a:r>
              <a:rPr lang="en-US" sz="2400" dirty="0" smtClean="0">
                <a:latin typeface="Calibri" pitchFamily="34" charset="0"/>
              </a:rPr>
              <a:t> L. </a:t>
            </a:r>
            <a:r>
              <a:rPr lang="en-US" sz="2400" dirty="0" err="1" smtClean="0">
                <a:latin typeface="Calibri" pitchFamily="34" charset="0"/>
              </a:rPr>
              <a:t>Arq</a:t>
            </a:r>
            <a:r>
              <a:rPr lang="en-US" sz="2400" dirty="0" smtClean="0">
                <a:latin typeface="Calibri" pitchFamily="34" charset="0"/>
              </a:rPr>
              <a:t>. Biol. </a:t>
            </a:r>
            <a:r>
              <a:rPr lang="en-US" sz="2400" dirty="0" err="1" smtClean="0">
                <a:latin typeface="Calibri" pitchFamily="34" charset="0"/>
              </a:rPr>
              <a:t>Tecnol</a:t>
            </a:r>
            <a:r>
              <a:rPr lang="en-US" sz="2400" dirty="0" smtClean="0">
                <a:latin typeface="Calibri" pitchFamily="34" charset="0"/>
              </a:rPr>
              <a:t>. </a:t>
            </a:r>
            <a:r>
              <a:rPr lang="en-US" sz="2400" dirty="0" smtClean="0">
                <a:latin typeface="Calibri" pitchFamily="34" charset="0"/>
              </a:rPr>
              <a:t>38:651-659</a:t>
            </a:r>
            <a:endParaRPr lang="en-US" sz="2400" dirty="0" smtClean="0">
              <a:latin typeface="Calibri" pitchFamily="34" charset="0"/>
            </a:endParaRPr>
          </a:p>
          <a:p>
            <a:pPr marL="0" indent="0" algn="just" defTabSz="5120347" fontAlgn="auto">
              <a:spcAft>
                <a:spcPts val="0"/>
              </a:spcAft>
              <a:buFont typeface="Arial" pitchFamily="34" charset="0"/>
              <a:buNone/>
              <a:defRPr/>
            </a:pPr>
            <a:r>
              <a:rPr lang="en-US" sz="2400" dirty="0" err="1" smtClean="0">
                <a:latin typeface="Calibri" pitchFamily="34" charset="0"/>
              </a:rPr>
              <a:t>Krings</a:t>
            </a:r>
            <a:r>
              <a:rPr lang="en-US" sz="2400" dirty="0" smtClean="0">
                <a:latin typeface="Calibri" pitchFamily="34" charset="0"/>
              </a:rPr>
              <a:t>, A., M. Burton, and A. York. 2002. </a:t>
            </a:r>
            <a:r>
              <a:rPr lang="en-US" sz="2400" i="1" dirty="0" smtClean="0">
                <a:latin typeface="Calibri" pitchFamily="34" charset="0"/>
              </a:rPr>
              <a:t>Commelina benghalensis</a:t>
            </a:r>
            <a:r>
              <a:rPr lang="en-US" sz="2400" dirty="0" smtClean="0">
                <a:latin typeface="Calibri" pitchFamily="34" charset="0"/>
              </a:rPr>
              <a:t> (Commelinaceae) new to North Carolina and an updated key to Carolina congeners </a:t>
            </a:r>
            <a:r>
              <a:rPr lang="en-US" sz="2400" dirty="0" err="1" smtClean="0">
                <a:latin typeface="Calibri" pitchFamily="34" charset="0"/>
              </a:rPr>
              <a:t>Sida</a:t>
            </a:r>
            <a:r>
              <a:rPr lang="en-US" sz="2400" dirty="0" smtClean="0">
                <a:latin typeface="Calibri" pitchFamily="34" charset="0"/>
              </a:rPr>
              <a:t> Contr. Bot. 20:419 – 422.</a:t>
            </a:r>
          </a:p>
          <a:p>
            <a:pPr marL="0" indent="0" algn="just" defTabSz="5120347" fontAlgn="auto">
              <a:spcAft>
                <a:spcPts val="0"/>
              </a:spcAft>
              <a:buFont typeface="Arial" pitchFamily="34" charset="0"/>
              <a:buNone/>
              <a:defRPr/>
            </a:pPr>
            <a:r>
              <a:rPr lang="en-US" sz="2400" dirty="0" err="1" smtClean="0">
                <a:latin typeface="Calibri" pitchFamily="34" charset="0"/>
              </a:rPr>
              <a:t>Maheshwari</a:t>
            </a:r>
            <a:r>
              <a:rPr lang="en-US" sz="2400" dirty="0" smtClean="0">
                <a:latin typeface="Calibri" pitchFamily="34" charset="0"/>
              </a:rPr>
              <a:t>, P., and J. K. Maheshwari. 1955. Floral dimorphism in </a:t>
            </a:r>
            <a:r>
              <a:rPr lang="en-US" sz="2400" i="1" dirty="0" smtClean="0">
                <a:latin typeface="Calibri" pitchFamily="34" charset="0"/>
              </a:rPr>
              <a:t>Commelina forskalaei</a:t>
            </a:r>
            <a:r>
              <a:rPr lang="en-US" sz="2400" dirty="0" smtClean="0">
                <a:latin typeface="Calibri" pitchFamily="34" charset="0"/>
              </a:rPr>
              <a:t> Vahl and </a:t>
            </a:r>
            <a:r>
              <a:rPr lang="en-US" sz="2400" i="1" dirty="0" smtClean="0">
                <a:latin typeface="Calibri" pitchFamily="34" charset="0"/>
              </a:rPr>
              <a:t>C. benghalensis</a:t>
            </a:r>
            <a:r>
              <a:rPr lang="en-US" sz="2400" dirty="0" smtClean="0">
                <a:latin typeface="Calibri" pitchFamily="34" charset="0"/>
              </a:rPr>
              <a:t> L. Phytomorphology 5:413–422.</a:t>
            </a:r>
          </a:p>
          <a:p>
            <a:pPr marL="0" indent="0" algn="just" defTabSz="5120347" fontAlgn="auto">
              <a:spcAft>
                <a:spcPts val="0"/>
              </a:spcAft>
              <a:buFont typeface="Arial" pitchFamily="34" charset="0"/>
              <a:buNone/>
              <a:defRPr/>
            </a:pPr>
            <a:r>
              <a:rPr lang="en-US" sz="2400" dirty="0" err="1" smtClean="0">
                <a:latin typeface="Calibri" pitchFamily="34" charset="0"/>
              </a:rPr>
              <a:t>Price,A</a:t>
            </a:r>
            <a:r>
              <a:rPr lang="en-US" sz="2400" dirty="0" smtClean="0">
                <a:latin typeface="Calibri" pitchFamily="34" charset="0"/>
              </a:rPr>
              <a:t>., G. Brett </a:t>
            </a:r>
            <a:r>
              <a:rPr lang="en-US" sz="2400" dirty="0" err="1" smtClean="0">
                <a:latin typeface="Calibri" pitchFamily="34" charset="0"/>
              </a:rPr>
              <a:t>Runion</a:t>
            </a:r>
            <a:r>
              <a:rPr lang="en-US" sz="2400" dirty="0" smtClean="0">
                <a:latin typeface="Calibri" pitchFamily="34" charset="0"/>
              </a:rPr>
              <a:t>, S. A. Prior, H.H. Rogers, and H. A. </a:t>
            </a:r>
            <a:r>
              <a:rPr lang="en-US" sz="2400" dirty="0" err="1" smtClean="0">
                <a:latin typeface="Calibri" pitchFamily="34" charset="0"/>
              </a:rPr>
              <a:t>Torbert</a:t>
            </a:r>
            <a:r>
              <a:rPr lang="en-US" sz="2400" dirty="0" smtClean="0">
                <a:latin typeface="Calibri" pitchFamily="34" charset="0"/>
              </a:rPr>
              <a:t>. Tropical spiderwort (</a:t>
            </a:r>
            <a:r>
              <a:rPr lang="en-US" sz="2400" i="1" dirty="0" err="1" smtClean="0">
                <a:latin typeface="Calibri" pitchFamily="34" charset="0"/>
              </a:rPr>
              <a:t>Commelina</a:t>
            </a:r>
            <a:r>
              <a:rPr lang="en-US" sz="2400" i="1" dirty="0" smtClean="0">
                <a:latin typeface="Calibri" pitchFamily="34" charset="0"/>
              </a:rPr>
              <a:t> </a:t>
            </a:r>
            <a:r>
              <a:rPr lang="en-US" sz="2400" i="1" dirty="0" err="1" smtClean="0">
                <a:latin typeface="Calibri" pitchFamily="34" charset="0"/>
              </a:rPr>
              <a:t>benghalensis</a:t>
            </a:r>
            <a:r>
              <a:rPr lang="en-US" sz="2400" i="1" dirty="0" smtClean="0">
                <a:latin typeface="Calibri" pitchFamily="34" charset="0"/>
              </a:rPr>
              <a:t> </a:t>
            </a:r>
            <a:r>
              <a:rPr lang="en-US" sz="2400" dirty="0" smtClean="0">
                <a:latin typeface="Calibri" pitchFamily="34" charset="0"/>
              </a:rPr>
              <a:t>L.) increases growth under elevated atmospheric carbon dioxide. J. Environ. Qual. 38:729-733.</a:t>
            </a:r>
          </a:p>
          <a:p>
            <a:pPr marL="0" indent="0" algn="just" defTabSz="5120347" fontAlgn="auto">
              <a:spcAft>
                <a:spcPts val="0"/>
              </a:spcAft>
              <a:buFont typeface="Arial" pitchFamily="34" charset="0"/>
              <a:buNone/>
              <a:defRPr/>
            </a:pPr>
            <a:endParaRPr lang="en-US" sz="2400" dirty="0" smtClean="0">
              <a:latin typeface="Calibri" pitchFamily="34" charset="0"/>
            </a:endParaRPr>
          </a:p>
          <a:p>
            <a:pPr marL="0" indent="0" algn="just" defTabSz="5120347" fontAlgn="auto">
              <a:spcAft>
                <a:spcPts val="0"/>
              </a:spcAft>
              <a:buFont typeface="Arial" pitchFamily="34" charset="0"/>
              <a:buNone/>
              <a:defRPr/>
            </a:pPr>
            <a:endParaRPr lang="en-US" sz="2400" dirty="0" smtClean="0">
              <a:latin typeface="Calibri" pitchFamily="34" charset="0"/>
            </a:endParaRPr>
          </a:p>
          <a:p>
            <a:pPr marL="0" indent="0" algn="just" defTabSz="5120347" fontAlgn="auto">
              <a:spcAft>
                <a:spcPts val="0"/>
              </a:spcAft>
              <a:buFont typeface="Arial" pitchFamily="34" charset="0"/>
              <a:buNone/>
              <a:defRPr/>
            </a:pPr>
            <a:endParaRPr lang="en-US" sz="3200" dirty="0" smtClean="0"/>
          </a:p>
          <a:p>
            <a:pPr marL="1920130" indent="-1920130" algn="ctr" defTabSz="5120347" fontAlgn="auto">
              <a:spcAft>
                <a:spcPts val="0"/>
              </a:spcAft>
              <a:buFont typeface="Arial" pitchFamily="34" charset="0"/>
              <a:buNone/>
              <a:defRPr/>
            </a:pPr>
            <a:endParaRPr lang="en-US" sz="3200" dirty="0">
              <a:cs typeface="Times New Roman" pitchFamily="18" charset="0"/>
            </a:endParaRPr>
          </a:p>
        </p:txBody>
      </p:sp>
      <p:sp>
        <p:nvSpPr>
          <p:cNvPr id="6" name="Content Placeholder 5"/>
          <p:cNvSpPr>
            <a:spLocks noGrp="1"/>
          </p:cNvSpPr>
          <p:nvPr>
            <p:ph sz="quarter" idx="4"/>
          </p:nvPr>
        </p:nvSpPr>
        <p:spPr>
          <a:xfrm>
            <a:off x="0" y="28734544"/>
            <a:ext cx="13030200" cy="7829783"/>
          </a:xfrm>
        </p:spPr>
        <p:txBody>
          <a:bodyPr rtlCol="0">
            <a:noAutofit/>
          </a:bodyPr>
          <a:lstStyle/>
          <a:p>
            <a:pPr marL="96838" indent="-96838" algn="ctr">
              <a:buNone/>
            </a:pPr>
            <a:r>
              <a:rPr lang="en-US" sz="3600" dirty="0" smtClean="0"/>
              <a:t> </a:t>
            </a:r>
            <a:r>
              <a:rPr lang="en-US" sz="5000" b="1" dirty="0" smtClean="0">
                <a:latin typeface="Calibri" pitchFamily="34" charset="0"/>
              </a:rPr>
              <a:t>Results</a:t>
            </a:r>
          </a:p>
          <a:p>
            <a:pPr marL="914400" indent="-433388" algn="just"/>
            <a:r>
              <a:rPr lang="en-US" sz="3400" dirty="0" smtClean="0">
                <a:latin typeface="Calibri" pitchFamily="34" charset="0"/>
              </a:rPr>
              <a:t>Flower initiation of plants grown with a night interruption (SN) was delayed by 4-5 days compared to plants with an uninterrupted night (LN)(data not shown), indicating a degree of photoperiod sensitivity. This observation is different from others in the literature, where Bengal dayflower has been found to be day </a:t>
            </a:r>
            <a:r>
              <a:rPr lang="en-US" sz="3400" dirty="0" smtClean="0">
                <a:latin typeface="Calibri" pitchFamily="34" charset="0"/>
              </a:rPr>
              <a:t>neutral</a:t>
            </a:r>
            <a:r>
              <a:rPr lang="en-US" sz="3400" dirty="0" smtClean="0">
                <a:latin typeface="Calibri" pitchFamily="34" charset="0"/>
              </a:rPr>
              <a:t> </a:t>
            </a:r>
            <a:r>
              <a:rPr lang="en-US" sz="3400" dirty="0" smtClean="0">
                <a:latin typeface="Calibri" pitchFamily="34" charset="0"/>
              </a:rPr>
              <a:t>(</a:t>
            </a:r>
            <a:r>
              <a:rPr lang="en-US" sz="3400" dirty="0" smtClean="0">
                <a:latin typeface="Calibri" pitchFamily="34" charset="0"/>
              </a:rPr>
              <a:t>Gonzalez and Haddad </a:t>
            </a:r>
            <a:r>
              <a:rPr lang="en-US" sz="3400" dirty="0" smtClean="0">
                <a:latin typeface="Calibri" pitchFamily="34" charset="0"/>
              </a:rPr>
              <a:t>,1995</a:t>
            </a:r>
            <a:r>
              <a:rPr lang="en-US" sz="3400" dirty="0" smtClean="0">
                <a:latin typeface="Calibri" pitchFamily="34" charset="0"/>
              </a:rPr>
              <a:t>) </a:t>
            </a:r>
            <a:r>
              <a:rPr lang="en-US" sz="3400" dirty="0" smtClean="0">
                <a:latin typeface="Calibri" pitchFamily="34" charset="0"/>
              </a:rPr>
              <a:t>.</a:t>
            </a:r>
            <a:endParaRPr lang="en-US" sz="3400" dirty="0" smtClean="0">
              <a:latin typeface="Calibri" pitchFamily="34" charset="0"/>
            </a:endParaRPr>
          </a:p>
          <a:p>
            <a:pPr marL="914400" indent="-433388" algn="just">
              <a:buFont typeface="Arial" pitchFamily="34" charset="0"/>
              <a:buChar char="•"/>
            </a:pPr>
            <a:r>
              <a:rPr lang="en-US" sz="3400" dirty="0" smtClean="0">
                <a:latin typeface="Calibri" pitchFamily="34" charset="0"/>
              </a:rPr>
              <a:t>Vegetative plant growth and biomass were maximized at </a:t>
            </a:r>
            <a:r>
              <a:rPr lang="en-US" sz="3400" dirty="0" smtClean="0">
                <a:latin typeface="Calibri" pitchFamily="34" charset="0"/>
              </a:rPr>
              <a:t>the higher </a:t>
            </a:r>
            <a:r>
              <a:rPr lang="en-US" sz="3400" dirty="0" smtClean="0">
                <a:latin typeface="Calibri" pitchFamily="34" charset="0"/>
              </a:rPr>
              <a:t>day/night temperature of 35/28°C irrespective of the day length. The high temperature optimum reflects the tropical origin of Bengal dayflower. </a:t>
            </a:r>
          </a:p>
          <a:p>
            <a:pPr algn="just">
              <a:buNone/>
            </a:pPr>
            <a:endParaRPr lang="en-US" sz="3400" b="1" dirty="0" smtClean="0">
              <a:latin typeface="Calibri" pitchFamily="34" charset="0"/>
            </a:endParaRPr>
          </a:p>
          <a:p>
            <a:pPr marL="0" indent="0" algn="just">
              <a:buFont typeface="Arial" pitchFamily="34" charset="0"/>
              <a:buChar char="•"/>
            </a:pPr>
            <a:endParaRPr lang="en-US" sz="3400" dirty="0" smtClean="0">
              <a:latin typeface="Calibri" pitchFamily="34" charset="0"/>
            </a:endParaRPr>
          </a:p>
        </p:txBody>
      </p:sp>
      <p:sp>
        <p:nvSpPr>
          <p:cNvPr id="44045" name="TextBox 16"/>
          <p:cNvSpPr txBox="1">
            <a:spLocks noChangeArrowheads="1"/>
          </p:cNvSpPr>
          <p:nvPr/>
        </p:nvSpPr>
        <p:spPr bwMode="auto">
          <a:xfrm>
            <a:off x="990600" y="18624241"/>
            <a:ext cx="11506200" cy="12095619"/>
          </a:xfrm>
          <a:prstGeom prst="rect">
            <a:avLst/>
          </a:prstGeom>
          <a:noFill/>
          <a:ln w="9525">
            <a:noFill/>
            <a:miter lim="800000"/>
            <a:headEnd/>
            <a:tailEnd/>
          </a:ln>
        </p:spPr>
        <p:txBody>
          <a:bodyPr wrap="square" lIns="111982" tIns="0" rIns="512035" bIns="0">
            <a:spAutoFit/>
          </a:bodyPr>
          <a:lstStyle/>
          <a:p>
            <a:pPr algn="ctr"/>
            <a:r>
              <a:rPr lang="en-US" sz="5000" b="1" dirty="0">
                <a:latin typeface="Calibri" pitchFamily="34" charset="0"/>
              </a:rPr>
              <a:t>Materials and Methods</a:t>
            </a:r>
          </a:p>
          <a:p>
            <a:pPr algn="just"/>
            <a:endParaRPr lang="en-US" sz="4200" dirty="0">
              <a:latin typeface="Calibri" pitchFamily="34" charset="0"/>
            </a:endParaRPr>
          </a:p>
          <a:p>
            <a:pPr algn="just"/>
            <a:endParaRPr lang="en-US" sz="4400" dirty="0">
              <a:latin typeface="Calibri" pitchFamily="34" charset="0"/>
            </a:endParaRPr>
          </a:p>
          <a:p>
            <a:pPr algn="just"/>
            <a:endParaRPr lang="en-US" sz="4400" dirty="0">
              <a:latin typeface="Calibri" pitchFamily="34" charset="0"/>
            </a:endParaRPr>
          </a:p>
          <a:p>
            <a:pPr algn="just"/>
            <a:endParaRPr lang="en-US" dirty="0">
              <a:latin typeface="Calibri" pitchFamily="34" charset="0"/>
            </a:endParaRPr>
          </a:p>
          <a:p>
            <a:pPr algn="just"/>
            <a:endParaRPr lang="en-US" dirty="0">
              <a:latin typeface="Calibri" pitchFamily="34" charset="0"/>
            </a:endParaRPr>
          </a:p>
          <a:p>
            <a:pPr algn="just"/>
            <a:endParaRPr lang="en-US" dirty="0">
              <a:latin typeface="Calibri" pitchFamily="34" charset="0"/>
            </a:endParaRPr>
          </a:p>
          <a:p>
            <a:pPr algn="just"/>
            <a:endParaRPr lang="en-US" dirty="0">
              <a:latin typeface="Calibri" pitchFamily="34" charset="0"/>
            </a:endParaRPr>
          </a:p>
          <a:p>
            <a:pPr algn="just"/>
            <a:endParaRPr lang="en-US" dirty="0">
              <a:latin typeface="Calibri" pitchFamily="34" charset="0"/>
            </a:endParaRPr>
          </a:p>
          <a:p>
            <a:pPr algn="just"/>
            <a:endParaRPr lang="en-US" dirty="0">
              <a:latin typeface="Calibri" pitchFamily="34" charset="0"/>
            </a:endParaRPr>
          </a:p>
        </p:txBody>
      </p:sp>
      <p:sp>
        <p:nvSpPr>
          <p:cNvPr id="44047" name="TextBox 24"/>
          <p:cNvSpPr txBox="1">
            <a:spLocks noChangeArrowheads="1"/>
          </p:cNvSpPr>
          <p:nvPr/>
        </p:nvSpPr>
        <p:spPr bwMode="auto">
          <a:xfrm>
            <a:off x="15925801" y="8970043"/>
            <a:ext cx="1279525" cy="1563475"/>
          </a:xfrm>
          <a:prstGeom prst="rect">
            <a:avLst/>
          </a:prstGeom>
          <a:noFill/>
          <a:ln w="9525">
            <a:noFill/>
            <a:miter lim="800000"/>
            <a:headEnd/>
            <a:tailEnd/>
          </a:ln>
        </p:spPr>
        <p:txBody>
          <a:bodyPr lIns="512035" tIns="256017" rIns="512035" bIns="256017">
            <a:spAutoFit/>
          </a:bodyPr>
          <a:lstStyle/>
          <a:p>
            <a:r>
              <a:rPr lang="en-US" sz="6800" dirty="0">
                <a:latin typeface="Calibri" pitchFamily="34" charset="0"/>
              </a:rPr>
              <a:t>a</a:t>
            </a:r>
          </a:p>
        </p:txBody>
      </p:sp>
      <p:sp>
        <p:nvSpPr>
          <p:cNvPr id="44048" name="TextBox 25"/>
          <p:cNvSpPr txBox="1">
            <a:spLocks noChangeArrowheads="1"/>
          </p:cNvSpPr>
          <p:nvPr/>
        </p:nvSpPr>
        <p:spPr bwMode="auto">
          <a:xfrm>
            <a:off x="23774400" y="8285887"/>
            <a:ext cx="1600200" cy="1621703"/>
          </a:xfrm>
          <a:prstGeom prst="rect">
            <a:avLst/>
          </a:prstGeom>
          <a:noFill/>
          <a:ln w="9525">
            <a:noFill/>
            <a:miter lim="800000"/>
            <a:headEnd/>
            <a:tailEnd/>
          </a:ln>
        </p:spPr>
        <p:txBody>
          <a:bodyPr lIns="512035" tIns="256017" rIns="512035" bIns="256017">
            <a:spAutoFit/>
          </a:bodyPr>
          <a:lstStyle/>
          <a:p>
            <a:r>
              <a:rPr lang="en-US" sz="6800" dirty="0">
                <a:latin typeface="Calibri" pitchFamily="34" charset="0"/>
              </a:rPr>
              <a:t>b</a:t>
            </a:r>
          </a:p>
        </p:txBody>
      </p:sp>
      <p:sp>
        <p:nvSpPr>
          <p:cNvPr id="44049" name="TextBox 26"/>
          <p:cNvSpPr txBox="1">
            <a:spLocks noChangeArrowheads="1"/>
          </p:cNvSpPr>
          <p:nvPr/>
        </p:nvSpPr>
        <p:spPr bwMode="auto">
          <a:xfrm>
            <a:off x="28651200" y="6689524"/>
            <a:ext cx="1066800" cy="2071306"/>
          </a:xfrm>
          <a:prstGeom prst="rect">
            <a:avLst/>
          </a:prstGeom>
          <a:noFill/>
          <a:ln w="9525">
            <a:noFill/>
            <a:miter lim="800000"/>
            <a:headEnd/>
            <a:tailEnd/>
          </a:ln>
        </p:spPr>
        <p:txBody>
          <a:bodyPr lIns="512035" tIns="256017" rIns="512035" bIns="256017">
            <a:spAutoFit/>
          </a:bodyPr>
          <a:lstStyle/>
          <a:p>
            <a:endParaRPr lang="en-US">
              <a:latin typeface="Calibri" pitchFamily="34" charset="0"/>
            </a:endParaRPr>
          </a:p>
        </p:txBody>
      </p:sp>
      <p:sp>
        <p:nvSpPr>
          <p:cNvPr id="44050" name="TextBox 29"/>
          <p:cNvSpPr txBox="1">
            <a:spLocks noChangeArrowheads="1"/>
          </p:cNvSpPr>
          <p:nvPr/>
        </p:nvSpPr>
        <p:spPr bwMode="auto">
          <a:xfrm>
            <a:off x="13258800" y="17179912"/>
            <a:ext cx="15468600" cy="1473786"/>
          </a:xfrm>
          <a:prstGeom prst="rect">
            <a:avLst/>
          </a:prstGeom>
          <a:noFill/>
          <a:ln w="9525">
            <a:noFill/>
            <a:miter lim="800000"/>
            <a:headEnd/>
            <a:tailEnd/>
          </a:ln>
        </p:spPr>
        <p:txBody>
          <a:bodyPr lIns="0" tIns="0" rIns="0" bIns="0">
            <a:spAutoFit/>
          </a:bodyPr>
          <a:lstStyle/>
          <a:p>
            <a:pPr algn="just"/>
            <a:r>
              <a:rPr lang="en-US" sz="4800" dirty="0">
                <a:latin typeface="Calibri" pitchFamily="34" charset="0"/>
              </a:rPr>
              <a:t>Fig.1.(a). Plant response at </a:t>
            </a:r>
            <a:r>
              <a:rPr lang="en-US" sz="4800" dirty="0" smtClean="0">
                <a:latin typeface="Calibri" pitchFamily="34" charset="0"/>
              </a:rPr>
              <a:t>35/28°C–LN</a:t>
            </a:r>
            <a:r>
              <a:rPr lang="en-US" sz="4800" dirty="0">
                <a:latin typeface="Calibri" pitchFamily="34" charset="0"/>
              </a:rPr>
              <a:t>; Fig.1.(b). Plant response at </a:t>
            </a:r>
            <a:r>
              <a:rPr lang="en-US" sz="4800" dirty="0" smtClean="0">
                <a:latin typeface="Calibri" pitchFamily="34" charset="0"/>
              </a:rPr>
              <a:t>35/28°C–SN</a:t>
            </a:r>
            <a:r>
              <a:rPr lang="en-US" sz="4800" dirty="0">
                <a:latin typeface="Calibri" pitchFamily="34" charset="0"/>
              </a:rPr>
              <a:t>.  </a:t>
            </a:r>
          </a:p>
        </p:txBody>
      </p:sp>
      <p:sp>
        <p:nvSpPr>
          <p:cNvPr id="44051" name="TextBox 31"/>
          <p:cNvSpPr txBox="1">
            <a:spLocks noChangeArrowheads="1"/>
          </p:cNvSpPr>
          <p:nvPr/>
        </p:nvSpPr>
        <p:spPr bwMode="auto">
          <a:xfrm>
            <a:off x="13411200" y="27670302"/>
            <a:ext cx="15163800" cy="2050884"/>
          </a:xfrm>
          <a:prstGeom prst="rect">
            <a:avLst/>
          </a:prstGeom>
          <a:noFill/>
          <a:ln w="9525">
            <a:noFill/>
            <a:miter lim="800000"/>
            <a:headEnd/>
            <a:tailEnd/>
          </a:ln>
        </p:spPr>
        <p:txBody>
          <a:bodyPr lIns="0" tIns="256017" rIns="0" bIns="256017">
            <a:spAutoFit/>
          </a:bodyPr>
          <a:lstStyle/>
          <a:p>
            <a:pPr algn="just"/>
            <a:r>
              <a:rPr lang="en-US" sz="4800" dirty="0">
                <a:latin typeface="Calibri" pitchFamily="34" charset="0"/>
              </a:rPr>
              <a:t>Fig.2.Response of plant growth at 28 DAIT to different temperature and night length treatments. </a:t>
            </a:r>
          </a:p>
        </p:txBody>
      </p:sp>
      <p:sp>
        <p:nvSpPr>
          <p:cNvPr id="44052" name="TextBox 35"/>
          <p:cNvSpPr txBox="1">
            <a:spLocks noChangeArrowheads="1"/>
          </p:cNvSpPr>
          <p:nvPr/>
        </p:nvSpPr>
        <p:spPr bwMode="auto">
          <a:xfrm>
            <a:off x="40157400" y="25845886"/>
            <a:ext cx="9753600" cy="2818975"/>
          </a:xfrm>
          <a:prstGeom prst="rect">
            <a:avLst/>
          </a:prstGeom>
          <a:noFill/>
          <a:ln w="9525">
            <a:noFill/>
            <a:miter lim="800000"/>
            <a:headEnd/>
            <a:tailEnd/>
          </a:ln>
        </p:spPr>
        <p:txBody>
          <a:bodyPr wrap="square" lIns="0" tIns="256017" rIns="0" bIns="256017">
            <a:spAutoFit/>
          </a:bodyPr>
          <a:lstStyle/>
          <a:p>
            <a:r>
              <a:rPr lang="en-US" sz="4800" dirty="0">
                <a:latin typeface="Calibri" pitchFamily="34" charset="0"/>
              </a:rPr>
              <a:t>Fig. 5. Number of aerial and subterranean </a:t>
            </a:r>
            <a:r>
              <a:rPr lang="en-US" sz="4800" dirty="0" err="1">
                <a:latin typeface="Calibri" pitchFamily="34" charset="0"/>
              </a:rPr>
              <a:t>spathes</a:t>
            </a:r>
            <a:r>
              <a:rPr lang="en-US" sz="4800" dirty="0">
                <a:latin typeface="Calibri" pitchFamily="34" charset="0"/>
              </a:rPr>
              <a:t> produced per plant at different harvest intervals.</a:t>
            </a:r>
          </a:p>
        </p:txBody>
      </p:sp>
      <p:graphicFrame>
        <p:nvGraphicFramePr>
          <p:cNvPr id="44034" name="Object 3"/>
          <p:cNvGraphicFramePr>
            <a:graphicFrameLocks noChangeAspect="1"/>
          </p:cNvGraphicFramePr>
          <p:nvPr/>
        </p:nvGraphicFramePr>
        <p:xfrm>
          <a:off x="185580339" y="1911519"/>
          <a:ext cx="17495837" cy="2793636"/>
        </p:xfrm>
        <a:graphic>
          <a:graphicData uri="http://schemas.openxmlformats.org/presentationml/2006/ole">
            <p:oleObj spid="_x0000_s16386" name="Photo Editor Photo" r:id="rId8" imgW="1190476" imgH="190426" progId="">
              <p:embed/>
            </p:oleObj>
          </a:graphicData>
        </a:graphic>
      </p:graphicFrame>
      <p:pic>
        <p:nvPicPr>
          <p:cNvPr id="44053" name="Picture 40" descr="Block S"/>
          <p:cNvPicPr>
            <a:picLocks noChangeAspect="1" noChangeArrowheads="1"/>
          </p:cNvPicPr>
          <p:nvPr/>
        </p:nvPicPr>
        <p:blipFill>
          <a:blip r:embed="rId9" cstate="print"/>
          <a:srcRect/>
          <a:stretch>
            <a:fillRect/>
          </a:stretch>
        </p:blipFill>
        <p:spPr bwMode="auto">
          <a:xfrm>
            <a:off x="1778000" y="4256969"/>
            <a:ext cx="1657350" cy="2128485"/>
          </a:xfrm>
          <a:prstGeom prst="rect">
            <a:avLst/>
          </a:prstGeom>
          <a:noFill/>
          <a:ln w="9525">
            <a:noFill/>
            <a:miter lim="800000"/>
            <a:headEnd/>
            <a:tailEnd/>
          </a:ln>
        </p:spPr>
      </p:pic>
      <p:sp>
        <p:nvSpPr>
          <p:cNvPr id="44055" name="TextBox 39"/>
          <p:cNvSpPr txBox="1">
            <a:spLocks noChangeArrowheads="1"/>
          </p:cNvSpPr>
          <p:nvPr/>
        </p:nvSpPr>
        <p:spPr bwMode="auto">
          <a:xfrm>
            <a:off x="29489400" y="16875844"/>
            <a:ext cx="9220200" cy="2050884"/>
          </a:xfrm>
          <a:prstGeom prst="rect">
            <a:avLst/>
          </a:prstGeom>
          <a:noFill/>
          <a:ln w="9525">
            <a:noFill/>
            <a:miter lim="800000"/>
            <a:headEnd/>
            <a:tailEnd/>
          </a:ln>
        </p:spPr>
        <p:txBody>
          <a:bodyPr lIns="0" tIns="256017" rIns="0" bIns="256017">
            <a:spAutoFit/>
          </a:bodyPr>
          <a:lstStyle/>
          <a:p>
            <a:pPr algn="just"/>
            <a:r>
              <a:rPr lang="en-US" sz="4800" dirty="0" smtClean="0">
                <a:latin typeface="Calibri" pitchFamily="34" charset="0"/>
              </a:rPr>
              <a:t>Fig.3. </a:t>
            </a:r>
            <a:r>
              <a:rPr lang="en-US" sz="4800" dirty="0">
                <a:latin typeface="Calibri" pitchFamily="34" charset="0"/>
              </a:rPr>
              <a:t>Aerial </a:t>
            </a:r>
            <a:r>
              <a:rPr lang="en-US" sz="4800" dirty="0" err="1">
                <a:latin typeface="Calibri" pitchFamily="34" charset="0"/>
              </a:rPr>
              <a:t>spathes</a:t>
            </a:r>
            <a:r>
              <a:rPr lang="en-US" sz="4800" dirty="0">
                <a:latin typeface="Calibri" pitchFamily="34" charset="0"/>
              </a:rPr>
              <a:t> containing mature seeds. </a:t>
            </a:r>
          </a:p>
        </p:txBody>
      </p:sp>
      <p:sp>
        <p:nvSpPr>
          <p:cNvPr id="44056" name="Rectangle 41"/>
          <p:cNvSpPr>
            <a:spLocks noChangeArrowheads="1"/>
          </p:cNvSpPr>
          <p:nvPr/>
        </p:nvSpPr>
        <p:spPr bwMode="auto">
          <a:xfrm>
            <a:off x="29489400" y="27898354"/>
            <a:ext cx="9677400" cy="1628037"/>
          </a:xfrm>
          <a:prstGeom prst="rect">
            <a:avLst/>
          </a:prstGeom>
          <a:noFill/>
          <a:ln w="9525">
            <a:noFill/>
            <a:miter lim="800000"/>
            <a:headEnd/>
            <a:tailEnd/>
          </a:ln>
        </p:spPr>
        <p:txBody>
          <a:bodyPr>
            <a:spAutoFit/>
          </a:bodyPr>
          <a:lstStyle/>
          <a:p>
            <a:pPr algn="just"/>
            <a:r>
              <a:rPr lang="en-US" sz="4800" dirty="0">
                <a:latin typeface="Calibri" pitchFamily="34" charset="0"/>
              </a:rPr>
              <a:t>Fig.4.Development of subterranean reproductive structures at 14 DAIT.</a:t>
            </a:r>
          </a:p>
        </p:txBody>
      </p:sp>
      <p:graphicFrame>
        <p:nvGraphicFramePr>
          <p:cNvPr id="44036" name="Object 4"/>
          <p:cNvGraphicFramePr>
            <a:graphicFrameLocks noChangeAspect="1"/>
          </p:cNvGraphicFramePr>
          <p:nvPr/>
        </p:nvGraphicFramePr>
        <p:xfrm>
          <a:off x="39928800" y="7373679"/>
          <a:ext cx="9220200" cy="18472207"/>
        </p:xfrm>
        <a:graphic>
          <a:graphicData uri="http://schemas.openxmlformats.org/presentationml/2006/ole">
            <p:oleObj spid="_x0000_s16387" name="SPW 10.0 Graph" r:id="rId10" imgW="3622680" imgH="8379360" progId="SigmaPlotGraphicObject.9">
              <p:embed/>
            </p:oleObj>
          </a:graphicData>
        </a:graphic>
      </p:graphicFrame>
      <p:sp>
        <p:nvSpPr>
          <p:cNvPr id="46" name="Rectangle 45"/>
          <p:cNvSpPr/>
          <p:nvPr/>
        </p:nvSpPr>
        <p:spPr>
          <a:xfrm>
            <a:off x="39776400" y="7373679"/>
            <a:ext cx="9677400" cy="21436882"/>
          </a:xfrm>
          <a:prstGeom prst="rect">
            <a:avLst/>
          </a:prstGeom>
          <a:noFill/>
          <a:ln w="1270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5120347" fontAlgn="auto">
              <a:spcBef>
                <a:spcPts val="0"/>
              </a:spcBef>
              <a:spcAft>
                <a:spcPts val="0"/>
              </a:spcAft>
              <a:defRPr/>
            </a:pPr>
            <a:endParaRPr lang="en-US"/>
          </a:p>
        </p:txBody>
      </p:sp>
      <p:sp>
        <p:nvSpPr>
          <p:cNvPr id="27" name="Rectangle 26"/>
          <p:cNvSpPr/>
          <p:nvPr/>
        </p:nvSpPr>
        <p:spPr>
          <a:xfrm>
            <a:off x="838200" y="19612466"/>
            <a:ext cx="11811000" cy="9487495"/>
          </a:xfrm>
          <a:prstGeom prst="rect">
            <a:avLst/>
          </a:prstGeom>
        </p:spPr>
        <p:txBody>
          <a:bodyPr wrap="square">
            <a:spAutoFit/>
          </a:bodyPr>
          <a:lstStyle/>
          <a:p>
            <a:pPr marL="192088" algn="just">
              <a:buFont typeface="Arial" charset="0"/>
              <a:buNone/>
            </a:pPr>
            <a:r>
              <a:rPr lang="en-US" sz="3400" dirty="0" smtClean="0">
                <a:latin typeface="Calibri" pitchFamily="34" charset="0"/>
              </a:rPr>
              <a:t>Experiments were conducted in controlled environmental growth chambers at the NCSU </a:t>
            </a:r>
            <a:r>
              <a:rPr lang="en-US" sz="3400" dirty="0" err="1" smtClean="0">
                <a:latin typeface="Calibri" pitchFamily="34" charset="0"/>
              </a:rPr>
              <a:t>Phytotron</a:t>
            </a:r>
            <a:r>
              <a:rPr lang="en-US" sz="3400" dirty="0" smtClean="0">
                <a:latin typeface="Calibri" pitchFamily="34" charset="0"/>
              </a:rPr>
              <a:t>. Large aboveground seeds of Benghal dayflower were germinated and plants grown in chambers at a constant day/night temperature of 30°C, with a 9-h day period and 15-h night period. At the one leaf stage, plants were exposed to the following treatments:</a:t>
            </a:r>
          </a:p>
          <a:p>
            <a:pPr marL="342900" indent="-23813">
              <a:buFont typeface="Calibri" pitchFamily="34" charset="0"/>
              <a:buAutoNum type="arabicPeriod"/>
            </a:pPr>
            <a:r>
              <a:rPr lang="en-US" sz="3400" dirty="0" smtClean="0">
                <a:latin typeface="Calibri" pitchFamily="34" charset="0"/>
              </a:rPr>
              <a:t>      30/22°C day/night temperature, 15-h night (LN)</a:t>
            </a:r>
          </a:p>
          <a:p>
            <a:pPr marL="1257300" indent="-938213">
              <a:buFont typeface="Calibri" pitchFamily="34" charset="0"/>
              <a:buAutoNum type="arabicPeriod"/>
            </a:pPr>
            <a:r>
              <a:rPr lang="en-US" sz="3400" dirty="0" smtClean="0">
                <a:latin typeface="Calibri" pitchFamily="34" charset="0"/>
              </a:rPr>
              <a:t>30/22°C day/night temperature,12-h night with 3-h     interruption with non-photosynthetic irradiance (SN)</a:t>
            </a:r>
          </a:p>
          <a:p>
            <a:pPr marL="481013" indent="-144463">
              <a:buFont typeface="Calibri" pitchFamily="34" charset="0"/>
              <a:buAutoNum type="arabicPeriod"/>
            </a:pPr>
            <a:r>
              <a:rPr lang="en-US" sz="3400" dirty="0" smtClean="0">
                <a:latin typeface="Calibri" pitchFamily="34" charset="0"/>
              </a:rPr>
              <a:t>     35/28°C day/night temperature, 15-h night (LN)</a:t>
            </a:r>
          </a:p>
          <a:p>
            <a:pPr marL="1203325" indent="-884238">
              <a:buFont typeface="Calibri" pitchFamily="34" charset="0"/>
              <a:buAutoNum type="arabicPeriod"/>
            </a:pPr>
            <a:r>
              <a:rPr lang="en-US" sz="3400" dirty="0" smtClean="0">
                <a:latin typeface="Calibri" pitchFamily="34" charset="0"/>
              </a:rPr>
              <a:t>35/28°C day/night temperature, 12-h night with the 3-h interruption (SN)</a:t>
            </a:r>
          </a:p>
          <a:p>
            <a:pPr marL="241300" indent="-49213" algn="just"/>
            <a:r>
              <a:rPr lang="en-US" sz="3400" dirty="0" smtClean="0">
                <a:latin typeface="Calibri" pitchFamily="34" charset="0"/>
              </a:rPr>
              <a:t>Plants were harvested every 14 days over a 56 day period. </a:t>
            </a:r>
            <a:r>
              <a:rPr lang="en-US" sz="3400" dirty="0" smtClean="0">
                <a:latin typeface="Calibri" pitchFamily="34" charset="0"/>
                <a:cs typeface="Times New Roman" pitchFamily="18" charset="0"/>
              </a:rPr>
              <a:t>At each harvest, plants were divided into aboveground and belowground structures. The experimental design was a split plot and data were analyzed using  Proc mixed model of SAS version 9.</a:t>
            </a:r>
          </a:p>
          <a:p>
            <a:pPr marL="319088"/>
            <a:endParaRPr lang="en-US" sz="3400" dirty="0" smtClean="0">
              <a:latin typeface="Calibri" pitchFamily="34" charset="0"/>
            </a:endParaRPr>
          </a:p>
        </p:txBody>
      </p:sp>
      <p:sp>
        <p:nvSpPr>
          <p:cNvPr id="29" name="Rectangle 28"/>
          <p:cNvSpPr/>
          <p:nvPr/>
        </p:nvSpPr>
        <p:spPr>
          <a:xfrm>
            <a:off x="13639800" y="29950821"/>
            <a:ext cx="11658600" cy="4789803"/>
          </a:xfrm>
          <a:prstGeom prst="rect">
            <a:avLst/>
          </a:prstGeom>
        </p:spPr>
        <p:txBody>
          <a:bodyPr wrap="square">
            <a:spAutoFit/>
          </a:bodyPr>
          <a:lstStyle/>
          <a:p>
            <a:pPr algn="just">
              <a:buFont typeface="Arial" pitchFamily="34" charset="0"/>
              <a:buChar char="•"/>
            </a:pPr>
            <a:endParaRPr lang="en-US" sz="3400" dirty="0" smtClean="0">
              <a:latin typeface="Calibri" pitchFamily="34" charset="0"/>
            </a:endParaRPr>
          </a:p>
          <a:p>
            <a:pPr algn="just">
              <a:buFont typeface="Arial" pitchFamily="34" charset="0"/>
              <a:buChar char="•"/>
            </a:pPr>
            <a:endParaRPr lang="en-US" sz="3400" dirty="0" smtClean="0">
              <a:latin typeface="Calibri" pitchFamily="34" charset="0"/>
            </a:endParaRPr>
          </a:p>
          <a:p>
            <a:pPr marL="481013" indent="-481013" algn="just">
              <a:buFont typeface="Arial" pitchFamily="34" charset="0"/>
              <a:buChar char="•"/>
            </a:pPr>
            <a:r>
              <a:rPr lang="en-US" sz="3400" dirty="0" smtClean="0">
                <a:latin typeface="Calibri" pitchFamily="34" charset="0"/>
              </a:rPr>
              <a:t>Aerial seed production was suppressed by the night interruption when the plants were growing rapidly at higher temperature. This </a:t>
            </a:r>
            <a:r>
              <a:rPr lang="en-US" sz="3400" dirty="0" smtClean="0">
                <a:latin typeface="Calibri" pitchFamily="34" charset="0"/>
              </a:rPr>
              <a:t>photoperiod/temperature interaction </a:t>
            </a:r>
            <a:r>
              <a:rPr lang="en-US" sz="3400" dirty="0" smtClean="0">
                <a:latin typeface="Calibri" pitchFamily="34" charset="0"/>
              </a:rPr>
              <a:t>reflected, in part, the delay in flowering. </a:t>
            </a:r>
          </a:p>
          <a:p>
            <a:pPr marL="481013" indent="-481013" algn="just">
              <a:buFont typeface="Arial" pitchFamily="34" charset="0"/>
              <a:buChar char="•"/>
            </a:pPr>
            <a:r>
              <a:rPr lang="en-US" sz="3400" dirty="0" smtClean="0">
                <a:latin typeface="Calibri" pitchFamily="34" charset="0"/>
              </a:rPr>
              <a:t>Subterranean seed production was not consistently affected by temperature or day length. The absence of a repeatable response pattern suggests control by other factors. </a:t>
            </a:r>
          </a:p>
        </p:txBody>
      </p:sp>
      <p:sp>
        <p:nvSpPr>
          <p:cNvPr id="30" name="Rectangle 29"/>
          <p:cNvSpPr/>
          <p:nvPr/>
        </p:nvSpPr>
        <p:spPr>
          <a:xfrm>
            <a:off x="25984200" y="28430475"/>
            <a:ext cx="11734800" cy="7129438"/>
          </a:xfrm>
          <a:prstGeom prst="rect">
            <a:avLst/>
          </a:prstGeom>
        </p:spPr>
        <p:txBody>
          <a:bodyPr wrap="square">
            <a:spAutoFit/>
          </a:bodyPr>
          <a:lstStyle/>
          <a:p>
            <a:pPr algn="just" defTabSz="914400">
              <a:spcBef>
                <a:spcPct val="20000"/>
              </a:spcBef>
              <a:buFont typeface="Arial" charset="0"/>
              <a:buNone/>
            </a:pPr>
            <a:endParaRPr lang="en-US" sz="3600" dirty="0" smtClean="0">
              <a:latin typeface="Calibri" pitchFamily="34" charset="0"/>
            </a:endParaRPr>
          </a:p>
          <a:p>
            <a:pPr algn="just" defTabSz="914400">
              <a:spcBef>
                <a:spcPct val="20000"/>
              </a:spcBef>
              <a:buFont typeface="Arial" charset="0"/>
              <a:buNone/>
            </a:pPr>
            <a:endParaRPr lang="en-US" sz="5000" b="1" dirty="0" smtClean="0">
              <a:latin typeface="Calibri" pitchFamily="34" charset="0"/>
            </a:endParaRPr>
          </a:p>
          <a:p>
            <a:pPr algn="just" defTabSz="914400">
              <a:spcBef>
                <a:spcPct val="20000"/>
              </a:spcBef>
              <a:buFont typeface="Arial" charset="0"/>
              <a:buNone/>
            </a:pPr>
            <a:r>
              <a:rPr lang="en-US" sz="5000" b="1" dirty="0" smtClean="0">
                <a:latin typeface="Calibri" pitchFamily="34" charset="0"/>
              </a:rPr>
              <a:t>                          Conclusions</a:t>
            </a:r>
          </a:p>
          <a:p>
            <a:pPr marL="481013" indent="-481013" algn="just" defTabSz="914400">
              <a:spcBef>
                <a:spcPct val="20000"/>
              </a:spcBef>
              <a:buFont typeface="Arial" pitchFamily="34" charset="0"/>
              <a:buChar char="•"/>
            </a:pPr>
            <a:r>
              <a:rPr lang="en-US" sz="3400" dirty="0" smtClean="0">
                <a:latin typeface="Calibri" pitchFamily="34" charset="0"/>
              </a:rPr>
              <a:t>The results, collectively, indicate that the northern range of Bengal dayflower will be expanded by the increasing temperatures associated with climate change. </a:t>
            </a:r>
          </a:p>
          <a:p>
            <a:pPr marL="481013" indent="-481013" algn="just" defTabSz="914400">
              <a:spcBef>
                <a:spcPct val="20000"/>
              </a:spcBef>
              <a:buFont typeface="Arial" pitchFamily="34" charset="0"/>
              <a:buChar char="•"/>
            </a:pPr>
            <a:r>
              <a:rPr lang="en-US" sz="3400" b="1" dirty="0" smtClean="0">
                <a:latin typeface="Calibri" pitchFamily="34" charset="0"/>
              </a:rPr>
              <a:t> </a:t>
            </a:r>
            <a:r>
              <a:rPr lang="en-US" sz="3400" dirty="0" smtClean="0">
                <a:latin typeface="Calibri" pitchFamily="34" charset="0"/>
              </a:rPr>
              <a:t>The apparent independence of aerial and subterranean seed production </a:t>
            </a:r>
            <a:r>
              <a:rPr lang="en-US" sz="3400" dirty="0" smtClean="0">
                <a:latin typeface="Calibri" pitchFamily="34" charset="0"/>
              </a:rPr>
              <a:t>indicates </a:t>
            </a:r>
            <a:r>
              <a:rPr lang="en-US" sz="3400" dirty="0" smtClean="0">
                <a:latin typeface="Calibri" pitchFamily="34" charset="0"/>
              </a:rPr>
              <a:t>considerable variation exists in reproduction, regardless of the photoperiod or temperature in the growth environment.   </a:t>
            </a:r>
          </a:p>
          <a:p>
            <a:pPr algn="just" defTabSz="914400"/>
            <a:endParaRPr lang="en-US" sz="3600" dirty="0">
              <a:latin typeface="Calibri" pitchFamily="34" charset="0"/>
            </a:endParaRPr>
          </a:p>
        </p:txBody>
      </p:sp>
      <p:pic>
        <p:nvPicPr>
          <p:cNvPr id="16388" name="Picture 4" descr="P:\_NCSU_Logo_\NCSU brick 48.25 x 8.jpg"/>
          <p:cNvPicPr>
            <a:picLocks noChangeAspect="1" noChangeArrowheads="1"/>
          </p:cNvPicPr>
          <p:nvPr/>
        </p:nvPicPr>
        <p:blipFill>
          <a:blip r:embed="rId11" cstate="print"/>
          <a:srcRect/>
          <a:stretch>
            <a:fillRect/>
          </a:stretch>
        </p:blipFill>
        <p:spPr bwMode="auto">
          <a:xfrm>
            <a:off x="39243000" y="34929762"/>
            <a:ext cx="10210800" cy="1692982"/>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TotalTime>
  <Words>816</Words>
  <Application>Microsoft Office PowerPoint</Application>
  <PresentationFormat>Custom</PresentationFormat>
  <Paragraphs>47</Paragraphs>
  <Slides>1</Slides>
  <Notes>1</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1</vt:i4>
      </vt:variant>
    </vt:vector>
  </HeadingPairs>
  <TitlesOfParts>
    <vt:vector size="4" baseType="lpstr">
      <vt:lpstr>Office Theme</vt:lpstr>
      <vt:lpstr>Photo Editor Photo</vt:lpstr>
      <vt:lpstr>SPW 10.0 Graph</vt:lpstr>
      <vt:lpstr>Global climate change: Potential impacts of increasing temperature on the invasive weed Benghal dayflower (Commelina benghalensis L.) Mandeep K. Riar, and Thomas W. Rufty, Department of Crop Science, North Carolina  State University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Global climate change: Potential impacts of increasing temperature on the invasive weed Benghal dayflower (Commelina benghalensis L.) Mandeep K. Riar, and Thomas W. Rufty, Crop Science department, North Carolina  State University </dc:title>
  <dc:creator/>
  <cp:lastModifiedBy>mkriar</cp:lastModifiedBy>
  <cp:revision>9</cp:revision>
  <dcterms:created xsi:type="dcterms:W3CDTF">2006-08-16T00:00:00Z</dcterms:created>
  <dcterms:modified xsi:type="dcterms:W3CDTF">2009-10-29T22:21:50Z</dcterms:modified>
</cp:coreProperties>
</file>