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1206400" cy="40233600"/>
  <p:notesSz cx="6858000" cy="9117013"/>
  <p:defaultTextStyle>
    <a:defPPr>
      <a:defRPr lang="en-US"/>
    </a:defPPr>
    <a:lvl1pPr marL="0" algn="l" defTabSz="5016124" rtl="0" eaLnBrk="1" latinLnBrk="0" hangingPunct="1">
      <a:defRPr sz="9900" kern="1200">
        <a:solidFill>
          <a:schemeClr val="tx1"/>
        </a:solidFill>
        <a:latin typeface="+mn-lt"/>
        <a:ea typeface="+mn-ea"/>
        <a:cs typeface="+mn-cs"/>
      </a:defRPr>
    </a:lvl1pPr>
    <a:lvl2pPr marL="2508062" algn="l" defTabSz="5016124" rtl="0" eaLnBrk="1" latinLnBrk="0" hangingPunct="1">
      <a:defRPr sz="9900" kern="1200">
        <a:solidFill>
          <a:schemeClr val="tx1"/>
        </a:solidFill>
        <a:latin typeface="+mn-lt"/>
        <a:ea typeface="+mn-ea"/>
        <a:cs typeface="+mn-cs"/>
      </a:defRPr>
    </a:lvl2pPr>
    <a:lvl3pPr marL="5016124" algn="l" defTabSz="5016124" rtl="0" eaLnBrk="1" latinLnBrk="0" hangingPunct="1">
      <a:defRPr sz="9900" kern="1200">
        <a:solidFill>
          <a:schemeClr val="tx1"/>
        </a:solidFill>
        <a:latin typeface="+mn-lt"/>
        <a:ea typeface="+mn-ea"/>
        <a:cs typeface="+mn-cs"/>
      </a:defRPr>
    </a:lvl3pPr>
    <a:lvl4pPr marL="7524186" algn="l" defTabSz="5016124" rtl="0" eaLnBrk="1" latinLnBrk="0" hangingPunct="1">
      <a:defRPr sz="9900" kern="1200">
        <a:solidFill>
          <a:schemeClr val="tx1"/>
        </a:solidFill>
        <a:latin typeface="+mn-lt"/>
        <a:ea typeface="+mn-ea"/>
        <a:cs typeface="+mn-cs"/>
      </a:defRPr>
    </a:lvl4pPr>
    <a:lvl5pPr marL="10032248" algn="l" defTabSz="5016124" rtl="0" eaLnBrk="1" latinLnBrk="0" hangingPunct="1">
      <a:defRPr sz="9900" kern="1200">
        <a:solidFill>
          <a:schemeClr val="tx1"/>
        </a:solidFill>
        <a:latin typeface="+mn-lt"/>
        <a:ea typeface="+mn-ea"/>
        <a:cs typeface="+mn-cs"/>
      </a:defRPr>
    </a:lvl5pPr>
    <a:lvl6pPr marL="12540310" algn="l" defTabSz="5016124" rtl="0" eaLnBrk="1" latinLnBrk="0" hangingPunct="1">
      <a:defRPr sz="9900" kern="1200">
        <a:solidFill>
          <a:schemeClr val="tx1"/>
        </a:solidFill>
        <a:latin typeface="+mn-lt"/>
        <a:ea typeface="+mn-ea"/>
        <a:cs typeface="+mn-cs"/>
      </a:defRPr>
    </a:lvl6pPr>
    <a:lvl7pPr marL="15048372" algn="l" defTabSz="5016124" rtl="0" eaLnBrk="1" latinLnBrk="0" hangingPunct="1">
      <a:defRPr sz="9900" kern="1200">
        <a:solidFill>
          <a:schemeClr val="tx1"/>
        </a:solidFill>
        <a:latin typeface="+mn-lt"/>
        <a:ea typeface="+mn-ea"/>
        <a:cs typeface="+mn-cs"/>
      </a:defRPr>
    </a:lvl7pPr>
    <a:lvl8pPr marL="17556434" algn="l" defTabSz="5016124" rtl="0" eaLnBrk="1" latinLnBrk="0" hangingPunct="1">
      <a:defRPr sz="9900" kern="1200">
        <a:solidFill>
          <a:schemeClr val="tx1"/>
        </a:solidFill>
        <a:latin typeface="+mn-lt"/>
        <a:ea typeface="+mn-ea"/>
        <a:cs typeface="+mn-cs"/>
      </a:defRPr>
    </a:lvl8pPr>
    <a:lvl9pPr marL="20064496" algn="l" defTabSz="5016124" rtl="0" eaLnBrk="1" latinLnBrk="0" hangingPunct="1">
      <a:defRPr sz="9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4" d="100"/>
          <a:sy n="14" d="100"/>
        </p:scale>
        <p:origin x="-996" y="72"/>
      </p:cViewPr>
      <p:guideLst>
        <p:guide orient="horz" pos="12672"/>
        <p:guide pos="1612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5851"/>
          </a:xfrm>
          <a:prstGeom prst="rect">
            <a:avLst/>
          </a:prstGeom>
        </p:spPr>
        <p:txBody>
          <a:bodyPr vert="horz" lIns="91277" tIns="45639" rIns="91277" bIns="45639" rtlCol="0"/>
          <a:lstStyle>
            <a:lvl1pPr algn="l">
              <a:defRPr sz="1200"/>
            </a:lvl1pPr>
          </a:lstStyle>
          <a:p>
            <a:endParaRPr lang="en-US"/>
          </a:p>
        </p:txBody>
      </p:sp>
      <p:sp>
        <p:nvSpPr>
          <p:cNvPr id="3" name="Date Placeholder 2"/>
          <p:cNvSpPr>
            <a:spLocks noGrp="1"/>
          </p:cNvSpPr>
          <p:nvPr>
            <p:ph type="dt" idx="1"/>
          </p:nvPr>
        </p:nvSpPr>
        <p:spPr>
          <a:xfrm>
            <a:off x="3884613" y="0"/>
            <a:ext cx="2971800" cy="455851"/>
          </a:xfrm>
          <a:prstGeom prst="rect">
            <a:avLst/>
          </a:prstGeom>
        </p:spPr>
        <p:txBody>
          <a:bodyPr vert="horz" lIns="91277" tIns="45639" rIns="91277" bIns="45639" rtlCol="0"/>
          <a:lstStyle>
            <a:lvl1pPr algn="r">
              <a:defRPr sz="1200"/>
            </a:lvl1pPr>
          </a:lstStyle>
          <a:p>
            <a:fld id="{50170E73-B895-45E6-9DE1-420B49C04B9A}" type="datetimeFigureOut">
              <a:rPr lang="en-US" smtClean="0"/>
              <a:pPr/>
              <a:t>11/4/2009</a:t>
            </a:fld>
            <a:endParaRPr lang="en-US"/>
          </a:p>
        </p:txBody>
      </p:sp>
      <p:sp>
        <p:nvSpPr>
          <p:cNvPr id="4" name="Slide Image Placeholder 3"/>
          <p:cNvSpPr>
            <a:spLocks noGrp="1" noRot="1" noChangeAspect="1"/>
          </p:cNvSpPr>
          <p:nvPr>
            <p:ph type="sldImg" idx="2"/>
          </p:nvPr>
        </p:nvSpPr>
        <p:spPr>
          <a:xfrm>
            <a:off x="1254125" y="684213"/>
            <a:ext cx="4349750" cy="3419475"/>
          </a:xfrm>
          <a:prstGeom prst="rect">
            <a:avLst/>
          </a:prstGeom>
          <a:noFill/>
          <a:ln w="12700">
            <a:solidFill>
              <a:prstClr val="black"/>
            </a:solidFill>
          </a:ln>
        </p:spPr>
        <p:txBody>
          <a:bodyPr vert="horz" lIns="91277" tIns="45639" rIns="91277" bIns="45639" rtlCol="0" anchor="ctr"/>
          <a:lstStyle/>
          <a:p>
            <a:endParaRPr lang="en-US"/>
          </a:p>
        </p:txBody>
      </p:sp>
      <p:sp>
        <p:nvSpPr>
          <p:cNvPr id="5" name="Notes Placeholder 4"/>
          <p:cNvSpPr>
            <a:spLocks noGrp="1"/>
          </p:cNvSpPr>
          <p:nvPr>
            <p:ph type="body" sz="quarter" idx="3"/>
          </p:nvPr>
        </p:nvSpPr>
        <p:spPr>
          <a:xfrm>
            <a:off x="685800" y="4330581"/>
            <a:ext cx="5486400" cy="4102656"/>
          </a:xfrm>
          <a:prstGeom prst="rect">
            <a:avLst/>
          </a:prstGeom>
        </p:spPr>
        <p:txBody>
          <a:bodyPr vert="horz" lIns="91277" tIns="45639" rIns="91277" bIns="4563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59580"/>
            <a:ext cx="2971800" cy="455851"/>
          </a:xfrm>
          <a:prstGeom prst="rect">
            <a:avLst/>
          </a:prstGeom>
        </p:spPr>
        <p:txBody>
          <a:bodyPr vert="horz" lIns="91277" tIns="45639" rIns="91277" bIns="4563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59580"/>
            <a:ext cx="2971800" cy="455851"/>
          </a:xfrm>
          <a:prstGeom prst="rect">
            <a:avLst/>
          </a:prstGeom>
        </p:spPr>
        <p:txBody>
          <a:bodyPr vert="horz" lIns="91277" tIns="45639" rIns="91277" bIns="45639" rtlCol="0" anchor="b"/>
          <a:lstStyle>
            <a:lvl1pPr algn="r">
              <a:defRPr sz="1200"/>
            </a:lvl1pPr>
          </a:lstStyle>
          <a:p>
            <a:fld id="{1D114A3F-CECA-49DF-8358-51F948E446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5016124" rtl="0" eaLnBrk="1" latinLnBrk="0" hangingPunct="1">
      <a:defRPr sz="6600" kern="1200">
        <a:solidFill>
          <a:schemeClr val="tx1"/>
        </a:solidFill>
        <a:latin typeface="+mn-lt"/>
        <a:ea typeface="+mn-ea"/>
        <a:cs typeface="+mn-cs"/>
      </a:defRPr>
    </a:lvl1pPr>
    <a:lvl2pPr marL="2508062" algn="l" defTabSz="5016124" rtl="0" eaLnBrk="1" latinLnBrk="0" hangingPunct="1">
      <a:defRPr sz="6600" kern="1200">
        <a:solidFill>
          <a:schemeClr val="tx1"/>
        </a:solidFill>
        <a:latin typeface="+mn-lt"/>
        <a:ea typeface="+mn-ea"/>
        <a:cs typeface="+mn-cs"/>
      </a:defRPr>
    </a:lvl2pPr>
    <a:lvl3pPr marL="5016124" algn="l" defTabSz="5016124" rtl="0" eaLnBrk="1" latinLnBrk="0" hangingPunct="1">
      <a:defRPr sz="6600" kern="1200">
        <a:solidFill>
          <a:schemeClr val="tx1"/>
        </a:solidFill>
        <a:latin typeface="+mn-lt"/>
        <a:ea typeface="+mn-ea"/>
        <a:cs typeface="+mn-cs"/>
      </a:defRPr>
    </a:lvl3pPr>
    <a:lvl4pPr marL="7524186" algn="l" defTabSz="5016124" rtl="0" eaLnBrk="1" latinLnBrk="0" hangingPunct="1">
      <a:defRPr sz="6600" kern="1200">
        <a:solidFill>
          <a:schemeClr val="tx1"/>
        </a:solidFill>
        <a:latin typeface="+mn-lt"/>
        <a:ea typeface="+mn-ea"/>
        <a:cs typeface="+mn-cs"/>
      </a:defRPr>
    </a:lvl4pPr>
    <a:lvl5pPr marL="10032248" algn="l" defTabSz="5016124" rtl="0" eaLnBrk="1" latinLnBrk="0" hangingPunct="1">
      <a:defRPr sz="6600" kern="1200">
        <a:solidFill>
          <a:schemeClr val="tx1"/>
        </a:solidFill>
        <a:latin typeface="+mn-lt"/>
        <a:ea typeface="+mn-ea"/>
        <a:cs typeface="+mn-cs"/>
      </a:defRPr>
    </a:lvl5pPr>
    <a:lvl6pPr marL="12540310" algn="l" defTabSz="5016124" rtl="0" eaLnBrk="1" latinLnBrk="0" hangingPunct="1">
      <a:defRPr sz="6600" kern="1200">
        <a:solidFill>
          <a:schemeClr val="tx1"/>
        </a:solidFill>
        <a:latin typeface="+mn-lt"/>
        <a:ea typeface="+mn-ea"/>
        <a:cs typeface="+mn-cs"/>
      </a:defRPr>
    </a:lvl6pPr>
    <a:lvl7pPr marL="15048372" algn="l" defTabSz="5016124" rtl="0" eaLnBrk="1" latinLnBrk="0" hangingPunct="1">
      <a:defRPr sz="6600" kern="1200">
        <a:solidFill>
          <a:schemeClr val="tx1"/>
        </a:solidFill>
        <a:latin typeface="+mn-lt"/>
        <a:ea typeface="+mn-ea"/>
        <a:cs typeface="+mn-cs"/>
      </a:defRPr>
    </a:lvl7pPr>
    <a:lvl8pPr marL="17556434" algn="l" defTabSz="5016124" rtl="0" eaLnBrk="1" latinLnBrk="0" hangingPunct="1">
      <a:defRPr sz="6600" kern="1200">
        <a:solidFill>
          <a:schemeClr val="tx1"/>
        </a:solidFill>
        <a:latin typeface="+mn-lt"/>
        <a:ea typeface="+mn-ea"/>
        <a:cs typeface="+mn-cs"/>
      </a:defRPr>
    </a:lvl8pPr>
    <a:lvl9pPr marL="20064496" algn="l" defTabSz="5016124" rtl="0" eaLnBrk="1" latinLnBrk="0" hangingPunct="1">
      <a:defRPr sz="6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4125" y="684213"/>
            <a:ext cx="4349750" cy="341947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114A3F-CECA-49DF-8358-51F948E4464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2498498"/>
            <a:ext cx="43525440" cy="8624146"/>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22799040"/>
            <a:ext cx="35844480" cy="10281920"/>
          </a:xfrm>
        </p:spPr>
        <p:txBody>
          <a:bodyPr/>
          <a:lstStyle>
            <a:lvl1pPr marL="0" indent="0" algn="ctr">
              <a:buNone/>
              <a:defRPr>
                <a:solidFill>
                  <a:schemeClr val="tx1">
                    <a:tint val="75000"/>
                  </a:schemeClr>
                </a:solidFill>
              </a:defRPr>
            </a:lvl1pPr>
            <a:lvl2pPr marL="2508062" indent="0" algn="ctr">
              <a:buNone/>
              <a:defRPr>
                <a:solidFill>
                  <a:schemeClr val="tx1">
                    <a:tint val="75000"/>
                  </a:schemeClr>
                </a:solidFill>
              </a:defRPr>
            </a:lvl2pPr>
            <a:lvl3pPr marL="5016124" indent="0" algn="ctr">
              <a:buNone/>
              <a:defRPr>
                <a:solidFill>
                  <a:schemeClr val="tx1">
                    <a:tint val="75000"/>
                  </a:schemeClr>
                </a:solidFill>
              </a:defRPr>
            </a:lvl3pPr>
            <a:lvl4pPr marL="7524186" indent="0" algn="ctr">
              <a:buNone/>
              <a:defRPr>
                <a:solidFill>
                  <a:schemeClr val="tx1">
                    <a:tint val="75000"/>
                  </a:schemeClr>
                </a:solidFill>
              </a:defRPr>
            </a:lvl4pPr>
            <a:lvl5pPr marL="10032248" indent="0" algn="ctr">
              <a:buNone/>
              <a:defRPr>
                <a:solidFill>
                  <a:schemeClr val="tx1">
                    <a:tint val="75000"/>
                  </a:schemeClr>
                </a:solidFill>
              </a:defRPr>
            </a:lvl5pPr>
            <a:lvl6pPr marL="12540310" indent="0" algn="ctr">
              <a:buNone/>
              <a:defRPr>
                <a:solidFill>
                  <a:schemeClr val="tx1">
                    <a:tint val="75000"/>
                  </a:schemeClr>
                </a:solidFill>
              </a:defRPr>
            </a:lvl6pPr>
            <a:lvl7pPr marL="15048372" indent="0" algn="ctr">
              <a:buNone/>
              <a:defRPr>
                <a:solidFill>
                  <a:schemeClr val="tx1">
                    <a:tint val="75000"/>
                  </a:schemeClr>
                </a:solidFill>
              </a:defRPr>
            </a:lvl7pPr>
            <a:lvl8pPr marL="17556434" indent="0" algn="ctr">
              <a:buNone/>
              <a:defRPr>
                <a:solidFill>
                  <a:schemeClr val="tx1">
                    <a:tint val="75000"/>
                  </a:schemeClr>
                </a:solidFill>
              </a:defRPr>
            </a:lvl8pPr>
            <a:lvl9pPr marL="2006449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0AC839-1D5E-4258-ACB6-8F75131430A6}" type="datetimeFigureOut">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AC839-1D5E-4258-ACB6-8F75131430A6}" type="datetimeFigureOut">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7901540" y="8596214"/>
            <a:ext cx="64514733" cy="18308150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339576" y="8596214"/>
            <a:ext cx="192708527" cy="18308150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AC839-1D5E-4258-ACB6-8F75131430A6}" type="datetimeFigureOut">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0AC839-1D5E-4258-ACB6-8F75131430A6}" type="datetimeFigureOut">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5853816"/>
            <a:ext cx="43525440" cy="7990840"/>
          </a:xfrm>
        </p:spPr>
        <p:txBody>
          <a:bodyPr anchor="t"/>
          <a:lstStyle>
            <a:lvl1pPr algn="l">
              <a:defRPr sz="219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7052720"/>
            <a:ext cx="43525440" cy="8801097"/>
          </a:xfrm>
        </p:spPr>
        <p:txBody>
          <a:bodyPr anchor="b"/>
          <a:lstStyle>
            <a:lvl1pPr marL="0" indent="0">
              <a:buNone/>
              <a:defRPr sz="11000">
                <a:solidFill>
                  <a:schemeClr val="tx1">
                    <a:tint val="75000"/>
                  </a:schemeClr>
                </a:solidFill>
              </a:defRPr>
            </a:lvl1pPr>
            <a:lvl2pPr marL="2508062" indent="0">
              <a:buNone/>
              <a:defRPr sz="9900">
                <a:solidFill>
                  <a:schemeClr val="tx1">
                    <a:tint val="75000"/>
                  </a:schemeClr>
                </a:solidFill>
              </a:defRPr>
            </a:lvl2pPr>
            <a:lvl3pPr marL="5016124" indent="0">
              <a:buNone/>
              <a:defRPr sz="8800">
                <a:solidFill>
                  <a:schemeClr val="tx1">
                    <a:tint val="75000"/>
                  </a:schemeClr>
                </a:solidFill>
              </a:defRPr>
            </a:lvl3pPr>
            <a:lvl4pPr marL="7524186" indent="0">
              <a:buNone/>
              <a:defRPr sz="7700">
                <a:solidFill>
                  <a:schemeClr val="tx1">
                    <a:tint val="75000"/>
                  </a:schemeClr>
                </a:solidFill>
              </a:defRPr>
            </a:lvl4pPr>
            <a:lvl5pPr marL="10032248" indent="0">
              <a:buNone/>
              <a:defRPr sz="7700">
                <a:solidFill>
                  <a:schemeClr val="tx1">
                    <a:tint val="75000"/>
                  </a:schemeClr>
                </a:solidFill>
              </a:defRPr>
            </a:lvl5pPr>
            <a:lvl6pPr marL="12540310" indent="0">
              <a:buNone/>
              <a:defRPr sz="7700">
                <a:solidFill>
                  <a:schemeClr val="tx1">
                    <a:tint val="75000"/>
                  </a:schemeClr>
                </a:solidFill>
              </a:defRPr>
            </a:lvl6pPr>
            <a:lvl7pPr marL="15048372" indent="0">
              <a:buNone/>
              <a:defRPr sz="7700">
                <a:solidFill>
                  <a:schemeClr val="tx1">
                    <a:tint val="75000"/>
                  </a:schemeClr>
                </a:solidFill>
              </a:defRPr>
            </a:lvl7pPr>
            <a:lvl8pPr marL="17556434" indent="0">
              <a:buNone/>
              <a:defRPr sz="7700">
                <a:solidFill>
                  <a:schemeClr val="tx1">
                    <a:tint val="75000"/>
                  </a:schemeClr>
                </a:solidFill>
              </a:defRPr>
            </a:lvl8pPr>
            <a:lvl9pPr marL="20064496" indent="0">
              <a:buNone/>
              <a:defRPr sz="7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0AC839-1D5E-4258-ACB6-8F75131430A6}" type="datetimeFigureOut">
              <a:rPr lang="en-US" smtClean="0"/>
              <a:pPr/>
              <a:t>11/4/2009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339574" y="50068481"/>
            <a:ext cx="128611627" cy="141609236"/>
          </a:xfrm>
        </p:spPr>
        <p:txBody>
          <a:bodyPr/>
          <a:lstStyle>
            <a:lvl1pPr>
              <a:defRPr sz="15400"/>
            </a:lvl1pPr>
            <a:lvl2pPr>
              <a:defRPr sz="13200"/>
            </a:lvl2pPr>
            <a:lvl3pPr>
              <a:defRPr sz="11000"/>
            </a:lvl3pPr>
            <a:lvl4pPr>
              <a:defRPr sz="9900"/>
            </a:lvl4pPr>
            <a:lvl5pPr>
              <a:defRPr sz="9900"/>
            </a:lvl5pPr>
            <a:lvl6pPr>
              <a:defRPr sz="9900"/>
            </a:lvl6pPr>
            <a:lvl7pPr>
              <a:defRPr sz="9900"/>
            </a:lvl7pPr>
            <a:lvl8pPr>
              <a:defRPr sz="9900"/>
            </a:lvl8pPr>
            <a:lvl9pPr>
              <a:defRPr sz="9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43804644" y="50068481"/>
            <a:ext cx="128611633" cy="141609236"/>
          </a:xfrm>
        </p:spPr>
        <p:txBody>
          <a:bodyPr/>
          <a:lstStyle>
            <a:lvl1pPr>
              <a:defRPr sz="15400"/>
            </a:lvl1pPr>
            <a:lvl2pPr>
              <a:defRPr sz="13200"/>
            </a:lvl2pPr>
            <a:lvl3pPr>
              <a:defRPr sz="11000"/>
            </a:lvl3pPr>
            <a:lvl4pPr>
              <a:defRPr sz="9900"/>
            </a:lvl4pPr>
            <a:lvl5pPr>
              <a:defRPr sz="9900"/>
            </a:lvl5pPr>
            <a:lvl6pPr>
              <a:defRPr sz="9900"/>
            </a:lvl6pPr>
            <a:lvl7pPr>
              <a:defRPr sz="9900"/>
            </a:lvl7pPr>
            <a:lvl8pPr>
              <a:defRPr sz="9900"/>
            </a:lvl8pPr>
            <a:lvl9pPr>
              <a:defRPr sz="9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0AC839-1D5E-4258-ACB6-8F75131430A6}" type="datetimeFigureOut">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611210"/>
            <a:ext cx="46085760" cy="670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1" y="9005996"/>
            <a:ext cx="22625053" cy="3753270"/>
          </a:xfrm>
        </p:spPr>
        <p:txBody>
          <a:bodyPr anchor="b"/>
          <a:lstStyle>
            <a:lvl1pPr marL="0" indent="0">
              <a:buNone/>
              <a:defRPr sz="13200" b="1"/>
            </a:lvl1pPr>
            <a:lvl2pPr marL="2508062" indent="0">
              <a:buNone/>
              <a:defRPr sz="11000" b="1"/>
            </a:lvl2pPr>
            <a:lvl3pPr marL="5016124" indent="0">
              <a:buNone/>
              <a:defRPr sz="9900" b="1"/>
            </a:lvl3pPr>
            <a:lvl4pPr marL="7524186" indent="0">
              <a:buNone/>
              <a:defRPr sz="8800" b="1"/>
            </a:lvl4pPr>
            <a:lvl5pPr marL="10032248" indent="0">
              <a:buNone/>
              <a:defRPr sz="8800" b="1"/>
            </a:lvl5pPr>
            <a:lvl6pPr marL="12540310" indent="0">
              <a:buNone/>
              <a:defRPr sz="8800" b="1"/>
            </a:lvl6pPr>
            <a:lvl7pPr marL="15048372" indent="0">
              <a:buNone/>
              <a:defRPr sz="8800" b="1"/>
            </a:lvl7pPr>
            <a:lvl8pPr marL="17556434" indent="0">
              <a:buNone/>
              <a:defRPr sz="8800" b="1"/>
            </a:lvl8pPr>
            <a:lvl9pPr marL="20064496" indent="0">
              <a:buNone/>
              <a:defRPr sz="8800" b="1"/>
            </a:lvl9pPr>
          </a:lstStyle>
          <a:p>
            <a:pPr lvl="0"/>
            <a:r>
              <a:rPr lang="en-US" smtClean="0"/>
              <a:t>Click to edit Master text styles</a:t>
            </a:r>
          </a:p>
        </p:txBody>
      </p:sp>
      <p:sp>
        <p:nvSpPr>
          <p:cNvPr id="4" name="Content Placeholder 3"/>
          <p:cNvSpPr>
            <a:spLocks noGrp="1"/>
          </p:cNvSpPr>
          <p:nvPr>
            <p:ph sz="half" idx="2"/>
          </p:nvPr>
        </p:nvSpPr>
        <p:spPr>
          <a:xfrm>
            <a:off x="2560321" y="12759266"/>
            <a:ext cx="22625053" cy="23180890"/>
          </a:xfrm>
        </p:spPr>
        <p:txBody>
          <a:bodyPr/>
          <a:lstStyle>
            <a:lvl1pPr>
              <a:defRPr sz="13200"/>
            </a:lvl1pPr>
            <a:lvl2pPr>
              <a:defRPr sz="11000"/>
            </a:lvl2pPr>
            <a:lvl3pPr>
              <a:defRPr sz="9900"/>
            </a:lvl3pPr>
            <a:lvl4pPr>
              <a:defRPr sz="8800"/>
            </a:lvl4pPr>
            <a:lvl5pPr>
              <a:defRPr sz="8800"/>
            </a:lvl5pPr>
            <a:lvl6pPr>
              <a:defRPr sz="8800"/>
            </a:lvl6pPr>
            <a:lvl7pPr>
              <a:defRPr sz="8800"/>
            </a:lvl7pPr>
            <a:lvl8pPr>
              <a:defRPr sz="8800"/>
            </a:lvl8pPr>
            <a:lvl9pPr>
              <a:defRPr sz="8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3" y="9005996"/>
            <a:ext cx="22633940" cy="3753270"/>
          </a:xfrm>
        </p:spPr>
        <p:txBody>
          <a:bodyPr anchor="b"/>
          <a:lstStyle>
            <a:lvl1pPr marL="0" indent="0">
              <a:buNone/>
              <a:defRPr sz="13200" b="1"/>
            </a:lvl1pPr>
            <a:lvl2pPr marL="2508062" indent="0">
              <a:buNone/>
              <a:defRPr sz="11000" b="1"/>
            </a:lvl2pPr>
            <a:lvl3pPr marL="5016124" indent="0">
              <a:buNone/>
              <a:defRPr sz="9900" b="1"/>
            </a:lvl3pPr>
            <a:lvl4pPr marL="7524186" indent="0">
              <a:buNone/>
              <a:defRPr sz="8800" b="1"/>
            </a:lvl4pPr>
            <a:lvl5pPr marL="10032248" indent="0">
              <a:buNone/>
              <a:defRPr sz="8800" b="1"/>
            </a:lvl5pPr>
            <a:lvl6pPr marL="12540310" indent="0">
              <a:buNone/>
              <a:defRPr sz="8800" b="1"/>
            </a:lvl6pPr>
            <a:lvl7pPr marL="15048372" indent="0">
              <a:buNone/>
              <a:defRPr sz="8800" b="1"/>
            </a:lvl7pPr>
            <a:lvl8pPr marL="17556434" indent="0">
              <a:buNone/>
              <a:defRPr sz="8800" b="1"/>
            </a:lvl8pPr>
            <a:lvl9pPr marL="20064496" indent="0">
              <a:buNone/>
              <a:defRPr sz="8800" b="1"/>
            </a:lvl9pPr>
          </a:lstStyle>
          <a:p>
            <a:pPr lvl="0"/>
            <a:r>
              <a:rPr lang="en-US" smtClean="0"/>
              <a:t>Click to edit Master text styles</a:t>
            </a:r>
          </a:p>
        </p:txBody>
      </p:sp>
      <p:sp>
        <p:nvSpPr>
          <p:cNvPr id="6" name="Content Placeholder 5"/>
          <p:cNvSpPr>
            <a:spLocks noGrp="1"/>
          </p:cNvSpPr>
          <p:nvPr>
            <p:ph sz="quarter" idx="4"/>
          </p:nvPr>
        </p:nvSpPr>
        <p:spPr>
          <a:xfrm>
            <a:off x="26012143" y="12759266"/>
            <a:ext cx="22633940" cy="23180890"/>
          </a:xfrm>
        </p:spPr>
        <p:txBody>
          <a:bodyPr/>
          <a:lstStyle>
            <a:lvl1pPr>
              <a:defRPr sz="13200"/>
            </a:lvl1pPr>
            <a:lvl2pPr>
              <a:defRPr sz="11000"/>
            </a:lvl2pPr>
            <a:lvl3pPr>
              <a:defRPr sz="9900"/>
            </a:lvl3pPr>
            <a:lvl4pPr>
              <a:defRPr sz="8800"/>
            </a:lvl4pPr>
            <a:lvl5pPr>
              <a:defRPr sz="8800"/>
            </a:lvl5pPr>
            <a:lvl6pPr>
              <a:defRPr sz="8800"/>
            </a:lvl6pPr>
            <a:lvl7pPr>
              <a:defRPr sz="8800"/>
            </a:lvl7pPr>
            <a:lvl8pPr>
              <a:defRPr sz="8800"/>
            </a:lvl8pPr>
            <a:lvl9pPr>
              <a:defRPr sz="8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0AC839-1D5E-4258-ACB6-8F75131430A6}" type="datetimeFigureOut">
              <a:rPr lang="en-US" smtClean="0"/>
              <a:pPr/>
              <a:t>11/4/2009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0AC839-1D5E-4258-ACB6-8F75131430A6}" type="datetimeFigureOut">
              <a:rPr lang="en-US" smtClean="0"/>
              <a:pPr/>
              <a:t>11/4/2009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0AC839-1D5E-4258-ACB6-8F75131430A6}" type="datetimeFigureOut">
              <a:rPr lang="en-US" smtClean="0"/>
              <a:pPr/>
              <a:t>11/4/2009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601894"/>
            <a:ext cx="16846553" cy="6817360"/>
          </a:xfrm>
        </p:spPr>
        <p:txBody>
          <a:bodyPr anchor="b"/>
          <a:lstStyle>
            <a:lvl1pPr algn="l">
              <a:defRPr sz="11000" b="1"/>
            </a:lvl1pPr>
          </a:lstStyle>
          <a:p>
            <a:r>
              <a:rPr lang="en-US" smtClean="0"/>
              <a:t>Click to edit Master title style</a:t>
            </a:r>
            <a:endParaRPr lang="en-US"/>
          </a:p>
        </p:txBody>
      </p:sp>
      <p:sp>
        <p:nvSpPr>
          <p:cNvPr id="3" name="Content Placeholder 2"/>
          <p:cNvSpPr>
            <a:spLocks noGrp="1"/>
          </p:cNvSpPr>
          <p:nvPr>
            <p:ph idx="1"/>
          </p:nvPr>
        </p:nvSpPr>
        <p:spPr>
          <a:xfrm>
            <a:off x="20020280" y="1601897"/>
            <a:ext cx="28625800" cy="34338263"/>
          </a:xfrm>
        </p:spPr>
        <p:txBody>
          <a:bodyPr/>
          <a:lstStyle>
            <a:lvl1pPr>
              <a:defRPr sz="17600"/>
            </a:lvl1pPr>
            <a:lvl2pPr>
              <a:defRPr sz="15400"/>
            </a:lvl2pPr>
            <a:lvl3pPr>
              <a:defRPr sz="13200"/>
            </a:lvl3pPr>
            <a:lvl4pPr>
              <a:defRPr sz="11000"/>
            </a:lvl4pPr>
            <a:lvl5pPr>
              <a:defRPr sz="11000"/>
            </a:lvl5pPr>
            <a:lvl6pPr>
              <a:defRPr sz="11000"/>
            </a:lvl6pPr>
            <a:lvl7pPr>
              <a:defRPr sz="11000"/>
            </a:lvl7pPr>
            <a:lvl8pPr>
              <a:defRPr sz="11000"/>
            </a:lvl8pPr>
            <a:lvl9pPr>
              <a:defRPr sz="1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4" y="8419257"/>
            <a:ext cx="16846553" cy="27520903"/>
          </a:xfrm>
        </p:spPr>
        <p:txBody>
          <a:bodyPr/>
          <a:lstStyle>
            <a:lvl1pPr marL="0" indent="0">
              <a:buNone/>
              <a:defRPr sz="7700"/>
            </a:lvl1pPr>
            <a:lvl2pPr marL="2508062" indent="0">
              <a:buNone/>
              <a:defRPr sz="6600"/>
            </a:lvl2pPr>
            <a:lvl3pPr marL="5016124" indent="0">
              <a:buNone/>
              <a:defRPr sz="5500"/>
            </a:lvl3pPr>
            <a:lvl4pPr marL="7524186" indent="0">
              <a:buNone/>
              <a:defRPr sz="4900"/>
            </a:lvl4pPr>
            <a:lvl5pPr marL="10032248" indent="0">
              <a:buNone/>
              <a:defRPr sz="4900"/>
            </a:lvl5pPr>
            <a:lvl6pPr marL="12540310" indent="0">
              <a:buNone/>
              <a:defRPr sz="4900"/>
            </a:lvl6pPr>
            <a:lvl7pPr marL="15048372" indent="0">
              <a:buNone/>
              <a:defRPr sz="4900"/>
            </a:lvl7pPr>
            <a:lvl8pPr marL="17556434" indent="0">
              <a:buNone/>
              <a:defRPr sz="4900"/>
            </a:lvl8pPr>
            <a:lvl9pPr marL="20064496" indent="0">
              <a:buNone/>
              <a:defRPr sz="4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0AC839-1D5E-4258-ACB6-8F75131430A6}" type="datetimeFigureOut">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8163521"/>
            <a:ext cx="30723840" cy="3324863"/>
          </a:xfrm>
        </p:spPr>
        <p:txBody>
          <a:bodyPr anchor="b"/>
          <a:lstStyle>
            <a:lvl1pPr algn="l">
              <a:defRPr sz="11000" b="1"/>
            </a:lvl1pPr>
          </a:lstStyle>
          <a:p>
            <a:r>
              <a:rPr lang="en-US" smtClean="0"/>
              <a:t>Click to edit Master title style</a:t>
            </a:r>
            <a:endParaRPr lang="en-US"/>
          </a:p>
        </p:txBody>
      </p:sp>
      <p:sp>
        <p:nvSpPr>
          <p:cNvPr id="3" name="Picture Placeholder 2"/>
          <p:cNvSpPr>
            <a:spLocks noGrp="1"/>
          </p:cNvSpPr>
          <p:nvPr>
            <p:ph type="pic" idx="1"/>
          </p:nvPr>
        </p:nvSpPr>
        <p:spPr>
          <a:xfrm>
            <a:off x="10036813" y="3594946"/>
            <a:ext cx="30723840" cy="24140160"/>
          </a:xfrm>
        </p:spPr>
        <p:txBody>
          <a:bodyPr/>
          <a:lstStyle>
            <a:lvl1pPr marL="0" indent="0">
              <a:buNone/>
              <a:defRPr sz="17600"/>
            </a:lvl1pPr>
            <a:lvl2pPr marL="2508062" indent="0">
              <a:buNone/>
              <a:defRPr sz="15400"/>
            </a:lvl2pPr>
            <a:lvl3pPr marL="5016124" indent="0">
              <a:buNone/>
              <a:defRPr sz="13200"/>
            </a:lvl3pPr>
            <a:lvl4pPr marL="7524186" indent="0">
              <a:buNone/>
              <a:defRPr sz="11000"/>
            </a:lvl4pPr>
            <a:lvl5pPr marL="10032248" indent="0">
              <a:buNone/>
              <a:defRPr sz="11000"/>
            </a:lvl5pPr>
            <a:lvl6pPr marL="12540310" indent="0">
              <a:buNone/>
              <a:defRPr sz="11000"/>
            </a:lvl6pPr>
            <a:lvl7pPr marL="15048372" indent="0">
              <a:buNone/>
              <a:defRPr sz="11000"/>
            </a:lvl7pPr>
            <a:lvl8pPr marL="17556434" indent="0">
              <a:buNone/>
              <a:defRPr sz="11000"/>
            </a:lvl8pPr>
            <a:lvl9pPr marL="20064496" indent="0">
              <a:buNone/>
              <a:defRPr sz="11000"/>
            </a:lvl9pPr>
          </a:lstStyle>
          <a:p>
            <a:endParaRPr lang="en-US"/>
          </a:p>
        </p:txBody>
      </p:sp>
      <p:sp>
        <p:nvSpPr>
          <p:cNvPr id="4" name="Text Placeholder 3"/>
          <p:cNvSpPr>
            <a:spLocks noGrp="1"/>
          </p:cNvSpPr>
          <p:nvPr>
            <p:ph type="body" sz="half" idx="2"/>
          </p:nvPr>
        </p:nvSpPr>
        <p:spPr>
          <a:xfrm>
            <a:off x="10036813" y="31488384"/>
            <a:ext cx="30723840" cy="4721857"/>
          </a:xfrm>
        </p:spPr>
        <p:txBody>
          <a:bodyPr/>
          <a:lstStyle>
            <a:lvl1pPr marL="0" indent="0">
              <a:buNone/>
              <a:defRPr sz="7700"/>
            </a:lvl1pPr>
            <a:lvl2pPr marL="2508062" indent="0">
              <a:buNone/>
              <a:defRPr sz="6600"/>
            </a:lvl2pPr>
            <a:lvl3pPr marL="5016124" indent="0">
              <a:buNone/>
              <a:defRPr sz="5500"/>
            </a:lvl3pPr>
            <a:lvl4pPr marL="7524186" indent="0">
              <a:buNone/>
              <a:defRPr sz="4900"/>
            </a:lvl4pPr>
            <a:lvl5pPr marL="10032248" indent="0">
              <a:buNone/>
              <a:defRPr sz="4900"/>
            </a:lvl5pPr>
            <a:lvl6pPr marL="12540310" indent="0">
              <a:buNone/>
              <a:defRPr sz="4900"/>
            </a:lvl6pPr>
            <a:lvl7pPr marL="15048372" indent="0">
              <a:buNone/>
              <a:defRPr sz="4900"/>
            </a:lvl7pPr>
            <a:lvl8pPr marL="17556434" indent="0">
              <a:buNone/>
              <a:defRPr sz="4900"/>
            </a:lvl8pPr>
            <a:lvl9pPr marL="20064496" indent="0">
              <a:buNone/>
              <a:defRPr sz="4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0AC839-1D5E-4258-ACB6-8F75131430A6}" type="datetimeFigureOut">
              <a:rPr lang="en-US" smtClean="0"/>
              <a:pPr/>
              <a:t>11/4/2009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CC1A30-1E92-4DB9-8F18-4DB0D9DFE3E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611210"/>
            <a:ext cx="46085760" cy="6705600"/>
          </a:xfrm>
          <a:prstGeom prst="rect">
            <a:avLst/>
          </a:prstGeom>
        </p:spPr>
        <p:txBody>
          <a:bodyPr vert="horz" lIns="501612" tIns="250806" rIns="501612" bIns="25080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9387844"/>
            <a:ext cx="46085760" cy="26552316"/>
          </a:xfrm>
          <a:prstGeom prst="rect">
            <a:avLst/>
          </a:prstGeom>
        </p:spPr>
        <p:txBody>
          <a:bodyPr vert="horz" lIns="501612" tIns="250806" rIns="501612" bIns="25080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7290590"/>
            <a:ext cx="11948160" cy="2142066"/>
          </a:xfrm>
          <a:prstGeom prst="rect">
            <a:avLst/>
          </a:prstGeom>
        </p:spPr>
        <p:txBody>
          <a:bodyPr vert="horz" lIns="501612" tIns="250806" rIns="501612" bIns="250806" rtlCol="0" anchor="ctr"/>
          <a:lstStyle>
            <a:lvl1pPr algn="l">
              <a:defRPr sz="6600">
                <a:solidFill>
                  <a:schemeClr val="tx1">
                    <a:tint val="75000"/>
                  </a:schemeClr>
                </a:solidFill>
              </a:defRPr>
            </a:lvl1pPr>
          </a:lstStyle>
          <a:p>
            <a:fld id="{4C0AC839-1D5E-4258-ACB6-8F75131430A6}" type="datetimeFigureOut">
              <a:rPr lang="en-US" smtClean="0"/>
              <a:pPr/>
              <a:t>11/4/2009</a:t>
            </a:fld>
            <a:endParaRPr lang="en-US"/>
          </a:p>
        </p:txBody>
      </p:sp>
      <p:sp>
        <p:nvSpPr>
          <p:cNvPr id="5" name="Footer Placeholder 4"/>
          <p:cNvSpPr>
            <a:spLocks noGrp="1"/>
          </p:cNvSpPr>
          <p:nvPr>
            <p:ph type="ftr" sz="quarter" idx="3"/>
          </p:nvPr>
        </p:nvSpPr>
        <p:spPr>
          <a:xfrm>
            <a:off x="17495520" y="37290590"/>
            <a:ext cx="16215360" cy="2142066"/>
          </a:xfrm>
          <a:prstGeom prst="rect">
            <a:avLst/>
          </a:prstGeom>
        </p:spPr>
        <p:txBody>
          <a:bodyPr vert="horz" lIns="501612" tIns="250806" rIns="501612" bIns="250806" rtlCol="0" anchor="ctr"/>
          <a:lstStyle>
            <a:lvl1pPr algn="ctr">
              <a:defRPr sz="6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7290590"/>
            <a:ext cx="11948160" cy="2142066"/>
          </a:xfrm>
          <a:prstGeom prst="rect">
            <a:avLst/>
          </a:prstGeom>
        </p:spPr>
        <p:txBody>
          <a:bodyPr vert="horz" lIns="501612" tIns="250806" rIns="501612" bIns="250806" rtlCol="0" anchor="ctr"/>
          <a:lstStyle>
            <a:lvl1pPr algn="r">
              <a:defRPr sz="6600">
                <a:solidFill>
                  <a:schemeClr val="tx1">
                    <a:tint val="75000"/>
                  </a:schemeClr>
                </a:solidFill>
              </a:defRPr>
            </a:lvl1pPr>
          </a:lstStyle>
          <a:p>
            <a:fld id="{D2CC1A30-1E92-4DB9-8F18-4DB0D9DFE3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16124" rtl="0" eaLnBrk="1" latinLnBrk="0" hangingPunct="1">
        <a:spcBef>
          <a:spcPct val="0"/>
        </a:spcBef>
        <a:buNone/>
        <a:defRPr sz="24100" kern="1200">
          <a:solidFill>
            <a:schemeClr val="tx1"/>
          </a:solidFill>
          <a:latin typeface="+mj-lt"/>
          <a:ea typeface="+mj-ea"/>
          <a:cs typeface="+mj-cs"/>
        </a:defRPr>
      </a:lvl1pPr>
    </p:titleStyle>
    <p:bodyStyle>
      <a:lvl1pPr marL="1881047" indent="-1881047" algn="l" defTabSz="5016124" rtl="0" eaLnBrk="1" latinLnBrk="0" hangingPunct="1">
        <a:spcBef>
          <a:spcPct val="20000"/>
        </a:spcBef>
        <a:buFont typeface="Arial" pitchFamily="34" charset="0"/>
        <a:buChar char="•"/>
        <a:defRPr sz="17600" kern="1200">
          <a:solidFill>
            <a:schemeClr val="tx1"/>
          </a:solidFill>
          <a:latin typeface="+mn-lt"/>
          <a:ea typeface="+mn-ea"/>
          <a:cs typeface="+mn-cs"/>
        </a:defRPr>
      </a:lvl1pPr>
      <a:lvl2pPr marL="4075601" indent="-1567539" algn="l" defTabSz="5016124" rtl="0" eaLnBrk="1" latinLnBrk="0" hangingPunct="1">
        <a:spcBef>
          <a:spcPct val="20000"/>
        </a:spcBef>
        <a:buFont typeface="Arial" pitchFamily="34" charset="0"/>
        <a:buChar char="–"/>
        <a:defRPr sz="15400" kern="1200">
          <a:solidFill>
            <a:schemeClr val="tx1"/>
          </a:solidFill>
          <a:latin typeface="+mn-lt"/>
          <a:ea typeface="+mn-ea"/>
          <a:cs typeface="+mn-cs"/>
        </a:defRPr>
      </a:lvl2pPr>
      <a:lvl3pPr marL="6270155" indent="-1254031" algn="l" defTabSz="5016124" rtl="0" eaLnBrk="1" latinLnBrk="0" hangingPunct="1">
        <a:spcBef>
          <a:spcPct val="20000"/>
        </a:spcBef>
        <a:buFont typeface="Arial" pitchFamily="34" charset="0"/>
        <a:buChar char="•"/>
        <a:defRPr sz="13200" kern="1200">
          <a:solidFill>
            <a:schemeClr val="tx1"/>
          </a:solidFill>
          <a:latin typeface="+mn-lt"/>
          <a:ea typeface="+mn-ea"/>
          <a:cs typeface="+mn-cs"/>
        </a:defRPr>
      </a:lvl3pPr>
      <a:lvl4pPr marL="8778217"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4pPr>
      <a:lvl5pPr marL="11286279"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5pPr>
      <a:lvl6pPr marL="13794341"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6pPr>
      <a:lvl7pPr marL="16302403"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7pPr>
      <a:lvl8pPr marL="18810465"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8pPr>
      <a:lvl9pPr marL="21318527" indent="-1254031" algn="l" defTabSz="5016124" rtl="0" eaLnBrk="1" latinLnBrk="0" hangingPunct="1">
        <a:spcBef>
          <a:spcPct val="20000"/>
        </a:spcBef>
        <a:buFont typeface="Arial" pitchFamily="34" charset="0"/>
        <a:buChar char="•"/>
        <a:defRPr sz="11000" kern="1200">
          <a:solidFill>
            <a:schemeClr val="tx1"/>
          </a:solidFill>
          <a:latin typeface="+mn-lt"/>
          <a:ea typeface="+mn-ea"/>
          <a:cs typeface="+mn-cs"/>
        </a:defRPr>
      </a:lvl9pPr>
    </p:bodyStyle>
    <p:otherStyle>
      <a:defPPr>
        <a:defRPr lang="en-US"/>
      </a:defPPr>
      <a:lvl1pPr marL="0" algn="l" defTabSz="5016124" rtl="0" eaLnBrk="1" latinLnBrk="0" hangingPunct="1">
        <a:defRPr sz="9900" kern="1200">
          <a:solidFill>
            <a:schemeClr val="tx1"/>
          </a:solidFill>
          <a:latin typeface="+mn-lt"/>
          <a:ea typeface="+mn-ea"/>
          <a:cs typeface="+mn-cs"/>
        </a:defRPr>
      </a:lvl1pPr>
      <a:lvl2pPr marL="2508062" algn="l" defTabSz="5016124" rtl="0" eaLnBrk="1" latinLnBrk="0" hangingPunct="1">
        <a:defRPr sz="9900" kern="1200">
          <a:solidFill>
            <a:schemeClr val="tx1"/>
          </a:solidFill>
          <a:latin typeface="+mn-lt"/>
          <a:ea typeface="+mn-ea"/>
          <a:cs typeface="+mn-cs"/>
        </a:defRPr>
      </a:lvl2pPr>
      <a:lvl3pPr marL="5016124" algn="l" defTabSz="5016124" rtl="0" eaLnBrk="1" latinLnBrk="0" hangingPunct="1">
        <a:defRPr sz="9900" kern="1200">
          <a:solidFill>
            <a:schemeClr val="tx1"/>
          </a:solidFill>
          <a:latin typeface="+mn-lt"/>
          <a:ea typeface="+mn-ea"/>
          <a:cs typeface="+mn-cs"/>
        </a:defRPr>
      </a:lvl3pPr>
      <a:lvl4pPr marL="7524186" algn="l" defTabSz="5016124" rtl="0" eaLnBrk="1" latinLnBrk="0" hangingPunct="1">
        <a:defRPr sz="9900" kern="1200">
          <a:solidFill>
            <a:schemeClr val="tx1"/>
          </a:solidFill>
          <a:latin typeface="+mn-lt"/>
          <a:ea typeface="+mn-ea"/>
          <a:cs typeface="+mn-cs"/>
        </a:defRPr>
      </a:lvl4pPr>
      <a:lvl5pPr marL="10032248" algn="l" defTabSz="5016124" rtl="0" eaLnBrk="1" latinLnBrk="0" hangingPunct="1">
        <a:defRPr sz="9900" kern="1200">
          <a:solidFill>
            <a:schemeClr val="tx1"/>
          </a:solidFill>
          <a:latin typeface="+mn-lt"/>
          <a:ea typeface="+mn-ea"/>
          <a:cs typeface="+mn-cs"/>
        </a:defRPr>
      </a:lvl5pPr>
      <a:lvl6pPr marL="12540310" algn="l" defTabSz="5016124" rtl="0" eaLnBrk="1" latinLnBrk="0" hangingPunct="1">
        <a:defRPr sz="9900" kern="1200">
          <a:solidFill>
            <a:schemeClr val="tx1"/>
          </a:solidFill>
          <a:latin typeface="+mn-lt"/>
          <a:ea typeface="+mn-ea"/>
          <a:cs typeface="+mn-cs"/>
        </a:defRPr>
      </a:lvl6pPr>
      <a:lvl7pPr marL="15048372" algn="l" defTabSz="5016124" rtl="0" eaLnBrk="1" latinLnBrk="0" hangingPunct="1">
        <a:defRPr sz="9900" kern="1200">
          <a:solidFill>
            <a:schemeClr val="tx1"/>
          </a:solidFill>
          <a:latin typeface="+mn-lt"/>
          <a:ea typeface="+mn-ea"/>
          <a:cs typeface="+mn-cs"/>
        </a:defRPr>
      </a:lvl7pPr>
      <a:lvl8pPr marL="17556434" algn="l" defTabSz="5016124" rtl="0" eaLnBrk="1" latinLnBrk="0" hangingPunct="1">
        <a:defRPr sz="9900" kern="1200">
          <a:solidFill>
            <a:schemeClr val="tx1"/>
          </a:solidFill>
          <a:latin typeface="+mn-lt"/>
          <a:ea typeface="+mn-ea"/>
          <a:cs typeface="+mn-cs"/>
        </a:defRPr>
      </a:lvl8pPr>
      <a:lvl9pPr marL="20064496" algn="l" defTabSz="5016124" rtl="0" eaLnBrk="1" latinLnBrk="0" hangingPunct="1">
        <a:defRPr sz="9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42910" y="1335864"/>
            <a:ext cx="49496690" cy="1493054"/>
          </a:xfrm>
        </p:spPr>
        <p:txBody>
          <a:bodyPr>
            <a:noAutofit/>
          </a:bodyPr>
          <a:lstStyle/>
          <a:p>
            <a:r>
              <a:rPr lang="en-US" sz="9600" dirty="0" smtClean="0">
                <a:solidFill>
                  <a:schemeClr val="accent3">
                    <a:lumMod val="50000"/>
                  </a:schemeClr>
                </a:solidFill>
              </a:rPr>
              <a:t>Viscous Resistance of Pore </a:t>
            </a:r>
            <a:r>
              <a:rPr lang="en-US" sz="9600" dirty="0">
                <a:solidFill>
                  <a:schemeClr val="accent3">
                    <a:lumMod val="50000"/>
                  </a:schemeClr>
                </a:solidFill>
              </a:rPr>
              <a:t>W</a:t>
            </a:r>
            <a:r>
              <a:rPr lang="en-US" sz="9600" dirty="0" smtClean="0">
                <a:solidFill>
                  <a:schemeClr val="accent3">
                    <a:lumMod val="50000"/>
                  </a:schemeClr>
                </a:solidFill>
              </a:rPr>
              <a:t>ater to Soil </a:t>
            </a:r>
            <a:r>
              <a:rPr lang="en-US" sz="9600" dirty="0">
                <a:solidFill>
                  <a:schemeClr val="accent3">
                    <a:lumMod val="50000"/>
                  </a:schemeClr>
                </a:solidFill>
              </a:rPr>
              <a:t>P</a:t>
            </a:r>
            <a:r>
              <a:rPr lang="en-US" sz="9600" dirty="0" smtClean="0">
                <a:solidFill>
                  <a:schemeClr val="accent3">
                    <a:lumMod val="50000"/>
                  </a:schemeClr>
                </a:solidFill>
              </a:rPr>
              <a:t>article </a:t>
            </a:r>
            <a:r>
              <a:rPr lang="en-US" sz="9600" dirty="0">
                <a:solidFill>
                  <a:schemeClr val="accent3">
                    <a:lumMod val="50000"/>
                  </a:schemeClr>
                </a:solidFill>
              </a:rPr>
              <a:t>D</a:t>
            </a:r>
            <a:r>
              <a:rPr lang="en-US" sz="9600" dirty="0" smtClean="0">
                <a:solidFill>
                  <a:schemeClr val="accent3">
                    <a:lumMod val="50000"/>
                  </a:schemeClr>
                </a:solidFill>
              </a:rPr>
              <a:t>etachment by Overland </a:t>
            </a:r>
            <a:r>
              <a:rPr lang="en-US" sz="9600" dirty="0">
                <a:solidFill>
                  <a:schemeClr val="accent3">
                    <a:lumMod val="50000"/>
                  </a:schemeClr>
                </a:solidFill>
              </a:rPr>
              <a:t>F</a:t>
            </a:r>
            <a:r>
              <a:rPr lang="en-US" sz="9600" dirty="0" smtClean="0">
                <a:solidFill>
                  <a:schemeClr val="accent3">
                    <a:lumMod val="50000"/>
                  </a:schemeClr>
                </a:solidFill>
              </a:rPr>
              <a:t>low</a:t>
            </a:r>
            <a:endParaRPr lang="en-US" sz="9600" dirty="0">
              <a:solidFill>
                <a:schemeClr val="accent3">
                  <a:lumMod val="50000"/>
                </a:schemeClr>
              </a:solidFill>
            </a:endParaRPr>
          </a:p>
        </p:txBody>
      </p:sp>
      <p:sp>
        <p:nvSpPr>
          <p:cNvPr id="5" name="Subtitle 2"/>
          <p:cNvSpPr>
            <a:spLocks noGrp="1"/>
          </p:cNvSpPr>
          <p:nvPr>
            <p:ph type="subTitle" idx="1"/>
          </p:nvPr>
        </p:nvSpPr>
        <p:spPr>
          <a:xfrm>
            <a:off x="3886200" y="2849880"/>
            <a:ext cx="42367200" cy="1927860"/>
          </a:xfrm>
        </p:spPr>
        <p:txBody>
          <a:bodyPr>
            <a:noAutofit/>
          </a:bodyPr>
          <a:lstStyle/>
          <a:p>
            <a:r>
              <a:rPr lang="en-US" sz="5400" dirty="0" smtClean="0">
                <a:solidFill>
                  <a:schemeClr val="tx1">
                    <a:lumMod val="65000"/>
                    <a:lumOff val="35000"/>
                  </a:schemeClr>
                </a:solidFill>
              </a:rPr>
              <a:t>Victor A. Snyder. Dept. of Crops and </a:t>
            </a:r>
            <a:r>
              <a:rPr lang="en-US" sz="5400" dirty="0" err="1" smtClean="0">
                <a:solidFill>
                  <a:schemeClr val="tx1">
                    <a:lumMod val="65000"/>
                    <a:lumOff val="35000"/>
                  </a:schemeClr>
                </a:solidFill>
              </a:rPr>
              <a:t>Agroenvironmental</a:t>
            </a:r>
            <a:r>
              <a:rPr lang="en-US" sz="5400" dirty="0" smtClean="0">
                <a:solidFill>
                  <a:schemeClr val="tx1">
                    <a:lumMod val="65000"/>
                    <a:lumOff val="35000"/>
                  </a:schemeClr>
                </a:solidFill>
              </a:rPr>
              <a:t> Sciences, University of Puerto Rico Agricultural </a:t>
            </a:r>
            <a:r>
              <a:rPr lang="en-US" sz="5400" dirty="0">
                <a:solidFill>
                  <a:schemeClr val="tx1">
                    <a:lumMod val="65000"/>
                    <a:lumOff val="35000"/>
                  </a:schemeClr>
                </a:solidFill>
              </a:rPr>
              <a:t>E</a:t>
            </a:r>
            <a:r>
              <a:rPr lang="en-US" sz="5400" dirty="0" smtClean="0">
                <a:solidFill>
                  <a:schemeClr val="tx1">
                    <a:lumMod val="65000"/>
                    <a:lumOff val="35000"/>
                  </a:schemeClr>
                </a:solidFill>
              </a:rPr>
              <a:t>xperiment Station. San Juan, Puerto Rico</a:t>
            </a:r>
            <a:endParaRPr lang="en-US" sz="5400" dirty="0">
              <a:solidFill>
                <a:schemeClr val="tx1">
                  <a:lumMod val="65000"/>
                  <a:lumOff val="35000"/>
                </a:schemeClr>
              </a:solidFill>
            </a:endParaRPr>
          </a:p>
        </p:txBody>
      </p:sp>
      <p:grpSp>
        <p:nvGrpSpPr>
          <p:cNvPr id="198" name="Group 197"/>
          <p:cNvGrpSpPr/>
          <p:nvPr/>
        </p:nvGrpSpPr>
        <p:grpSpPr>
          <a:xfrm>
            <a:off x="1219200" y="16687799"/>
            <a:ext cx="14276088" cy="11119079"/>
            <a:chOff x="1219200" y="17242150"/>
            <a:chExt cx="14276088" cy="10108258"/>
          </a:xfrm>
        </p:grpSpPr>
        <p:pic>
          <p:nvPicPr>
            <p:cNvPr id="109" name="Picture 108" descr="Slide4.JPG"/>
            <p:cNvPicPr>
              <a:picLocks noChangeAspect="1"/>
            </p:cNvPicPr>
            <p:nvPr/>
          </p:nvPicPr>
          <p:blipFill>
            <a:blip r:embed="rId3" cstate="print"/>
            <a:stretch>
              <a:fillRect/>
            </a:stretch>
          </p:blipFill>
          <p:spPr>
            <a:xfrm>
              <a:off x="1447800" y="18142697"/>
              <a:ext cx="13563600" cy="9207711"/>
            </a:xfrm>
            <a:prstGeom prst="rect">
              <a:avLst/>
            </a:prstGeom>
          </p:spPr>
        </p:pic>
        <p:sp>
          <p:nvSpPr>
            <p:cNvPr id="191" name="TextBox 190"/>
            <p:cNvSpPr txBox="1"/>
            <p:nvPr/>
          </p:nvSpPr>
          <p:spPr>
            <a:xfrm>
              <a:off x="1219200" y="17242150"/>
              <a:ext cx="3465885" cy="699492"/>
            </a:xfrm>
            <a:prstGeom prst="rect">
              <a:avLst/>
            </a:prstGeom>
            <a:noFill/>
          </p:spPr>
          <p:txBody>
            <a:bodyPr wrap="none" rtlCol="0">
              <a:spAutoFit/>
            </a:bodyPr>
            <a:lstStyle/>
            <a:p>
              <a:r>
                <a:rPr lang="en-US" sz="4400" b="1" u="sng" dirty="0" smtClean="0"/>
                <a:t>Observation 1</a:t>
              </a:r>
              <a:endParaRPr lang="en-US" sz="4800" dirty="0"/>
            </a:p>
          </p:txBody>
        </p:sp>
        <p:sp>
          <p:nvSpPr>
            <p:cNvPr id="192" name="TextBox 191"/>
            <p:cNvSpPr txBox="1"/>
            <p:nvPr/>
          </p:nvSpPr>
          <p:spPr>
            <a:xfrm>
              <a:off x="1219200" y="17990615"/>
              <a:ext cx="14276088" cy="2098476"/>
            </a:xfrm>
            <a:prstGeom prst="rect">
              <a:avLst/>
            </a:prstGeom>
            <a:noFill/>
          </p:spPr>
          <p:txBody>
            <a:bodyPr wrap="square" rtlCol="0">
              <a:spAutoFit/>
            </a:bodyPr>
            <a:lstStyle/>
            <a:p>
              <a:pPr algn="just"/>
              <a:r>
                <a:rPr lang="en-US" sz="3600" dirty="0" smtClean="0"/>
                <a:t>Once initiated, the rate of particle detachment for a given soil (Kg m</a:t>
              </a:r>
              <a:r>
                <a:rPr lang="en-US" sz="3600" baseline="30000" dirty="0" smtClean="0"/>
                <a:t>-2</a:t>
              </a:r>
              <a:r>
                <a:rPr lang="en-US" sz="3600" dirty="0" smtClean="0"/>
                <a:t> s</a:t>
              </a:r>
              <a:r>
                <a:rPr lang="en-US" sz="3600" baseline="30000" dirty="0" smtClean="0"/>
                <a:t>-1</a:t>
              </a:r>
              <a:r>
                <a:rPr lang="en-US" sz="3600" dirty="0" smtClean="0"/>
                <a:t> ), varies more or less proportionally with bed shear stress </a:t>
              </a:r>
              <a:r>
                <a:rPr lang="en-US" sz="3600" b="1" dirty="0" smtClean="0">
                  <a:latin typeface="Symbol" pitchFamily="18" charset="2"/>
                </a:rPr>
                <a:t>t</a:t>
              </a:r>
              <a:r>
                <a:rPr lang="en-US" sz="3600" dirty="0" smtClean="0"/>
                <a:t> or stream power </a:t>
              </a:r>
              <a:r>
                <a:rPr lang="en-US" sz="3600" b="1" i="1" dirty="0" err="1" smtClean="0"/>
                <a:t>v</a:t>
              </a:r>
              <a:r>
                <a:rPr lang="en-US" sz="3600" b="1" i="1" dirty="0" err="1" smtClean="0">
                  <a:latin typeface="Symbol" pitchFamily="18" charset="2"/>
                </a:rPr>
                <a:t>t</a:t>
              </a:r>
              <a:r>
                <a:rPr lang="en-US" sz="3600" dirty="0" smtClean="0"/>
                <a:t>  (Fig. 2). This relation is typically non-linear, but often does not depart  greatly from linearity.</a:t>
              </a:r>
              <a:endParaRPr lang="en-US" sz="3600" dirty="0"/>
            </a:p>
          </p:txBody>
        </p:sp>
      </p:grpSp>
      <p:grpSp>
        <p:nvGrpSpPr>
          <p:cNvPr id="209" name="Group 208"/>
          <p:cNvGrpSpPr/>
          <p:nvPr/>
        </p:nvGrpSpPr>
        <p:grpSpPr>
          <a:xfrm>
            <a:off x="17602201" y="4495805"/>
            <a:ext cx="16992602" cy="11960599"/>
            <a:chOff x="18821400" y="20116800"/>
            <a:chExt cx="15773401" cy="10873270"/>
          </a:xfrm>
        </p:grpSpPr>
        <p:sp>
          <p:nvSpPr>
            <p:cNvPr id="207" name="TextBox 206"/>
            <p:cNvSpPr txBox="1"/>
            <p:nvPr/>
          </p:nvSpPr>
          <p:spPr>
            <a:xfrm>
              <a:off x="18821400" y="20116800"/>
              <a:ext cx="10172549" cy="699492"/>
            </a:xfrm>
            <a:prstGeom prst="rect">
              <a:avLst/>
            </a:prstGeom>
            <a:noFill/>
          </p:spPr>
          <p:txBody>
            <a:bodyPr wrap="none" rtlCol="0">
              <a:spAutoFit/>
            </a:bodyPr>
            <a:lstStyle/>
            <a:p>
              <a:pPr algn="just"/>
              <a:r>
                <a:rPr lang="en-US" sz="4400" b="1" u="sng" dirty="0" smtClean="0"/>
                <a:t>Theoretical difficulties regarding Observations</a:t>
              </a:r>
              <a:endParaRPr lang="en-US" sz="4800" b="1" dirty="0"/>
            </a:p>
          </p:txBody>
        </p:sp>
        <p:sp>
          <p:nvSpPr>
            <p:cNvPr id="208" name="TextBox 207"/>
            <p:cNvSpPr txBox="1"/>
            <p:nvPr/>
          </p:nvSpPr>
          <p:spPr>
            <a:xfrm>
              <a:off x="18973801" y="21225160"/>
              <a:ext cx="15621000" cy="9764910"/>
            </a:xfrm>
            <a:prstGeom prst="rect">
              <a:avLst/>
            </a:prstGeom>
            <a:noFill/>
          </p:spPr>
          <p:txBody>
            <a:bodyPr wrap="square" rtlCol="0">
              <a:spAutoFit/>
            </a:bodyPr>
            <a:lstStyle/>
            <a:p>
              <a:pPr algn="just"/>
              <a:r>
                <a:rPr lang="en-US" sz="3600" dirty="0" smtClean="0"/>
                <a:t>The increase in particle detachment rate with increasing shear stress or stream power can be qualitatively explained on the basis of increased momentum transfer from the fluid to the particles. However, a theory explaining quantitative differences in this relation between different soils , based on fundamental soil properties, is still in need of development. </a:t>
              </a:r>
            </a:p>
            <a:p>
              <a:pPr algn="just"/>
              <a:endParaRPr lang="en-US" sz="3600" i="1" dirty="0" smtClean="0"/>
            </a:p>
            <a:p>
              <a:pPr algn="just"/>
              <a:r>
                <a:rPr lang="en-US" sz="4400" i="1" dirty="0" smtClean="0"/>
                <a:t>Observation 2:</a:t>
              </a:r>
              <a:endParaRPr lang="en-US" sz="4400" dirty="0" smtClean="0"/>
            </a:p>
            <a:p>
              <a:pPr algn="just"/>
              <a:r>
                <a:rPr lang="en-US" sz="3600" dirty="0" smtClean="0"/>
                <a:t>The increasing flow rate required to achieve a given detachment rate for larger particles, manifested by positive slope on the right hand side of the </a:t>
              </a:r>
              <a:r>
                <a:rPr lang="en-US" sz="3600" dirty="0" err="1" smtClean="0"/>
                <a:t>Hjulstr</a:t>
              </a:r>
              <a:r>
                <a:rPr lang="en-US" sz="3600" dirty="0" err="1" smtClean="0">
                  <a:latin typeface="Times New Roman"/>
                  <a:cs typeface="Times New Roman"/>
                </a:rPr>
                <a:t>ö</a:t>
              </a:r>
              <a:r>
                <a:rPr lang="en-US" sz="3600" dirty="0" err="1" smtClean="0"/>
                <a:t>m</a:t>
              </a:r>
              <a:r>
                <a:rPr lang="en-US" sz="3600" dirty="0" smtClean="0"/>
                <a:t> diagram in Fig. 3, can be explained by the increased momentum transfer required to accelerate the larger particles from a state of rest.  But this does not explain the inverse relation between particle size and required flow velocity in the case of very fine particles (manifested by negative slope on the left hand side of Fig. 3). </a:t>
              </a:r>
            </a:p>
            <a:p>
              <a:pPr algn="just"/>
              <a:endParaRPr lang="en-US" sz="3600" dirty="0" smtClean="0"/>
            </a:p>
            <a:p>
              <a:pPr algn="just"/>
              <a:r>
                <a:rPr lang="en-US" sz="3600" dirty="0" smtClean="0"/>
                <a:t>A common explanation  for the negative slope of the </a:t>
              </a:r>
              <a:r>
                <a:rPr lang="en-US" sz="3600" dirty="0" err="1" smtClean="0"/>
                <a:t>Hjulstr</a:t>
              </a:r>
              <a:r>
                <a:rPr lang="en-US" sz="3600" dirty="0" err="1" smtClean="0">
                  <a:latin typeface="Times New Roman"/>
                  <a:cs typeface="Times New Roman"/>
                </a:rPr>
                <a:t>ö</a:t>
              </a:r>
              <a:r>
                <a:rPr lang="en-US" sz="3600" dirty="0" err="1" smtClean="0"/>
                <a:t>m</a:t>
              </a:r>
              <a:r>
                <a:rPr lang="en-US" sz="3600" dirty="0" smtClean="0"/>
                <a:t> diagram for fine particles     is the greater specific surface area of smaller particles, causing greater inter-particle attraction and cementation (</a:t>
              </a:r>
              <a:r>
                <a:rPr lang="en-US" sz="3600" b="1" dirty="0" smtClean="0"/>
                <a:t>cohesion)</a:t>
              </a:r>
              <a:r>
                <a:rPr lang="en-US" sz="3600" dirty="0" smtClean="0"/>
                <a:t>. However, this does not seem  consistent with the vanishing cohesion intercept often observed in slow drained shear and tensile tests on fine textured saturated soils (Fig. 4).</a:t>
              </a:r>
              <a:endParaRPr lang="en-US" sz="3600" dirty="0"/>
            </a:p>
          </p:txBody>
        </p:sp>
      </p:grpSp>
      <p:grpSp>
        <p:nvGrpSpPr>
          <p:cNvPr id="217" name="Group 216"/>
          <p:cNvGrpSpPr/>
          <p:nvPr/>
        </p:nvGrpSpPr>
        <p:grpSpPr>
          <a:xfrm>
            <a:off x="17526000" y="22631400"/>
            <a:ext cx="17678400" cy="6644641"/>
            <a:chOff x="36957000" y="7253891"/>
            <a:chExt cx="12205040" cy="5575417"/>
          </a:xfrm>
        </p:grpSpPr>
        <p:sp>
          <p:nvSpPr>
            <p:cNvPr id="212" name="TextBox 211"/>
            <p:cNvSpPr txBox="1"/>
            <p:nvPr/>
          </p:nvSpPr>
          <p:spPr>
            <a:xfrm>
              <a:off x="37272648" y="7253891"/>
              <a:ext cx="5019183" cy="699492"/>
            </a:xfrm>
            <a:prstGeom prst="rect">
              <a:avLst/>
            </a:prstGeom>
            <a:noFill/>
          </p:spPr>
          <p:txBody>
            <a:bodyPr wrap="none" rtlCol="0">
              <a:spAutoFit/>
            </a:bodyPr>
            <a:lstStyle/>
            <a:p>
              <a:r>
                <a:rPr lang="en-US" sz="4400" b="1" u="sng" dirty="0" smtClean="0"/>
                <a:t>WORKING HYPOTHESES: </a:t>
              </a:r>
              <a:endParaRPr lang="en-US" sz="4800" b="1" dirty="0"/>
            </a:p>
          </p:txBody>
        </p:sp>
        <p:sp>
          <p:nvSpPr>
            <p:cNvPr id="213" name="Content Placeholder 3"/>
            <p:cNvSpPr txBox="1">
              <a:spLocks/>
            </p:cNvSpPr>
            <p:nvPr/>
          </p:nvSpPr>
          <p:spPr>
            <a:xfrm>
              <a:off x="36957000" y="7571509"/>
              <a:ext cx="12205040" cy="5257799"/>
            </a:xfrm>
            <a:prstGeom prst="rect">
              <a:avLst/>
            </a:prstGeom>
          </p:spPr>
          <p:txBody>
            <a:bodyPr vert="horz" lIns="501612" tIns="250806" rIns="501612" bIns="250806" rtlCol="0">
              <a:noAutofit/>
            </a:bodyPr>
            <a:lstStyle/>
            <a:p>
              <a:pPr marL="0" marR="0" lvl="0" indent="0" defTabSz="5016124" rtl="0" eaLnBrk="1" fontAlgn="auto" latinLnBrk="0" hangingPunct="1">
                <a:lnSpc>
                  <a:spcPct val="100000"/>
                </a:lnSpc>
                <a:spcBef>
                  <a:spcPct val="20000"/>
                </a:spcBef>
                <a:spcAft>
                  <a:spcPts val="0"/>
                </a:spcAft>
                <a:buClrTx/>
                <a:buSzTx/>
                <a:buFont typeface="Arial" pitchFamily="34" charset="0"/>
                <a:buNone/>
                <a:tabLst/>
                <a:defRPr/>
              </a:pPr>
              <a:r>
                <a:rPr kumimoji="0" lang="en-US" sz="3600" b="0" i="0" u="none" strike="noStrike" kern="1200" cap="none" spc="0" normalizeH="0" baseline="0" noProof="0" dirty="0" smtClean="0">
                  <a:ln>
                    <a:noFill/>
                  </a:ln>
                  <a:effectLst/>
                  <a:uLnTx/>
                  <a:uFillTx/>
                  <a:latin typeface="+mn-lt"/>
                  <a:ea typeface="+mn-ea"/>
                  <a:cs typeface="+mn-cs"/>
                </a:rPr>
                <a:t>The velocity at which a particle can move out of a liquid– saturated</a:t>
              </a:r>
              <a:r>
                <a:rPr kumimoji="0" lang="en-US" sz="3600" b="0" i="0" u="none" strike="noStrike" kern="1200" cap="none" spc="0" normalizeH="0" noProof="0" dirty="0" smtClean="0">
                  <a:ln>
                    <a:noFill/>
                  </a:ln>
                  <a:effectLst/>
                  <a:uLnTx/>
                  <a:uFillTx/>
                  <a:latin typeface="+mn-lt"/>
                  <a:ea typeface="+mn-ea"/>
                  <a:cs typeface="+mn-cs"/>
                </a:rPr>
                <a:t> </a:t>
              </a:r>
              <a:r>
                <a:rPr kumimoji="0" lang="en-US" sz="3600" b="0" i="0" u="none" strike="noStrike" kern="1200" cap="none" spc="0" normalizeH="0" baseline="0" noProof="0" dirty="0" smtClean="0">
                  <a:ln>
                    <a:noFill/>
                  </a:ln>
                  <a:effectLst/>
                  <a:uLnTx/>
                  <a:uFillTx/>
                  <a:latin typeface="+mn-lt"/>
                  <a:ea typeface="+mn-ea"/>
                  <a:cs typeface="+mn-cs"/>
                </a:rPr>
                <a:t>particle bed is limited by the rate at which liquid can move into the space vacated by the particle  (Fig. 5). Since this fluid flow occurs in fine  intra-particle pores, it may be considered Newtonian even if the external flow field is turbulent.</a:t>
              </a:r>
            </a:p>
            <a:p>
              <a:pPr algn="just">
                <a:spcBef>
                  <a:spcPct val="20000"/>
                </a:spcBef>
                <a:defRPr/>
              </a:pPr>
              <a:r>
                <a:rPr kumimoji="0" lang="en-US" sz="3600" b="0" i="0" u="none" strike="noStrike" kern="1200" cap="none" spc="0" normalizeH="0" baseline="0" noProof="0" dirty="0" smtClean="0">
                  <a:ln>
                    <a:noFill/>
                  </a:ln>
                  <a:effectLst/>
                  <a:uLnTx/>
                  <a:uFillTx/>
                  <a:latin typeface="+mn-lt"/>
                  <a:ea typeface="+mn-ea"/>
                  <a:cs typeface="+mn-cs"/>
                </a:rPr>
                <a:t>For these conditions, neglecting</a:t>
              </a:r>
              <a:r>
                <a:rPr kumimoji="0" lang="en-US" sz="3600" b="0" i="0" u="none" strike="noStrike" kern="1200" cap="none" spc="0" normalizeH="0" noProof="0" dirty="0" smtClean="0">
                  <a:ln>
                    <a:noFill/>
                  </a:ln>
                  <a:effectLst/>
                  <a:uLnTx/>
                  <a:uFillTx/>
                  <a:latin typeface="+mn-lt"/>
                  <a:ea typeface="+mn-ea"/>
                  <a:cs typeface="+mn-cs"/>
                </a:rPr>
                <a:t> </a:t>
              </a:r>
              <a:r>
                <a:rPr kumimoji="0" lang="en-US" sz="3600" b="0" i="0" u="none" strike="noStrike" kern="1200" cap="none" spc="0" normalizeH="0" baseline="0" noProof="0" dirty="0" smtClean="0">
                  <a:ln>
                    <a:noFill/>
                  </a:ln>
                  <a:effectLst/>
                  <a:uLnTx/>
                  <a:uFillTx/>
                  <a:latin typeface="+mn-lt"/>
                  <a:ea typeface="+mn-ea"/>
                  <a:cs typeface="+mn-cs"/>
                </a:rPr>
                <a:t>inertial forces, the velocity </a:t>
              </a:r>
              <a:r>
                <a:rPr lang="en-US" sz="3600" b="1" dirty="0" err="1" smtClean="0"/>
                <a:t>v</a:t>
              </a:r>
              <a:r>
                <a:rPr lang="en-US" sz="3600" b="1" baseline="-25000" dirty="0" err="1" smtClean="0"/>
                <a:t>p</a:t>
              </a:r>
              <a:r>
                <a:rPr lang="en-US" sz="3600" dirty="0" smtClean="0"/>
                <a:t> at which the particle initially moves out of its confining space in the bed is directly proportional to the product of the extraction force </a:t>
              </a:r>
              <a:r>
                <a:rPr lang="en-US" sz="3600" b="1" i="1" dirty="0" smtClean="0"/>
                <a:t>F </a:t>
              </a:r>
              <a:r>
                <a:rPr lang="en-US" sz="3600" dirty="0" smtClean="0"/>
                <a:t>and soil hydraulic conductivity, which in turn is proportional to</a:t>
              </a:r>
            </a:p>
            <a:p>
              <a:pPr algn="just">
                <a:spcBef>
                  <a:spcPct val="20000"/>
                </a:spcBef>
                <a:defRPr/>
              </a:pPr>
              <a:r>
                <a:rPr lang="en-US" sz="3600" dirty="0" smtClean="0"/>
                <a:t>            , where </a:t>
              </a:r>
              <a:r>
                <a:rPr lang="en-US" sz="3600" b="1" dirty="0" smtClean="0"/>
                <a:t>r</a:t>
              </a:r>
              <a:r>
                <a:rPr lang="en-US" sz="3600" dirty="0" smtClean="0"/>
                <a:t> is particle radius and </a:t>
              </a:r>
              <a:r>
                <a:rPr lang="en-US" sz="3600" b="1" dirty="0" smtClean="0">
                  <a:latin typeface="Symbol" pitchFamily="18" charset="2"/>
                </a:rPr>
                <a:t>h</a:t>
              </a:r>
              <a:r>
                <a:rPr lang="en-US" sz="3600" dirty="0" smtClean="0">
                  <a:latin typeface="Symbol" pitchFamily="18" charset="2"/>
                </a:rPr>
                <a:t> </a:t>
              </a:r>
              <a:r>
                <a:rPr lang="en-US" sz="3600" dirty="0" smtClean="0"/>
                <a:t>is fluid viscosity.  That is      </a:t>
              </a:r>
              <a:endParaRPr lang="en-US" sz="5400" dirty="0" smtClean="0"/>
            </a:p>
            <a:p>
              <a:pPr lvl="0" algn="just">
                <a:spcBef>
                  <a:spcPct val="20000"/>
                </a:spcBef>
                <a:defRPr/>
              </a:pPr>
              <a:endParaRPr kumimoji="0" lang="en-US" sz="3600" b="0" i="0" u="none" strike="noStrike" kern="1200" cap="none" spc="0" normalizeH="0" baseline="0" noProof="0" dirty="0" smtClean="0">
                <a:ln>
                  <a:noFill/>
                </a:ln>
                <a:effectLst/>
                <a:uLnTx/>
                <a:uFillTx/>
                <a:latin typeface="+mn-lt"/>
                <a:ea typeface="+mn-ea"/>
                <a:cs typeface="+mn-cs"/>
              </a:endParaRPr>
            </a:p>
          </p:txBody>
        </p:sp>
      </p:grpSp>
      <p:grpSp>
        <p:nvGrpSpPr>
          <p:cNvPr id="223" name="Group 222"/>
          <p:cNvGrpSpPr/>
          <p:nvPr/>
        </p:nvGrpSpPr>
        <p:grpSpPr>
          <a:xfrm>
            <a:off x="1219200" y="4442461"/>
            <a:ext cx="15087600" cy="1954709"/>
            <a:chOff x="1219200" y="4038600"/>
            <a:chExt cx="13792200" cy="1777008"/>
          </a:xfrm>
        </p:grpSpPr>
        <p:sp>
          <p:nvSpPr>
            <p:cNvPr id="221" name="Rectangle 220"/>
            <p:cNvSpPr/>
            <p:nvPr/>
          </p:nvSpPr>
          <p:spPr>
            <a:xfrm>
              <a:off x="1219200" y="4724400"/>
              <a:ext cx="13792200" cy="1091208"/>
            </a:xfrm>
            <a:prstGeom prst="rect">
              <a:avLst/>
            </a:prstGeom>
          </p:spPr>
          <p:txBody>
            <a:bodyPr wrap="square">
              <a:spAutoFit/>
            </a:bodyPr>
            <a:lstStyle/>
            <a:p>
              <a:r>
                <a:rPr lang="en-US" sz="3600" dirty="0" smtClean="0"/>
                <a:t>Detachment of soil particles by overland flow, illustrated in </a:t>
              </a:r>
              <a:r>
                <a:rPr lang="en-US" sz="3600" b="1" dirty="0" smtClean="0"/>
                <a:t>Fig. 1</a:t>
              </a:r>
              <a:r>
                <a:rPr lang="en-US" sz="3600" dirty="0" smtClean="0"/>
                <a:t>,  is a major component of the soil erosion process.</a:t>
              </a:r>
              <a:endParaRPr lang="en-US" sz="3600" dirty="0"/>
            </a:p>
          </p:txBody>
        </p:sp>
        <p:sp>
          <p:nvSpPr>
            <p:cNvPr id="222" name="TextBox 221"/>
            <p:cNvSpPr txBox="1"/>
            <p:nvPr/>
          </p:nvSpPr>
          <p:spPr>
            <a:xfrm>
              <a:off x="1295400" y="4038600"/>
              <a:ext cx="3733800" cy="699492"/>
            </a:xfrm>
            <a:prstGeom prst="rect">
              <a:avLst/>
            </a:prstGeom>
            <a:noFill/>
          </p:spPr>
          <p:txBody>
            <a:bodyPr wrap="square" rtlCol="0">
              <a:spAutoFit/>
            </a:bodyPr>
            <a:lstStyle/>
            <a:p>
              <a:r>
                <a:rPr lang="en-US" sz="4400" b="1" u="sng" dirty="0" smtClean="0"/>
                <a:t>Introduction</a:t>
              </a:r>
              <a:endParaRPr lang="en-US" sz="4400" b="1" u="sng" dirty="0"/>
            </a:p>
          </p:txBody>
        </p:sp>
      </p:grpSp>
      <p:grpSp>
        <p:nvGrpSpPr>
          <p:cNvPr id="230" name="Group 229"/>
          <p:cNvGrpSpPr/>
          <p:nvPr/>
        </p:nvGrpSpPr>
        <p:grpSpPr>
          <a:xfrm>
            <a:off x="1905001" y="6621781"/>
            <a:ext cx="13674887" cy="9837419"/>
            <a:chOff x="1828800" y="5943600"/>
            <a:chExt cx="13674887" cy="8943107"/>
          </a:xfrm>
        </p:grpSpPr>
        <p:pic>
          <p:nvPicPr>
            <p:cNvPr id="220" name="Picture 219" descr="Slide1.JPG"/>
            <p:cNvPicPr>
              <a:picLocks noChangeAspect="1"/>
            </p:cNvPicPr>
            <p:nvPr/>
          </p:nvPicPr>
          <p:blipFill>
            <a:blip r:embed="rId4" cstate="print"/>
            <a:stretch>
              <a:fillRect/>
            </a:stretch>
          </p:blipFill>
          <p:spPr>
            <a:xfrm>
              <a:off x="1828800" y="5943600"/>
              <a:ext cx="13674887" cy="7696200"/>
            </a:xfrm>
            <a:prstGeom prst="rect">
              <a:avLst/>
            </a:prstGeom>
          </p:spPr>
        </p:pic>
        <p:grpSp>
          <p:nvGrpSpPr>
            <p:cNvPr id="229" name="Group 228"/>
            <p:cNvGrpSpPr/>
            <p:nvPr/>
          </p:nvGrpSpPr>
          <p:grpSpPr>
            <a:xfrm>
              <a:off x="1828800" y="13716000"/>
              <a:ext cx="13411200" cy="1170707"/>
              <a:chOff x="1828800" y="13716000"/>
              <a:chExt cx="13030200" cy="1170707"/>
            </a:xfrm>
          </p:grpSpPr>
          <p:sp>
            <p:nvSpPr>
              <p:cNvPr id="224" name="Rectangle 223"/>
              <p:cNvSpPr/>
              <p:nvPr/>
            </p:nvSpPr>
            <p:spPr>
              <a:xfrm>
                <a:off x="1828800" y="13716000"/>
                <a:ext cx="13030200" cy="1091208"/>
              </a:xfrm>
              <a:prstGeom prst="rect">
                <a:avLst/>
              </a:prstGeom>
            </p:spPr>
            <p:txBody>
              <a:bodyPr wrap="square">
                <a:spAutoFit/>
              </a:bodyPr>
              <a:lstStyle/>
              <a:p>
                <a:r>
                  <a:rPr lang="en-US" sz="3600" b="1" dirty="0" smtClean="0"/>
                  <a:t>Figure 1. Illustration of particle detachment by overland flow </a:t>
                </a:r>
              </a:p>
              <a:p>
                <a:r>
                  <a:rPr lang="en-US" sz="3600" b="1" dirty="0" smtClean="0"/>
                  <a:t>                at velocity </a:t>
                </a:r>
                <a:r>
                  <a:rPr lang="en-US" sz="3600" b="1" i="1" dirty="0" smtClean="0"/>
                  <a:t>v </a:t>
                </a:r>
                <a:r>
                  <a:rPr lang="en-US" sz="3600" b="1" dirty="0" smtClean="0"/>
                  <a:t>exerting bed shear stress </a:t>
                </a:r>
                <a:endParaRPr lang="en-US" sz="3600" b="1" dirty="0"/>
              </a:p>
            </p:txBody>
          </p:sp>
          <p:pic>
            <p:nvPicPr>
              <p:cNvPr id="228"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0564956" y="14267582"/>
                <a:ext cx="219075" cy="619125"/>
              </a:xfrm>
              <a:prstGeom prst="rect">
                <a:avLst/>
              </a:prstGeom>
              <a:noFill/>
            </p:spPr>
          </p:pic>
        </p:grpSp>
      </p:grpSp>
      <p:grpSp>
        <p:nvGrpSpPr>
          <p:cNvPr id="44" name="Group 43"/>
          <p:cNvGrpSpPr/>
          <p:nvPr/>
        </p:nvGrpSpPr>
        <p:grpSpPr>
          <a:xfrm>
            <a:off x="1295400" y="26970813"/>
            <a:ext cx="16383000" cy="12653187"/>
            <a:chOff x="18364200" y="6172200"/>
            <a:chExt cx="16383000" cy="11502891"/>
          </a:xfrm>
        </p:grpSpPr>
        <p:pic>
          <p:nvPicPr>
            <p:cNvPr id="45" name="Picture 4"/>
            <p:cNvPicPr>
              <a:picLocks noChangeAspect="1" noChangeArrowheads="1"/>
            </p:cNvPicPr>
            <p:nvPr/>
          </p:nvPicPr>
          <p:blipFill>
            <a:blip r:embed="rId6" cstate="print"/>
            <a:srcRect/>
            <a:stretch>
              <a:fillRect/>
            </a:stretch>
          </p:blipFill>
          <p:spPr bwMode="auto">
            <a:xfrm>
              <a:off x="20726400" y="9085278"/>
              <a:ext cx="9525000" cy="6802427"/>
            </a:xfrm>
            <a:prstGeom prst="rect">
              <a:avLst/>
            </a:prstGeom>
            <a:noFill/>
            <a:ln w="9525">
              <a:noFill/>
              <a:miter lim="800000"/>
              <a:headEnd/>
              <a:tailEnd/>
            </a:ln>
          </p:spPr>
        </p:pic>
        <p:grpSp>
          <p:nvGrpSpPr>
            <p:cNvPr id="46" name="Group 204"/>
            <p:cNvGrpSpPr/>
            <p:nvPr/>
          </p:nvGrpSpPr>
          <p:grpSpPr>
            <a:xfrm>
              <a:off x="18364200" y="6172200"/>
              <a:ext cx="16383000" cy="11502891"/>
              <a:chOff x="18364200" y="6172200"/>
              <a:chExt cx="16383000" cy="11502891"/>
            </a:xfrm>
          </p:grpSpPr>
          <p:grpSp>
            <p:nvGrpSpPr>
              <p:cNvPr id="47" name="Group 196"/>
              <p:cNvGrpSpPr/>
              <p:nvPr/>
            </p:nvGrpSpPr>
            <p:grpSpPr>
              <a:xfrm>
                <a:off x="18364200" y="6172200"/>
                <a:ext cx="16383000" cy="2811984"/>
                <a:chOff x="18745200" y="6477000"/>
                <a:chExt cx="16383000" cy="2811984"/>
              </a:xfrm>
            </p:grpSpPr>
            <p:sp>
              <p:nvSpPr>
                <p:cNvPr id="51" name="TextBox 50"/>
                <p:cNvSpPr txBox="1"/>
                <p:nvPr/>
              </p:nvSpPr>
              <p:spPr>
                <a:xfrm>
                  <a:off x="18745200" y="6477000"/>
                  <a:ext cx="3465885" cy="699492"/>
                </a:xfrm>
                <a:prstGeom prst="rect">
                  <a:avLst/>
                </a:prstGeom>
                <a:noFill/>
              </p:spPr>
              <p:txBody>
                <a:bodyPr wrap="none" rtlCol="0">
                  <a:spAutoFit/>
                </a:bodyPr>
                <a:lstStyle/>
                <a:p>
                  <a:r>
                    <a:rPr lang="en-US" sz="4400" b="1" u="sng" dirty="0" smtClean="0"/>
                    <a:t>Observation 2</a:t>
                  </a:r>
                  <a:endParaRPr lang="en-US" sz="1600" b="1" u="sng" dirty="0"/>
                </a:p>
              </p:txBody>
            </p:sp>
            <p:sp>
              <p:nvSpPr>
                <p:cNvPr id="52" name="TextBox 51"/>
                <p:cNvSpPr txBox="1"/>
                <p:nvPr/>
              </p:nvSpPr>
              <p:spPr>
                <a:xfrm>
                  <a:off x="18745200" y="7190509"/>
                  <a:ext cx="16383000" cy="2098475"/>
                </a:xfrm>
                <a:prstGeom prst="rect">
                  <a:avLst/>
                </a:prstGeom>
                <a:noFill/>
              </p:spPr>
              <p:txBody>
                <a:bodyPr wrap="square" rtlCol="0">
                  <a:spAutoFit/>
                </a:bodyPr>
                <a:lstStyle/>
                <a:p>
                  <a:pPr algn="just"/>
                  <a:r>
                    <a:rPr lang="en-US" sz="3600" dirty="0" smtClean="0"/>
                    <a:t>For relatively large particles, the shear stress or stream power  required to achieve  a given particle detachment rate decreases with decreasing particle size. But for smaller particles, the required shear or stream power </a:t>
                  </a:r>
                  <a:r>
                    <a:rPr lang="en-US" sz="3600" u="sng" dirty="0" smtClean="0"/>
                    <a:t>increases</a:t>
                  </a:r>
                  <a:r>
                    <a:rPr lang="en-US" sz="3600" dirty="0" smtClean="0"/>
                    <a:t> with decreasing particle size. Correspondingly, the most erodible soils tend to be those with sandy and silt texture .</a:t>
                  </a:r>
                </a:p>
              </p:txBody>
            </p:sp>
          </p:grpSp>
          <p:sp>
            <p:nvSpPr>
              <p:cNvPr id="48" name="TextBox 47"/>
              <p:cNvSpPr txBox="1"/>
              <p:nvPr/>
            </p:nvSpPr>
            <p:spPr>
              <a:xfrm rot="16200000">
                <a:off x="18455757" y="11930884"/>
                <a:ext cx="3936148" cy="461663"/>
              </a:xfrm>
              <a:prstGeom prst="rect">
                <a:avLst/>
              </a:prstGeom>
              <a:noFill/>
            </p:spPr>
            <p:txBody>
              <a:bodyPr wrap="square" lIns="91439" tIns="45719" rIns="91439" bIns="45719" rtlCol="0">
                <a:spAutoFit/>
              </a:bodyPr>
              <a:lstStyle/>
              <a:p>
                <a:r>
                  <a:rPr lang="en-US" sz="2400" b="1" i="1" dirty="0" smtClean="0"/>
                  <a:t>mean flow </a:t>
                </a:r>
                <a:r>
                  <a:rPr lang="en-US" sz="2000" b="1" i="1" dirty="0" smtClean="0"/>
                  <a:t>velocity</a:t>
                </a:r>
                <a:r>
                  <a:rPr lang="en-US" sz="2400" b="1" i="1" dirty="0" smtClean="0"/>
                  <a:t> (cm/sec)</a:t>
                </a:r>
              </a:p>
            </p:txBody>
          </p:sp>
          <p:sp>
            <p:nvSpPr>
              <p:cNvPr id="49" name="TextBox 48"/>
              <p:cNvSpPr txBox="1"/>
              <p:nvPr/>
            </p:nvSpPr>
            <p:spPr>
              <a:xfrm>
                <a:off x="23850600" y="15666184"/>
                <a:ext cx="3657600" cy="419694"/>
              </a:xfrm>
              <a:prstGeom prst="rect">
                <a:avLst/>
              </a:prstGeom>
              <a:noFill/>
            </p:spPr>
            <p:txBody>
              <a:bodyPr wrap="square" lIns="91439" tIns="45719" rIns="91439" bIns="45719" rtlCol="0">
                <a:spAutoFit/>
              </a:bodyPr>
              <a:lstStyle/>
              <a:p>
                <a:r>
                  <a:rPr lang="en-US" sz="2400" b="1" i="1" dirty="0" smtClean="0"/>
                  <a:t>particle diameter (mm)</a:t>
                </a:r>
                <a:endParaRPr lang="en-US" sz="2400" b="1" i="1" dirty="0"/>
              </a:p>
            </p:txBody>
          </p:sp>
          <p:sp>
            <p:nvSpPr>
              <p:cNvPr id="50" name="TextBox 49"/>
              <p:cNvSpPr txBox="1"/>
              <p:nvPr/>
            </p:nvSpPr>
            <p:spPr>
              <a:xfrm>
                <a:off x="19812000" y="16080252"/>
                <a:ext cx="14706600" cy="1594839"/>
              </a:xfrm>
              <a:prstGeom prst="rect">
                <a:avLst/>
              </a:prstGeom>
              <a:noFill/>
            </p:spPr>
            <p:txBody>
              <a:bodyPr wrap="square" lIns="91439" tIns="45719" rIns="91439" bIns="45719" rtlCol="0">
                <a:spAutoFit/>
              </a:bodyPr>
              <a:lstStyle/>
              <a:p>
                <a:pPr marL="1243013" indent="-1243013"/>
                <a:r>
                  <a:rPr lang="en-US" sz="3600" b="1" dirty="0" smtClean="0"/>
                  <a:t>Fig. 3. </a:t>
                </a:r>
                <a:r>
                  <a:rPr lang="en-US" sz="3600" b="1" dirty="0" err="1" smtClean="0"/>
                  <a:t>Hjulstr</a:t>
                </a:r>
                <a:r>
                  <a:rPr lang="en-US" sz="3600" b="1" dirty="0" err="1" smtClean="0">
                    <a:latin typeface="Times New Roman"/>
                    <a:cs typeface="Times New Roman"/>
                  </a:rPr>
                  <a:t>ö</a:t>
                </a:r>
                <a:r>
                  <a:rPr lang="en-US" sz="3600" b="1" dirty="0" err="1" smtClean="0"/>
                  <a:t>m</a:t>
                </a:r>
                <a:r>
                  <a:rPr lang="en-US" sz="3600" b="1" dirty="0" smtClean="0"/>
                  <a:t> diagram showing effect of particle size on overland flow velocity required to measurably erode soil (taken from Graf , W.H. 1971).  Hydraulics of Sediment Transport. McGraw – Hill.</a:t>
                </a:r>
              </a:p>
            </p:txBody>
          </p:sp>
        </p:grpSp>
      </p:grpSp>
      <p:sp>
        <p:nvSpPr>
          <p:cNvPr id="53" name="TextBox 52"/>
          <p:cNvSpPr txBox="1"/>
          <p:nvPr/>
        </p:nvSpPr>
        <p:spPr>
          <a:xfrm>
            <a:off x="1676400" y="26136600"/>
            <a:ext cx="184731" cy="646331"/>
          </a:xfrm>
          <a:prstGeom prst="rect">
            <a:avLst/>
          </a:prstGeom>
          <a:noFill/>
        </p:spPr>
        <p:txBody>
          <a:bodyPr wrap="none" rtlCol="0">
            <a:spAutoFit/>
          </a:bodyPr>
          <a:lstStyle/>
          <a:p>
            <a:endParaRPr lang="en-US" sz="3600" dirty="0"/>
          </a:p>
        </p:txBody>
      </p:sp>
      <p:sp>
        <p:nvSpPr>
          <p:cNvPr id="54" name="TextBox 53"/>
          <p:cNvSpPr txBox="1"/>
          <p:nvPr/>
        </p:nvSpPr>
        <p:spPr>
          <a:xfrm>
            <a:off x="1752600" y="25908000"/>
            <a:ext cx="14932742" cy="646331"/>
          </a:xfrm>
          <a:prstGeom prst="rect">
            <a:avLst/>
          </a:prstGeom>
          <a:noFill/>
        </p:spPr>
        <p:txBody>
          <a:bodyPr wrap="none" rtlCol="0">
            <a:spAutoFit/>
          </a:bodyPr>
          <a:lstStyle/>
          <a:p>
            <a:r>
              <a:rPr lang="en-US" sz="3600" b="1" dirty="0" smtClean="0"/>
              <a:t>Fig. 2. Typical relation between stream power and sediment detachment rate.</a:t>
            </a:r>
            <a:endParaRPr lang="en-US" sz="3600" b="1" dirty="0"/>
          </a:p>
        </p:txBody>
      </p:sp>
      <p:sp>
        <p:nvSpPr>
          <p:cNvPr id="55" name="TextBox 54"/>
          <p:cNvSpPr txBox="1"/>
          <p:nvPr/>
        </p:nvSpPr>
        <p:spPr>
          <a:xfrm>
            <a:off x="17678400" y="5105400"/>
            <a:ext cx="3534237" cy="769441"/>
          </a:xfrm>
          <a:prstGeom prst="rect">
            <a:avLst/>
          </a:prstGeom>
          <a:noFill/>
        </p:spPr>
        <p:txBody>
          <a:bodyPr wrap="none" rtlCol="0">
            <a:spAutoFit/>
          </a:bodyPr>
          <a:lstStyle/>
          <a:p>
            <a:r>
              <a:rPr lang="en-US" sz="4400" i="1" dirty="0" smtClean="0"/>
              <a:t>Observation 1:</a:t>
            </a:r>
            <a:endParaRPr lang="en-US" sz="4400" i="1" dirty="0"/>
          </a:p>
        </p:txBody>
      </p:sp>
      <p:pic>
        <p:nvPicPr>
          <p:cNvPr id="56" name="Picture 3"/>
          <p:cNvPicPr>
            <a:picLocks noChangeAspect="1" noChangeArrowheads="1"/>
          </p:cNvPicPr>
          <p:nvPr/>
        </p:nvPicPr>
        <p:blipFill>
          <a:blip r:embed="rId7" cstate="print"/>
          <a:srcRect/>
          <a:stretch>
            <a:fillRect/>
          </a:stretch>
        </p:blipFill>
        <p:spPr bwMode="auto">
          <a:xfrm>
            <a:off x="17754600" y="16282957"/>
            <a:ext cx="9692127" cy="6196043"/>
          </a:xfrm>
          <a:prstGeom prst="rect">
            <a:avLst/>
          </a:prstGeom>
          <a:noFill/>
          <a:ln w="9525">
            <a:noFill/>
            <a:miter lim="800000"/>
            <a:headEnd/>
            <a:tailEnd/>
          </a:ln>
        </p:spPr>
      </p:pic>
      <p:sp>
        <p:nvSpPr>
          <p:cNvPr id="57" name="TextBox 56"/>
          <p:cNvSpPr txBox="1"/>
          <p:nvPr/>
        </p:nvSpPr>
        <p:spPr>
          <a:xfrm>
            <a:off x="27355800" y="16840200"/>
            <a:ext cx="7924800" cy="2062103"/>
          </a:xfrm>
          <a:prstGeom prst="rect">
            <a:avLst/>
          </a:prstGeom>
          <a:noFill/>
        </p:spPr>
        <p:txBody>
          <a:bodyPr wrap="square" rtlCol="0">
            <a:spAutoFit/>
          </a:bodyPr>
          <a:lstStyle/>
          <a:p>
            <a:pPr marL="1096963" indent="-1096963"/>
            <a:r>
              <a:rPr lang="en-US" sz="3200" b="1" dirty="0" smtClean="0"/>
              <a:t>Fig. 4.  Shear strength envelopes for several soils under slow drained  conditions. Taken from Mitchell.  1993. Fundamentals of Soil Behavior (Wiley).</a:t>
            </a:r>
            <a:endParaRPr lang="en-US" sz="3200" b="1" dirty="0"/>
          </a:p>
        </p:txBody>
      </p:sp>
      <p:sp>
        <p:nvSpPr>
          <p:cNvPr id="2053" name="Rectangle 5"/>
          <p:cNvSpPr>
            <a:spLocks noChangeArrowheads="1"/>
          </p:cNvSpPr>
          <p:nvPr/>
        </p:nvSpPr>
        <p:spPr bwMode="auto">
          <a:xfrm>
            <a:off x="0" y="0"/>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2" name="Picture 4"/>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18135600" y="27127200"/>
            <a:ext cx="1160318" cy="762000"/>
          </a:xfrm>
          <a:prstGeom prst="rect">
            <a:avLst/>
          </a:prstGeom>
          <a:noFill/>
        </p:spPr>
      </p:pic>
      <p:sp>
        <p:nvSpPr>
          <p:cNvPr id="2054" name="Rectangle 6"/>
          <p:cNvSpPr>
            <a:spLocks noChangeArrowheads="1"/>
          </p:cNvSpPr>
          <p:nvPr/>
        </p:nvSpPr>
        <p:spPr bwMode="auto">
          <a:xfrm>
            <a:off x="0" y="1714500"/>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cxnSp>
        <p:nvCxnSpPr>
          <p:cNvPr id="67" name="Straight Arrow Connector 66"/>
          <p:cNvCxnSpPr/>
          <p:nvPr/>
        </p:nvCxnSpPr>
        <p:spPr>
          <a:xfrm flipV="1">
            <a:off x="29618022" y="35896558"/>
            <a:ext cx="14478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30074386" y="36429958"/>
            <a:ext cx="381836" cy="769441"/>
          </a:xfrm>
          <a:prstGeom prst="rect">
            <a:avLst/>
          </a:prstGeom>
          <a:noFill/>
        </p:spPr>
        <p:txBody>
          <a:bodyPr wrap="none" rtlCol="0">
            <a:spAutoFit/>
          </a:bodyPr>
          <a:lstStyle/>
          <a:p>
            <a:r>
              <a:rPr lang="en-US" sz="4400" b="1" dirty="0" smtClean="0"/>
              <a:t>r</a:t>
            </a:r>
            <a:endParaRPr lang="en-US" sz="4400" b="1" dirty="0"/>
          </a:p>
        </p:txBody>
      </p:sp>
      <p:sp>
        <p:nvSpPr>
          <p:cNvPr id="2056" name="Rectangle 8"/>
          <p:cNvSpPr>
            <a:spLocks noChangeArrowheads="1"/>
          </p:cNvSpPr>
          <p:nvPr/>
        </p:nvSpPr>
        <p:spPr bwMode="auto">
          <a:xfrm>
            <a:off x="0" y="0"/>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057" name="Rectangle 9"/>
          <p:cNvSpPr>
            <a:spLocks noChangeArrowheads="1"/>
          </p:cNvSpPr>
          <p:nvPr/>
        </p:nvSpPr>
        <p:spPr bwMode="auto">
          <a:xfrm>
            <a:off x="0" y="1714500"/>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76" name="TextBox 75"/>
          <p:cNvSpPr txBox="1"/>
          <p:nvPr/>
        </p:nvSpPr>
        <p:spPr>
          <a:xfrm>
            <a:off x="25755600" y="27889200"/>
            <a:ext cx="816249" cy="769441"/>
          </a:xfrm>
          <a:prstGeom prst="rect">
            <a:avLst/>
          </a:prstGeom>
          <a:noFill/>
        </p:spPr>
        <p:txBody>
          <a:bodyPr wrap="none" rtlCol="0">
            <a:spAutoFit/>
          </a:bodyPr>
          <a:lstStyle/>
          <a:p>
            <a:r>
              <a:rPr lang="en-US" sz="4400" dirty="0" smtClean="0"/>
              <a:t>[1]</a:t>
            </a:r>
            <a:endParaRPr lang="en-US" sz="4400" dirty="0"/>
          </a:p>
        </p:txBody>
      </p:sp>
      <p:sp>
        <p:nvSpPr>
          <p:cNvPr id="100" name="Oval 99"/>
          <p:cNvSpPr/>
          <p:nvPr/>
        </p:nvSpPr>
        <p:spPr>
          <a:xfrm>
            <a:off x="19635822" y="34143958"/>
            <a:ext cx="3633798" cy="35052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23545800" y="33070800"/>
            <a:ext cx="3633798" cy="35052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p:cNvSpPr/>
          <p:nvPr/>
        </p:nvSpPr>
        <p:spPr>
          <a:xfrm>
            <a:off x="27508224" y="34143958"/>
            <a:ext cx="3633798" cy="35052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3" name="Straight Connector 102"/>
          <p:cNvCxnSpPr/>
          <p:nvPr/>
        </p:nvCxnSpPr>
        <p:spPr>
          <a:xfrm flipV="1">
            <a:off x="20759718" y="37648786"/>
            <a:ext cx="11503474" cy="37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rot="5400000">
            <a:off x="26303322" y="34410658"/>
            <a:ext cx="2362200" cy="1371600"/>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flipH="1" flipV="1">
            <a:off x="24911262" y="32524923"/>
            <a:ext cx="877924" cy="119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23545800" y="34143958"/>
            <a:ext cx="3633798" cy="3505200"/>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Arrow Connector 107"/>
          <p:cNvCxnSpPr/>
          <p:nvPr/>
        </p:nvCxnSpPr>
        <p:spPr>
          <a:xfrm>
            <a:off x="22226622" y="32848558"/>
            <a:ext cx="1828806" cy="160020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rot="5400000" flipH="1" flipV="1">
            <a:off x="25057346" y="33673044"/>
            <a:ext cx="584561" cy="23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rot="10800000" flipV="1">
            <a:off x="26951024" y="32924758"/>
            <a:ext cx="1142999" cy="7334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2" name="Straight Arrow Connector 111"/>
          <p:cNvCxnSpPr/>
          <p:nvPr/>
        </p:nvCxnSpPr>
        <p:spPr>
          <a:xfrm flipV="1">
            <a:off x="26398223" y="31676985"/>
            <a:ext cx="1009991" cy="21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p:nvPr/>
        </p:nvCxnSpPr>
        <p:spPr>
          <a:xfrm flipV="1">
            <a:off x="26898289" y="31462672"/>
            <a:ext cx="1009991" cy="21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flipV="1">
            <a:off x="27541231" y="31248358"/>
            <a:ext cx="1009991" cy="21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rot="5400000">
            <a:off x="25769922" y="34639258"/>
            <a:ext cx="2743200" cy="1295400"/>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1" name="TextBox 130"/>
          <p:cNvSpPr txBox="1"/>
          <p:nvPr/>
        </p:nvSpPr>
        <p:spPr>
          <a:xfrm>
            <a:off x="25211270" y="31400758"/>
            <a:ext cx="466794" cy="830997"/>
          </a:xfrm>
          <a:prstGeom prst="rect">
            <a:avLst/>
          </a:prstGeom>
          <a:noFill/>
        </p:spPr>
        <p:txBody>
          <a:bodyPr wrap="none" rtlCol="0">
            <a:spAutoFit/>
          </a:bodyPr>
          <a:lstStyle/>
          <a:p>
            <a:r>
              <a:rPr lang="en-US" sz="4800" b="1" dirty="0" smtClean="0"/>
              <a:t>F</a:t>
            </a:r>
            <a:endParaRPr lang="en-US" sz="4800" b="1" dirty="0"/>
          </a:p>
        </p:txBody>
      </p:sp>
      <p:sp>
        <p:nvSpPr>
          <p:cNvPr id="2059" name="Rectangle 11"/>
          <p:cNvSpPr>
            <a:spLocks noChangeArrowheads="1"/>
          </p:cNvSpPr>
          <p:nvPr/>
        </p:nvSpPr>
        <p:spPr bwMode="auto">
          <a:xfrm>
            <a:off x="0" y="0"/>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58" name="Picture 10"/>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21945600" y="27889200"/>
            <a:ext cx="3200400" cy="961465"/>
          </a:xfrm>
          <a:prstGeom prst="rect">
            <a:avLst/>
          </a:prstGeom>
          <a:noFill/>
        </p:spPr>
      </p:pic>
      <p:sp>
        <p:nvSpPr>
          <p:cNvPr id="2060" name="Rectangle 12"/>
          <p:cNvSpPr>
            <a:spLocks noChangeArrowheads="1"/>
          </p:cNvSpPr>
          <p:nvPr/>
        </p:nvSpPr>
        <p:spPr bwMode="auto">
          <a:xfrm>
            <a:off x="0" y="1819275"/>
            <a:ext cx="51206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34" name="TextBox 133"/>
          <p:cNvSpPr txBox="1"/>
          <p:nvPr/>
        </p:nvSpPr>
        <p:spPr>
          <a:xfrm>
            <a:off x="28398822" y="31248358"/>
            <a:ext cx="3580275" cy="646331"/>
          </a:xfrm>
          <a:prstGeom prst="rect">
            <a:avLst/>
          </a:prstGeom>
          <a:noFill/>
        </p:spPr>
        <p:txBody>
          <a:bodyPr wrap="none" rtlCol="0">
            <a:spAutoFit/>
          </a:bodyPr>
          <a:lstStyle/>
          <a:p>
            <a:r>
              <a:rPr lang="en-US" sz="3600" dirty="0" smtClean="0"/>
              <a:t>external fluid flow</a:t>
            </a:r>
            <a:endParaRPr lang="en-US" sz="3600" dirty="0"/>
          </a:p>
        </p:txBody>
      </p:sp>
      <p:sp>
        <p:nvSpPr>
          <p:cNvPr id="135" name="TextBox 134"/>
          <p:cNvSpPr txBox="1"/>
          <p:nvPr/>
        </p:nvSpPr>
        <p:spPr>
          <a:xfrm>
            <a:off x="27636822" y="32315158"/>
            <a:ext cx="3544432" cy="646331"/>
          </a:xfrm>
          <a:prstGeom prst="rect">
            <a:avLst/>
          </a:prstGeom>
          <a:noFill/>
        </p:spPr>
        <p:txBody>
          <a:bodyPr wrap="none" rtlCol="0">
            <a:spAutoFit/>
          </a:bodyPr>
          <a:lstStyle/>
          <a:p>
            <a:r>
              <a:rPr lang="en-US" sz="3600" dirty="0" smtClean="0"/>
              <a:t>detaching particle</a:t>
            </a:r>
            <a:endParaRPr lang="en-US" sz="3600" dirty="0"/>
          </a:p>
        </p:txBody>
      </p:sp>
      <p:sp>
        <p:nvSpPr>
          <p:cNvPr id="136" name="TextBox 135"/>
          <p:cNvSpPr txBox="1"/>
          <p:nvPr/>
        </p:nvSpPr>
        <p:spPr>
          <a:xfrm>
            <a:off x="27941622" y="33345227"/>
            <a:ext cx="5909566" cy="646331"/>
          </a:xfrm>
          <a:prstGeom prst="rect">
            <a:avLst/>
          </a:prstGeom>
          <a:noFill/>
        </p:spPr>
        <p:txBody>
          <a:bodyPr wrap="none" rtlCol="0">
            <a:spAutoFit/>
          </a:bodyPr>
          <a:lstStyle/>
          <a:p>
            <a:r>
              <a:rPr lang="en-US" sz="3600" dirty="0" smtClean="0"/>
              <a:t>fluid flow into vacated volume</a:t>
            </a:r>
            <a:endParaRPr lang="en-US" sz="3600" dirty="0"/>
          </a:p>
        </p:txBody>
      </p:sp>
      <p:sp>
        <p:nvSpPr>
          <p:cNvPr id="142" name="TextBox 141"/>
          <p:cNvSpPr txBox="1"/>
          <p:nvPr/>
        </p:nvSpPr>
        <p:spPr>
          <a:xfrm>
            <a:off x="19483422" y="32202227"/>
            <a:ext cx="4713021" cy="646331"/>
          </a:xfrm>
          <a:prstGeom prst="rect">
            <a:avLst/>
          </a:prstGeom>
          <a:noFill/>
        </p:spPr>
        <p:txBody>
          <a:bodyPr wrap="none" rtlCol="0">
            <a:spAutoFit/>
          </a:bodyPr>
          <a:lstStyle/>
          <a:p>
            <a:r>
              <a:rPr lang="en-US" sz="3600" dirty="0" smtClean="0"/>
              <a:t>original particle location</a:t>
            </a:r>
            <a:endParaRPr lang="en-US" sz="3600" dirty="0"/>
          </a:p>
        </p:txBody>
      </p:sp>
      <p:cxnSp>
        <p:nvCxnSpPr>
          <p:cNvPr id="144" name="Straight Arrow Connector 143"/>
          <p:cNvCxnSpPr/>
          <p:nvPr/>
        </p:nvCxnSpPr>
        <p:spPr>
          <a:xfrm flipV="1">
            <a:off x="29313222" y="35744158"/>
            <a:ext cx="1752600" cy="152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7" name="TextBox 146"/>
          <p:cNvSpPr txBox="1"/>
          <p:nvPr/>
        </p:nvSpPr>
        <p:spPr>
          <a:xfrm>
            <a:off x="30151422" y="35660517"/>
            <a:ext cx="381836" cy="769441"/>
          </a:xfrm>
          <a:prstGeom prst="rect">
            <a:avLst/>
          </a:prstGeom>
          <a:noFill/>
        </p:spPr>
        <p:txBody>
          <a:bodyPr wrap="none" rtlCol="0">
            <a:spAutoFit/>
          </a:bodyPr>
          <a:lstStyle/>
          <a:p>
            <a:r>
              <a:rPr lang="en-US" sz="4400" b="1" dirty="0" smtClean="0"/>
              <a:t>r</a:t>
            </a:r>
            <a:endParaRPr lang="en-US" sz="4400" b="1" dirty="0"/>
          </a:p>
        </p:txBody>
      </p:sp>
      <p:sp>
        <p:nvSpPr>
          <p:cNvPr id="148" name="TextBox 147"/>
          <p:cNvSpPr txBox="1"/>
          <p:nvPr/>
        </p:nvSpPr>
        <p:spPr>
          <a:xfrm>
            <a:off x="25503222" y="33307008"/>
            <a:ext cx="914400" cy="1446550"/>
          </a:xfrm>
          <a:prstGeom prst="rect">
            <a:avLst/>
          </a:prstGeom>
          <a:noFill/>
        </p:spPr>
        <p:txBody>
          <a:bodyPr wrap="square" rtlCol="0">
            <a:spAutoFit/>
          </a:bodyPr>
          <a:lstStyle/>
          <a:p>
            <a:r>
              <a:rPr lang="en-US" sz="4400" dirty="0" err="1" smtClean="0"/>
              <a:t>v</a:t>
            </a:r>
            <a:r>
              <a:rPr lang="en-US" sz="4400" baseline="-25000" dirty="0" err="1" smtClean="0"/>
              <a:t>p</a:t>
            </a:r>
            <a:endParaRPr lang="en-US" sz="4400" dirty="0" smtClean="0"/>
          </a:p>
          <a:p>
            <a:endParaRPr lang="en-US" sz="4400" dirty="0"/>
          </a:p>
        </p:txBody>
      </p:sp>
      <p:sp>
        <p:nvSpPr>
          <p:cNvPr id="149" name="TextBox 148"/>
          <p:cNvSpPr txBox="1"/>
          <p:nvPr/>
        </p:nvSpPr>
        <p:spPr>
          <a:xfrm>
            <a:off x="19102422" y="38175118"/>
            <a:ext cx="12632433" cy="646331"/>
          </a:xfrm>
          <a:prstGeom prst="rect">
            <a:avLst/>
          </a:prstGeom>
          <a:noFill/>
        </p:spPr>
        <p:txBody>
          <a:bodyPr wrap="none" rtlCol="0">
            <a:spAutoFit/>
          </a:bodyPr>
          <a:lstStyle/>
          <a:p>
            <a:r>
              <a:rPr lang="en-US" sz="3600" b="1" dirty="0" smtClean="0"/>
              <a:t>Fig. 5. Diagram of detaching particle and compensating fluid flow.</a:t>
            </a:r>
            <a:endParaRPr lang="en-US" sz="3600" b="1" dirty="0"/>
          </a:p>
        </p:txBody>
      </p:sp>
      <p:sp>
        <p:nvSpPr>
          <p:cNvPr id="150" name="TextBox 149"/>
          <p:cNvSpPr txBox="1"/>
          <p:nvPr/>
        </p:nvSpPr>
        <p:spPr>
          <a:xfrm>
            <a:off x="18059400" y="28879800"/>
            <a:ext cx="16648981" cy="1754326"/>
          </a:xfrm>
          <a:prstGeom prst="rect">
            <a:avLst/>
          </a:prstGeom>
          <a:noFill/>
        </p:spPr>
        <p:txBody>
          <a:bodyPr wrap="none" rtlCol="0">
            <a:spAutoFit/>
          </a:bodyPr>
          <a:lstStyle/>
          <a:p>
            <a:r>
              <a:rPr lang="en-US" sz="3600" dirty="0" smtClean="0"/>
              <a:t>Note that Eq. [1] is qualitatively consistent with  Observation 1 and  provides a physical</a:t>
            </a:r>
          </a:p>
          <a:p>
            <a:r>
              <a:rPr lang="en-US" sz="3600" dirty="0" smtClean="0"/>
              <a:t>explanation for the negative slope of the </a:t>
            </a:r>
            <a:r>
              <a:rPr lang="en-US" sz="3600" dirty="0" err="1" smtClean="0"/>
              <a:t>Hjulstr</a:t>
            </a:r>
            <a:r>
              <a:rPr lang="en-US" sz="3600" dirty="0" err="1" smtClean="0">
                <a:latin typeface="Times New Roman"/>
                <a:cs typeface="Times New Roman"/>
              </a:rPr>
              <a:t>ö</a:t>
            </a:r>
            <a:r>
              <a:rPr lang="en-US" sz="3600" dirty="0" err="1" smtClean="0"/>
              <a:t>m</a:t>
            </a:r>
            <a:r>
              <a:rPr lang="en-US" sz="3600" dirty="0" smtClean="0"/>
              <a:t> diagram in Observation 2, consistent</a:t>
            </a:r>
          </a:p>
          <a:p>
            <a:r>
              <a:rPr lang="en-US" sz="3600" dirty="0" smtClean="0"/>
              <a:t>with the zero –cohesion condition implicit in Fig. 4 </a:t>
            </a:r>
            <a:endParaRPr lang="en-US" sz="3600" dirty="0"/>
          </a:p>
        </p:txBody>
      </p:sp>
      <p:sp>
        <p:nvSpPr>
          <p:cNvPr id="151" name="TextBox 150"/>
          <p:cNvSpPr txBox="1"/>
          <p:nvPr/>
        </p:nvSpPr>
        <p:spPr>
          <a:xfrm>
            <a:off x="35661600" y="4572000"/>
            <a:ext cx="14780025" cy="5324535"/>
          </a:xfrm>
          <a:prstGeom prst="rect">
            <a:avLst/>
          </a:prstGeom>
          <a:noFill/>
        </p:spPr>
        <p:txBody>
          <a:bodyPr wrap="square" rtlCol="0">
            <a:spAutoFit/>
          </a:bodyPr>
          <a:lstStyle/>
          <a:p>
            <a:r>
              <a:rPr lang="en-US" sz="4400" b="1" u="sng" dirty="0" smtClean="0"/>
              <a:t>Preliminary scale experiment to test theory</a:t>
            </a:r>
          </a:p>
          <a:p>
            <a:r>
              <a:rPr lang="en-US" sz="3600" dirty="0" smtClean="0"/>
              <a:t>Close packed planar arrays of steel spheres (density = 8 g/cm3), with uniform  sphere diameters, were glued onto a base plate and hung upside down in a fluid matrix with viscosity approximately 50,000 times that of water (Fig. 6). One  sphere in the middle of the array was left unglued so that it could freely  fall out of its cavity in the array as soon as a restraining magnet was removed.  From Stokes’ law, settlement velocity of a 2 mm diameter steel sphere in super viscous fluid was similar to that of a 10 </a:t>
            </a:r>
            <a:r>
              <a:rPr lang="en-US" sz="3600" dirty="0" smtClean="0">
                <a:latin typeface="Symbol" pitchFamily="18" charset="2"/>
              </a:rPr>
              <a:t>m</a:t>
            </a:r>
            <a:r>
              <a:rPr lang="en-US" sz="3600" dirty="0" smtClean="0"/>
              <a:t>m soil silt particle in water.</a:t>
            </a:r>
          </a:p>
          <a:p>
            <a:endParaRPr lang="en-US" sz="4400" dirty="0"/>
          </a:p>
        </p:txBody>
      </p:sp>
      <p:sp>
        <p:nvSpPr>
          <p:cNvPr id="176" name="Oval 175"/>
          <p:cNvSpPr/>
          <p:nvPr/>
        </p:nvSpPr>
        <p:spPr>
          <a:xfrm>
            <a:off x="40486002" y="10599241"/>
            <a:ext cx="1676400" cy="1752600"/>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TextBox 260"/>
          <p:cNvSpPr txBox="1"/>
          <p:nvPr/>
        </p:nvSpPr>
        <p:spPr>
          <a:xfrm>
            <a:off x="35661600" y="20497800"/>
            <a:ext cx="14173199" cy="7971413"/>
          </a:xfrm>
          <a:prstGeom prst="rect">
            <a:avLst/>
          </a:prstGeom>
          <a:noFill/>
        </p:spPr>
        <p:txBody>
          <a:bodyPr wrap="square" rtlCol="0">
            <a:spAutoFit/>
          </a:bodyPr>
          <a:lstStyle/>
          <a:p>
            <a:pPr algn="just"/>
            <a:r>
              <a:rPr lang="en-US" sz="3600" dirty="0" smtClean="0"/>
              <a:t>Once the magnet was removed, measurements were :1) the time </a:t>
            </a:r>
            <a:r>
              <a:rPr lang="en-US" sz="3600" b="1" dirty="0" smtClean="0"/>
              <a:t>t</a:t>
            </a:r>
            <a:r>
              <a:rPr lang="en-US" sz="3600" i="1" baseline="-25000" dirty="0" smtClean="0"/>
              <a:t>a</a:t>
            </a:r>
            <a:r>
              <a:rPr lang="en-US" sz="3600" baseline="-25000" dirty="0" smtClean="0"/>
              <a:t>b</a:t>
            </a:r>
            <a:r>
              <a:rPr lang="en-US" sz="3600" dirty="0" smtClean="0"/>
              <a:t> for the particle to travel from position </a:t>
            </a:r>
            <a:r>
              <a:rPr lang="en-US" sz="3600" i="1" dirty="0" smtClean="0"/>
              <a:t>a </a:t>
            </a:r>
            <a:r>
              <a:rPr lang="en-US" sz="3600" dirty="0" smtClean="0"/>
              <a:t>to b (i.e. to exit the particle bed); and 2) the time </a:t>
            </a:r>
            <a:r>
              <a:rPr lang="en-US" sz="3600" b="1" dirty="0" err="1" smtClean="0"/>
              <a:t>t</a:t>
            </a:r>
            <a:r>
              <a:rPr lang="en-US" sz="3600" i="1" baseline="-25000" dirty="0" err="1" smtClean="0"/>
              <a:t>ef</a:t>
            </a:r>
            <a:r>
              <a:rPr lang="en-US" sz="3600" dirty="0" smtClean="0"/>
              <a:t>  for the particle to settle the same distance under unconfined conditions (Stokes‘ law conditions). </a:t>
            </a:r>
          </a:p>
          <a:p>
            <a:pPr algn="just"/>
            <a:endParaRPr lang="en-US" sz="3600" dirty="0" smtClean="0"/>
          </a:p>
          <a:p>
            <a:pPr algn="just"/>
            <a:r>
              <a:rPr lang="en-US" sz="3600" dirty="0" smtClean="0"/>
              <a:t>Use of large spheres under gravity fall in a super-viscous fluid allowed  visually measuring settlement velocity  under Newtonian creeping flow conditions, with driving force </a:t>
            </a:r>
            <a:r>
              <a:rPr lang="en-US" sz="3600" b="1" dirty="0" smtClean="0"/>
              <a:t>F </a:t>
            </a:r>
            <a:r>
              <a:rPr lang="en-US" sz="3600" dirty="0" smtClean="0"/>
              <a:t>in Eq. [1] clearly defined (no confusing boundary layer forces caused by lateral fluid flow).</a:t>
            </a:r>
          </a:p>
          <a:p>
            <a:pPr algn="just"/>
            <a:endParaRPr lang="en-US" sz="3600" dirty="0" smtClean="0"/>
          </a:p>
          <a:p>
            <a:pPr algn="just"/>
            <a:r>
              <a:rPr lang="en-US" sz="3600" dirty="0" smtClean="0"/>
              <a:t>Assuming validity of Eq. [1] and Stokes’ law for settlement velocity under confined and unconfined conditions, respectively, it follows that, theoretically, </a:t>
            </a:r>
            <a:r>
              <a:rPr lang="en-US" sz="3600" b="1" dirty="0" smtClean="0"/>
              <a:t>independently of particle diameter or fluid viscosity:</a:t>
            </a:r>
            <a:endParaRPr lang="en-US" sz="3600" dirty="0" smtClean="0"/>
          </a:p>
          <a:p>
            <a:pPr algn="ctr"/>
            <a:r>
              <a:rPr lang="en-US" sz="4400" b="1" dirty="0" smtClean="0"/>
              <a:t>t</a:t>
            </a:r>
            <a:r>
              <a:rPr lang="en-US" sz="4400" i="1" baseline="-25000" dirty="0" smtClean="0"/>
              <a:t>a</a:t>
            </a:r>
            <a:r>
              <a:rPr lang="en-US" sz="4400" baseline="-25000" dirty="0" smtClean="0"/>
              <a:t>b</a:t>
            </a:r>
            <a:r>
              <a:rPr lang="en-US" sz="4400" dirty="0" smtClean="0"/>
              <a:t>/</a:t>
            </a:r>
            <a:r>
              <a:rPr lang="en-US" sz="4400" b="1" dirty="0" smtClean="0"/>
              <a:t> </a:t>
            </a:r>
            <a:r>
              <a:rPr lang="en-US" sz="4400" b="1" dirty="0" err="1" smtClean="0"/>
              <a:t>t</a:t>
            </a:r>
            <a:r>
              <a:rPr lang="en-US" sz="4400" i="1" baseline="-25000" dirty="0" err="1" smtClean="0"/>
              <a:t>ef</a:t>
            </a:r>
            <a:r>
              <a:rPr lang="en-US" sz="4400" dirty="0" smtClean="0"/>
              <a:t>  = constant               </a:t>
            </a:r>
            <a:r>
              <a:rPr lang="en-US" sz="3600" dirty="0" smtClean="0"/>
              <a:t>[2]</a:t>
            </a:r>
            <a:endParaRPr lang="en-US" sz="4400" dirty="0"/>
          </a:p>
        </p:txBody>
      </p:sp>
      <p:graphicFrame>
        <p:nvGraphicFramePr>
          <p:cNvPr id="265" name="Table 264"/>
          <p:cNvGraphicFramePr>
            <a:graphicFrameLocks noGrp="1"/>
          </p:cNvGraphicFramePr>
          <p:nvPr/>
        </p:nvGraphicFramePr>
        <p:xfrm>
          <a:off x="37261800" y="29260800"/>
          <a:ext cx="8719820" cy="4416552"/>
        </p:xfrm>
        <a:graphic>
          <a:graphicData uri="http://schemas.openxmlformats.org/drawingml/2006/table">
            <a:tbl>
              <a:tblPr/>
              <a:tblGrid>
                <a:gridCol w="2196458"/>
                <a:gridCol w="2202460"/>
                <a:gridCol w="2202460"/>
                <a:gridCol w="2118442"/>
              </a:tblGrid>
              <a:tr h="1132114">
                <a:tc>
                  <a:txBody>
                    <a:bodyPr/>
                    <a:lstStyle/>
                    <a:p>
                      <a:pPr algn="ctr">
                        <a:lnSpc>
                          <a:spcPct val="115000"/>
                        </a:lnSpc>
                        <a:spcAft>
                          <a:spcPts val="0"/>
                        </a:spcAft>
                      </a:pPr>
                      <a:r>
                        <a:rPr lang="en-US" sz="3600" b="1" dirty="0">
                          <a:latin typeface="Calibri"/>
                          <a:ea typeface="Calibri"/>
                          <a:cs typeface="Times New Roman"/>
                        </a:rPr>
                        <a:t>Diameter</a:t>
                      </a:r>
                      <a:endParaRPr lang="en-US" sz="3600" dirty="0">
                        <a:latin typeface="Calibri"/>
                        <a:ea typeface="Calibri"/>
                        <a:cs typeface="Times New Roman"/>
                      </a:endParaRPr>
                    </a:p>
                    <a:p>
                      <a:pPr algn="ctr">
                        <a:lnSpc>
                          <a:spcPct val="115000"/>
                        </a:lnSpc>
                        <a:spcAft>
                          <a:spcPts val="0"/>
                        </a:spcAft>
                      </a:pPr>
                      <a:r>
                        <a:rPr lang="en-US" sz="3600" b="1" dirty="0">
                          <a:latin typeface="Calibri"/>
                          <a:ea typeface="Calibri"/>
                          <a:cs typeface="Times New Roman"/>
                        </a:rPr>
                        <a:t>(mm)</a:t>
                      </a:r>
                      <a:endParaRPr lang="en-US" sz="3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b="1">
                          <a:latin typeface="Calibri"/>
                          <a:ea typeface="Calibri"/>
                          <a:cs typeface="Times New Roman"/>
                        </a:rPr>
                        <a:t>t</a:t>
                      </a:r>
                      <a:r>
                        <a:rPr lang="en-US" sz="3600" b="1" i="1" baseline="-25000">
                          <a:latin typeface="Calibri"/>
                          <a:ea typeface="Calibri"/>
                          <a:cs typeface="Times New Roman"/>
                        </a:rPr>
                        <a:t>a</a:t>
                      </a:r>
                      <a:r>
                        <a:rPr lang="en-US" sz="3600" b="1" baseline="-25000">
                          <a:latin typeface="Calibri"/>
                          <a:ea typeface="Calibri"/>
                          <a:cs typeface="Times New Roman"/>
                        </a:rPr>
                        <a:t>b</a:t>
                      </a:r>
                      <a:endParaRPr lang="en-US" sz="3600">
                        <a:latin typeface="Calibri"/>
                        <a:ea typeface="Calibri"/>
                        <a:cs typeface="Times New Roman"/>
                      </a:endParaRPr>
                    </a:p>
                    <a:p>
                      <a:pPr algn="ctr">
                        <a:lnSpc>
                          <a:spcPct val="115000"/>
                        </a:lnSpc>
                        <a:spcAft>
                          <a:spcPts val="0"/>
                        </a:spcAft>
                      </a:pPr>
                      <a:r>
                        <a:rPr lang="en-US" sz="3600" b="1">
                          <a:latin typeface="Calibri"/>
                          <a:ea typeface="Calibri"/>
                          <a:cs typeface="Times New Roman"/>
                        </a:rPr>
                        <a:t>(sec)</a:t>
                      </a:r>
                      <a:endParaRPr lang="en-US" sz="3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b="1">
                          <a:latin typeface="Calibri"/>
                          <a:ea typeface="Calibri"/>
                          <a:cs typeface="Times New Roman"/>
                        </a:rPr>
                        <a:t>t</a:t>
                      </a:r>
                      <a:r>
                        <a:rPr lang="en-US" sz="3600" b="1" baseline="-25000">
                          <a:latin typeface="Calibri"/>
                          <a:ea typeface="Calibri"/>
                          <a:cs typeface="Times New Roman"/>
                        </a:rPr>
                        <a:t>ef</a:t>
                      </a:r>
                      <a:endParaRPr lang="en-US" sz="3600">
                        <a:latin typeface="Calibri"/>
                        <a:ea typeface="Calibri"/>
                        <a:cs typeface="Times New Roman"/>
                      </a:endParaRPr>
                    </a:p>
                    <a:p>
                      <a:pPr algn="ctr">
                        <a:lnSpc>
                          <a:spcPct val="115000"/>
                        </a:lnSpc>
                        <a:spcAft>
                          <a:spcPts val="0"/>
                        </a:spcAft>
                      </a:pPr>
                      <a:r>
                        <a:rPr lang="en-US" sz="3600" b="1">
                          <a:latin typeface="Calibri"/>
                          <a:ea typeface="Calibri"/>
                          <a:cs typeface="Times New Roman"/>
                        </a:rPr>
                        <a:t>(sec)</a:t>
                      </a:r>
                      <a:endParaRPr lang="en-US" sz="3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b="1">
                          <a:latin typeface="Calibri"/>
                          <a:ea typeface="Calibri"/>
                          <a:cs typeface="Times New Roman"/>
                        </a:rPr>
                        <a:t>t</a:t>
                      </a:r>
                      <a:r>
                        <a:rPr lang="en-US" sz="3600" b="1" i="1" baseline="-25000">
                          <a:latin typeface="Calibri"/>
                          <a:ea typeface="Calibri"/>
                          <a:cs typeface="Times New Roman"/>
                        </a:rPr>
                        <a:t>a</a:t>
                      </a:r>
                      <a:r>
                        <a:rPr lang="en-US" sz="3600" b="1" baseline="-25000">
                          <a:latin typeface="Calibri"/>
                          <a:ea typeface="Calibri"/>
                          <a:cs typeface="Times New Roman"/>
                        </a:rPr>
                        <a:t>b</a:t>
                      </a:r>
                      <a:r>
                        <a:rPr lang="en-US" sz="3600" b="1">
                          <a:latin typeface="Calibri"/>
                          <a:ea typeface="Calibri"/>
                          <a:cs typeface="Times New Roman"/>
                        </a:rPr>
                        <a:t>/ t</a:t>
                      </a:r>
                      <a:r>
                        <a:rPr lang="en-US" sz="3600" b="1" baseline="-25000">
                          <a:latin typeface="Calibri"/>
                          <a:ea typeface="Calibri"/>
                          <a:cs typeface="Times New Roman"/>
                        </a:rPr>
                        <a:t>ef</a:t>
                      </a:r>
                      <a:endParaRPr lang="en-US" sz="3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57">
                <a:tc>
                  <a:txBody>
                    <a:bodyPr/>
                    <a:lstStyle/>
                    <a:p>
                      <a:pPr algn="ctr">
                        <a:lnSpc>
                          <a:spcPct val="115000"/>
                        </a:lnSpc>
                        <a:spcAft>
                          <a:spcPts val="0"/>
                        </a:spcAft>
                      </a:pPr>
                      <a:r>
                        <a:rPr lang="en-US" sz="3600" dirty="0">
                          <a:latin typeface="Calibri"/>
                          <a:ea typeface="Calibri"/>
                          <a:cs typeface="Times New Roman"/>
                        </a:rPr>
                        <a:t>1.56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227.2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11.93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dirty="0">
                          <a:latin typeface="Calibri"/>
                          <a:ea typeface="Calibri"/>
                          <a:cs typeface="Times New Roman"/>
                        </a:rPr>
                        <a:t>19.0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57">
                <a:tc>
                  <a:txBody>
                    <a:bodyPr/>
                    <a:lstStyle/>
                    <a:p>
                      <a:pPr algn="ctr">
                        <a:lnSpc>
                          <a:spcPct val="115000"/>
                        </a:lnSpc>
                        <a:spcAft>
                          <a:spcPts val="0"/>
                        </a:spcAft>
                      </a:pPr>
                      <a:r>
                        <a:rPr lang="en-US" sz="3600" dirty="0">
                          <a:latin typeface="Calibri"/>
                          <a:ea typeface="Calibri"/>
                          <a:cs typeface="Times New Roman"/>
                        </a:rPr>
                        <a:t>2.36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120.3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6.88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57">
                <a:tc>
                  <a:txBody>
                    <a:bodyPr/>
                    <a:lstStyle/>
                    <a:p>
                      <a:pPr algn="ctr">
                        <a:lnSpc>
                          <a:spcPct val="115000"/>
                        </a:lnSpc>
                        <a:spcAft>
                          <a:spcPts val="0"/>
                        </a:spcAft>
                      </a:pPr>
                      <a:r>
                        <a:rPr lang="en-US" sz="3600" dirty="0">
                          <a:latin typeface="Calibri"/>
                          <a:ea typeface="Calibri"/>
                          <a:cs typeface="Times New Roman"/>
                        </a:rPr>
                        <a:t>2.36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135.0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7.84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17.2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57">
                <a:tc>
                  <a:txBody>
                    <a:bodyPr/>
                    <a:lstStyle/>
                    <a:p>
                      <a:pPr algn="ctr">
                        <a:lnSpc>
                          <a:spcPct val="115000"/>
                        </a:lnSpc>
                        <a:spcAft>
                          <a:spcPts val="0"/>
                        </a:spcAft>
                      </a:pPr>
                      <a:r>
                        <a:rPr lang="en-US" sz="3600" dirty="0">
                          <a:latin typeface="Calibri"/>
                          <a:ea typeface="Calibri"/>
                          <a:cs typeface="Times New Roman"/>
                        </a:rPr>
                        <a:t>4.34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dirty="0">
                          <a:latin typeface="Calibri"/>
                          <a:ea typeface="Calibri"/>
                          <a:cs typeface="Times New Roman"/>
                        </a:rPr>
                        <a:t>73.4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2.81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a:latin typeface="Calibri"/>
                          <a:ea typeface="Calibri"/>
                          <a:cs typeface="Times New Roman"/>
                        </a:rPr>
                        <a:t>23.1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6057">
                <a:tc>
                  <a:txBody>
                    <a:bodyPr/>
                    <a:lstStyle/>
                    <a:p>
                      <a:pPr algn="ctr">
                        <a:lnSpc>
                          <a:spcPct val="115000"/>
                        </a:lnSpc>
                        <a:spcAft>
                          <a:spcPts val="0"/>
                        </a:spcAft>
                      </a:pPr>
                      <a:r>
                        <a:rPr lang="en-US" sz="3600" dirty="0">
                          <a:latin typeface="Calibri"/>
                          <a:ea typeface="Calibri"/>
                          <a:cs typeface="Times New Roman"/>
                        </a:rPr>
                        <a:t>4.34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dirty="0">
                          <a:latin typeface="Calibri"/>
                          <a:ea typeface="Calibri"/>
                          <a:cs typeface="Times New Roman"/>
                        </a:rPr>
                        <a:t>70.7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dirty="0">
                          <a:latin typeface="Calibri"/>
                          <a:ea typeface="Calibri"/>
                          <a:cs typeface="Times New Roman"/>
                        </a:rPr>
                        <a:t>3.16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dirty="0">
                          <a:latin typeface="Calibri"/>
                          <a:ea typeface="Calibri"/>
                          <a:cs typeface="Times New Roman"/>
                        </a:rPr>
                        <a:t>22.2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66" name="TextBox 265"/>
          <p:cNvSpPr txBox="1"/>
          <p:nvPr/>
        </p:nvSpPr>
        <p:spPr>
          <a:xfrm>
            <a:off x="35433001" y="33909000"/>
            <a:ext cx="14630400" cy="5324535"/>
          </a:xfrm>
          <a:prstGeom prst="rect">
            <a:avLst/>
          </a:prstGeom>
          <a:noFill/>
        </p:spPr>
        <p:txBody>
          <a:bodyPr wrap="square" rtlCol="0">
            <a:spAutoFit/>
          </a:bodyPr>
          <a:lstStyle/>
          <a:p>
            <a:r>
              <a:rPr lang="en-US" sz="3600" dirty="0" smtClean="0"/>
              <a:t>This table shows that theoretical prediction Eq. [2] is reasonably satisfied, and that  settling velocity in the particle bed is retarded by a factor of 20 relative to free fall velocity.</a:t>
            </a:r>
          </a:p>
          <a:p>
            <a:endParaRPr lang="en-US" sz="3600" dirty="0" smtClean="0"/>
          </a:p>
          <a:p>
            <a:r>
              <a:rPr lang="en-US" sz="4400" b="1" u="sng" dirty="0" smtClean="0"/>
              <a:t>Summary and conclusions:</a:t>
            </a:r>
          </a:p>
          <a:p>
            <a:pPr marL="585788" indent="-585788">
              <a:buFont typeface="Arial" pitchFamily="34" charset="0"/>
              <a:buChar char="•"/>
            </a:pPr>
            <a:r>
              <a:rPr lang="en-US" sz="3600" dirty="0" smtClean="0"/>
              <a:t>The viscous reaction model of particle detachment from particle beds is      supported by </a:t>
            </a:r>
            <a:r>
              <a:rPr lang="en-US" sz="3600" b="1" i="1" dirty="0" smtClean="0"/>
              <a:t>preliminary </a:t>
            </a:r>
            <a:r>
              <a:rPr lang="en-US" sz="3600" dirty="0" smtClean="0"/>
              <a:t>experimental data in a scaling experiment.</a:t>
            </a:r>
          </a:p>
          <a:p>
            <a:pPr marL="585788" indent="-585788">
              <a:buFont typeface="Arial" pitchFamily="34" charset="0"/>
              <a:buChar char="•"/>
            </a:pPr>
            <a:r>
              <a:rPr lang="en-US" sz="3600" dirty="0" smtClean="0"/>
              <a:t>The data suggest significant viscous retardation of particle detachment from particle beds, which should be further examined in erosion modeling.</a:t>
            </a:r>
            <a:endParaRPr lang="en-US" sz="3600" dirty="0"/>
          </a:p>
        </p:txBody>
      </p:sp>
      <p:grpSp>
        <p:nvGrpSpPr>
          <p:cNvPr id="122" name="Group 121"/>
          <p:cNvGrpSpPr/>
          <p:nvPr/>
        </p:nvGrpSpPr>
        <p:grpSpPr>
          <a:xfrm>
            <a:off x="35814000" y="9296400"/>
            <a:ext cx="12954000" cy="10599241"/>
            <a:chOff x="35814000" y="9296400"/>
            <a:chExt cx="12954000" cy="10599241"/>
          </a:xfrm>
        </p:grpSpPr>
        <p:sp>
          <p:nvSpPr>
            <p:cNvPr id="239" name="Oval 238"/>
            <p:cNvSpPr/>
            <p:nvPr/>
          </p:nvSpPr>
          <p:spPr>
            <a:xfrm>
              <a:off x="40614600" y="14866441"/>
              <a:ext cx="1676400" cy="1752600"/>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38709600" y="10599241"/>
              <a:ext cx="1676400" cy="17526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42291000" y="10599241"/>
              <a:ext cx="1676400" cy="17526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40614600" y="16619041"/>
              <a:ext cx="1676400" cy="1752600"/>
            </a:xfrm>
            <a:prstGeom prst="ellipse">
              <a:avLst/>
            </a:prstGeom>
            <a:blipFill>
              <a:blip r:embed="rId9"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40538400" y="12351841"/>
              <a:ext cx="1676400" cy="1752600"/>
            </a:xfrm>
            <a:prstGeom prst="ellipse">
              <a:avLst/>
            </a:prstGeom>
            <a:blipFill>
              <a:blip r:embed="rId9" cstate="print"/>
              <a:tile tx="0" ty="0" sx="100000" sy="100000" flip="none" algn="tl"/>
            </a:blip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Connector 181"/>
            <p:cNvCxnSpPr/>
            <p:nvPr/>
          </p:nvCxnSpPr>
          <p:spPr>
            <a:xfrm>
              <a:off x="37719000" y="10523041"/>
              <a:ext cx="6858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87" name="Rectangle 186"/>
            <p:cNvSpPr/>
            <p:nvPr/>
          </p:nvSpPr>
          <p:spPr>
            <a:xfrm>
              <a:off x="39014400" y="9684841"/>
              <a:ext cx="4495800" cy="5334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0" name="Straight Connector 189"/>
            <p:cNvCxnSpPr/>
            <p:nvPr/>
          </p:nvCxnSpPr>
          <p:spPr>
            <a:xfrm rot="5400000">
              <a:off x="43967400" y="11437441"/>
              <a:ext cx="1828800" cy="1588"/>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27" name="TextBox 226"/>
            <p:cNvSpPr txBox="1"/>
            <p:nvPr/>
          </p:nvSpPr>
          <p:spPr>
            <a:xfrm>
              <a:off x="45110400" y="10896600"/>
              <a:ext cx="76200" cy="769441"/>
            </a:xfrm>
            <a:prstGeom prst="rect">
              <a:avLst/>
            </a:prstGeom>
            <a:noFill/>
          </p:spPr>
          <p:txBody>
            <a:bodyPr wrap="square" rtlCol="0">
              <a:spAutoFit/>
            </a:bodyPr>
            <a:lstStyle/>
            <a:p>
              <a:r>
                <a:rPr lang="en-US" sz="4400" b="1" dirty="0" smtClean="0"/>
                <a:t>d</a:t>
              </a:r>
              <a:endParaRPr lang="en-US" sz="4400" b="1" dirty="0"/>
            </a:p>
          </p:txBody>
        </p:sp>
        <p:sp>
          <p:nvSpPr>
            <p:cNvPr id="233" name="TextBox 232"/>
            <p:cNvSpPr txBox="1"/>
            <p:nvPr/>
          </p:nvSpPr>
          <p:spPr>
            <a:xfrm>
              <a:off x="41149626" y="11049000"/>
              <a:ext cx="474810" cy="769441"/>
            </a:xfrm>
            <a:prstGeom prst="rect">
              <a:avLst/>
            </a:prstGeom>
            <a:noFill/>
          </p:spPr>
          <p:txBody>
            <a:bodyPr wrap="none" rtlCol="0">
              <a:spAutoFit/>
            </a:bodyPr>
            <a:lstStyle/>
            <a:p>
              <a:r>
                <a:rPr lang="en-US" sz="4400" i="1" dirty="0" smtClean="0"/>
                <a:t>a</a:t>
              </a:r>
              <a:endParaRPr lang="en-US" sz="4400" i="1" dirty="0"/>
            </a:p>
          </p:txBody>
        </p:sp>
        <p:sp>
          <p:nvSpPr>
            <p:cNvPr id="240" name="TextBox 239"/>
            <p:cNvSpPr txBox="1"/>
            <p:nvPr/>
          </p:nvSpPr>
          <p:spPr>
            <a:xfrm>
              <a:off x="41148000" y="12801600"/>
              <a:ext cx="481222" cy="769441"/>
            </a:xfrm>
            <a:prstGeom prst="rect">
              <a:avLst/>
            </a:prstGeom>
            <a:noFill/>
          </p:spPr>
          <p:txBody>
            <a:bodyPr wrap="none" rtlCol="0">
              <a:spAutoFit/>
            </a:bodyPr>
            <a:lstStyle/>
            <a:p>
              <a:r>
                <a:rPr lang="en-US" sz="4400" dirty="0" smtClean="0"/>
                <a:t>b</a:t>
              </a:r>
              <a:endParaRPr lang="en-US" sz="4400" dirty="0"/>
            </a:p>
          </p:txBody>
        </p:sp>
        <p:sp>
          <p:nvSpPr>
            <p:cNvPr id="241" name="TextBox 240"/>
            <p:cNvSpPr txBox="1"/>
            <p:nvPr/>
          </p:nvSpPr>
          <p:spPr>
            <a:xfrm>
              <a:off x="41224200" y="15316200"/>
              <a:ext cx="465192" cy="769441"/>
            </a:xfrm>
            <a:prstGeom prst="rect">
              <a:avLst/>
            </a:prstGeom>
            <a:noFill/>
          </p:spPr>
          <p:txBody>
            <a:bodyPr wrap="none" rtlCol="0">
              <a:spAutoFit/>
            </a:bodyPr>
            <a:lstStyle/>
            <a:p>
              <a:r>
                <a:rPr lang="en-US" sz="4400" dirty="0" smtClean="0"/>
                <a:t>e</a:t>
              </a:r>
              <a:endParaRPr lang="en-US" sz="4400" dirty="0"/>
            </a:p>
          </p:txBody>
        </p:sp>
        <p:sp>
          <p:nvSpPr>
            <p:cNvPr id="242" name="TextBox 241"/>
            <p:cNvSpPr txBox="1"/>
            <p:nvPr/>
          </p:nvSpPr>
          <p:spPr>
            <a:xfrm>
              <a:off x="41224200" y="17068800"/>
              <a:ext cx="356188" cy="769441"/>
            </a:xfrm>
            <a:prstGeom prst="rect">
              <a:avLst/>
            </a:prstGeom>
            <a:noFill/>
          </p:spPr>
          <p:txBody>
            <a:bodyPr wrap="none" rtlCol="0">
              <a:spAutoFit/>
            </a:bodyPr>
            <a:lstStyle/>
            <a:p>
              <a:r>
                <a:rPr lang="en-US" sz="4400" dirty="0" smtClean="0"/>
                <a:t>f</a:t>
              </a:r>
              <a:endParaRPr lang="en-US" sz="4400" dirty="0"/>
            </a:p>
          </p:txBody>
        </p:sp>
        <p:cxnSp>
          <p:nvCxnSpPr>
            <p:cNvPr id="244" name="Straight Arrow Connector 243"/>
            <p:cNvCxnSpPr/>
            <p:nvPr/>
          </p:nvCxnSpPr>
          <p:spPr>
            <a:xfrm rot="10800000">
              <a:off x="43891200" y="9913441"/>
              <a:ext cx="26670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6" name="TextBox 245"/>
            <p:cNvSpPr txBox="1"/>
            <p:nvPr/>
          </p:nvSpPr>
          <p:spPr>
            <a:xfrm>
              <a:off x="46832662" y="9601200"/>
              <a:ext cx="1935338" cy="769441"/>
            </a:xfrm>
            <a:prstGeom prst="rect">
              <a:avLst/>
            </a:prstGeom>
            <a:noFill/>
          </p:spPr>
          <p:txBody>
            <a:bodyPr wrap="none" rtlCol="0">
              <a:spAutoFit/>
            </a:bodyPr>
            <a:lstStyle/>
            <a:p>
              <a:r>
                <a:rPr lang="en-US" sz="4400" dirty="0" smtClean="0"/>
                <a:t>magnet</a:t>
              </a:r>
              <a:endParaRPr lang="en-US" sz="4400" dirty="0"/>
            </a:p>
          </p:txBody>
        </p:sp>
        <p:sp>
          <p:nvSpPr>
            <p:cNvPr id="247" name="TextBox 246"/>
            <p:cNvSpPr txBox="1"/>
            <p:nvPr/>
          </p:nvSpPr>
          <p:spPr>
            <a:xfrm>
              <a:off x="44502426" y="13944600"/>
              <a:ext cx="2993255" cy="769441"/>
            </a:xfrm>
            <a:prstGeom prst="rect">
              <a:avLst/>
            </a:prstGeom>
            <a:noFill/>
          </p:spPr>
          <p:txBody>
            <a:bodyPr wrap="none" rtlCol="0">
              <a:spAutoFit/>
            </a:bodyPr>
            <a:lstStyle/>
            <a:p>
              <a:r>
                <a:rPr lang="en-US" sz="4400" dirty="0" smtClean="0"/>
                <a:t>viscous fluid</a:t>
              </a:r>
              <a:endParaRPr lang="en-US" sz="4400" dirty="0"/>
            </a:p>
          </p:txBody>
        </p:sp>
        <p:sp>
          <p:nvSpPr>
            <p:cNvPr id="248" name="TextBox 247"/>
            <p:cNvSpPr txBox="1"/>
            <p:nvPr/>
          </p:nvSpPr>
          <p:spPr>
            <a:xfrm>
              <a:off x="35814000" y="13648491"/>
              <a:ext cx="3338799" cy="1446550"/>
            </a:xfrm>
            <a:prstGeom prst="rect">
              <a:avLst/>
            </a:prstGeom>
            <a:noFill/>
          </p:spPr>
          <p:txBody>
            <a:bodyPr wrap="none" rtlCol="0">
              <a:spAutoFit/>
            </a:bodyPr>
            <a:lstStyle/>
            <a:p>
              <a:r>
                <a:rPr lang="en-US" sz="4400" dirty="0" smtClean="0"/>
                <a:t>Close-packed </a:t>
              </a:r>
            </a:p>
            <a:p>
              <a:r>
                <a:rPr lang="en-US" sz="4400" dirty="0" smtClean="0"/>
                <a:t>particle bed</a:t>
              </a:r>
              <a:endParaRPr lang="en-US" sz="4400" dirty="0"/>
            </a:p>
          </p:txBody>
        </p:sp>
        <p:cxnSp>
          <p:nvCxnSpPr>
            <p:cNvPr id="250" name="Straight Arrow Connector 249"/>
            <p:cNvCxnSpPr/>
            <p:nvPr/>
          </p:nvCxnSpPr>
          <p:spPr>
            <a:xfrm flipV="1">
              <a:off x="37338000" y="12275641"/>
              <a:ext cx="1524000" cy="1447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7" name="Straight Arrow Connector 256"/>
            <p:cNvCxnSpPr/>
            <p:nvPr/>
          </p:nvCxnSpPr>
          <p:spPr>
            <a:xfrm rot="5400000">
              <a:off x="41109900" y="18866941"/>
              <a:ext cx="685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0" name="TextBox 259"/>
            <p:cNvSpPr txBox="1"/>
            <p:nvPr/>
          </p:nvSpPr>
          <p:spPr>
            <a:xfrm>
              <a:off x="40843200" y="19126200"/>
              <a:ext cx="1441420" cy="769441"/>
            </a:xfrm>
            <a:prstGeom prst="rect">
              <a:avLst/>
            </a:prstGeom>
            <a:noFill/>
          </p:spPr>
          <p:txBody>
            <a:bodyPr wrap="none" rtlCol="0">
              <a:spAutoFit/>
            </a:bodyPr>
            <a:lstStyle/>
            <a:p>
              <a:r>
                <a:rPr lang="en-US" sz="4400" b="1" dirty="0" smtClean="0"/>
                <a:t>F</a:t>
              </a:r>
              <a:r>
                <a:rPr lang="en-US" sz="4400" dirty="0" smtClean="0"/>
                <a:t>=m</a:t>
              </a:r>
              <a:r>
                <a:rPr lang="en-US" sz="4400" b="1" dirty="0" smtClean="0"/>
                <a:t>g</a:t>
              </a:r>
              <a:endParaRPr lang="en-US" sz="4400" b="1" dirty="0"/>
            </a:p>
          </p:txBody>
        </p:sp>
        <p:cxnSp>
          <p:nvCxnSpPr>
            <p:cNvPr id="268" name="Straight Arrow Connector 267"/>
            <p:cNvCxnSpPr/>
            <p:nvPr/>
          </p:nvCxnSpPr>
          <p:spPr>
            <a:xfrm>
              <a:off x="37033200" y="9982200"/>
              <a:ext cx="8382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1" name="TextBox 270"/>
            <p:cNvSpPr txBox="1"/>
            <p:nvPr/>
          </p:nvSpPr>
          <p:spPr>
            <a:xfrm>
              <a:off x="36118800" y="9296400"/>
              <a:ext cx="1347164" cy="769441"/>
            </a:xfrm>
            <a:prstGeom prst="rect">
              <a:avLst/>
            </a:prstGeom>
            <a:noFill/>
          </p:spPr>
          <p:txBody>
            <a:bodyPr wrap="none" rtlCol="0">
              <a:spAutoFit/>
            </a:bodyPr>
            <a:lstStyle/>
            <a:p>
              <a:r>
                <a:rPr lang="en-US" sz="4400" dirty="0" smtClean="0"/>
                <a:t>plate</a:t>
              </a:r>
              <a:endParaRPr lang="en-US" sz="4400" dirty="0"/>
            </a:p>
          </p:txBody>
        </p:sp>
        <p:cxnSp>
          <p:nvCxnSpPr>
            <p:cNvPr id="273" name="Straight Arrow Connector 272"/>
            <p:cNvCxnSpPr/>
            <p:nvPr/>
          </p:nvCxnSpPr>
          <p:spPr>
            <a:xfrm rot="10800000" flipV="1">
              <a:off x="42443400" y="16840200"/>
              <a:ext cx="12954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6" name="TextBox 275"/>
            <p:cNvSpPr txBox="1"/>
            <p:nvPr/>
          </p:nvSpPr>
          <p:spPr>
            <a:xfrm>
              <a:off x="43738800" y="16375559"/>
              <a:ext cx="3429337" cy="769441"/>
            </a:xfrm>
            <a:prstGeom prst="rect">
              <a:avLst/>
            </a:prstGeom>
            <a:noFill/>
          </p:spPr>
          <p:txBody>
            <a:bodyPr wrap="none" rtlCol="0">
              <a:spAutoFit/>
            </a:bodyPr>
            <a:lstStyle/>
            <a:p>
              <a:r>
                <a:rPr lang="en-US" sz="4400" dirty="0" smtClean="0"/>
                <a:t>falling particle</a:t>
              </a:r>
              <a:endParaRPr lang="en-US" sz="4400" dirty="0"/>
            </a:p>
          </p:txBody>
        </p:sp>
      </p:grpSp>
      <p:sp>
        <p:nvSpPr>
          <p:cNvPr id="277" name="TextBox 276"/>
          <p:cNvSpPr txBox="1"/>
          <p:nvPr/>
        </p:nvSpPr>
        <p:spPr>
          <a:xfrm>
            <a:off x="10058400" y="22878871"/>
            <a:ext cx="4841390" cy="1077218"/>
          </a:xfrm>
          <a:prstGeom prst="rect">
            <a:avLst/>
          </a:prstGeom>
          <a:noFill/>
        </p:spPr>
        <p:txBody>
          <a:bodyPr wrap="none" rtlCol="0">
            <a:spAutoFit/>
          </a:bodyPr>
          <a:lstStyle/>
          <a:p>
            <a:r>
              <a:rPr lang="en-US" sz="3200" i="1" dirty="0" smtClean="0"/>
              <a:t>Source: Zhang et al. (2002). </a:t>
            </a:r>
          </a:p>
          <a:p>
            <a:r>
              <a:rPr lang="en-US" sz="3200" i="1" dirty="0" smtClean="0"/>
              <a:t>Trans. ASAE:45:351-357</a:t>
            </a:r>
            <a:endParaRPr lang="en-US" sz="3200" i="1" dirty="0"/>
          </a:p>
        </p:txBody>
      </p:sp>
      <p:sp>
        <p:nvSpPr>
          <p:cNvPr id="105" name="TextBox 104"/>
          <p:cNvSpPr txBox="1"/>
          <p:nvPr/>
        </p:nvSpPr>
        <p:spPr>
          <a:xfrm>
            <a:off x="35585400" y="28575000"/>
            <a:ext cx="4798493" cy="1323439"/>
          </a:xfrm>
          <a:prstGeom prst="rect">
            <a:avLst/>
          </a:prstGeom>
          <a:noFill/>
        </p:spPr>
        <p:txBody>
          <a:bodyPr wrap="square" rtlCol="0">
            <a:spAutoFit/>
          </a:bodyPr>
          <a:lstStyle/>
          <a:p>
            <a:r>
              <a:rPr lang="en-US" sz="4000" b="1" u="sng" dirty="0" smtClean="0"/>
              <a:t>Experimental Results:</a:t>
            </a:r>
          </a:p>
          <a:p>
            <a:endParaRPr lang="en-US" sz="4000" dirty="0"/>
          </a:p>
        </p:txBody>
      </p:sp>
      <p:sp>
        <p:nvSpPr>
          <p:cNvPr id="123" name="TextBox 122"/>
          <p:cNvSpPr txBox="1"/>
          <p:nvPr/>
        </p:nvSpPr>
        <p:spPr>
          <a:xfrm>
            <a:off x="42824400" y="19126200"/>
            <a:ext cx="5260671" cy="646331"/>
          </a:xfrm>
          <a:prstGeom prst="rect">
            <a:avLst/>
          </a:prstGeom>
          <a:noFill/>
        </p:spPr>
        <p:txBody>
          <a:bodyPr wrap="none" rtlCol="0">
            <a:spAutoFit/>
          </a:bodyPr>
          <a:lstStyle/>
          <a:p>
            <a:r>
              <a:rPr lang="en-US" sz="3600" b="1" dirty="0" smtClean="0"/>
              <a:t>Fig. 6. Experimental setup.</a:t>
            </a:r>
            <a:endParaRPr lang="en-US" sz="3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1026</TotalTime>
  <Words>1128</Words>
  <Application>Microsoft Office PowerPoint</Application>
  <PresentationFormat>Custom</PresentationFormat>
  <Paragraphs>97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Viscous Resistance of Pore Water to Soil Particle Detachment by Overland Flow</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Viscous Resistance of Pore Water to Soil Particle Detachment by Overland Flow</dc:title>
  <dc:creator>EEAOSI26827</dc:creator>
  <cp:lastModifiedBy>victor_snyder</cp:lastModifiedBy>
  <cp:revision>60</cp:revision>
  <dcterms:created xsi:type="dcterms:W3CDTF">2009-10-29T19:13:57Z</dcterms:created>
  <dcterms:modified xsi:type="dcterms:W3CDTF">2009-11-04T11:45:15Z</dcterms:modified>
</cp:coreProperties>
</file>