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rawings/drawing1.xml" ContentType="application/vnd.openxmlformats-officedocument.drawingml.chartshapes+xml"/>
  <Override PartName="/ppt/drawings/drawing2.xml" ContentType="application/vnd.openxmlformats-officedocument.drawingml.chartshapes+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1148000" cy="19202400"/>
  <p:notesSz cx="6858000" cy="9144000"/>
  <p:defaultTextStyle>
    <a:defPPr>
      <a:defRPr lang="en-US"/>
    </a:defPPr>
    <a:lvl1pPr marL="0" algn="l" defTabSz="3448568" rtl="0" eaLnBrk="1" latinLnBrk="0" hangingPunct="1">
      <a:defRPr sz="6800" kern="1200">
        <a:solidFill>
          <a:schemeClr val="tx1"/>
        </a:solidFill>
        <a:latin typeface="+mn-lt"/>
        <a:ea typeface="+mn-ea"/>
        <a:cs typeface="+mn-cs"/>
      </a:defRPr>
    </a:lvl1pPr>
    <a:lvl2pPr marL="1724284" algn="l" defTabSz="3448568" rtl="0" eaLnBrk="1" latinLnBrk="0" hangingPunct="1">
      <a:defRPr sz="6800" kern="1200">
        <a:solidFill>
          <a:schemeClr val="tx1"/>
        </a:solidFill>
        <a:latin typeface="+mn-lt"/>
        <a:ea typeface="+mn-ea"/>
        <a:cs typeface="+mn-cs"/>
      </a:defRPr>
    </a:lvl2pPr>
    <a:lvl3pPr marL="3448568" algn="l" defTabSz="3448568" rtl="0" eaLnBrk="1" latinLnBrk="0" hangingPunct="1">
      <a:defRPr sz="6800" kern="1200">
        <a:solidFill>
          <a:schemeClr val="tx1"/>
        </a:solidFill>
        <a:latin typeface="+mn-lt"/>
        <a:ea typeface="+mn-ea"/>
        <a:cs typeface="+mn-cs"/>
      </a:defRPr>
    </a:lvl3pPr>
    <a:lvl4pPr marL="5172852" algn="l" defTabSz="3448568" rtl="0" eaLnBrk="1" latinLnBrk="0" hangingPunct="1">
      <a:defRPr sz="6800" kern="1200">
        <a:solidFill>
          <a:schemeClr val="tx1"/>
        </a:solidFill>
        <a:latin typeface="+mn-lt"/>
        <a:ea typeface="+mn-ea"/>
        <a:cs typeface="+mn-cs"/>
      </a:defRPr>
    </a:lvl4pPr>
    <a:lvl5pPr marL="6897136" algn="l" defTabSz="3448568" rtl="0" eaLnBrk="1" latinLnBrk="0" hangingPunct="1">
      <a:defRPr sz="6800" kern="1200">
        <a:solidFill>
          <a:schemeClr val="tx1"/>
        </a:solidFill>
        <a:latin typeface="+mn-lt"/>
        <a:ea typeface="+mn-ea"/>
        <a:cs typeface="+mn-cs"/>
      </a:defRPr>
    </a:lvl5pPr>
    <a:lvl6pPr marL="8621420" algn="l" defTabSz="3448568" rtl="0" eaLnBrk="1" latinLnBrk="0" hangingPunct="1">
      <a:defRPr sz="6800" kern="1200">
        <a:solidFill>
          <a:schemeClr val="tx1"/>
        </a:solidFill>
        <a:latin typeface="+mn-lt"/>
        <a:ea typeface="+mn-ea"/>
        <a:cs typeface="+mn-cs"/>
      </a:defRPr>
    </a:lvl6pPr>
    <a:lvl7pPr marL="10345704" algn="l" defTabSz="3448568" rtl="0" eaLnBrk="1" latinLnBrk="0" hangingPunct="1">
      <a:defRPr sz="6800" kern="1200">
        <a:solidFill>
          <a:schemeClr val="tx1"/>
        </a:solidFill>
        <a:latin typeface="+mn-lt"/>
        <a:ea typeface="+mn-ea"/>
        <a:cs typeface="+mn-cs"/>
      </a:defRPr>
    </a:lvl7pPr>
    <a:lvl8pPr marL="12069989" algn="l" defTabSz="3448568" rtl="0" eaLnBrk="1" latinLnBrk="0" hangingPunct="1">
      <a:defRPr sz="6800" kern="1200">
        <a:solidFill>
          <a:schemeClr val="tx1"/>
        </a:solidFill>
        <a:latin typeface="+mn-lt"/>
        <a:ea typeface="+mn-ea"/>
        <a:cs typeface="+mn-cs"/>
      </a:defRPr>
    </a:lvl8pPr>
    <a:lvl9pPr marL="13794273" algn="l" defTabSz="3448568" rtl="0" eaLnBrk="1" latinLnBrk="0" hangingPunct="1">
      <a:defRPr sz="6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16C"/>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8" d="100"/>
          <a:sy n="118" d="100"/>
        </p:scale>
        <p:origin x="20622" y="-246"/>
      </p:cViewPr>
      <p:guideLst>
        <p:guide orient="horz" pos="6048"/>
        <p:guide pos="129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Assay_Record_9_11_09.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26"/>
  <c:chart>
    <c:plotArea>
      <c:layout>
        <c:manualLayout>
          <c:layoutTarget val="inner"/>
          <c:xMode val="edge"/>
          <c:yMode val="edge"/>
          <c:x val="0.18801000090505929"/>
          <c:y val="2.2395476954093444E-2"/>
          <c:w val="0.70492047635836586"/>
          <c:h val="0.82118779270238251"/>
        </c:manualLayout>
      </c:layout>
      <c:barChart>
        <c:barDir val="col"/>
        <c:grouping val="clustered"/>
        <c:ser>
          <c:idx val="0"/>
          <c:order val="0"/>
          <c:spPr>
            <a:solidFill>
              <a:srgbClr val="C00000"/>
            </a:solidFill>
            <a:scene3d>
              <a:camera prst="orthographicFront"/>
              <a:lightRig rig="chilly" dir="t"/>
            </a:scene3d>
            <a:sp3d>
              <a:bevelT w="63500" h="25400"/>
            </a:sp3d>
          </c:spPr>
          <c:dPt>
            <c:idx val="0"/>
            <c:spPr>
              <a:solidFill>
                <a:schemeClr val="tx2">
                  <a:lumMod val="60000"/>
                  <a:lumOff val="40000"/>
                </a:schemeClr>
              </a:solidFill>
              <a:scene3d>
                <a:camera prst="orthographicFront"/>
                <a:lightRig rig="chilly" dir="t"/>
              </a:scene3d>
              <a:sp3d>
                <a:bevelT w="63500" h="25400"/>
              </a:sp3d>
            </c:spPr>
          </c:dPt>
          <c:trendline>
            <c:trendlineType val="linear"/>
          </c:trendline>
          <c:errBars>
            <c:errBarType val="both"/>
            <c:errValType val="cust"/>
            <c:plus>
              <c:numRef>
                <c:f>'Organic Percent Attached'!$F$202</c:f>
                <c:numCache>
                  <c:formatCode>General</c:formatCode>
                  <c:ptCount val="1"/>
                  <c:pt idx="0">
                    <c:v>21.970081486890177</c:v>
                  </c:pt>
                </c:numCache>
              </c:numRef>
            </c:plus>
            <c:minus>
              <c:numRef>
                <c:f>'Organic Percent Attached'!$F$202</c:f>
                <c:numCache>
                  <c:formatCode>General</c:formatCode>
                  <c:ptCount val="1"/>
                  <c:pt idx="0">
                    <c:v>21.970081486890177</c:v>
                  </c:pt>
                </c:numCache>
              </c:numRef>
            </c:minus>
          </c:errBars>
          <c:cat>
            <c:strRef>
              <c:f>Sheet3!$A$2:$A$3</c:f>
              <c:strCache>
                <c:ptCount val="2"/>
                <c:pt idx="0">
                  <c:v>Organic </c:v>
                </c:pt>
                <c:pt idx="1">
                  <c:v>Sub-therapeutic</c:v>
                </c:pt>
              </c:strCache>
            </c:strRef>
          </c:cat>
          <c:val>
            <c:numRef>
              <c:f>Sheet3!$B$2</c:f>
              <c:numCache>
                <c:formatCode>0.00</c:formatCode>
                <c:ptCount val="1"/>
                <c:pt idx="0">
                  <c:v>48</c:v>
                </c:pt>
              </c:numCache>
            </c:numRef>
          </c:val>
        </c:ser>
        <c:ser>
          <c:idx val="1"/>
          <c:order val="1"/>
          <c:spPr>
            <a:solidFill>
              <a:srgbClr val="FFC000"/>
            </a:solidFill>
            <a:scene3d>
              <a:camera prst="orthographicFront"/>
              <a:lightRig rig="chilly" dir="t"/>
            </a:scene3d>
            <a:sp3d>
              <a:bevelT w="63500" h="25400"/>
            </a:sp3d>
          </c:spPr>
          <c:errBars>
            <c:errBarType val="both"/>
            <c:errValType val="cust"/>
            <c:plus>
              <c:numRef>
                <c:f>'Sub-therapeutic Percent Attache'!$F$361</c:f>
                <c:numCache>
                  <c:formatCode>General</c:formatCode>
                  <c:ptCount val="1"/>
                  <c:pt idx="0">
                    <c:v>32.498643345844862</c:v>
                  </c:pt>
                </c:numCache>
              </c:numRef>
            </c:plus>
            <c:minus>
              <c:numRef>
                <c:f>'Sub-therapeutic Percent Attache'!$F$361</c:f>
                <c:numCache>
                  <c:formatCode>General</c:formatCode>
                  <c:ptCount val="1"/>
                  <c:pt idx="0">
                    <c:v>32.498643345844862</c:v>
                  </c:pt>
                </c:numCache>
              </c:numRef>
            </c:minus>
          </c:errBars>
          <c:cat>
            <c:strRef>
              <c:f>Sheet3!$A$2:$A$3</c:f>
              <c:strCache>
                <c:ptCount val="2"/>
                <c:pt idx="0">
                  <c:v>Organic </c:v>
                </c:pt>
                <c:pt idx="1">
                  <c:v>Sub-therapeutic</c:v>
                </c:pt>
              </c:strCache>
            </c:strRef>
          </c:cat>
          <c:val>
            <c:numRef>
              <c:f>Sheet3!$B$3</c:f>
              <c:numCache>
                <c:formatCode>0.00</c:formatCode>
                <c:ptCount val="1"/>
                <c:pt idx="0">
                  <c:v>61</c:v>
                </c:pt>
              </c:numCache>
            </c:numRef>
          </c:val>
        </c:ser>
        <c:gapWidth val="200"/>
        <c:overlap val="-86"/>
        <c:axId val="141144832"/>
        <c:axId val="141146368"/>
      </c:barChart>
      <c:catAx>
        <c:axId val="141144832"/>
        <c:scaling>
          <c:orientation val="minMax"/>
        </c:scaling>
        <c:axPos val="b"/>
        <c:majorTickMark val="none"/>
        <c:tickLblPos val="none"/>
        <c:crossAx val="141146368"/>
        <c:crosses val="autoZero"/>
        <c:auto val="1"/>
        <c:lblAlgn val="ctr"/>
        <c:lblOffset val="100"/>
      </c:catAx>
      <c:valAx>
        <c:axId val="141146368"/>
        <c:scaling>
          <c:orientation val="minMax"/>
          <c:max val="100"/>
        </c:scaling>
        <c:axPos val="l"/>
        <c:majorGridlines/>
        <c:title>
          <c:tx>
            <c:rich>
              <a:bodyPr rot="-5400000" vert="horz"/>
              <a:lstStyle/>
              <a:p>
                <a:pPr>
                  <a:defRPr/>
                </a:pPr>
                <a:r>
                  <a:rPr lang="en-US" sz="1100" b="1" baseline="0" dirty="0"/>
                  <a:t>% of cells attached </a:t>
                </a:r>
                <a:r>
                  <a:rPr lang="en-US" sz="1100" b="1" baseline="0" dirty="0" smtClean="0"/>
                  <a:t>to sediment</a:t>
                </a:r>
                <a:endParaRPr lang="en-US" sz="1100" b="1" dirty="0"/>
              </a:p>
            </c:rich>
          </c:tx>
          <c:layout/>
        </c:title>
        <c:numFmt formatCode="0" sourceLinked="0"/>
        <c:tickLblPos val="nextTo"/>
        <c:crossAx val="141144832"/>
        <c:crosses val="autoZero"/>
        <c:crossBetween val="between"/>
        <c:majorUnit val="20"/>
        <c:minorUnit val="2"/>
      </c:valAx>
      <c:spPr>
        <a:ln>
          <a:solidFill>
            <a:schemeClr val="tx1"/>
          </a:solidFill>
        </a:ln>
      </c:spPr>
    </c:plotArea>
    <c:plotVisOnly val="1"/>
  </c:chart>
  <c:spPr>
    <a:solidFill>
      <a:schemeClr val="bg1"/>
    </a:solidFill>
  </c:sp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en-US"/>
  <c:style val="26"/>
  <c:chart>
    <c:plotArea>
      <c:layout>
        <c:manualLayout>
          <c:layoutTarget val="inner"/>
          <c:xMode val="edge"/>
          <c:yMode val="edge"/>
          <c:x val="0.12870183727034121"/>
          <c:y val="2.8467999192408635E-2"/>
          <c:w val="0.79129816272965869"/>
          <c:h val="0.8561077178928489"/>
        </c:manualLayout>
      </c:layout>
      <c:barChart>
        <c:barDir val="col"/>
        <c:grouping val="clustered"/>
        <c:ser>
          <c:idx val="0"/>
          <c:order val="0"/>
          <c:tx>
            <c:v>Tylosin</c:v>
          </c:tx>
          <c:spPr>
            <a:scene3d>
              <a:camera prst="orthographicFront"/>
              <a:lightRig rig="chilly" dir="t"/>
            </a:scene3d>
            <a:sp3d>
              <a:bevelT w="63500" h="25400"/>
            </a:sp3d>
          </c:spPr>
          <c:val>
            <c:numRef>
              <c:f>Sheet1!$C$2</c:f>
              <c:numCache>
                <c:formatCode>General</c:formatCode>
                <c:ptCount val="1"/>
                <c:pt idx="0">
                  <c:v>67.142857142857125</c:v>
                </c:pt>
              </c:numCache>
            </c:numRef>
          </c:val>
        </c:ser>
        <c:ser>
          <c:idx val="1"/>
          <c:order val="1"/>
          <c:tx>
            <c:strRef>
              <c:f>Sheet1!$A$3</c:f>
              <c:strCache>
                <c:ptCount val="1"/>
                <c:pt idx="0">
                  <c:v>Erythromicin</c:v>
                </c:pt>
              </c:strCache>
            </c:strRef>
          </c:tx>
          <c:spPr>
            <a:scene3d>
              <a:camera prst="orthographicFront"/>
              <a:lightRig rig="chilly" dir="t"/>
            </a:scene3d>
            <a:sp3d>
              <a:bevelT w="63500" h="25400"/>
            </a:sp3d>
          </c:spPr>
          <c:val>
            <c:numRef>
              <c:f>Sheet1!$C$3</c:f>
              <c:numCache>
                <c:formatCode>General</c:formatCode>
                <c:ptCount val="1"/>
                <c:pt idx="0">
                  <c:v>91.428571428571416</c:v>
                </c:pt>
              </c:numCache>
            </c:numRef>
          </c:val>
        </c:ser>
        <c:ser>
          <c:idx val="2"/>
          <c:order val="2"/>
          <c:tx>
            <c:strRef>
              <c:f>Sheet1!$A$4</c:f>
              <c:strCache>
                <c:ptCount val="1"/>
                <c:pt idx="0">
                  <c:v>Ampicillin</c:v>
                </c:pt>
              </c:strCache>
            </c:strRef>
          </c:tx>
          <c:spPr>
            <a:solidFill>
              <a:srgbClr val="FFC000"/>
            </a:solidFill>
            <a:scene3d>
              <a:camera prst="orthographicFront"/>
              <a:lightRig rig="chilly" dir="t"/>
            </a:scene3d>
            <a:sp3d>
              <a:bevelT w="63500" h="25400"/>
            </a:sp3d>
          </c:spPr>
          <c:val>
            <c:numRef>
              <c:f>Sheet1!$C$4</c:f>
              <c:numCache>
                <c:formatCode>General</c:formatCode>
                <c:ptCount val="1"/>
                <c:pt idx="0">
                  <c:v>57.142857142857139</c:v>
                </c:pt>
              </c:numCache>
            </c:numRef>
          </c:val>
        </c:ser>
        <c:ser>
          <c:idx val="3"/>
          <c:order val="3"/>
          <c:tx>
            <c:strRef>
              <c:f>Sheet1!$A$5</c:f>
              <c:strCache>
                <c:ptCount val="1"/>
                <c:pt idx="0">
                  <c:v>Chloramphenicol</c:v>
                </c:pt>
              </c:strCache>
            </c:strRef>
          </c:tx>
          <c:dPt>
            <c:idx val="0"/>
            <c:spPr>
              <a:solidFill>
                <a:srgbClr val="008000"/>
              </a:solidFill>
              <a:scene3d>
                <a:camera prst="orthographicFront"/>
                <a:lightRig rig="chilly" dir="t"/>
              </a:scene3d>
              <a:sp3d>
                <a:bevelT w="63500" h="25400"/>
              </a:sp3d>
            </c:spPr>
          </c:dPt>
          <c:val>
            <c:numRef>
              <c:f>Sheet1!$C$5</c:f>
              <c:numCache>
                <c:formatCode>General</c:formatCode>
                <c:ptCount val="1"/>
                <c:pt idx="0">
                  <c:v>41.428571428571438</c:v>
                </c:pt>
              </c:numCache>
            </c:numRef>
          </c:val>
        </c:ser>
        <c:gapWidth val="5"/>
        <c:overlap val="-36"/>
        <c:axId val="141070720"/>
        <c:axId val="141072256"/>
      </c:barChart>
      <c:catAx>
        <c:axId val="141070720"/>
        <c:scaling>
          <c:orientation val="minMax"/>
        </c:scaling>
        <c:delete val="1"/>
        <c:axPos val="b"/>
        <c:tickLblPos val="none"/>
        <c:crossAx val="141072256"/>
        <c:crosses val="autoZero"/>
        <c:auto val="1"/>
        <c:lblAlgn val="ctr"/>
        <c:lblOffset val="100"/>
      </c:catAx>
      <c:valAx>
        <c:axId val="141072256"/>
        <c:scaling>
          <c:orientation val="minMax"/>
        </c:scaling>
        <c:axPos val="l"/>
        <c:majorGridlines>
          <c:spPr>
            <a:ln>
              <a:solidFill>
                <a:prstClr val="black"/>
              </a:solidFill>
            </a:ln>
          </c:spPr>
        </c:majorGridlines>
        <c:title>
          <c:tx>
            <c:rich>
              <a:bodyPr rot="-5400000" vert="horz"/>
              <a:lstStyle/>
              <a:p>
                <a:pPr>
                  <a:defRPr/>
                </a:pPr>
                <a:r>
                  <a:rPr lang="en-US" sz="900" b="1" dirty="0"/>
                  <a:t>% of resistant colonies</a:t>
                </a:r>
              </a:p>
            </c:rich>
          </c:tx>
          <c:layout/>
        </c:title>
        <c:numFmt formatCode="General" sourceLinked="1"/>
        <c:tickLblPos val="nextTo"/>
        <c:crossAx val="141070720"/>
        <c:crosses val="autoZero"/>
        <c:crossBetween val="between"/>
        <c:majorUnit val="20"/>
      </c:valAx>
      <c:spPr>
        <a:solidFill>
          <a:prstClr val="white"/>
        </a:solidFill>
        <a:ln>
          <a:solidFill>
            <a:prstClr val="black"/>
          </a:solidFill>
        </a:ln>
      </c:spPr>
    </c:plotArea>
    <c:plotVisOnly val="1"/>
  </c:chart>
  <c:spPr>
    <a:solidFill>
      <a:schemeClr val="bg1"/>
    </a:solidFill>
    <a:ln>
      <a:noFill/>
    </a:ln>
  </c:spPr>
  <c:externalData r:id="rId1"/>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0.3038</cdr:x>
      <cdr:y>0.85298</cdr:y>
    </cdr:from>
    <cdr:to>
      <cdr:x>0.49583</cdr:x>
      <cdr:y>1</cdr:y>
    </cdr:to>
    <cdr:sp macro="" textlink="">
      <cdr:nvSpPr>
        <cdr:cNvPr id="2" name="TextBox 1"/>
        <cdr:cNvSpPr txBox="1"/>
      </cdr:nvSpPr>
      <cdr:spPr>
        <a:xfrm xmlns:a="http://schemas.openxmlformats.org/drawingml/2006/main">
          <a:off x="1179945" y="2637512"/>
          <a:ext cx="745821" cy="4545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100" b="1" dirty="0"/>
            <a:t>Organic</a:t>
          </a:r>
        </a:p>
        <a:p xmlns:a="http://schemas.openxmlformats.org/drawingml/2006/main">
          <a:pPr algn="ctr"/>
          <a:r>
            <a:rPr lang="en-US" sz="1100" b="1" dirty="0"/>
            <a:t> (n=161)</a:t>
          </a:r>
        </a:p>
      </cdr:txBody>
    </cdr:sp>
  </cdr:relSizeAnchor>
  <cdr:relSizeAnchor xmlns:cdr="http://schemas.openxmlformats.org/drawingml/2006/chartDrawing">
    <cdr:from>
      <cdr:x>0.51962</cdr:x>
      <cdr:y>0.85298</cdr:y>
    </cdr:from>
    <cdr:to>
      <cdr:x>0.84067</cdr:x>
      <cdr:y>0.91212</cdr:y>
    </cdr:to>
    <cdr:sp macro="" textlink="">
      <cdr:nvSpPr>
        <cdr:cNvPr id="3" name="TextBox 1"/>
        <cdr:cNvSpPr txBox="1"/>
      </cdr:nvSpPr>
      <cdr:spPr>
        <a:xfrm xmlns:a="http://schemas.openxmlformats.org/drawingml/2006/main">
          <a:off x="2018145" y="2637512"/>
          <a:ext cx="1246925" cy="18284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dirty="0" smtClean="0"/>
            <a:t>Sub-therapeutic</a:t>
          </a:r>
        </a:p>
        <a:p xmlns:a="http://schemas.openxmlformats.org/drawingml/2006/main">
          <a:pPr algn="ctr"/>
          <a:r>
            <a:rPr lang="en-US" sz="1100" b="1" dirty="0" smtClean="0"/>
            <a:t>(</a:t>
          </a:r>
          <a:r>
            <a:rPr lang="en-US" sz="1100" b="1" dirty="0"/>
            <a:t>n=243)</a:t>
          </a:r>
        </a:p>
      </cdr:txBody>
    </cdr:sp>
  </cdr:relSizeAnchor>
</c:userShapes>
</file>

<file path=ppt/drawings/drawing2.xml><?xml version="1.0" encoding="utf-8"?>
<c:userShapes xmlns:c="http://schemas.openxmlformats.org/drawingml/2006/chart">
  <cdr:relSizeAnchor xmlns:cdr="http://schemas.openxmlformats.org/drawingml/2006/chartDrawing">
    <cdr:from>
      <cdr:x>0.13143</cdr:x>
      <cdr:y>0.88573</cdr:y>
    </cdr:from>
    <cdr:to>
      <cdr:x>0.2957</cdr:x>
      <cdr:y>0.95519</cdr:y>
    </cdr:to>
    <cdr:sp macro="" textlink="">
      <cdr:nvSpPr>
        <cdr:cNvPr id="2" name="TextBox 1"/>
        <cdr:cNvSpPr txBox="1"/>
      </cdr:nvSpPr>
      <cdr:spPr>
        <a:xfrm xmlns:a="http://schemas.openxmlformats.org/drawingml/2006/main">
          <a:off x="584200" y="2953266"/>
          <a:ext cx="730181" cy="2315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900" b="1" dirty="0"/>
            <a:t>Tylosin</a:t>
          </a:r>
        </a:p>
      </cdr:txBody>
    </cdr:sp>
  </cdr:relSizeAnchor>
  <cdr:relSizeAnchor xmlns:cdr="http://schemas.openxmlformats.org/drawingml/2006/chartDrawing">
    <cdr:from>
      <cdr:x>0.32</cdr:x>
      <cdr:y>0.88573</cdr:y>
    </cdr:from>
    <cdr:to>
      <cdr:x>0.50686</cdr:x>
      <cdr:y>0.95519</cdr:y>
    </cdr:to>
    <cdr:sp macro="" textlink="">
      <cdr:nvSpPr>
        <cdr:cNvPr id="3" name="TextBox 2"/>
        <cdr:cNvSpPr txBox="1"/>
      </cdr:nvSpPr>
      <cdr:spPr>
        <a:xfrm xmlns:a="http://schemas.openxmlformats.org/drawingml/2006/main">
          <a:off x="1422400" y="2953266"/>
          <a:ext cx="830592" cy="2315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900" b="1" dirty="0" smtClean="0"/>
            <a:t>Erythromicin</a:t>
          </a:r>
          <a:endParaRPr lang="en-US" sz="900" b="1" dirty="0"/>
        </a:p>
      </cdr:txBody>
    </cdr:sp>
  </cdr:relSizeAnchor>
  <cdr:relSizeAnchor xmlns:cdr="http://schemas.openxmlformats.org/drawingml/2006/chartDrawing">
    <cdr:from>
      <cdr:x>0.52571</cdr:x>
      <cdr:y>0.88573</cdr:y>
    </cdr:from>
    <cdr:to>
      <cdr:x>0.71462</cdr:x>
      <cdr:y>0.95519</cdr:y>
    </cdr:to>
    <cdr:sp macro="" textlink="">
      <cdr:nvSpPr>
        <cdr:cNvPr id="4" name="TextBox 3"/>
        <cdr:cNvSpPr txBox="1"/>
      </cdr:nvSpPr>
      <cdr:spPr>
        <a:xfrm xmlns:a="http://schemas.openxmlformats.org/drawingml/2006/main">
          <a:off x="2336800" y="2953266"/>
          <a:ext cx="839705" cy="2315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900" b="1" dirty="0"/>
            <a:t>Ampicillin</a:t>
          </a:r>
        </a:p>
      </cdr:txBody>
    </cdr:sp>
  </cdr:relSizeAnchor>
  <cdr:relSizeAnchor xmlns:cdr="http://schemas.openxmlformats.org/drawingml/2006/chartDrawing">
    <cdr:from>
      <cdr:x>0.71429</cdr:x>
      <cdr:y>0.88573</cdr:y>
    </cdr:from>
    <cdr:to>
      <cdr:x>0.95238</cdr:x>
      <cdr:y>0.95429</cdr:y>
    </cdr:to>
    <cdr:sp macro="" textlink="">
      <cdr:nvSpPr>
        <cdr:cNvPr id="5" name="TextBox 4"/>
        <cdr:cNvSpPr txBox="1"/>
      </cdr:nvSpPr>
      <cdr:spPr>
        <a:xfrm xmlns:a="http://schemas.openxmlformats.org/drawingml/2006/main">
          <a:off x="3175000" y="2953266"/>
          <a:ext cx="1058333"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b="1" dirty="0"/>
            <a:t>Chloramphenicol</a:t>
          </a:r>
        </a:p>
      </cdr:txBody>
    </cdr:sp>
  </cdr:relSizeAnchor>
</c:userShap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6" name="Rectangle 15"/>
          <p:cNvSpPr/>
          <p:nvPr userDrawn="1"/>
        </p:nvSpPr>
        <p:spPr>
          <a:xfrm>
            <a:off x="0" y="0"/>
            <a:ext cx="7620000" cy="685799"/>
          </a:xfrm>
          <a:prstGeom prst="rect">
            <a:avLst/>
          </a:prstGeom>
          <a:solidFill>
            <a:schemeClr val="bg2">
              <a:lumMod val="75000"/>
            </a:schemeClr>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Rectangle 13"/>
          <p:cNvSpPr/>
          <p:nvPr userDrawn="1"/>
        </p:nvSpPr>
        <p:spPr>
          <a:xfrm flipV="1">
            <a:off x="7620000" y="0"/>
            <a:ext cx="33528000" cy="48006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p:cNvSpPr/>
          <p:nvPr userDrawn="1"/>
        </p:nvSpPr>
        <p:spPr>
          <a:xfrm>
            <a:off x="0" y="609600"/>
            <a:ext cx="41148000" cy="3200400"/>
          </a:xfrm>
          <a:prstGeom prst="rect">
            <a:avLst/>
          </a:prstGeom>
          <a:solidFill>
            <a:srgbClr val="C00000"/>
          </a:solid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 name="Rectangle 8"/>
          <p:cNvSpPr/>
          <p:nvPr userDrawn="1"/>
        </p:nvSpPr>
        <p:spPr>
          <a:xfrm>
            <a:off x="0" y="39700200"/>
            <a:ext cx="27432000" cy="1447800"/>
          </a:xfrm>
          <a:prstGeom prst="rect">
            <a:avLst/>
          </a:prstGeom>
          <a:solidFill>
            <a:srgbClr val="C00000"/>
          </a:solid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0" name="Rectangle 9"/>
          <p:cNvSpPr/>
          <p:nvPr userDrawn="1"/>
        </p:nvSpPr>
        <p:spPr>
          <a:xfrm>
            <a:off x="0" y="39166800"/>
            <a:ext cx="27432000" cy="3810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1" name="Picture 4" descr="http://www.cyclonegolfcamps.com/images/New%20ISU%20logo%20medium.jpg"/>
          <p:cNvPicPr>
            <a:picLocks noChangeAspect="1" noChangeArrowheads="1"/>
          </p:cNvPicPr>
          <p:nvPr userDrawn="1"/>
        </p:nvPicPr>
        <p:blipFill>
          <a:blip r:embed="rId2" cstate="print"/>
          <a:srcRect/>
          <a:stretch>
            <a:fillRect/>
          </a:stretch>
        </p:blipFill>
        <p:spPr bwMode="auto">
          <a:xfrm>
            <a:off x="2895600" y="1219200"/>
            <a:ext cx="1734544" cy="1724025"/>
          </a:xfrm>
          <a:prstGeom prst="rect">
            <a:avLst/>
          </a:prstGeom>
          <a:noFill/>
          <a:ln>
            <a:solidFill>
              <a:schemeClr val="tx1">
                <a:lumMod val="95000"/>
                <a:lumOff val="5000"/>
              </a:schemeClr>
            </a:solidFill>
          </a:ln>
        </p:spPr>
      </p:pic>
      <p:sp>
        <p:nvSpPr>
          <p:cNvPr id="13" name="Rectangle 12"/>
          <p:cNvSpPr/>
          <p:nvPr userDrawn="1"/>
        </p:nvSpPr>
        <p:spPr>
          <a:xfrm>
            <a:off x="0" y="39522400"/>
            <a:ext cx="27432000" cy="228600"/>
          </a:xfrm>
          <a:prstGeom prst="rect">
            <a:avLst/>
          </a:prstGeom>
          <a:solidFill>
            <a:srgbClr val="FFCC00"/>
          </a:solid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0" y="3924299"/>
            <a:ext cx="7620000" cy="15249939"/>
          </a:xfrm>
          <a:prstGeom prst="rect">
            <a:avLst/>
          </a:prstGeom>
          <a:solidFill>
            <a:schemeClr val="bg2">
              <a:lumMod val="75000"/>
            </a:schemeClr>
          </a:solidFill>
          <a:ln w="9525">
            <a:solidFill>
              <a:schemeClr val="tx1"/>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TextBox 16"/>
          <p:cNvSpPr txBox="1"/>
          <p:nvPr userDrawn="1"/>
        </p:nvSpPr>
        <p:spPr>
          <a:xfrm>
            <a:off x="3527612" y="-103124"/>
            <a:ext cx="8534400" cy="762000"/>
          </a:xfrm>
          <a:prstGeom prst="rect">
            <a:avLst/>
          </a:prstGeom>
          <a:noFill/>
        </p:spPr>
        <p:txBody>
          <a:bodyPr wrap="square" rtlCol="0">
            <a:spAutoFit/>
            <a:scene3d>
              <a:camera prst="orthographicFront"/>
              <a:lightRig rig="chilly" dir="t"/>
            </a:scene3d>
            <a:sp3d prstMaterial="softEdge"/>
          </a:bodyPr>
          <a:lstStyle/>
          <a:p>
            <a:r>
              <a:rPr lang="en-US" sz="4400" dirty="0" smtClean="0">
                <a:ln>
                  <a:noFill/>
                </a:ln>
                <a:solidFill>
                  <a:srgbClr val="FFFF00"/>
                </a:solidFill>
                <a:effectLst>
                  <a:outerShdw blurRad="50800" dist="38100" dir="2700000" algn="tl" rotWithShape="0">
                    <a:prstClr val="black">
                      <a:alpha val="40000"/>
                    </a:prstClr>
                  </a:outerShdw>
                </a:effectLst>
              </a:rPr>
              <a:t>I O W A  S T A T E  U N I V E R S I T Y</a:t>
            </a:r>
            <a:endParaRPr lang="en-US" sz="4400" dirty="0">
              <a:ln>
                <a:noFill/>
              </a:ln>
              <a:solidFill>
                <a:srgbClr val="FFFF00"/>
              </a:solidFill>
              <a:effectLst>
                <a:outerShdw blurRad="50800" dist="38100" dir="2700000" algn="tl" rotWithShape="0">
                  <a:prstClr val="black">
                    <a:alpha val="40000"/>
                  </a:prstClr>
                </a:outerShdw>
              </a:effectLst>
            </a:endParaRPr>
          </a:p>
        </p:txBody>
      </p:sp>
      <p:sp>
        <p:nvSpPr>
          <p:cNvPr id="12" name="Rectangle 11"/>
          <p:cNvSpPr/>
          <p:nvPr userDrawn="1"/>
        </p:nvSpPr>
        <p:spPr>
          <a:xfrm>
            <a:off x="0" y="3770376"/>
            <a:ext cx="41148000" cy="152400"/>
          </a:xfrm>
          <a:prstGeom prst="rect">
            <a:avLst/>
          </a:prstGeom>
          <a:solidFill>
            <a:srgbClr val="FFCC00"/>
          </a:solidFill>
          <a:ln>
            <a:solidFill>
              <a:schemeClr val="tx1"/>
            </a:solid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01600" y="19050000"/>
            <a:ext cx="41148000" cy="152400"/>
          </a:xfrm>
          <a:prstGeom prst="rect">
            <a:avLst/>
          </a:prstGeom>
          <a:solidFill>
            <a:srgbClr val="C00000"/>
          </a:solidFill>
          <a:ln>
            <a:solidFill>
              <a:schemeClr val="tx1"/>
            </a:solid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832300" y="768988"/>
            <a:ext cx="9258300" cy="163842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768988"/>
            <a:ext cx="27089100" cy="163842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0409" y="12339321"/>
            <a:ext cx="34975800" cy="3813810"/>
          </a:xfrm>
        </p:spPr>
        <p:txBody>
          <a:bodyPr anchor="t"/>
          <a:lstStyle>
            <a:lvl1pPr algn="l">
              <a:defRPr sz="15100" b="1" cap="all"/>
            </a:lvl1pPr>
          </a:lstStyle>
          <a:p>
            <a:r>
              <a:rPr lang="en-US" smtClean="0"/>
              <a:t>Click to edit Master title style</a:t>
            </a:r>
            <a:endParaRPr lang="en-US"/>
          </a:p>
        </p:txBody>
      </p:sp>
      <p:sp>
        <p:nvSpPr>
          <p:cNvPr id="3" name="Text Placeholder 2"/>
          <p:cNvSpPr>
            <a:spLocks noGrp="1"/>
          </p:cNvSpPr>
          <p:nvPr>
            <p:ph type="body" idx="1"/>
          </p:nvPr>
        </p:nvSpPr>
        <p:spPr>
          <a:xfrm>
            <a:off x="3250409" y="8138798"/>
            <a:ext cx="34975800" cy="4200524"/>
          </a:xfrm>
        </p:spPr>
        <p:txBody>
          <a:bodyPr anchor="b"/>
          <a:lstStyle>
            <a:lvl1pPr marL="0" indent="0">
              <a:buNone/>
              <a:defRPr sz="7500">
                <a:solidFill>
                  <a:schemeClr val="tx1">
                    <a:tint val="75000"/>
                  </a:schemeClr>
                </a:solidFill>
              </a:defRPr>
            </a:lvl1pPr>
            <a:lvl2pPr marL="1724284" indent="0">
              <a:buNone/>
              <a:defRPr sz="6800">
                <a:solidFill>
                  <a:schemeClr val="tx1">
                    <a:tint val="75000"/>
                  </a:schemeClr>
                </a:solidFill>
              </a:defRPr>
            </a:lvl2pPr>
            <a:lvl3pPr marL="3448568" indent="0">
              <a:buNone/>
              <a:defRPr sz="6000">
                <a:solidFill>
                  <a:schemeClr val="tx1">
                    <a:tint val="75000"/>
                  </a:schemeClr>
                </a:solidFill>
              </a:defRPr>
            </a:lvl3pPr>
            <a:lvl4pPr marL="5172852" indent="0">
              <a:buNone/>
              <a:defRPr sz="5300">
                <a:solidFill>
                  <a:schemeClr val="tx1">
                    <a:tint val="75000"/>
                  </a:schemeClr>
                </a:solidFill>
              </a:defRPr>
            </a:lvl4pPr>
            <a:lvl5pPr marL="6897136" indent="0">
              <a:buNone/>
              <a:defRPr sz="5300">
                <a:solidFill>
                  <a:schemeClr val="tx1">
                    <a:tint val="75000"/>
                  </a:schemeClr>
                </a:solidFill>
              </a:defRPr>
            </a:lvl5pPr>
            <a:lvl6pPr marL="8621420" indent="0">
              <a:buNone/>
              <a:defRPr sz="5300">
                <a:solidFill>
                  <a:schemeClr val="tx1">
                    <a:tint val="75000"/>
                  </a:schemeClr>
                </a:solidFill>
              </a:defRPr>
            </a:lvl6pPr>
            <a:lvl7pPr marL="10345704" indent="0">
              <a:buNone/>
              <a:defRPr sz="5300">
                <a:solidFill>
                  <a:schemeClr val="tx1">
                    <a:tint val="75000"/>
                  </a:schemeClr>
                </a:solidFill>
              </a:defRPr>
            </a:lvl7pPr>
            <a:lvl8pPr marL="12069989" indent="0">
              <a:buNone/>
              <a:defRPr sz="5300">
                <a:solidFill>
                  <a:schemeClr val="tx1">
                    <a:tint val="75000"/>
                  </a:schemeClr>
                </a:solidFill>
              </a:defRPr>
            </a:lvl8pPr>
            <a:lvl9pPr marL="13794273" indent="0">
              <a:buNone/>
              <a:defRPr sz="5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4480562"/>
            <a:ext cx="18173700" cy="12672696"/>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916900" y="4480562"/>
            <a:ext cx="18173700" cy="12672696"/>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316"/>
            <a:ext cx="18180846" cy="1791334"/>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0846" cy="11063606"/>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5" y="4298316"/>
            <a:ext cx="18187988" cy="1791334"/>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smtClean="0"/>
              <a:t>Click to edit Master text styles</a:t>
            </a:r>
          </a:p>
        </p:txBody>
      </p:sp>
      <p:sp>
        <p:nvSpPr>
          <p:cNvPr id="6" name="Content Placeholder 5"/>
          <p:cNvSpPr>
            <a:spLocks noGrp="1"/>
          </p:cNvSpPr>
          <p:nvPr>
            <p:ph sz="quarter" idx="4"/>
          </p:nvPr>
        </p:nvSpPr>
        <p:spPr>
          <a:xfrm>
            <a:off x="20902615" y="6089650"/>
            <a:ext cx="18187988" cy="11063606"/>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2" y="764540"/>
            <a:ext cx="13537409" cy="3253740"/>
          </a:xfrm>
        </p:spPr>
        <p:txBody>
          <a:bodyPr anchor="b"/>
          <a:lstStyle>
            <a:lvl1pPr algn="l">
              <a:defRPr sz="7500" b="1"/>
            </a:lvl1pPr>
          </a:lstStyle>
          <a:p>
            <a:r>
              <a:rPr lang="en-US" smtClean="0"/>
              <a:t>Click to edit Master title style</a:t>
            </a:r>
            <a:endParaRPr lang="en-US"/>
          </a:p>
        </p:txBody>
      </p:sp>
      <p:sp>
        <p:nvSpPr>
          <p:cNvPr id="3" name="Content Placeholder 2"/>
          <p:cNvSpPr>
            <a:spLocks noGrp="1"/>
          </p:cNvSpPr>
          <p:nvPr>
            <p:ph idx="1"/>
          </p:nvPr>
        </p:nvSpPr>
        <p:spPr>
          <a:xfrm>
            <a:off x="16087725" y="764542"/>
            <a:ext cx="23002875" cy="16388716"/>
          </a:xfrm>
        </p:spPr>
        <p:txBody>
          <a:bodyPr/>
          <a:lstStyle>
            <a:lvl1pPr>
              <a:defRPr sz="12100"/>
            </a:lvl1pPr>
            <a:lvl2pPr>
              <a:defRPr sz="10600"/>
            </a:lvl2pPr>
            <a:lvl3pPr>
              <a:defRPr sz="9100"/>
            </a:lvl3pPr>
            <a:lvl4pPr>
              <a:defRPr sz="7500"/>
            </a:lvl4pPr>
            <a:lvl5pPr>
              <a:defRPr sz="7500"/>
            </a:lvl5pPr>
            <a:lvl6pPr>
              <a:defRPr sz="7500"/>
            </a:lvl6pPr>
            <a:lvl7pPr>
              <a:defRPr sz="7500"/>
            </a:lvl7pPr>
            <a:lvl8pPr>
              <a:defRPr sz="7500"/>
            </a:lvl8pPr>
            <a:lvl9pPr>
              <a:defRPr sz="7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2" y="4018282"/>
            <a:ext cx="13537409" cy="13134976"/>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5296" y="13441680"/>
            <a:ext cx="24688800" cy="1586866"/>
          </a:xfrm>
        </p:spPr>
        <p:txBody>
          <a:bodyPr anchor="b"/>
          <a:lstStyle>
            <a:lvl1pPr algn="l">
              <a:defRPr sz="7500" b="1"/>
            </a:lvl1pPr>
          </a:lstStyle>
          <a:p>
            <a:r>
              <a:rPr lang="en-US" smtClean="0"/>
              <a:t>Click to edit Master title style</a:t>
            </a:r>
            <a:endParaRPr lang="en-US"/>
          </a:p>
        </p:txBody>
      </p:sp>
      <p:sp>
        <p:nvSpPr>
          <p:cNvPr id="3" name="Picture Placeholder 2"/>
          <p:cNvSpPr>
            <a:spLocks noGrp="1"/>
          </p:cNvSpPr>
          <p:nvPr>
            <p:ph type="pic" idx="1"/>
          </p:nvPr>
        </p:nvSpPr>
        <p:spPr>
          <a:xfrm>
            <a:off x="8065296" y="1715770"/>
            <a:ext cx="24688800" cy="11521440"/>
          </a:xfrm>
        </p:spPr>
        <p:txBody>
          <a:bodyPr/>
          <a:lstStyle>
            <a:lvl1pPr marL="0" indent="0">
              <a:buNone/>
              <a:defRPr sz="12100"/>
            </a:lvl1pPr>
            <a:lvl2pPr marL="1724284" indent="0">
              <a:buNone/>
              <a:defRPr sz="10600"/>
            </a:lvl2pPr>
            <a:lvl3pPr marL="3448568" indent="0">
              <a:buNone/>
              <a:defRPr sz="9100"/>
            </a:lvl3pPr>
            <a:lvl4pPr marL="5172852" indent="0">
              <a:buNone/>
              <a:defRPr sz="7500"/>
            </a:lvl4pPr>
            <a:lvl5pPr marL="6897136" indent="0">
              <a:buNone/>
              <a:defRPr sz="7500"/>
            </a:lvl5pPr>
            <a:lvl6pPr marL="8621420" indent="0">
              <a:buNone/>
              <a:defRPr sz="7500"/>
            </a:lvl6pPr>
            <a:lvl7pPr marL="10345704" indent="0">
              <a:buNone/>
              <a:defRPr sz="7500"/>
            </a:lvl7pPr>
            <a:lvl8pPr marL="12069989" indent="0">
              <a:buNone/>
              <a:defRPr sz="7500"/>
            </a:lvl8pPr>
            <a:lvl9pPr marL="13794273" indent="0">
              <a:buNone/>
              <a:defRPr sz="7500"/>
            </a:lvl9pPr>
          </a:lstStyle>
          <a:p>
            <a:endParaRPr lang="en-US"/>
          </a:p>
        </p:txBody>
      </p:sp>
      <p:sp>
        <p:nvSpPr>
          <p:cNvPr id="4" name="Text Placeholder 3"/>
          <p:cNvSpPr>
            <a:spLocks noGrp="1"/>
          </p:cNvSpPr>
          <p:nvPr>
            <p:ph type="body" sz="half" idx="2"/>
          </p:nvPr>
        </p:nvSpPr>
        <p:spPr>
          <a:xfrm>
            <a:off x="8065296" y="15028546"/>
            <a:ext cx="24688800" cy="2253614"/>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EF776-FFD4-4265-B58E-F162A8EA7365}" type="datetimeFigureOut">
              <a:rPr lang="en-US" smtClean="0"/>
              <a:pPr/>
              <a:t>10/29/2009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D654F-4B97-430D-A024-87512C2836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57400" y="768986"/>
            <a:ext cx="37033200" cy="3200400"/>
          </a:xfrm>
          <a:prstGeom prst="rect">
            <a:avLst/>
          </a:prstGeom>
        </p:spPr>
        <p:txBody>
          <a:bodyPr vert="horz" lIns="344857" tIns="172428" rIns="344857" bIns="17242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057400" y="4480562"/>
            <a:ext cx="37033200" cy="12672696"/>
          </a:xfrm>
          <a:prstGeom prst="rect">
            <a:avLst/>
          </a:prstGeom>
        </p:spPr>
        <p:txBody>
          <a:bodyPr vert="horz" lIns="344857" tIns="172428" rIns="344857" bIns="17242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057400" y="17797781"/>
            <a:ext cx="9601200" cy="102235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27CEF776-FFD4-4265-B58E-F162A8EA7365}" type="datetimeFigureOut">
              <a:rPr lang="en-US" smtClean="0"/>
              <a:pPr/>
              <a:t>10/29/2009</a:t>
            </a:fld>
            <a:endParaRPr lang="en-US"/>
          </a:p>
        </p:txBody>
      </p:sp>
      <p:sp>
        <p:nvSpPr>
          <p:cNvPr id="5" name="Footer Placeholder 4"/>
          <p:cNvSpPr>
            <a:spLocks noGrp="1"/>
          </p:cNvSpPr>
          <p:nvPr>
            <p:ph type="ftr" sz="quarter" idx="3"/>
          </p:nvPr>
        </p:nvSpPr>
        <p:spPr>
          <a:xfrm>
            <a:off x="14058900" y="17797781"/>
            <a:ext cx="13030200" cy="102235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9489400" y="17797781"/>
            <a:ext cx="9601200" cy="102235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4CAD654F-4B97-430D-A024-87512C2836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48568" rtl="0" eaLnBrk="1" latinLnBrk="0" hangingPunct="1">
        <a:spcBef>
          <a:spcPct val="0"/>
        </a:spcBef>
        <a:buNone/>
        <a:defRPr sz="16600" kern="1200">
          <a:solidFill>
            <a:schemeClr val="tx1"/>
          </a:solidFill>
          <a:latin typeface="+mj-lt"/>
          <a:ea typeface="+mj-ea"/>
          <a:cs typeface="+mj-cs"/>
        </a:defRPr>
      </a:lvl1pPr>
    </p:titleStyle>
    <p:bodyStyle>
      <a:lvl1pPr marL="1293213" indent="-1293213" algn="l" defTabSz="3448568" rtl="0" eaLnBrk="1" latinLnBrk="0" hangingPunct="1">
        <a:spcBef>
          <a:spcPct val="20000"/>
        </a:spcBef>
        <a:buFont typeface="Arial" pitchFamily="34" charset="0"/>
        <a:buChar char="•"/>
        <a:defRPr sz="12100" kern="1200">
          <a:solidFill>
            <a:schemeClr val="tx1"/>
          </a:solidFill>
          <a:latin typeface="+mn-lt"/>
          <a:ea typeface="+mn-ea"/>
          <a:cs typeface="+mn-cs"/>
        </a:defRPr>
      </a:lvl1pPr>
      <a:lvl2pPr marL="2801962" indent="-1077678" algn="l" defTabSz="3448568" rtl="0" eaLnBrk="1" latinLnBrk="0" hangingPunct="1">
        <a:spcBef>
          <a:spcPct val="20000"/>
        </a:spcBef>
        <a:buFont typeface="Arial" pitchFamily="34" charset="0"/>
        <a:buChar char="–"/>
        <a:defRPr sz="10600" kern="1200">
          <a:solidFill>
            <a:schemeClr val="tx1"/>
          </a:solidFill>
          <a:latin typeface="+mn-lt"/>
          <a:ea typeface="+mn-ea"/>
          <a:cs typeface="+mn-cs"/>
        </a:defRPr>
      </a:lvl2pPr>
      <a:lvl3pPr marL="4310710" indent="-862142" algn="l" defTabSz="3448568" rtl="0" eaLnBrk="1" latinLnBrk="0" hangingPunct="1">
        <a:spcBef>
          <a:spcPct val="20000"/>
        </a:spcBef>
        <a:buFont typeface="Arial" pitchFamily="34" charset="0"/>
        <a:buChar char="•"/>
        <a:defRPr sz="9100" kern="1200">
          <a:solidFill>
            <a:schemeClr val="tx1"/>
          </a:solidFill>
          <a:latin typeface="+mn-lt"/>
          <a:ea typeface="+mn-ea"/>
          <a:cs typeface="+mn-cs"/>
        </a:defRPr>
      </a:lvl3pPr>
      <a:lvl4pPr marL="6034994" indent="-862142" algn="l" defTabSz="3448568" rtl="0" eaLnBrk="1" latinLnBrk="0" hangingPunct="1">
        <a:spcBef>
          <a:spcPct val="20000"/>
        </a:spcBef>
        <a:buFont typeface="Arial" pitchFamily="34" charset="0"/>
        <a:buChar char="–"/>
        <a:defRPr sz="7500" kern="1200">
          <a:solidFill>
            <a:schemeClr val="tx1"/>
          </a:solidFill>
          <a:latin typeface="+mn-lt"/>
          <a:ea typeface="+mn-ea"/>
          <a:cs typeface="+mn-cs"/>
        </a:defRPr>
      </a:lvl4pPr>
      <a:lvl5pPr marL="7759278" indent="-862142" algn="l" defTabSz="3448568" rtl="0" eaLnBrk="1" latinLnBrk="0" hangingPunct="1">
        <a:spcBef>
          <a:spcPct val="20000"/>
        </a:spcBef>
        <a:buFont typeface="Arial" pitchFamily="34" charset="0"/>
        <a:buChar char="»"/>
        <a:defRPr sz="7500" kern="1200">
          <a:solidFill>
            <a:schemeClr val="tx1"/>
          </a:solidFill>
          <a:latin typeface="+mn-lt"/>
          <a:ea typeface="+mn-ea"/>
          <a:cs typeface="+mn-cs"/>
        </a:defRPr>
      </a:lvl5pPr>
      <a:lvl6pPr marL="9483562" indent="-862142" algn="l" defTabSz="3448568" rtl="0" eaLnBrk="1" latinLnBrk="0" hangingPunct="1">
        <a:spcBef>
          <a:spcPct val="20000"/>
        </a:spcBef>
        <a:buFont typeface="Arial" pitchFamily="34" charset="0"/>
        <a:buChar char="•"/>
        <a:defRPr sz="7500" kern="1200">
          <a:solidFill>
            <a:schemeClr val="tx1"/>
          </a:solidFill>
          <a:latin typeface="+mn-lt"/>
          <a:ea typeface="+mn-ea"/>
          <a:cs typeface="+mn-cs"/>
        </a:defRPr>
      </a:lvl6pPr>
      <a:lvl7pPr marL="11207847" indent="-862142" algn="l" defTabSz="3448568" rtl="0" eaLnBrk="1" latinLnBrk="0" hangingPunct="1">
        <a:spcBef>
          <a:spcPct val="20000"/>
        </a:spcBef>
        <a:buFont typeface="Arial" pitchFamily="34" charset="0"/>
        <a:buChar char="•"/>
        <a:defRPr sz="7500" kern="1200">
          <a:solidFill>
            <a:schemeClr val="tx1"/>
          </a:solidFill>
          <a:latin typeface="+mn-lt"/>
          <a:ea typeface="+mn-ea"/>
          <a:cs typeface="+mn-cs"/>
        </a:defRPr>
      </a:lvl7pPr>
      <a:lvl8pPr marL="12932131" indent="-862142" algn="l" defTabSz="3448568" rtl="0" eaLnBrk="1" latinLnBrk="0" hangingPunct="1">
        <a:spcBef>
          <a:spcPct val="20000"/>
        </a:spcBef>
        <a:buFont typeface="Arial" pitchFamily="34" charset="0"/>
        <a:buChar char="•"/>
        <a:defRPr sz="7500" kern="1200">
          <a:solidFill>
            <a:schemeClr val="tx1"/>
          </a:solidFill>
          <a:latin typeface="+mn-lt"/>
          <a:ea typeface="+mn-ea"/>
          <a:cs typeface="+mn-cs"/>
        </a:defRPr>
      </a:lvl8pPr>
      <a:lvl9pPr marL="14656415" indent="-862142" algn="l" defTabSz="3448568" rtl="0" eaLnBrk="1" latinLnBrk="0" hangingPunct="1">
        <a:spcBef>
          <a:spcPct val="20000"/>
        </a:spcBef>
        <a:buFont typeface="Arial" pitchFamily="34" charset="0"/>
        <a:buChar char="•"/>
        <a:defRPr sz="7500" kern="1200">
          <a:solidFill>
            <a:schemeClr val="tx1"/>
          </a:solidFill>
          <a:latin typeface="+mn-lt"/>
          <a:ea typeface="+mn-ea"/>
          <a:cs typeface="+mn-cs"/>
        </a:defRPr>
      </a:lvl9pPr>
    </p:bodyStyle>
    <p:otherStyle>
      <a:defPPr>
        <a:defRPr lang="en-US"/>
      </a:defPPr>
      <a:lvl1pPr marL="0" algn="l" defTabSz="3448568" rtl="0" eaLnBrk="1" latinLnBrk="0" hangingPunct="1">
        <a:defRPr sz="6800" kern="1200">
          <a:solidFill>
            <a:schemeClr val="tx1"/>
          </a:solidFill>
          <a:latin typeface="+mn-lt"/>
          <a:ea typeface="+mn-ea"/>
          <a:cs typeface="+mn-cs"/>
        </a:defRPr>
      </a:lvl1pPr>
      <a:lvl2pPr marL="1724284" algn="l" defTabSz="3448568" rtl="0" eaLnBrk="1" latinLnBrk="0" hangingPunct="1">
        <a:defRPr sz="6800" kern="1200">
          <a:solidFill>
            <a:schemeClr val="tx1"/>
          </a:solidFill>
          <a:latin typeface="+mn-lt"/>
          <a:ea typeface="+mn-ea"/>
          <a:cs typeface="+mn-cs"/>
        </a:defRPr>
      </a:lvl2pPr>
      <a:lvl3pPr marL="3448568" algn="l" defTabSz="3448568" rtl="0" eaLnBrk="1" latinLnBrk="0" hangingPunct="1">
        <a:defRPr sz="6800" kern="1200">
          <a:solidFill>
            <a:schemeClr val="tx1"/>
          </a:solidFill>
          <a:latin typeface="+mn-lt"/>
          <a:ea typeface="+mn-ea"/>
          <a:cs typeface="+mn-cs"/>
        </a:defRPr>
      </a:lvl3pPr>
      <a:lvl4pPr marL="5172852" algn="l" defTabSz="3448568" rtl="0" eaLnBrk="1" latinLnBrk="0" hangingPunct="1">
        <a:defRPr sz="6800" kern="1200">
          <a:solidFill>
            <a:schemeClr val="tx1"/>
          </a:solidFill>
          <a:latin typeface="+mn-lt"/>
          <a:ea typeface="+mn-ea"/>
          <a:cs typeface="+mn-cs"/>
        </a:defRPr>
      </a:lvl4pPr>
      <a:lvl5pPr marL="6897136" algn="l" defTabSz="3448568" rtl="0" eaLnBrk="1" latinLnBrk="0" hangingPunct="1">
        <a:defRPr sz="6800" kern="1200">
          <a:solidFill>
            <a:schemeClr val="tx1"/>
          </a:solidFill>
          <a:latin typeface="+mn-lt"/>
          <a:ea typeface="+mn-ea"/>
          <a:cs typeface="+mn-cs"/>
        </a:defRPr>
      </a:lvl5pPr>
      <a:lvl6pPr marL="8621420" algn="l" defTabSz="3448568" rtl="0" eaLnBrk="1" latinLnBrk="0" hangingPunct="1">
        <a:defRPr sz="6800" kern="1200">
          <a:solidFill>
            <a:schemeClr val="tx1"/>
          </a:solidFill>
          <a:latin typeface="+mn-lt"/>
          <a:ea typeface="+mn-ea"/>
          <a:cs typeface="+mn-cs"/>
        </a:defRPr>
      </a:lvl6pPr>
      <a:lvl7pPr marL="10345704" algn="l" defTabSz="3448568" rtl="0" eaLnBrk="1" latinLnBrk="0" hangingPunct="1">
        <a:defRPr sz="6800" kern="1200">
          <a:solidFill>
            <a:schemeClr val="tx1"/>
          </a:solidFill>
          <a:latin typeface="+mn-lt"/>
          <a:ea typeface="+mn-ea"/>
          <a:cs typeface="+mn-cs"/>
        </a:defRPr>
      </a:lvl7pPr>
      <a:lvl8pPr marL="12069989" algn="l" defTabSz="3448568" rtl="0" eaLnBrk="1" latinLnBrk="0" hangingPunct="1">
        <a:defRPr sz="6800" kern="1200">
          <a:solidFill>
            <a:schemeClr val="tx1"/>
          </a:solidFill>
          <a:latin typeface="+mn-lt"/>
          <a:ea typeface="+mn-ea"/>
          <a:cs typeface="+mn-cs"/>
        </a:defRPr>
      </a:lvl8pPr>
      <a:lvl9pPr marL="13794273" algn="l" defTabSz="3448568"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package" Target="../embeddings/Microsoft_Office_Excel_Worksheet1.xlsx"/><Relationship Id="rId4" Type="http://schemas.openxmlformats.org/officeDocument/2006/relationships/image" Target="../media/image4.jpeg"/><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9202400" y="4876800"/>
            <a:ext cx="10363200" cy="20990362"/>
          </a:xfrm>
          <a:prstGeom prst="rect">
            <a:avLst/>
          </a:prstGeom>
          <a:noFill/>
        </p:spPr>
        <p:txBody>
          <a:bodyPr wrap="square" rtlCol="0">
            <a:spAutoFit/>
          </a:bodyPr>
          <a:lstStyle/>
          <a:p>
            <a:pPr>
              <a:spcBef>
                <a:spcPts val="1200"/>
              </a:spcBef>
            </a:pPr>
            <a:r>
              <a:rPr lang="en-US" sz="2200" b="1" dirty="0" smtClean="0">
                <a:solidFill>
                  <a:srgbClr val="C00000"/>
                </a:solidFill>
              </a:rPr>
              <a:t>PHENOTYPIC ATTACHMENT</a:t>
            </a:r>
          </a:p>
          <a:p>
            <a:pPr>
              <a:spcBef>
                <a:spcPts val="1200"/>
              </a:spcBef>
              <a:tabLst>
                <a:tab pos="457200" algn="l"/>
              </a:tabLst>
            </a:pPr>
            <a:r>
              <a:rPr lang="en-US" sz="2600" b="1" dirty="0" smtClean="0">
                <a:solidFill>
                  <a:srgbClr val="C00000"/>
                </a:solidFill>
              </a:rPr>
              <a:t>	</a:t>
            </a:r>
            <a:r>
              <a:rPr lang="en-US" sz="2000" b="1" i="1" u="sng" dirty="0" smtClean="0">
                <a:solidFill>
                  <a:srgbClr val="C00000"/>
                </a:solidFill>
              </a:rPr>
              <a:t>Assay Preparation</a:t>
            </a:r>
          </a:p>
          <a:p>
            <a:pPr marL="701675" lvl="2" indent="-82550">
              <a:spcBef>
                <a:spcPts val="1200"/>
              </a:spcBef>
              <a:buFont typeface="Wingdings" pitchFamily="2" charset="2"/>
              <a:buChar char="v"/>
              <a:tabLst>
                <a:tab pos="1152525" algn="l"/>
              </a:tabLst>
            </a:pPr>
            <a:r>
              <a:rPr lang="en-US" sz="1800" dirty="0" smtClean="0"/>
              <a:t> Individual strains were grown for 12 hours in 10 </a:t>
            </a:r>
            <a:r>
              <a:rPr lang="en-US" sz="1800" dirty="0" err="1" smtClean="0"/>
              <a:t>mL</a:t>
            </a:r>
            <a:r>
              <a:rPr lang="en-US" sz="1800" dirty="0" smtClean="0"/>
              <a:t> of Mueller Hinton 	Broth and transferred to a phosphate buffered water solution</a:t>
            </a:r>
            <a:endParaRPr lang="en-US" sz="1800" i="1" dirty="0" smtClean="0"/>
          </a:p>
          <a:p>
            <a:pPr marL="701675" lvl="2" indent="-82550">
              <a:spcBef>
                <a:spcPts val="1200"/>
              </a:spcBef>
              <a:buFont typeface="Wingdings" pitchFamily="2" charset="2"/>
              <a:buChar char="v"/>
              <a:tabLst>
                <a:tab pos="1371600" algn="l"/>
              </a:tabLst>
            </a:pPr>
            <a:r>
              <a:rPr lang="en-US" sz="1800" i="1" dirty="0" smtClean="0"/>
              <a:t> </a:t>
            </a:r>
            <a:r>
              <a:rPr lang="en-US" sz="1800" dirty="0" smtClean="0"/>
              <a:t>Cultures were diluted to an optical density of 0.5 McFarland Standard</a:t>
            </a:r>
          </a:p>
          <a:p>
            <a:pPr marL="701675" lvl="2" indent="-82550">
              <a:spcBef>
                <a:spcPts val="1200"/>
              </a:spcBef>
              <a:buFont typeface="Wingdings" pitchFamily="2" charset="2"/>
              <a:buChar char="v"/>
              <a:tabLst>
                <a:tab pos="1371600" algn="l"/>
              </a:tabLst>
            </a:pPr>
            <a:r>
              <a:rPr lang="en-US" sz="1800" dirty="0" smtClean="0"/>
              <a:t> 404 strains  from a library of 556 strains were characterized by  enumeration of total </a:t>
            </a:r>
            <a:r>
              <a:rPr lang="en-US" sz="1800" i="1" dirty="0" smtClean="0"/>
              <a:t>E. coli</a:t>
            </a:r>
          </a:p>
          <a:p>
            <a:pPr marL="701675" lvl="2" indent="-82550">
              <a:spcBef>
                <a:spcPts val="1200"/>
              </a:spcBef>
              <a:buFont typeface="Wingdings" pitchFamily="2" charset="2"/>
              <a:buChar char="v"/>
              <a:tabLst>
                <a:tab pos="1152525" algn="l"/>
              </a:tabLst>
            </a:pPr>
            <a:r>
              <a:rPr lang="en-US" sz="1800" dirty="0" smtClean="0"/>
              <a:t> 0.4 grams of sand particles with an average diameter of 125</a:t>
            </a:r>
            <a:r>
              <a:rPr lang="el-GR" sz="1800" dirty="0" smtClean="0">
                <a:cs typeface="Arial"/>
              </a:rPr>
              <a:t>μ</a:t>
            </a:r>
            <a:r>
              <a:rPr lang="en-US" sz="1800" dirty="0" smtClean="0">
                <a:cs typeface="Arial"/>
              </a:rPr>
              <a:t>m were 	added to </a:t>
            </a:r>
            <a:r>
              <a:rPr lang="en-US" sz="1800" dirty="0" smtClean="0"/>
              <a:t>40 </a:t>
            </a:r>
            <a:r>
              <a:rPr lang="en-US" sz="1800" dirty="0" err="1" smtClean="0"/>
              <a:t>mL</a:t>
            </a:r>
            <a:r>
              <a:rPr lang="en-US" sz="1800" dirty="0" smtClean="0"/>
              <a:t> of suspended cells </a:t>
            </a:r>
          </a:p>
          <a:p>
            <a:pPr marL="701675" lvl="2" indent="-82550">
              <a:spcBef>
                <a:spcPts val="1200"/>
              </a:spcBef>
              <a:tabLst>
                <a:tab pos="1371600" algn="l"/>
              </a:tabLst>
            </a:pPr>
            <a:r>
              <a:rPr lang="en-US" sz="2000" b="1" i="1" u="sng" dirty="0" smtClean="0">
                <a:solidFill>
                  <a:srgbClr val="C00000"/>
                </a:solidFill>
              </a:rPr>
              <a:t>Attachment Assay </a:t>
            </a:r>
            <a:endParaRPr lang="en-US" sz="2000" dirty="0" smtClean="0"/>
          </a:p>
          <a:p>
            <a:pPr marL="701675" lvl="2" indent="-82550">
              <a:spcBef>
                <a:spcPts val="1200"/>
              </a:spcBef>
              <a:buFont typeface="Wingdings" pitchFamily="2" charset="2"/>
              <a:buChar char="v"/>
              <a:tabLst>
                <a:tab pos="1371600" algn="l"/>
              </a:tabLst>
            </a:pPr>
            <a:r>
              <a:rPr lang="en-US" sz="1800" dirty="0" smtClean="0"/>
              <a:t> Cultures were mixed for 20 minutes on an orbital shaker at room temperature</a:t>
            </a:r>
          </a:p>
          <a:p>
            <a:pPr marL="701675" lvl="2" indent="-82550">
              <a:spcBef>
                <a:spcPts val="1200"/>
              </a:spcBef>
              <a:buFont typeface="Wingdings" pitchFamily="2" charset="2"/>
              <a:buChar char="v"/>
              <a:tabLst>
                <a:tab pos="1152525" algn="l"/>
              </a:tabLst>
            </a:pPr>
            <a:r>
              <a:rPr lang="en-US" sz="1800" dirty="0" smtClean="0"/>
              <a:t> Static settling occurred for 5 minutes, which is adequate time for the smallest sand particle to settle 	out of suspension according to </a:t>
            </a:r>
            <a:r>
              <a:rPr lang="en-US" sz="1800" dirty="0" err="1" smtClean="0"/>
              <a:t>Stoke’s</a:t>
            </a:r>
            <a:r>
              <a:rPr lang="en-US" sz="1800" dirty="0" smtClean="0"/>
              <a:t> Law</a:t>
            </a:r>
          </a:p>
          <a:p>
            <a:pPr marL="701675" lvl="2" indent="-82550">
              <a:spcBef>
                <a:spcPts val="1200"/>
              </a:spcBef>
              <a:buFont typeface="Wingdings" pitchFamily="2" charset="2"/>
              <a:buChar char="v"/>
              <a:tabLst>
                <a:tab pos="1371600" algn="l"/>
              </a:tabLst>
            </a:pPr>
            <a:r>
              <a:rPr lang="en-US" sz="1800" dirty="0" smtClean="0"/>
              <a:t>Unattached fraction were characterized by enumeration</a:t>
            </a:r>
          </a:p>
          <a:p>
            <a:pPr marL="701675" lvl="2" indent="-82550">
              <a:spcBef>
                <a:spcPts val="1200"/>
              </a:spcBef>
              <a:buFont typeface="Wingdings" pitchFamily="2" charset="2"/>
              <a:buChar char="v"/>
              <a:tabLst>
                <a:tab pos="1152525" algn="l"/>
              </a:tabLst>
            </a:pPr>
            <a:r>
              <a:rPr lang="en-US" sz="1800" dirty="0" smtClean="0"/>
              <a:t> Attachment phenotype was  calculated as the difference between total and unattached </a:t>
            </a:r>
            <a:r>
              <a:rPr lang="en-US" sz="1800" i="1" dirty="0" smtClean="0"/>
              <a:t>E. coli</a:t>
            </a:r>
            <a:r>
              <a:rPr lang="en-US" sz="1800" dirty="0" smtClean="0"/>
              <a:t> for 	each strain (Figure 2)</a:t>
            </a:r>
          </a:p>
          <a:p>
            <a:pPr marL="0" lvl="2">
              <a:spcBef>
                <a:spcPts val="1200"/>
              </a:spcBef>
              <a:spcAft>
                <a:spcPts val="2400"/>
              </a:spcAft>
              <a:tabLst>
                <a:tab pos="457200" algn="l"/>
              </a:tabLst>
            </a:pPr>
            <a:r>
              <a:rPr lang="en-US" sz="2400" b="1" i="1" dirty="0" smtClean="0">
                <a:solidFill>
                  <a:srgbClr val="C00000"/>
                </a:solidFill>
              </a:rPr>
              <a:t>	</a:t>
            </a:r>
            <a:r>
              <a:rPr lang="en-US" sz="2000" b="1" i="1" u="sng" dirty="0" smtClean="0">
                <a:solidFill>
                  <a:srgbClr val="C00000"/>
                </a:solidFill>
              </a:rPr>
              <a:t>Results</a:t>
            </a:r>
          </a:p>
          <a:p>
            <a:pPr marL="5307013" lvl="5" defTabSz="1809750">
              <a:spcAft>
                <a:spcPts val="1200"/>
              </a:spcAft>
              <a:buFont typeface="Wingdings" pitchFamily="2" charset="2"/>
              <a:buChar char="v"/>
              <a:tabLst>
                <a:tab pos="5373688" algn="l"/>
                <a:tab pos="5886450" algn="l"/>
              </a:tabLst>
              <a:defRPr/>
            </a:pPr>
            <a:r>
              <a:rPr lang="en-US" sz="1800" dirty="0" smtClean="0"/>
              <a:t>Attachment is statistically significant among the 		treatments (</a:t>
            </a:r>
            <a:r>
              <a:rPr lang="en-US" sz="1800" i="1" dirty="0" smtClean="0"/>
              <a:t>p &lt;0.0001</a:t>
            </a:r>
            <a:r>
              <a:rPr lang="en-US" sz="1800" dirty="0" smtClean="0"/>
              <a:t>)</a:t>
            </a:r>
          </a:p>
          <a:p>
            <a:pPr marL="5307013" lvl="5" defTabSz="1809750">
              <a:buFont typeface="Wingdings" pitchFamily="2" charset="2"/>
              <a:buChar char="v"/>
              <a:tabLst>
                <a:tab pos="5373688" algn="l"/>
                <a:tab pos="5886450" algn="l"/>
              </a:tabLst>
              <a:defRPr/>
            </a:pPr>
            <a:r>
              <a:rPr lang="en-US" sz="1800" b="1" i="1" dirty="0" smtClean="0"/>
              <a:t> </a:t>
            </a:r>
            <a:r>
              <a:rPr lang="en-US" sz="1800" dirty="0" smtClean="0"/>
              <a:t>Pressure from the antibiotics</a:t>
            </a:r>
            <a:r>
              <a:rPr lang="en-US" sz="1800" dirty="0" smtClean="0">
                <a:solidFill>
                  <a:srgbClr val="C00000"/>
                </a:solidFill>
              </a:rPr>
              <a:t> </a:t>
            </a:r>
            <a:r>
              <a:rPr lang="en-US" sz="1800" dirty="0" smtClean="0"/>
              <a:t>from the sub-		therapeutic operations may be responsible 		for increased attachment</a:t>
            </a:r>
            <a:r>
              <a:rPr lang="en-US" sz="2000" b="1" i="1" dirty="0" smtClean="0">
                <a:solidFill>
                  <a:srgbClr val="C00000"/>
                </a:solidFill>
              </a:rPr>
              <a:t>		</a:t>
            </a:r>
          </a:p>
          <a:p>
            <a:pPr marL="0" lvl="2" indent="0" defTabSz="1863725" fontAlgn="auto">
              <a:spcBef>
                <a:spcPts val="0"/>
              </a:spcBef>
              <a:spcAft>
                <a:spcPts val="0"/>
              </a:spcAft>
              <a:tabLst>
                <a:tab pos="457200" algn="l"/>
              </a:tabLst>
              <a:defRPr/>
            </a:pPr>
            <a:r>
              <a:rPr lang="en-US" sz="2000" b="1" i="1" dirty="0" smtClean="0">
                <a:solidFill>
                  <a:srgbClr val="C00000"/>
                </a:solidFill>
              </a:rPr>
              <a:t>			                             </a:t>
            </a:r>
            <a:r>
              <a:rPr lang="en-US" sz="2000" b="1" i="1" u="sng" dirty="0" smtClean="0">
                <a:solidFill>
                  <a:srgbClr val="C00000"/>
                </a:solidFill>
              </a:rPr>
              <a:t>Further Research</a:t>
            </a:r>
          </a:p>
          <a:p>
            <a:pPr marL="5313363" lvl="6" defTabSz="1863725">
              <a:spcBef>
                <a:spcPts val="1200"/>
              </a:spcBef>
              <a:buFont typeface="Wingdings" pitchFamily="2" charset="2"/>
              <a:buChar char="v"/>
              <a:tabLst>
                <a:tab pos="457200" algn="l"/>
                <a:tab pos="5886450" algn="l"/>
              </a:tabLst>
              <a:defRPr/>
            </a:pPr>
            <a:r>
              <a:rPr lang="en-US" sz="1800" dirty="0" smtClean="0"/>
              <a:t> Further characterization of the phenotypic and 	genotypic attachment is needed	</a:t>
            </a:r>
          </a:p>
          <a:p>
            <a:pPr marL="5313363" lvl="6" defTabSz="1863725">
              <a:spcBef>
                <a:spcPts val="1200"/>
              </a:spcBef>
              <a:buFont typeface="Wingdings" pitchFamily="2" charset="2"/>
              <a:buChar char="v"/>
              <a:tabLst>
                <a:tab pos="457200" algn="l"/>
                <a:tab pos="5886450" algn="l"/>
              </a:tabLst>
              <a:defRPr/>
            </a:pPr>
            <a:r>
              <a:rPr lang="en-US" sz="1800" dirty="0" smtClean="0"/>
              <a:t> Isolates will be characterized from an additional 	organic operation (winter 2009)</a:t>
            </a:r>
            <a:r>
              <a:rPr lang="en-US" sz="1800" dirty="0" smtClean="0">
                <a:solidFill>
                  <a:srgbClr val="C00000"/>
                </a:solidFill>
              </a:rPr>
              <a:t>	</a:t>
            </a:r>
          </a:p>
          <a:p>
            <a:pPr marL="0" lvl="2">
              <a:tabLst>
                <a:tab pos="457200" algn="l"/>
              </a:tabLst>
            </a:pPr>
            <a:endParaRPr lang="en-US" sz="2000" b="1" i="1" u="sng" dirty="0" smtClean="0">
              <a:solidFill>
                <a:srgbClr val="C00000"/>
              </a:solidFill>
            </a:endParaRPr>
          </a:p>
          <a:p>
            <a:pPr>
              <a:spcBef>
                <a:spcPts val="2400"/>
              </a:spcBef>
            </a:pPr>
            <a:r>
              <a:rPr lang="en-US" sz="2200" b="1" dirty="0" smtClean="0">
                <a:solidFill>
                  <a:srgbClr val="C00000"/>
                </a:solidFill>
              </a:rPr>
              <a:t>ANTIBIOTIC </a:t>
            </a:r>
            <a:r>
              <a:rPr lang="en-US" sz="2200" b="1" dirty="0" smtClean="0">
                <a:solidFill>
                  <a:srgbClr val="C00000"/>
                </a:solidFill>
              </a:rPr>
              <a:t>RESISTANCE</a:t>
            </a:r>
          </a:p>
          <a:p>
            <a:pPr>
              <a:spcBef>
                <a:spcPts val="1200"/>
              </a:spcBef>
              <a:spcAft>
                <a:spcPts val="1200"/>
              </a:spcAft>
              <a:tabLst>
                <a:tab pos="457200" algn="l"/>
              </a:tabLst>
            </a:pPr>
            <a:r>
              <a:rPr lang="en-US" sz="2600" b="1" dirty="0" smtClean="0">
                <a:solidFill>
                  <a:srgbClr val="C00000"/>
                </a:solidFill>
              </a:rPr>
              <a:t>	</a:t>
            </a:r>
            <a:r>
              <a:rPr lang="en-US" sz="2000" b="1" i="1" u="sng" dirty="0" smtClean="0">
                <a:solidFill>
                  <a:srgbClr val="C00000"/>
                </a:solidFill>
              </a:rPr>
              <a:t>Pre-screening</a:t>
            </a:r>
          </a:p>
          <a:p>
            <a:pPr marL="641350" lvl="1" defTabSz="1257300">
              <a:buFont typeface="Wingdings" pitchFamily="2" charset="2"/>
              <a:buChar char="v"/>
            </a:pPr>
            <a:r>
              <a:rPr lang="en-US" sz="1800" dirty="0" smtClean="0"/>
              <a:t> 70 Tylosin resistant </a:t>
            </a:r>
            <a:r>
              <a:rPr lang="en-US" sz="1800" i="1" dirty="0" smtClean="0"/>
              <a:t>E. coli</a:t>
            </a:r>
            <a:r>
              <a:rPr lang="en-US" sz="1800" dirty="0" smtClean="0"/>
              <a:t> colonies were collected, re-plated on agar infused with: </a:t>
            </a:r>
          </a:p>
          <a:p>
            <a:pPr marL="1371600" lvl="2" defTabSz="1257300">
              <a:buClr>
                <a:srgbClr val="C00000"/>
              </a:buClr>
              <a:buFont typeface="Calibri" pitchFamily="34" charset="0"/>
              <a:buChar char="–"/>
            </a:pPr>
            <a:r>
              <a:rPr lang="en-US" sz="1800" dirty="0" smtClean="0"/>
              <a:t> Chloramphenicol (MIC = 2 </a:t>
            </a:r>
            <a:r>
              <a:rPr lang="el-GR" sz="1800" dirty="0" smtClean="0">
                <a:latin typeface="Arial"/>
                <a:cs typeface="Arial"/>
              </a:rPr>
              <a:t>μ</a:t>
            </a:r>
            <a:r>
              <a:rPr lang="en-US" sz="1800" dirty="0" smtClean="0"/>
              <a:t>g L</a:t>
            </a:r>
            <a:r>
              <a:rPr lang="en-US" sz="1800" baseline="30000" dirty="0" smtClean="0"/>
              <a:t>-1</a:t>
            </a:r>
            <a:r>
              <a:rPr lang="en-US" sz="1800" dirty="0" smtClean="0"/>
              <a:t>)</a:t>
            </a:r>
          </a:p>
          <a:p>
            <a:pPr marL="1370013" lvl="2" defTabSz="1257300">
              <a:buClr>
                <a:srgbClr val="C00000"/>
              </a:buClr>
              <a:buFont typeface="Calibri" pitchFamily="34" charset="0"/>
              <a:buChar char="–"/>
              <a:tabLst>
                <a:tab pos="636588" algn="l"/>
              </a:tabLst>
            </a:pPr>
            <a:r>
              <a:rPr lang="en-US" sz="1800" dirty="0" smtClean="0"/>
              <a:t> Ampicillin (MIC = 2 </a:t>
            </a:r>
            <a:r>
              <a:rPr lang="el-GR" sz="1800" dirty="0" smtClean="0">
                <a:latin typeface="Arial"/>
                <a:cs typeface="Arial"/>
              </a:rPr>
              <a:t>μ</a:t>
            </a:r>
            <a:r>
              <a:rPr lang="en-US" sz="1800" dirty="0" smtClean="0"/>
              <a:t>g L</a:t>
            </a:r>
            <a:r>
              <a:rPr lang="en-US" sz="1800" baseline="30000" dirty="0" smtClean="0"/>
              <a:t>-1</a:t>
            </a:r>
            <a:r>
              <a:rPr lang="en-US" sz="1800" dirty="0" smtClean="0"/>
              <a:t>) </a:t>
            </a:r>
          </a:p>
          <a:p>
            <a:pPr marL="1370013" lvl="2" defTabSz="1257300">
              <a:buClr>
                <a:srgbClr val="C00000"/>
              </a:buClr>
              <a:buFont typeface="Calibri" pitchFamily="34" charset="0"/>
              <a:buChar char="–"/>
              <a:tabLst>
                <a:tab pos="636588" algn="l"/>
              </a:tabLst>
            </a:pPr>
            <a:r>
              <a:rPr lang="en-US" sz="1800" dirty="0" smtClean="0"/>
              <a:t> Erythromycin (MIC = 8 </a:t>
            </a:r>
            <a:r>
              <a:rPr lang="el-GR" sz="1800" dirty="0" smtClean="0">
                <a:latin typeface="Arial"/>
                <a:cs typeface="Arial"/>
              </a:rPr>
              <a:t>μ</a:t>
            </a:r>
            <a:r>
              <a:rPr lang="en-US" sz="1800" dirty="0" smtClean="0"/>
              <a:t>g L</a:t>
            </a:r>
            <a:r>
              <a:rPr lang="en-US" sz="1800" baseline="30000" dirty="0" smtClean="0"/>
              <a:t>-1</a:t>
            </a:r>
            <a:r>
              <a:rPr lang="en-US" sz="1800" dirty="0" smtClean="0"/>
              <a:t>) </a:t>
            </a:r>
          </a:p>
          <a:p>
            <a:pPr marL="1370013" lvl="2" defTabSz="1257300">
              <a:spcAft>
                <a:spcPts val="1200"/>
              </a:spcAft>
              <a:buClr>
                <a:srgbClr val="C00000"/>
              </a:buClr>
              <a:buFont typeface="Calibri" pitchFamily="34" charset="0"/>
              <a:buChar char="–"/>
              <a:tabLst>
                <a:tab pos="636588" algn="l"/>
              </a:tabLst>
            </a:pPr>
            <a:r>
              <a:rPr lang="en-US" sz="1800" dirty="0" smtClean="0"/>
              <a:t> Tylosin (MIC = 32 </a:t>
            </a:r>
            <a:r>
              <a:rPr lang="el-GR" sz="1800" dirty="0" smtClean="0">
                <a:latin typeface="Arial"/>
                <a:cs typeface="Arial"/>
              </a:rPr>
              <a:t>μ</a:t>
            </a:r>
            <a:r>
              <a:rPr lang="en-US" sz="1800" dirty="0" smtClean="0"/>
              <a:t>g L</a:t>
            </a:r>
            <a:r>
              <a:rPr lang="en-US" sz="1800" baseline="30000" dirty="0" smtClean="0"/>
              <a:t>-1</a:t>
            </a:r>
            <a:r>
              <a:rPr lang="en-US" sz="1800" dirty="0" smtClean="0"/>
              <a:t>)</a:t>
            </a:r>
          </a:p>
          <a:p>
            <a:pPr marL="635000" lvl="2" defTabSz="1257300">
              <a:spcAft>
                <a:spcPts val="1200"/>
              </a:spcAft>
              <a:buFont typeface="Wingdings" pitchFamily="2" charset="2"/>
              <a:buChar char="v"/>
              <a:tabLst>
                <a:tab pos="636588" algn="l"/>
              </a:tabLst>
            </a:pPr>
            <a:r>
              <a:rPr lang="en-US" sz="1800" dirty="0" smtClean="0"/>
              <a:t> Plates were incubated at 37°C for 24 hours</a:t>
            </a:r>
          </a:p>
          <a:p>
            <a:pPr marL="0" lvl="2">
              <a:tabLst>
                <a:tab pos="457200" algn="l"/>
              </a:tabLst>
            </a:pPr>
            <a:endParaRPr lang="en-US" sz="2000" dirty="0" smtClean="0"/>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pPr>
              <a:spcBef>
                <a:spcPts val="1200"/>
              </a:spcBef>
            </a:pPr>
            <a:endParaRPr lang="en-US" sz="2400" b="1" dirty="0" smtClean="0">
              <a:solidFill>
                <a:srgbClr val="C00000"/>
              </a:solidFill>
            </a:endParaRPr>
          </a:p>
          <a:p>
            <a:endParaRPr lang="en-US" sz="2400" dirty="0" smtClean="0"/>
          </a:p>
          <a:p>
            <a:pPr>
              <a:spcAft>
                <a:spcPts val="1200"/>
              </a:spcAft>
            </a:pPr>
            <a:endParaRPr lang="en-US" sz="2400" b="1" dirty="0" smtClean="0">
              <a:solidFill>
                <a:srgbClr val="C00000"/>
              </a:solidFill>
            </a:endParaRPr>
          </a:p>
          <a:p>
            <a:pPr>
              <a:spcAft>
                <a:spcPts val="1200"/>
              </a:spcAft>
            </a:pPr>
            <a:endParaRPr lang="en-US" sz="2400" b="1" dirty="0" smtClean="0">
              <a:solidFill>
                <a:srgbClr val="C00000"/>
              </a:solidFill>
            </a:endParaRPr>
          </a:p>
          <a:p>
            <a:endParaRPr lang="en-US" sz="2400" b="1" dirty="0" smtClean="0">
              <a:solidFill>
                <a:srgbClr val="C00000"/>
              </a:solidFill>
            </a:endParaRPr>
          </a:p>
          <a:p>
            <a:pPr>
              <a:spcBef>
                <a:spcPts val="1200"/>
              </a:spcBef>
            </a:pPr>
            <a:endParaRPr lang="en-US" sz="2400" dirty="0">
              <a:solidFill>
                <a:srgbClr val="C00000"/>
              </a:solidFill>
            </a:endParaRPr>
          </a:p>
        </p:txBody>
      </p:sp>
      <p:sp>
        <p:nvSpPr>
          <p:cNvPr id="26" name="TextBox 25"/>
          <p:cNvSpPr txBox="1"/>
          <p:nvPr/>
        </p:nvSpPr>
        <p:spPr>
          <a:xfrm>
            <a:off x="30175200" y="4876800"/>
            <a:ext cx="10363200" cy="23175575"/>
          </a:xfrm>
          <a:prstGeom prst="rect">
            <a:avLst/>
          </a:prstGeom>
          <a:noFill/>
        </p:spPr>
        <p:txBody>
          <a:bodyPr wrap="square" rtlCol="0">
            <a:spAutoFit/>
          </a:bodyPr>
          <a:lstStyle/>
          <a:p>
            <a:pPr>
              <a:spcBef>
                <a:spcPts val="1200"/>
              </a:spcBef>
            </a:pPr>
            <a:r>
              <a:rPr lang="en-US" sz="2200" b="1" dirty="0" smtClean="0">
                <a:solidFill>
                  <a:srgbClr val="C00000"/>
                </a:solidFill>
              </a:rPr>
              <a:t>ANTIBIOTIC RESISTANCE</a:t>
            </a:r>
          </a:p>
          <a:p>
            <a:pPr>
              <a:spcBef>
                <a:spcPts val="1200"/>
              </a:spcBef>
              <a:spcAft>
                <a:spcPts val="1200"/>
              </a:spcAft>
              <a:tabLst>
                <a:tab pos="457200" algn="l"/>
              </a:tabLst>
            </a:pPr>
            <a:r>
              <a:rPr lang="en-US" sz="2600" b="1" dirty="0" smtClean="0">
                <a:solidFill>
                  <a:srgbClr val="C00000"/>
                </a:solidFill>
              </a:rPr>
              <a:t>	</a:t>
            </a:r>
            <a:r>
              <a:rPr lang="en-US" sz="2000" b="1" i="1" u="sng" dirty="0" smtClean="0">
                <a:solidFill>
                  <a:srgbClr val="C00000"/>
                </a:solidFill>
              </a:rPr>
              <a:t>Pre-screening continued</a:t>
            </a:r>
          </a:p>
          <a:p>
            <a:pPr marL="641350" lvl="1" defTabSz="1257300">
              <a:buFont typeface="Wingdings" pitchFamily="2" charset="2"/>
              <a:buChar char="v"/>
            </a:pPr>
            <a:r>
              <a:rPr lang="en-US" sz="1800" dirty="0" smtClean="0"/>
              <a:t> Resistance was recorded as presence/absence (Figure 3)</a:t>
            </a:r>
          </a:p>
          <a:p>
            <a:pPr marL="461963" lvl="2" indent="-4763">
              <a:spcBef>
                <a:spcPts val="1200"/>
              </a:spcBef>
              <a:tabLst>
                <a:tab pos="1371600" algn="l"/>
              </a:tabLst>
            </a:pPr>
            <a:r>
              <a:rPr lang="en-US" sz="2000" b="1" i="1" u="sng" dirty="0" smtClean="0">
                <a:solidFill>
                  <a:srgbClr val="C00000"/>
                </a:solidFill>
              </a:rPr>
              <a:t>Results</a:t>
            </a:r>
            <a:endParaRPr lang="en-US" sz="2000" b="1" u="sng" dirty="0" smtClean="0">
              <a:solidFill>
                <a:srgbClr val="C00000"/>
              </a:solidFill>
            </a:endParaRPr>
          </a:p>
          <a:p>
            <a:pPr marL="5946775" lvl="5" indent="1588">
              <a:spcBef>
                <a:spcPts val="1200"/>
              </a:spcBef>
              <a:buFont typeface="Wingdings" pitchFamily="2" charset="2"/>
              <a:buChar char="v"/>
              <a:tabLst>
                <a:tab pos="1371600" algn="l"/>
                <a:tab pos="5948363" algn="l"/>
                <a:tab pos="6232525" algn="l"/>
              </a:tabLst>
            </a:pPr>
            <a:r>
              <a:rPr lang="en-US" sz="1800" dirty="0" smtClean="0"/>
              <a:t>22.9% of the cultures exhibited 		resistance to all tested antibiotics</a:t>
            </a:r>
          </a:p>
          <a:p>
            <a:pPr marL="5946775" lvl="5" indent="1588">
              <a:spcBef>
                <a:spcPts val="1200"/>
              </a:spcBef>
              <a:buFont typeface="Wingdings" pitchFamily="2" charset="2"/>
              <a:buChar char="v"/>
              <a:tabLst>
                <a:tab pos="1371600" algn="l"/>
                <a:tab pos="5948363" algn="l"/>
                <a:tab pos="6232525" algn="l"/>
              </a:tabLst>
            </a:pPr>
            <a:r>
              <a:rPr lang="en-US" sz="1800" dirty="0" smtClean="0"/>
              <a:t> 55.7% of cultures resistant to		</a:t>
            </a:r>
            <a:r>
              <a:rPr lang="en-US" sz="1800" dirty="0" err="1" smtClean="0"/>
              <a:t>tylosin</a:t>
            </a:r>
            <a:r>
              <a:rPr lang="en-US" sz="1800" dirty="0" smtClean="0"/>
              <a:t> were resistant to &gt; two 		other antibiotics</a:t>
            </a:r>
          </a:p>
          <a:p>
            <a:pPr marL="5549900" lvl="5" indent="1588">
              <a:spcBef>
                <a:spcPts val="1200"/>
              </a:spcBef>
              <a:tabLst>
                <a:tab pos="1371600" algn="l"/>
                <a:tab pos="5608638" algn="l"/>
                <a:tab pos="6232525" algn="l"/>
              </a:tabLst>
            </a:pPr>
            <a:r>
              <a:rPr lang="en-US" sz="2400" b="1" i="1" dirty="0" smtClean="0">
                <a:solidFill>
                  <a:srgbClr val="C00000"/>
                </a:solidFill>
              </a:rPr>
              <a:t>	</a:t>
            </a:r>
            <a:r>
              <a:rPr lang="en-US" sz="2200" b="1" i="1" u="sng" dirty="0" smtClean="0">
                <a:solidFill>
                  <a:srgbClr val="C00000"/>
                </a:solidFill>
              </a:rPr>
              <a:t>Further Research</a:t>
            </a:r>
          </a:p>
          <a:p>
            <a:pPr marL="5549900" lvl="5" indent="1588">
              <a:spcBef>
                <a:spcPts val="1200"/>
              </a:spcBef>
              <a:tabLst>
                <a:tab pos="1371600" algn="l"/>
                <a:tab pos="5608638" algn="l"/>
                <a:tab pos="6232525" algn="l"/>
              </a:tabLst>
            </a:pPr>
            <a:r>
              <a:rPr lang="en-US" sz="2200" dirty="0" smtClean="0"/>
              <a:t>	</a:t>
            </a:r>
            <a:r>
              <a:rPr lang="en-US" sz="1800" dirty="0" smtClean="0"/>
              <a:t>All library strains will be screened for           	resistance against 15 antibiotics as 	identified as being important to both 	humans and animals by NARMS (2005) 	and the USDA APHIS Report.</a:t>
            </a:r>
          </a:p>
          <a:p>
            <a:endParaRPr lang="en-US" sz="2800" b="1" dirty="0" smtClean="0">
              <a:solidFill>
                <a:srgbClr val="C00000"/>
              </a:solidFill>
            </a:endParaRPr>
          </a:p>
          <a:p>
            <a:endParaRPr lang="en-US" sz="2800" b="1" dirty="0" smtClean="0">
              <a:solidFill>
                <a:srgbClr val="C00000"/>
              </a:solidFill>
            </a:endParaRPr>
          </a:p>
          <a:p>
            <a:pPr>
              <a:spcAft>
                <a:spcPts val="1200"/>
              </a:spcAft>
            </a:pPr>
            <a:r>
              <a:rPr lang="en-US" sz="2200" b="1" dirty="0" smtClean="0">
                <a:solidFill>
                  <a:srgbClr val="C00000"/>
                </a:solidFill>
              </a:rPr>
              <a:t>GENOTYPE ATTACHMENT AND VIRULENCE FACTORS</a:t>
            </a:r>
          </a:p>
          <a:p>
            <a:pPr marL="631825" lvl="1">
              <a:spcAft>
                <a:spcPts val="600"/>
              </a:spcAft>
              <a:buFont typeface="Wingdings" pitchFamily="2" charset="2"/>
              <a:buChar char="v"/>
              <a:tabLst>
                <a:tab pos="1252538" algn="l"/>
              </a:tabLst>
            </a:pPr>
            <a:r>
              <a:rPr lang="en-US" sz="1800" dirty="0" smtClean="0"/>
              <a:t> Isolates were queried by gene-specific PCR for known attachment and virulence factors (Table 1)</a:t>
            </a:r>
          </a:p>
          <a:p>
            <a:pPr marL="1266825" lvl="3">
              <a:spcAft>
                <a:spcPts val="600"/>
              </a:spcAft>
              <a:buClr>
                <a:srgbClr val="C00000"/>
              </a:buClr>
              <a:buFont typeface="Calibri" pitchFamily="34" charset="0"/>
              <a:buChar char="–"/>
              <a:tabLst>
                <a:tab pos="1262063" algn="l"/>
              </a:tabLst>
            </a:pPr>
            <a:r>
              <a:rPr lang="en-US" sz="1800" dirty="0" smtClean="0"/>
              <a:t> 43 isolates from organic operations </a:t>
            </a:r>
          </a:p>
          <a:p>
            <a:pPr marL="1262063" lvl="2">
              <a:spcAft>
                <a:spcPts val="1200"/>
              </a:spcAft>
              <a:buClr>
                <a:srgbClr val="C00000"/>
              </a:buClr>
              <a:buFont typeface="Calibri" pitchFamily="34" charset="0"/>
              <a:buChar char="–"/>
              <a:tabLst>
                <a:tab pos="1252538" algn="l"/>
              </a:tabLst>
            </a:pPr>
            <a:r>
              <a:rPr lang="en-US" sz="1800" dirty="0" smtClean="0"/>
              <a:t> 43 isolates from sub-therapeutic operations</a:t>
            </a:r>
            <a:endParaRPr lang="en-US" sz="1800" b="1" dirty="0" smtClean="0"/>
          </a:p>
          <a:p>
            <a:pPr marL="631825" lvl="1">
              <a:buFont typeface="Wingdings" pitchFamily="2" charset="2"/>
              <a:buChar char="v"/>
              <a:tabLst>
                <a:tab pos="1252538" algn="l"/>
              </a:tabLst>
            </a:pPr>
            <a:r>
              <a:rPr lang="en-US" sz="1800" dirty="0" smtClean="0"/>
              <a:t> Primers specificity was assessed by running a negative and positive control</a:t>
            </a:r>
          </a:p>
          <a:p>
            <a:pPr marL="457200" lvl="1">
              <a:spcBef>
                <a:spcPts val="1200"/>
              </a:spcBef>
              <a:tabLst>
                <a:tab pos="1252538" algn="l"/>
              </a:tabLst>
            </a:pPr>
            <a:r>
              <a:rPr lang="en-US" sz="2000" b="1" i="1" u="sng" dirty="0" smtClean="0">
                <a:solidFill>
                  <a:srgbClr val="C00000"/>
                </a:solidFill>
              </a:rPr>
              <a:t>Results</a:t>
            </a:r>
          </a:p>
          <a:p>
            <a:pPr marL="5630052" lvl="4">
              <a:spcBef>
                <a:spcPts val="1200"/>
              </a:spcBef>
              <a:tabLst>
                <a:tab pos="1252538" algn="l"/>
                <a:tab pos="5889625" algn="l"/>
              </a:tabLst>
            </a:pPr>
            <a:r>
              <a:rPr lang="en-US" sz="1800" b="1" i="1" dirty="0" smtClean="0"/>
              <a:t> </a:t>
            </a:r>
          </a:p>
          <a:p>
            <a:pPr marL="5630052" lvl="4">
              <a:spcBef>
                <a:spcPts val="1200"/>
              </a:spcBef>
              <a:buFont typeface="Wingdings" pitchFamily="2" charset="2"/>
              <a:buChar char="v"/>
              <a:tabLst>
                <a:tab pos="1252538" algn="l"/>
                <a:tab pos="5889625" algn="l"/>
              </a:tabLst>
            </a:pPr>
            <a:r>
              <a:rPr lang="en-US" sz="1800" dirty="0" smtClean="0"/>
              <a:t>Increased coding frequency for P </a:t>
            </a:r>
            <a:r>
              <a:rPr lang="en-US" sz="1800" dirty="0" err="1" smtClean="0"/>
              <a:t>pili</a:t>
            </a:r>
            <a:r>
              <a:rPr lang="en-US" sz="1800" dirty="0" smtClean="0"/>
              <a:t> support 	our key hypothesis</a:t>
            </a:r>
            <a:r>
              <a:rPr lang="en-US" sz="2000" b="1" i="1" dirty="0" smtClean="0"/>
              <a:t> </a:t>
            </a:r>
          </a:p>
          <a:p>
            <a:pPr marL="5630052" lvl="4">
              <a:spcBef>
                <a:spcPts val="1200"/>
              </a:spcBef>
              <a:buFont typeface="Wingdings" pitchFamily="2" charset="2"/>
              <a:buChar char="v"/>
              <a:tabLst>
                <a:tab pos="1252538" algn="l"/>
                <a:tab pos="5889625" algn="l"/>
              </a:tabLst>
            </a:pPr>
            <a:r>
              <a:rPr lang="en-US" sz="1800" b="1" i="1" dirty="0" smtClean="0"/>
              <a:t> </a:t>
            </a:r>
            <a:r>
              <a:rPr lang="en-US" sz="1800" dirty="0" smtClean="0"/>
              <a:t>Genes encoding P </a:t>
            </a:r>
            <a:r>
              <a:rPr lang="en-US" sz="1800" dirty="0" err="1" smtClean="0"/>
              <a:t>pili</a:t>
            </a:r>
            <a:r>
              <a:rPr lang="en-US" sz="1800" dirty="0" smtClean="0"/>
              <a:t> have been previously 	reported as being associated with antibiotic 	resistance (</a:t>
            </a:r>
            <a:r>
              <a:rPr lang="en-US" sz="1800" dirty="0" err="1" smtClean="0"/>
              <a:t>Karami</a:t>
            </a:r>
            <a:r>
              <a:rPr lang="en-US" sz="1800" dirty="0" smtClean="0"/>
              <a:t> et al., 2008; </a:t>
            </a:r>
            <a:r>
              <a:rPr lang="en-US" sz="1800" dirty="0" err="1" smtClean="0"/>
              <a:t>Arisoy</a:t>
            </a:r>
            <a:r>
              <a:rPr lang="en-US" sz="1800" dirty="0" smtClean="0"/>
              <a:t> et al., </a:t>
            </a:r>
            <a:r>
              <a:rPr lang="en-US" sz="1800" dirty="0" smtClean="0"/>
              <a:t>	2008</a:t>
            </a:r>
            <a:r>
              <a:rPr lang="en-US" sz="1800" dirty="0" smtClean="0"/>
              <a:t>)</a:t>
            </a:r>
          </a:p>
          <a:p>
            <a:pPr marL="5630052" lvl="4">
              <a:spcBef>
                <a:spcPts val="1200"/>
              </a:spcBef>
              <a:tabLst>
                <a:tab pos="1252538" algn="l"/>
                <a:tab pos="5889625" algn="l"/>
              </a:tabLst>
            </a:pPr>
            <a:endParaRPr lang="en-US" sz="1200" b="1" i="1" dirty="0" smtClean="0">
              <a:solidFill>
                <a:srgbClr val="C00000"/>
              </a:solidFill>
            </a:endParaRPr>
          </a:p>
          <a:p>
            <a:pPr marL="5630052" lvl="4">
              <a:spcBef>
                <a:spcPts val="1200"/>
              </a:spcBef>
              <a:tabLst>
                <a:tab pos="1252538" algn="l"/>
                <a:tab pos="5889625" algn="l"/>
              </a:tabLst>
            </a:pPr>
            <a:endParaRPr lang="en-US" sz="1200" b="1" i="1" dirty="0" smtClean="0">
              <a:solidFill>
                <a:srgbClr val="C00000"/>
              </a:solidFill>
            </a:endParaRPr>
          </a:p>
          <a:p>
            <a:pPr marL="458788" lvl="4">
              <a:spcBef>
                <a:spcPts val="2400"/>
              </a:spcBef>
              <a:spcAft>
                <a:spcPts val="1200"/>
              </a:spcAft>
              <a:tabLst>
                <a:tab pos="1252538" algn="l"/>
                <a:tab pos="5889625" algn="l"/>
              </a:tabLst>
            </a:pPr>
            <a:r>
              <a:rPr lang="en-US" sz="2000" b="1" i="1" u="sng" dirty="0" smtClean="0">
                <a:solidFill>
                  <a:srgbClr val="C00000"/>
                </a:solidFill>
              </a:rPr>
              <a:t>Further Research</a:t>
            </a:r>
            <a:endParaRPr lang="en-US" sz="1800" b="1" i="1" u="sng" dirty="0" smtClean="0">
              <a:solidFill>
                <a:srgbClr val="C00000"/>
              </a:solidFill>
            </a:endParaRPr>
          </a:p>
          <a:p>
            <a:pPr marL="687388" lvl="4">
              <a:spcAft>
                <a:spcPts val="1200"/>
              </a:spcAft>
              <a:buFont typeface="Wingdings" pitchFamily="2" charset="2"/>
              <a:buChar char="v"/>
              <a:tabLst>
                <a:tab pos="1252538" algn="l"/>
                <a:tab pos="5889625" algn="l"/>
              </a:tabLst>
            </a:pPr>
            <a:r>
              <a:rPr lang="en-US" sz="1800" dirty="0" smtClean="0"/>
              <a:t> Continue querying isolates by gene-specific PCR for known virulence and attachment factors</a:t>
            </a:r>
          </a:p>
          <a:p>
            <a:pPr marL="687388" lvl="4">
              <a:buFont typeface="Wingdings" pitchFamily="2" charset="2"/>
              <a:buChar char="v"/>
              <a:tabLst>
                <a:tab pos="1252538" algn="l"/>
                <a:tab pos="5889625" algn="l"/>
              </a:tabLst>
            </a:pPr>
            <a:r>
              <a:rPr lang="en-US" sz="1800" dirty="0" smtClean="0"/>
              <a:t> Correlate attachment and antibiotic resistance phenotype with virulence and attachment factor 	genotype</a:t>
            </a:r>
            <a:endParaRPr lang="en-US" sz="2000" dirty="0" smtClean="0"/>
          </a:p>
          <a:p>
            <a:pPr marL="458788" lvl="4">
              <a:spcBef>
                <a:spcPts val="2400"/>
              </a:spcBef>
              <a:tabLst>
                <a:tab pos="1252538" algn="l"/>
                <a:tab pos="5889625" algn="l"/>
              </a:tabLst>
            </a:pPr>
            <a:endParaRPr lang="en-US" sz="2000" b="1" i="1" u="sng" dirty="0" smtClean="0">
              <a:solidFill>
                <a:srgbClr val="C00000"/>
              </a:solidFill>
            </a:endParaRPr>
          </a:p>
          <a:p>
            <a:pPr marL="458788" lvl="4">
              <a:spcBef>
                <a:spcPts val="1200"/>
              </a:spcBef>
              <a:tabLst>
                <a:tab pos="1252538" algn="l"/>
                <a:tab pos="5889625" algn="l"/>
              </a:tabLst>
            </a:pPr>
            <a:r>
              <a:rPr lang="en-US" sz="1200" b="1" i="1" dirty="0" smtClean="0">
                <a:solidFill>
                  <a:srgbClr val="C00000"/>
                </a:solidFill>
              </a:rPr>
              <a:t>	</a:t>
            </a:r>
            <a:r>
              <a:rPr lang="en-US" sz="2000" b="1" i="1" dirty="0" smtClean="0">
                <a:solidFill>
                  <a:srgbClr val="C00000"/>
                </a:solidFill>
              </a:rPr>
              <a:t>		</a:t>
            </a:r>
            <a:endParaRPr lang="en-US" sz="2000" b="1" dirty="0" smtClean="0">
              <a:solidFill>
                <a:srgbClr val="C00000"/>
              </a:solidFill>
            </a:endParaRPr>
          </a:p>
          <a:p>
            <a:pPr marL="631825" lvl="1">
              <a:tabLst>
                <a:tab pos="1252538" algn="l"/>
              </a:tabLst>
            </a:pPr>
            <a:endParaRPr lang="en-US" sz="1800" dirty="0" smtClean="0"/>
          </a:p>
          <a:p>
            <a:pPr marL="631825" lvl="1">
              <a:tabLst>
                <a:tab pos="1252538" algn="l"/>
              </a:tabLst>
            </a:pPr>
            <a:endParaRPr lang="en-US" sz="1800" dirty="0" smtClean="0">
              <a:solidFill>
                <a:srgbClr val="C00000"/>
              </a:solidFill>
            </a:endParaRPr>
          </a:p>
          <a:p>
            <a:pPr marL="701675" lvl="2" indent="-82550">
              <a:spcBef>
                <a:spcPts val="1200"/>
              </a:spcBef>
              <a:tabLst>
                <a:tab pos="1371600" algn="l"/>
              </a:tabLst>
            </a:pPr>
            <a:endParaRPr lang="en-US" sz="2400" b="1" i="1" u="sng" dirty="0" smtClean="0">
              <a:solidFill>
                <a:srgbClr val="C00000"/>
              </a:solidFill>
            </a:endParaRPr>
          </a:p>
          <a:p>
            <a:pPr marL="701675" lvl="2" indent="-82550">
              <a:spcBef>
                <a:spcPts val="1200"/>
              </a:spcBef>
              <a:tabLst>
                <a:tab pos="1371600" algn="l"/>
              </a:tabLst>
            </a:pPr>
            <a:endParaRPr lang="en-US" sz="2400" b="1" i="1" u="sng" dirty="0" smtClean="0">
              <a:solidFill>
                <a:srgbClr val="C00000"/>
              </a:solidFill>
            </a:endParaRPr>
          </a:p>
          <a:p>
            <a:pPr marL="701675" lvl="2" indent="-82550">
              <a:spcBef>
                <a:spcPts val="1200"/>
              </a:spcBef>
              <a:tabLst>
                <a:tab pos="1371600" algn="l"/>
              </a:tabLst>
            </a:pPr>
            <a:endParaRPr lang="en-US" sz="2400" b="1" i="1" u="sng" dirty="0" smtClean="0">
              <a:solidFill>
                <a:srgbClr val="C00000"/>
              </a:solidFill>
            </a:endParaRPr>
          </a:p>
          <a:p>
            <a:pPr marL="701675" lvl="2" indent="-82550">
              <a:spcBef>
                <a:spcPts val="1200"/>
              </a:spcBef>
              <a:tabLst>
                <a:tab pos="1371600" algn="l"/>
              </a:tabLst>
            </a:pPr>
            <a:endParaRPr lang="en-US" sz="2400" b="1" i="1" u="sng" dirty="0" smtClean="0">
              <a:solidFill>
                <a:srgbClr val="C00000"/>
              </a:solidFill>
            </a:endParaRPr>
          </a:p>
          <a:p>
            <a:pPr marL="701675" lvl="2" indent="-82550">
              <a:spcBef>
                <a:spcPts val="1200"/>
              </a:spcBef>
              <a:tabLst>
                <a:tab pos="1371600" algn="l"/>
              </a:tabLst>
            </a:pPr>
            <a:endParaRPr lang="en-US" sz="2400" b="1" i="1" u="sng"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endParaRPr lang="en-US" sz="2600" b="1" dirty="0" smtClean="0">
              <a:solidFill>
                <a:srgbClr val="C00000"/>
              </a:solidFill>
            </a:endParaRPr>
          </a:p>
          <a:p>
            <a:pPr>
              <a:spcBef>
                <a:spcPts val="1200"/>
              </a:spcBef>
            </a:pPr>
            <a:endParaRPr lang="en-US" sz="2400" b="1" dirty="0" smtClean="0">
              <a:solidFill>
                <a:srgbClr val="C00000"/>
              </a:solidFill>
            </a:endParaRPr>
          </a:p>
          <a:p>
            <a:endParaRPr lang="en-US" sz="2400" dirty="0" smtClean="0"/>
          </a:p>
          <a:p>
            <a:pPr>
              <a:spcAft>
                <a:spcPts val="1200"/>
              </a:spcAft>
            </a:pPr>
            <a:endParaRPr lang="en-US" sz="2400" b="1" dirty="0" smtClean="0">
              <a:solidFill>
                <a:srgbClr val="C00000"/>
              </a:solidFill>
            </a:endParaRPr>
          </a:p>
          <a:p>
            <a:pPr>
              <a:spcAft>
                <a:spcPts val="1200"/>
              </a:spcAft>
            </a:pPr>
            <a:endParaRPr lang="en-US" sz="2400" b="1" dirty="0" smtClean="0">
              <a:solidFill>
                <a:srgbClr val="C00000"/>
              </a:solidFill>
            </a:endParaRPr>
          </a:p>
          <a:p>
            <a:endParaRPr lang="en-US" sz="2400" b="1" dirty="0" smtClean="0">
              <a:solidFill>
                <a:srgbClr val="C00000"/>
              </a:solidFill>
            </a:endParaRPr>
          </a:p>
          <a:p>
            <a:pPr>
              <a:spcBef>
                <a:spcPts val="1200"/>
              </a:spcBef>
            </a:pPr>
            <a:endParaRPr lang="en-US" sz="2400" dirty="0">
              <a:solidFill>
                <a:srgbClr val="C00000"/>
              </a:solidFill>
            </a:endParaRPr>
          </a:p>
        </p:txBody>
      </p:sp>
      <p:sp>
        <p:nvSpPr>
          <p:cNvPr id="4" name="TextBox 3"/>
          <p:cNvSpPr txBox="1"/>
          <p:nvPr/>
        </p:nvSpPr>
        <p:spPr>
          <a:xfrm>
            <a:off x="7620000" y="965200"/>
            <a:ext cx="33528000" cy="3354765"/>
          </a:xfrm>
          <a:prstGeom prst="rect">
            <a:avLst/>
          </a:prstGeom>
          <a:noFill/>
        </p:spPr>
        <p:txBody>
          <a:bodyPr wrap="square" rtlCol="0">
            <a:spAutoFit/>
          </a:bodyPr>
          <a:lstStyle/>
          <a:p>
            <a:pPr algn="ctr"/>
            <a:r>
              <a:rPr lang="en-US" sz="7200" b="1" dirty="0">
                <a:solidFill>
                  <a:schemeClr val="bg1"/>
                </a:solidFill>
                <a:cs typeface="Arial" pitchFamily="34" charset="0"/>
              </a:rPr>
              <a:t>Exploring the Relationship </a:t>
            </a:r>
            <a:r>
              <a:rPr lang="en-US" sz="7200" b="1" dirty="0" smtClean="0">
                <a:solidFill>
                  <a:schemeClr val="bg1"/>
                </a:solidFill>
                <a:cs typeface="Arial" pitchFamily="34" charset="0"/>
              </a:rPr>
              <a:t>between </a:t>
            </a:r>
            <a:r>
              <a:rPr lang="en-US" sz="7200" b="1" dirty="0">
                <a:solidFill>
                  <a:schemeClr val="bg1"/>
                </a:solidFill>
                <a:cs typeface="Arial" pitchFamily="34" charset="0"/>
              </a:rPr>
              <a:t>Transport, Resistance, and Virulence Factors </a:t>
            </a:r>
            <a:r>
              <a:rPr lang="en-US" sz="7200" b="1" dirty="0" smtClean="0">
                <a:solidFill>
                  <a:schemeClr val="bg1"/>
                </a:solidFill>
                <a:cs typeface="Arial" pitchFamily="34" charset="0"/>
              </a:rPr>
              <a:t>          of </a:t>
            </a:r>
            <a:r>
              <a:rPr lang="en-US" sz="7200" b="1" i="1" dirty="0">
                <a:solidFill>
                  <a:schemeClr val="bg1"/>
                </a:solidFill>
                <a:cs typeface="Arial" pitchFamily="34" charset="0"/>
              </a:rPr>
              <a:t>Escherichia coli</a:t>
            </a:r>
            <a:r>
              <a:rPr lang="en-US" sz="7200" b="1" dirty="0">
                <a:solidFill>
                  <a:schemeClr val="bg1"/>
                </a:solidFill>
                <a:cs typeface="Arial" pitchFamily="34" charset="0"/>
              </a:rPr>
              <a:t> Collected from Swine Manure</a:t>
            </a:r>
          </a:p>
          <a:p>
            <a:endParaRPr lang="en-US" dirty="0">
              <a:cs typeface="Arial" pitchFamily="34" charset="0"/>
            </a:endParaRPr>
          </a:p>
        </p:txBody>
      </p:sp>
      <p:sp>
        <p:nvSpPr>
          <p:cNvPr id="5" name="TextBox 4"/>
          <p:cNvSpPr txBox="1"/>
          <p:nvPr/>
        </p:nvSpPr>
        <p:spPr>
          <a:xfrm>
            <a:off x="8153400" y="3886200"/>
            <a:ext cx="31318200" cy="1200329"/>
          </a:xfrm>
          <a:prstGeom prst="rect">
            <a:avLst/>
          </a:prstGeom>
          <a:noFill/>
        </p:spPr>
        <p:txBody>
          <a:bodyPr wrap="square" rtlCol="0">
            <a:spAutoFit/>
          </a:bodyPr>
          <a:lstStyle/>
          <a:p>
            <a:r>
              <a:rPr lang="en-US" sz="3200" b="1" dirty="0">
                <a:solidFill>
                  <a:schemeClr val="bg1"/>
                </a:solidFill>
              </a:rPr>
              <a:t>Martha R. Zwonitzer</a:t>
            </a:r>
            <a:r>
              <a:rPr lang="en-US" sz="3200" b="1" baseline="30000" dirty="0">
                <a:solidFill>
                  <a:schemeClr val="bg1"/>
                </a:solidFill>
              </a:rPr>
              <a:t>1</a:t>
            </a:r>
            <a:r>
              <a:rPr lang="en-US" sz="3200" b="1" dirty="0">
                <a:solidFill>
                  <a:schemeClr val="bg1"/>
                </a:solidFill>
              </a:rPr>
              <a:t>, Michelle L. Soupir</a:t>
            </a:r>
            <a:r>
              <a:rPr lang="en-US" sz="3200" b="1" baseline="30000" dirty="0">
                <a:solidFill>
                  <a:schemeClr val="bg1"/>
                </a:solidFill>
              </a:rPr>
              <a:t>1</a:t>
            </a:r>
            <a:r>
              <a:rPr lang="en-US" sz="3200" b="1" dirty="0">
                <a:solidFill>
                  <a:schemeClr val="bg1"/>
                </a:solidFill>
              </a:rPr>
              <a:t>, and Laura R. </a:t>
            </a:r>
            <a:r>
              <a:rPr lang="en-US" sz="3200" b="1" dirty="0" smtClean="0">
                <a:solidFill>
                  <a:schemeClr val="bg1"/>
                </a:solidFill>
              </a:rPr>
              <a:t>Jarboe</a:t>
            </a:r>
            <a:r>
              <a:rPr lang="en-US" sz="3200" b="1" baseline="30000" dirty="0" smtClean="0">
                <a:solidFill>
                  <a:schemeClr val="bg1"/>
                </a:solidFill>
              </a:rPr>
              <a:t>2</a:t>
            </a:r>
            <a:endParaRPr lang="en-US" sz="3200" b="1" dirty="0">
              <a:solidFill>
                <a:schemeClr val="bg1"/>
              </a:solidFill>
            </a:endParaRPr>
          </a:p>
          <a:p>
            <a:r>
              <a:rPr lang="en-US" sz="2000" b="1" baseline="30000" dirty="0">
                <a:solidFill>
                  <a:schemeClr val="bg2">
                    <a:lumMod val="75000"/>
                  </a:schemeClr>
                </a:solidFill>
              </a:rPr>
              <a:t>1</a:t>
            </a:r>
            <a:r>
              <a:rPr lang="en-US" sz="2000" b="1" dirty="0">
                <a:solidFill>
                  <a:schemeClr val="bg2">
                    <a:lumMod val="75000"/>
                  </a:schemeClr>
                </a:solidFill>
              </a:rPr>
              <a:t>Iowa State University, Department of Agricultural and Biosystems Engineering, Ames, Iowa </a:t>
            </a:r>
            <a:r>
              <a:rPr lang="en-US" sz="2000" b="1" dirty="0" smtClean="0">
                <a:solidFill>
                  <a:schemeClr val="bg2">
                    <a:lumMod val="75000"/>
                  </a:schemeClr>
                </a:solidFill>
              </a:rPr>
              <a:t>50011; </a:t>
            </a:r>
            <a:r>
              <a:rPr lang="en-US" sz="2000" b="1" baseline="30000" dirty="0" smtClean="0">
                <a:solidFill>
                  <a:schemeClr val="bg2">
                    <a:lumMod val="75000"/>
                  </a:schemeClr>
                </a:solidFill>
              </a:rPr>
              <a:t>2</a:t>
            </a:r>
            <a:r>
              <a:rPr lang="en-US" sz="2000" b="1" dirty="0" smtClean="0">
                <a:solidFill>
                  <a:schemeClr val="bg2">
                    <a:lumMod val="75000"/>
                  </a:schemeClr>
                </a:solidFill>
              </a:rPr>
              <a:t>Iowa </a:t>
            </a:r>
            <a:r>
              <a:rPr lang="en-US" sz="2000" b="1" dirty="0">
                <a:solidFill>
                  <a:schemeClr val="bg2">
                    <a:lumMod val="75000"/>
                  </a:schemeClr>
                </a:solidFill>
              </a:rPr>
              <a:t>State University, Department of Chemical and Biological Engineering, Ames, Iowa 50011</a:t>
            </a:r>
          </a:p>
          <a:p>
            <a:endParaRPr lang="en-US" sz="2000" dirty="0"/>
          </a:p>
        </p:txBody>
      </p:sp>
      <p:sp>
        <p:nvSpPr>
          <p:cNvPr id="6" name="TextBox 5"/>
          <p:cNvSpPr txBox="1"/>
          <p:nvPr/>
        </p:nvSpPr>
        <p:spPr>
          <a:xfrm>
            <a:off x="533400" y="4114800"/>
            <a:ext cx="6553200" cy="11079956"/>
          </a:xfrm>
          <a:prstGeom prst="rect">
            <a:avLst/>
          </a:prstGeom>
          <a:noFill/>
        </p:spPr>
        <p:txBody>
          <a:bodyPr wrap="square" rtlCol="0">
            <a:spAutoFit/>
          </a:bodyPr>
          <a:lstStyle/>
          <a:p>
            <a:pPr>
              <a:spcAft>
                <a:spcPts val="1200"/>
              </a:spcAft>
            </a:pPr>
            <a:r>
              <a:rPr lang="en-US" sz="2400" b="1" dirty="0" smtClean="0">
                <a:solidFill>
                  <a:srgbClr val="C00000"/>
                </a:solidFill>
              </a:rPr>
              <a:t>ABSTRACT</a:t>
            </a:r>
          </a:p>
          <a:p>
            <a:r>
              <a:rPr lang="en-US" sz="2200" dirty="0" smtClean="0"/>
              <a:t>Broad </a:t>
            </a:r>
            <a:r>
              <a:rPr lang="en-US" sz="2200" dirty="0"/>
              <a:t>spectrum antibiotics, such as Tylosin (naturally synthesized by </a:t>
            </a:r>
            <a:r>
              <a:rPr lang="en-US" sz="2200" i="1" dirty="0" err="1"/>
              <a:t>Streptomyces</a:t>
            </a:r>
            <a:r>
              <a:rPr lang="en-US" sz="2200" i="1" dirty="0"/>
              <a:t> </a:t>
            </a:r>
            <a:r>
              <a:rPr lang="en-US" sz="2200" i="1" dirty="0" err="1"/>
              <a:t>fradiae</a:t>
            </a:r>
            <a:r>
              <a:rPr lang="en-US" sz="2200" dirty="0"/>
              <a:t>) are used to treat infections in farm animals and are often administered at </a:t>
            </a:r>
            <a:r>
              <a:rPr lang="en-US" sz="2200" dirty="0" smtClean="0"/>
              <a:t>sub-</a:t>
            </a:r>
            <a:r>
              <a:rPr lang="en-US" sz="2200" dirty="0" smtClean="0"/>
              <a:t>therapeutic </a:t>
            </a:r>
            <a:r>
              <a:rPr lang="en-US" sz="2200" dirty="0"/>
              <a:t>levels along with feed rations. The presence of bacteria resistant to antimicrobials in animal waste has raised concern related to their transport to surface and groundwater. Previous studies have shown that cells preferentially attach to sediments affecting their transport in overland flow; however, a lack of quantitative understanding exists regarding the attachment mechanisms such as extracellular organelles and the relationship between these and virulence factors in humans. In a preliminary study, the presence of Tylosin resistant bacteria have been enumerated in tile drainage samples collected beneath no-till plots. While this study shows the transport potential of resistant bacteria, the method of transport, the relationships between transport and resistance, and attachment and virulence factors is unknown. The objective of this research is to study these relationships in </a:t>
            </a:r>
            <a:r>
              <a:rPr lang="en-US" sz="2200" i="1" dirty="0"/>
              <a:t>Escherichia coli</a:t>
            </a:r>
            <a:r>
              <a:rPr lang="en-US" sz="2200" dirty="0"/>
              <a:t> collected from swine manure. Cultures will be screened for antibiotic resistance, and multiple antibiotic resistances. Resistant and non-resistant cultures will be grown in a </a:t>
            </a:r>
            <a:r>
              <a:rPr lang="en-US" sz="2200" dirty="0" err="1"/>
              <a:t>chemostat</a:t>
            </a:r>
            <a:r>
              <a:rPr lang="en-US" sz="2200" dirty="0"/>
              <a:t> environment to mimic a low nutrient environment. Relationships will be studied </a:t>
            </a:r>
            <a:r>
              <a:rPr lang="en-US" sz="2200" i="1" dirty="0"/>
              <a:t>in vitro</a:t>
            </a:r>
            <a:r>
              <a:rPr lang="en-US" sz="2200" dirty="0"/>
              <a:t> using an attachment assay and PCR. This study will be important in determining the relationship between antibiotic resistant bacteria and their ability to move within the environment and impact human health.</a:t>
            </a:r>
          </a:p>
          <a:p>
            <a:endParaRPr lang="en-US" sz="2000" dirty="0"/>
          </a:p>
        </p:txBody>
      </p:sp>
      <p:pic>
        <p:nvPicPr>
          <p:cNvPr id="11" name="Picture 4" descr="C:\Soupir Files\Photos\Sample Collection\Field collection 120.jpg"/>
          <p:cNvPicPr>
            <a:picLocks noChangeAspect="1" noChangeArrowheads="1"/>
          </p:cNvPicPr>
          <p:nvPr/>
        </p:nvPicPr>
        <p:blipFill>
          <a:blip r:embed="rId3" cstate="print"/>
          <a:srcRect/>
          <a:stretch>
            <a:fillRect/>
          </a:stretch>
        </p:blipFill>
        <p:spPr bwMode="auto">
          <a:xfrm>
            <a:off x="15925800" y="8229600"/>
            <a:ext cx="2602991" cy="2033588"/>
          </a:xfrm>
          <a:prstGeom prst="rect">
            <a:avLst/>
          </a:prstGeom>
          <a:noFill/>
          <a:ln w="28575">
            <a:solidFill>
              <a:srgbClr val="D74E37"/>
            </a:solidFill>
          </a:ln>
        </p:spPr>
      </p:pic>
      <p:pic>
        <p:nvPicPr>
          <p:cNvPr id="16" name="Picture 15" descr="LEKA 020.jpg"/>
          <p:cNvPicPr>
            <a:picLocks noChangeAspect="1"/>
          </p:cNvPicPr>
          <p:nvPr/>
        </p:nvPicPr>
        <p:blipFill>
          <a:blip r:embed="rId4" cstate="print"/>
          <a:stretch>
            <a:fillRect/>
          </a:stretch>
        </p:blipFill>
        <p:spPr>
          <a:xfrm>
            <a:off x="16230600" y="16535400"/>
            <a:ext cx="2362200" cy="2092964"/>
          </a:xfrm>
          <a:prstGeom prst="rect">
            <a:avLst/>
          </a:prstGeom>
          <a:ln w="28575">
            <a:solidFill>
              <a:srgbClr val="C00000"/>
            </a:solidFill>
          </a:ln>
        </p:spPr>
      </p:pic>
      <p:pic>
        <p:nvPicPr>
          <p:cNvPr id="1026" name="Picture 2"/>
          <p:cNvPicPr>
            <a:picLocks noChangeAspect="1" noChangeArrowheads="1"/>
          </p:cNvPicPr>
          <p:nvPr/>
        </p:nvPicPr>
        <p:blipFill>
          <a:blip r:embed="rId5" cstate="print"/>
          <a:srcRect/>
          <a:stretch>
            <a:fillRect/>
          </a:stretch>
        </p:blipFill>
        <p:spPr bwMode="auto">
          <a:xfrm>
            <a:off x="12344400" y="16230600"/>
            <a:ext cx="3405993" cy="2554279"/>
          </a:xfrm>
          <a:prstGeom prst="rect">
            <a:avLst/>
          </a:prstGeom>
          <a:noFill/>
          <a:ln w="28575">
            <a:solidFill>
              <a:srgbClr val="C00000"/>
            </a:solidFill>
            <a:miter lim="800000"/>
            <a:headEnd/>
            <a:tailEnd/>
          </a:ln>
          <a:effectLst/>
        </p:spPr>
      </p:pic>
      <p:pic>
        <p:nvPicPr>
          <p:cNvPr id="1027" name="Picture 3"/>
          <p:cNvPicPr>
            <a:picLocks noChangeAspect="1" noChangeArrowheads="1"/>
          </p:cNvPicPr>
          <p:nvPr/>
        </p:nvPicPr>
        <p:blipFill>
          <a:blip r:embed="rId6" cstate="print"/>
          <a:srcRect/>
          <a:stretch>
            <a:fillRect/>
          </a:stretch>
        </p:blipFill>
        <p:spPr bwMode="auto">
          <a:xfrm>
            <a:off x="8229600" y="16121209"/>
            <a:ext cx="3668802" cy="2776391"/>
          </a:xfrm>
          <a:prstGeom prst="rect">
            <a:avLst/>
          </a:prstGeom>
          <a:noFill/>
          <a:ln w="28575">
            <a:solidFill>
              <a:srgbClr val="C00000"/>
            </a:solidFill>
            <a:miter lim="800000"/>
            <a:headEnd/>
            <a:tailEnd/>
          </a:ln>
          <a:effectLst/>
        </p:spPr>
      </p:pic>
      <p:sp>
        <p:nvSpPr>
          <p:cNvPr id="10" name="TextBox 9"/>
          <p:cNvSpPr txBox="1"/>
          <p:nvPr/>
        </p:nvSpPr>
        <p:spPr>
          <a:xfrm>
            <a:off x="8229600" y="4876800"/>
            <a:ext cx="10363200" cy="12680394"/>
          </a:xfrm>
          <a:prstGeom prst="rect">
            <a:avLst/>
          </a:prstGeom>
          <a:noFill/>
        </p:spPr>
        <p:txBody>
          <a:bodyPr wrap="square" rtlCol="0">
            <a:spAutoFit/>
          </a:bodyPr>
          <a:lstStyle/>
          <a:p>
            <a:pPr>
              <a:spcBef>
                <a:spcPts val="1200"/>
              </a:spcBef>
            </a:pPr>
            <a:r>
              <a:rPr lang="en-US" sz="2200" b="1" dirty="0" smtClean="0">
                <a:solidFill>
                  <a:srgbClr val="C00000"/>
                </a:solidFill>
              </a:rPr>
              <a:t>INTRODUCTION</a:t>
            </a:r>
          </a:p>
          <a:p>
            <a:pPr>
              <a:spcBef>
                <a:spcPts val="1200"/>
              </a:spcBef>
            </a:pPr>
            <a:r>
              <a:rPr lang="en-US" sz="1800" dirty="0" smtClean="0"/>
              <a:t>In swine production, the development of a large number of </a:t>
            </a:r>
            <a:r>
              <a:rPr lang="en-US" sz="1800" dirty="0" smtClean="0"/>
              <a:t>antibiotics </a:t>
            </a:r>
            <a:r>
              <a:rPr lang="en-US" sz="1800" dirty="0" smtClean="0"/>
              <a:t>and other additives has helped increase gain and reduce the feed required per unit of gain. At least 11 antimicrobial or antifungal compounds or groups of compounds are widely used in swine feeds. These include various salts of </a:t>
            </a:r>
            <a:r>
              <a:rPr lang="en-US" sz="1800" dirty="0" err="1" smtClean="0"/>
              <a:t>bacitracin</a:t>
            </a:r>
            <a:r>
              <a:rPr lang="en-US" sz="1800" dirty="0" smtClean="0"/>
              <a:t>, chlortetracycline, </a:t>
            </a:r>
            <a:r>
              <a:rPr lang="en-US" sz="1800" dirty="0" err="1" smtClean="0"/>
              <a:t>dynafac</a:t>
            </a:r>
            <a:r>
              <a:rPr lang="en-US" sz="1800" dirty="0" smtClean="0"/>
              <a:t>, </a:t>
            </a:r>
            <a:r>
              <a:rPr lang="en-US" sz="1800" dirty="0" err="1" smtClean="0"/>
              <a:t>mycostatin</a:t>
            </a:r>
            <a:r>
              <a:rPr lang="en-US" sz="1800" dirty="0" smtClean="0"/>
              <a:t>, </a:t>
            </a:r>
            <a:r>
              <a:rPr lang="en-US" sz="1800" dirty="0" err="1" smtClean="0"/>
              <a:t>oxytetracycline</a:t>
            </a:r>
            <a:r>
              <a:rPr lang="en-US" sz="1800" dirty="0" smtClean="0"/>
              <a:t>, </a:t>
            </a:r>
            <a:r>
              <a:rPr lang="en-US" sz="1800" dirty="0" err="1" smtClean="0"/>
              <a:t>oleandomycin</a:t>
            </a:r>
            <a:r>
              <a:rPr lang="en-US" sz="1800" dirty="0" smtClean="0"/>
              <a:t>, penicillin, streptomycin, </a:t>
            </a:r>
            <a:r>
              <a:rPr lang="en-US" sz="1800" dirty="0" err="1" smtClean="0"/>
              <a:t>bambermycins</a:t>
            </a:r>
            <a:r>
              <a:rPr lang="en-US" sz="1800" dirty="0" smtClean="0"/>
              <a:t>, </a:t>
            </a:r>
            <a:r>
              <a:rPr lang="en-US" sz="1800" dirty="0" err="1" smtClean="0"/>
              <a:t>tilmicosin</a:t>
            </a:r>
            <a:r>
              <a:rPr lang="en-US" sz="1800" dirty="0" smtClean="0"/>
              <a:t> and </a:t>
            </a:r>
            <a:r>
              <a:rPr lang="en-US" sz="1800" dirty="0" err="1" smtClean="0"/>
              <a:t>tylosin</a:t>
            </a:r>
            <a:r>
              <a:rPr lang="en-US" sz="1800" dirty="0" smtClean="0"/>
              <a:t> (Carlson and </a:t>
            </a:r>
            <a:r>
              <a:rPr lang="en-US" sz="1800" dirty="0" err="1" smtClean="0"/>
              <a:t>Fangman</a:t>
            </a:r>
            <a:r>
              <a:rPr lang="en-US" sz="1800" dirty="0" smtClean="0"/>
              <a:t>, 2000). Veterinarians commonly use feed-grade antibiotics at therapeutic levels to treat acute disease outbreaks. This ensures that the bacterial pathogen causing the observed symptoms is treated with an antibiotic to which the pathogen has demonstrated susceptibility. However, in many instances, antibiotics are used to promote growth or weight gain and are fed                                                       at sub-therapeutic levels on a daily basis.</a:t>
            </a:r>
          </a:p>
          <a:p>
            <a:endParaRPr lang="en-US" sz="1800" dirty="0" smtClean="0"/>
          </a:p>
          <a:p>
            <a:r>
              <a:rPr lang="en-US" sz="2200" b="1" dirty="0" smtClean="0">
                <a:solidFill>
                  <a:srgbClr val="C00000"/>
                </a:solidFill>
              </a:rPr>
              <a:t>OBJECTIVE</a:t>
            </a:r>
          </a:p>
          <a:p>
            <a:pPr>
              <a:spcBef>
                <a:spcPts val="1200"/>
              </a:spcBef>
            </a:pPr>
            <a:r>
              <a:rPr lang="en-US" sz="1800" dirty="0" smtClean="0"/>
              <a:t>To </a:t>
            </a:r>
            <a:r>
              <a:rPr lang="en-US" sz="1800" dirty="0"/>
              <a:t>demonstrate that selection for antibiotic resistance by </a:t>
            </a:r>
            <a:r>
              <a:rPr lang="en-US" sz="1800" dirty="0" smtClean="0"/>
              <a:t>sub-therapeutic                                                </a:t>
            </a:r>
            <a:r>
              <a:rPr lang="en-US" sz="1800" dirty="0" smtClean="0"/>
              <a:t>antibiotic </a:t>
            </a:r>
            <a:r>
              <a:rPr lang="en-US" sz="1800" dirty="0"/>
              <a:t>use in agriculture co-selects for bacteria </a:t>
            </a:r>
            <a:r>
              <a:rPr lang="en-US" sz="1800" dirty="0" smtClean="0"/>
              <a:t>with </a:t>
            </a:r>
            <a:r>
              <a:rPr lang="en-US" sz="1800" dirty="0"/>
              <a:t>increased attachment to </a:t>
            </a:r>
            <a:r>
              <a:rPr lang="en-US" sz="1800" dirty="0" smtClean="0"/>
              <a:t>                                                 sediment </a:t>
            </a:r>
            <a:r>
              <a:rPr lang="en-US" sz="1800" dirty="0"/>
              <a:t>and increased frequency of </a:t>
            </a:r>
            <a:r>
              <a:rPr lang="en-US" sz="1800" dirty="0" smtClean="0"/>
              <a:t> virulence-associated </a:t>
            </a:r>
            <a:r>
              <a:rPr lang="en-US" sz="1800" dirty="0" smtClean="0"/>
              <a:t>genes </a:t>
            </a:r>
            <a:endParaRPr lang="en-US" sz="1800" dirty="0">
              <a:solidFill>
                <a:srgbClr val="C00000"/>
              </a:solidFill>
            </a:endParaRPr>
          </a:p>
          <a:p>
            <a:endParaRPr lang="en-US" sz="1800" b="1" dirty="0" smtClean="0">
              <a:solidFill>
                <a:srgbClr val="C00000"/>
              </a:solidFill>
            </a:endParaRPr>
          </a:p>
          <a:p>
            <a:pPr>
              <a:spcAft>
                <a:spcPts val="1200"/>
              </a:spcAft>
            </a:pPr>
            <a:r>
              <a:rPr lang="en-US" sz="2200" b="1" dirty="0" smtClean="0">
                <a:solidFill>
                  <a:srgbClr val="C00000"/>
                </a:solidFill>
              </a:rPr>
              <a:t>ISOLATE COLLECTION</a:t>
            </a:r>
          </a:p>
          <a:p>
            <a:pPr marL="460375" lvl="1">
              <a:spcAft>
                <a:spcPts val="1200"/>
              </a:spcAft>
              <a:buFont typeface="Wingdings" pitchFamily="2" charset="2"/>
              <a:buChar char="v"/>
            </a:pPr>
            <a:r>
              <a:rPr lang="en-US" sz="1800" dirty="0" smtClean="0"/>
              <a:t> Manure was collected from 6 locations (Figure 1)</a:t>
            </a:r>
          </a:p>
          <a:p>
            <a:pPr marL="812800" lvl="2">
              <a:spcAft>
                <a:spcPts val="600"/>
              </a:spcAft>
              <a:buFont typeface="Arial" pitchFamily="34" charset="0"/>
              <a:buChar char="•"/>
            </a:pPr>
            <a:r>
              <a:rPr lang="en-US" sz="1800" dirty="0" smtClean="0">
                <a:solidFill>
                  <a:srgbClr val="C00000"/>
                </a:solidFill>
              </a:rPr>
              <a:t> </a:t>
            </a:r>
            <a:r>
              <a:rPr lang="en-US" sz="1800" dirty="0" smtClean="0"/>
              <a:t>2 Organic</a:t>
            </a:r>
          </a:p>
          <a:p>
            <a:pPr marL="1381125" lvl="3">
              <a:spcAft>
                <a:spcPts val="600"/>
              </a:spcAft>
              <a:buClr>
                <a:srgbClr val="C00000"/>
              </a:buClr>
              <a:buFont typeface="Calibri" pitchFamily="34" charset="0"/>
              <a:buChar char="–"/>
            </a:pPr>
            <a:r>
              <a:rPr lang="en-US" sz="1800" dirty="0" smtClean="0"/>
              <a:t> Finish operation: 90 hogs</a:t>
            </a:r>
          </a:p>
          <a:p>
            <a:pPr marL="1381125" lvl="3">
              <a:spcAft>
                <a:spcPts val="1200"/>
              </a:spcAft>
              <a:buClr>
                <a:srgbClr val="C00000"/>
              </a:buClr>
              <a:buFont typeface="Calibri" pitchFamily="34" charset="0"/>
              <a:buChar char="–"/>
            </a:pPr>
            <a:r>
              <a:rPr lang="en-US" sz="1800" dirty="0" smtClean="0"/>
              <a:t> Farrow operation: 168 sows</a:t>
            </a:r>
          </a:p>
          <a:p>
            <a:pPr marL="762000" lvl="2">
              <a:spcAft>
                <a:spcPts val="600"/>
              </a:spcAft>
              <a:buClr>
                <a:srgbClr val="C00000"/>
              </a:buClr>
              <a:buFont typeface="Arial" pitchFamily="34" charset="0"/>
              <a:buChar char="•"/>
              <a:tabLst>
                <a:tab pos="752475" algn="l"/>
              </a:tabLst>
            </a:pPr>
            <a:r>
              <a:rPr lang="en-US" sz="1800" dirty="0" smtClean="0"/>
              <a:t> 4 Sub-therapeutic</a:t>
            </a:r>
          </a:p>
          <a:p>
            <a:pPr marL="1381125" lvl="3">
              <a:spcAft>
                <a:spcPts val="600"/>
              </a:spcAft>
              <a:buClr>
                <a:srgbClr val="C00000"/>
              </a:buClr>
              <a:buFont typeface="Calibri" pitchFamily="34" charset="0"/>
              <a:buChar char="–"/>
            </a:pPr>
            <a:r>
              <a:rPr lang="en-US" sz="1800" dirty="0" smtClean="0"/>
              <a:t> Farrow operation: 100 sows</a:t>
            </a:r>
          </a:p>
          <a:p>
            <a:pPr marL="1381125" lvl="3">
              <a:spcAft>
                <a:spcPts val="600"/>
              </a:spcAft>
              <a:buClr>
                <a:srgbClr val="C00000"/>
              </a:buClr>
              <a:buFont typeface="Calibri" pitchFamily="34" charset="0"/>
              <a:buChar char="–"/>
            </a:pPr>
            <a:r>
              <a:rPr lang="en-US" sz="1800" dirty="0" smtClean="0"/>
              <a:t> Finish operation: 720 hogs</a:t>
            </a:r>
          </a:p>
          <a:p>
            <a:pPr marL="1381125" lvl="3">
              <a:spcAft>
                <a:spcPts val="600"/>
              </a:spcAft>
              <a:buClr>
                <a:srgbClr val="C00000"/>
              </a:buClr>
              <a:buFont typeface="Calibri" pitchFamily="34" charset="0"/>
              <a:buChar char="–"/>
            </a:pPr>
            <a:r>
              <a:rPr lang="en-US" sz="1800" dirty="0" smtClean="0"/>
              <a:t> Finish operation: 4000 hogs</a:t>
            </a:r>
          </a:p>
          <a:p>
            <a:pPr marL="1381125" lvl="3">
              <a:spcAft>
                <a:spcPts val="1200"/>
              </a:spcAft>
              <a:buClr>
                <a:srgbClr val="C00000"/>
              </a:buClr>
              <a:buFont typeface="Calibri" pitchFamily="34" charset="0"/>
              <a:buChar char="–"/>
            </a:pPr>
            <a:r>
              <a:rPr lang="en-US" sz="1800" dirty="0" smtClean="0"/>
              <a:t> Finish operation: 4800 hogs</a:t>
            </a:r>
          </a:p>
          <a:p>
            <a:pPr marL="460375" lvl="1">
              <a:spcAft>
                <a:spcPts val="1200"/>
              </a:spcAft>
              <a:buFont typeface="Wingdings" pitchFamily="2" charset="2"/>
              <a:buChar char="v"/>
              <a:tabLst>
                <a:tab pos="914400" algn="l"/>
              </a:tabLst>
            </a:pPr>
            <a:r>
              <a:rPr lang="en-US" sz="1800" dirty="0" smtClean="0"/>
              <a:t> </a:t>
            </a:r>
            <a:r>
              <a:rPr lang="en-US" sz="1800" i="1" dirty="0" smtClean="0"/>
              <a:t>E. coli </a:t>
            </a:r>
            <a:r>
              <a:rPr lang="en-US" sz="1800" dirty="0"/>
              <a:t>c</a:t>
            </a:r>
            <a:r>
              <a:rPr lang="en-US" sz="1800" dirty="0" smtClean="0"/>
              <a:t>olonies were enumerated from                                                                                   	manure via membrane filtration</a:t>
            </a:r>
          </a:p>
          <a:p>
            <a:pPr marL="460375" lvl="1">
              <a:buFont typeface="Wingdings" pitchFamily="2" charset="2"/>
              <a:buChar char="v"/>
              <a:tabLst>
                <a:tab pos="914400" algn="l"/>
              </a:tabLst>
            </a:pPr>
            <a:r>
              <a:rPr lang="en-US" sz="1800" dirty="0" smtClean="0"/>
              <a:t> 100 typical and atypical colonies from                                                                                            	each location were selected for 		further study</a:t>
            </a:r>
          </a:p>
          <a:p>
            <a:pPr marL="460375" lvl="1">
              <a:buClr>
                <a:srgbClr val="C00000"/>
              </a:buClr>
            </a:pPr>
            <a:endParaRPr lang="en-US" sz="2200" dirty="0" smtClean="0"/>
          </a:p>
          <a:p>
            <a:pPr>
              <a:spcAft>
                <a:spcPts val="1200"/>
              </a:spcAft>
            </a:pPr>
            <a:endParaRPr lang="en-US" sz="2600" b="1" dirty="0" smtClean="0">
              <a:solidFill>
                <a:srgbClr val="C00000"/>
              </a:solidFill>
            </a:endParaRPr>
          </a:p>
          <a:p>
            <a:pPr>
              <a:spcAft>
                <a:spcPts val="1200"/>
              </a:spcAft>
            </a:pPr>
            <a:endParaRPr lang="en-US" sz="2200" b="1" dirty="0" smtClean="0">
              <a:solidFill>
                <a:srgbClr val="C00000"/>
              </a:solidFill>
            </a:endParaRPr>
          </a:p>
          <a:p>
            <a:endParaRPr lang="en-US" sz="2600" b="1" dirty="0" smtClean="0">
              <a:solidFill>
                <a:srgbClr val="C00000"/>
              </a:solidFill>
            </a:endParaRPr>
          </a:p>
          <a:p>
            <a:pPr>
              <a:spcBef>
                <a:spcPts val="1200"/>
              </a:spcBef>
            </a:pPr>
            <a:endParaRPr lang="en-US" sz="2200" dirty="0">
              <a:solidFill>
                <a:srgbClr val="C00000"/>
              </a:solidFill>
            </a:endParaRPr>
          </a:p>
        </p:txBody>
      </p:sp>
      <p:grpSp>
        <p:nvGrpSpPr>
          <p:cNvPr id="36" name="Group 35"/>
          <p:cNvGrpSpPr/>
          <p:nvPr/>
        </p:nvGrpSpPr>
        <p:grpSpPr>
          <a:xfrm>
            <a:off x="12877800" y="10972800"/>
            <a:ext cx="6019800" cy="4876800"/>
            <a:chOff x="12725400" y="10972800"/>
            <a:chExt cx="6019800" cy="4876800"/>
          </a:xfrm>
        </p:grpSpPr>
        <p:sp>
          <p:nvSpPr>
            <p:cNvPr id="20" name="Rectangle 19"/>
            <p:cNvSpPr/>
            <p:nvPr/>
          </p:nvSpPr>
          <p:spPr>
            <a:xfrm>
              <a:off x="12725400" y="10972800"/>
              <a:ext cx="6019800" cy="4876800"/>
            </a:xfrm>
            <a:prstGeom prst="rect">
              <a:avLst/>
            </a:prstGeom>
            <a:solidFill>
              <a:srgbClr val="C00000"/>
            </a:solidFill>
            <a:ln>
              <a:solidFill>
                <a:srgbClr val="ACA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noChangeArrowheads="1"/>
            </p:cNvPicPr>
            <p:nvPr/>
          </p:nvPicPr>
          <p:blipFill>
            <a:blip r:embed="rId7" cstate="print"/>
            <a:srcRect/>
            <a:stretch>
              <a:fillRect/>
            </a:stretch>
          </p:blipFill>
          <p:spPr bwMode="auto">
            <a:xfrm>
              <a:off x="12899887" y="11161889"/>
              <a:ext cx="5681732" cy="4159956"/>
            </a:xfrm>
            <a:prstGeom prst="rect">
              <a:avLst/>
            </a:prstGeom>
            <a:noFill/>
            <a:ln w="9525">
              <a:noFill/>
              <a:miter lim="800000"/>
              <a:headEnd/>
              <a:tailEnd/>
            </a:ln>
          </p:spPr>
        </p:pic>
        <p:sp>
          <p:nvSpPr>
            <p:cNvPr id="23" name="TextBox 22"/>
            <p:cNvSpPr txBox="1"/>
            <p:nvPr/>
          </p:nvSpPr>
          <p:spPr>
            <a:xfrm>
              <a:off x="12877800" y="15392400"/>
              <a:ext cx="5715000" cy="369332"/>
            </a:xfrm>
            <a:prstGeom prst="rect">
              <a:avLst/>
            </a:prstGeom>
            <a:noFill/>
          </p:spPr>
          <p:txBody>
            <a:bodyPr wrap="square" rtlCol="0">
              <a:spAutoFit/>
            </a:bodyPr>
            <a:lstStyle/>
            <a:p>
              <a:pPr>
                <a:tabLst>
                  <a:tab pos="514350" algn="l"/>
                </a:tabLst>
              </a:pPr>
              <a:r>
                <a:rPr lang="en-US" sz="900" b="1" dirty="0" smtClean="0">
                  <a:solidFill>
                    <a:schemeClr val="bg1"/>
                  </a:solidFill>
                </a:rPr>
                <a:t>Figure 1. Iowa sample locations. Blue circles represent  swine operations that feed antibiotics at sub-therapeutic 	levels; red circles are organic swine operations.</a:t>
              </a:r>
              <a:endParaRPr lang="en-US" sz="900" b="1" dirty="0">
                <a:solidFill>
                  <a:schemeClr val="bg1"/>
                </a:solidFill>
              </a:endParaRPr>
            </a:p>
          </p:txBody>
        </p:sp>
      </p:grpSp>
      <p:grpSp>
        <p:nvGrpSpPr>
          <p:cNvPr id="42" name="Group 41"/>
          <p:cNvGrpSpPr/>
          <p:nvPr/>
        </p:nvGrpSpPr>
        <p:grpSpPr>
          <a:xfrm>
            <a:off x="20040600" y="11430000"/>
            <a:ext cx="4419600" cy="4038600"/>
            <a:chOff x="20040600" y="11353800"/>
            <a:chExt cx="4419600" cy="4038600"/>
          </a:xfrm>
        </p:grpSpPr>
        <p:sp>
          <p:nvSpPr>
            <p:cNvPr id="25" name="Rectangle 24"/>
            <p:cNvSpPr/>
            <p:nvPr/>
          </p:nvSpPr>
          <p:spPr>
            <a:xfrm>
              <a:off x="20040600" y="11353800"/>
              <a:ext cx="4419600" cy="4038600"/>
            </a:xfrm>
            <a:prstGeom prst="rect">
              <a:avLst/>
            </a:prstGeom>
            <a:solidFill>
              <a:srgbClr val="C00000"/>
            </a:solidFill>
            <a:ln>
              <a:solidFill>
                <a:srgbClr val="ACA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Chart 23"/>
            <p:cNvGraphicFramePr/>
            <p:nvPr/>
          </p:nvGraphicFramePr>
          <p:xfrm>
            <a:off x="20308455" y="11546681"/>
            <a:ext cx="3883891" cy="3159919"/>
          </p:xfrm>
          <a:graphic>
            <a:graphicData uri="http://schemas.openxmlformats.org/drawingml/2006/chart">
              <c:chart xmlns:c="http://schemas.openxmlformats.org/drawingml/2006/chart" xmlns:r="http://schemas.openxmlformats.org/officeDocument/2006/relationships" r:id="rId8"/>
            </a:graphicData>
          </a:graphic>
        </p:graphicFrame>
        <p:sp>
          <p:nvSpPr>
            <p:cNvPr id="28" name="TextBox 27"/>
            <p:cNvSpPr txBox="1"/>
            <p:nvPr/>
          </p:nvSpPr>
          <p:spPr>
            <a:xfrm>
              <a:off x="20269200" y="14782800"/>
              <a:ext cx="3950855" cy="507831"/>
            </a:xfrm>
            <a:prstGeom prst="rect">
              <a:avLst/>
            </a:prstGeom>
            <a:noFill/>
          </p:spPr>
          <p:txBody>
            <a:bodyPr wrap="square" rtlCol="0">
              <a:spAutoFit/>
            </a:bodyPr>
            <a:lstStyle/>
            <a:p>
              <a:pPr>
                <a:tabLst>
                  <a:tab pos="514350" algn="l"/>
                </a:tabLst>
              </a:pPr>
              <a:r>
                <a:rPr lang="en-US" sz="900" b="1" dirty="0" smtClean="0">
                  <a:solidFill>
                    <a:schemeClr val="bg1"/>
                  </a:solidFill>
                </a:rPr>
                <a:t>Figure 2. Percent of </a:t>
              </a:r>
              <a:r>
                <a:rPr lang="en-US" sz="900" b="1" i="1" dirty="0" smtClean="0">
                  <a:solidFill>
                    <a:schemeClr val="bg1"/>
                  </a:solidFill>
                </a:rPr>
                <a:t>E. coli </a:t>
              </a:r>
              <a:r>
                <a:rPr lang="en-US" sz="900" b="1" dirty="0" smtClean="0">
                  <a:solidFill>
                    <a:schemeClr val="bg1"/>
                  </a:solidFill>
                </a:rPr>
                <a:t>cells attached to sand particles after 20  minutes  of 	shaking. Attached fraction was calculated by taking the difference 	between the enumerated total and unattached fractions.</a:t>
              </a:r>
              <a:endParaRPr lang="en-US" sz="900" b="1" dirty="0">
                <a:solidFill>
                  <a:schemeClr val="bg1"/>
                </a:solidFill>
              </a:endParaRPr>
            </a:p>
          </p:txBody>
        </p:sp>
      </p:grpSp>
      <p:grpSp>
        <p:nvGrpSpPr>
          <p:cNvPr id="34" name="Group 33"/>
          <p:cNvGrpSpPr/>
          <p:nvPr/>
        </p:nvGrpSpPr>
        <p:grpSpPr>
          <a:xfrm>
            <a:off x="30937200" y="6934200"/>
            <a:ext cx="4800600" cy="4038600"/>
            <a:chOff x="31623000" y="9982200"/>
            <a:chExt cx="4800600" cy="4038600"/>
          </a:xfrm>
        </p:grpSpPr>
        <p:sp>
          <p:nvSpPr>
            <p:cNvPr id="31" name="Rectangle 30"/>
            <p:cNvSpPr/>
            <p:nvPr/>
          </p:nvSpPr>
          <p:spPr>
            <a:xfrm>
              <a:off x="31623000" y="9982200"/>
              <a:ext cx="4800600" cy="4038600"/>
            </a:xfrm>
            <a:prstGeom prst="rect">
              <a:avLst/>
            </a:prstGeom>
            <a:solidFill>
              <a:srgbClr val="C00000"/>
            </a:solidFill>
            <a:ln>
              <a:solidFill>
                <a:srgbClr val="ACA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0" name="Chart 29"/>
            <p:cNvGraphicFramePr/>
            <p:nvPr/>
          </p:nvGraphicFramePr>
          <p:xfrm>
            <a:off x="31800800" y="10076934"/>
            <a:ext cx="4445000" cy="3334265"/>
          </p:xfrm>
          <a:graphic>
            <a:graphicData uri="http://schemas.openxmlformats.org/drawingml/2006/chart">
              <c:chart xmlns:c="http://schemas.openxmlformats.org/drawingml/2006/chart" xmlns:r="http://schemas.openxmlformats.org/officeDocument/2006/relationships" r:id="rId9"/>
            </a:graphicData>
          </a:graphic>
        </p:graphicFrame>
        <p:sp>
          <p:nvSpPr>
            <p:cNvPr id="33" name="TextBox 32"/>
            <p:cNvSpPr txBox="1"/>
            <p:nvPr/>
          </p:nvSpPr>
          <p:spPr>
            <a:xfrm>
              <a:off x="31775400" y="13487400"/>
              <a:ext cx="4495800" cy="369332"/>
            </a:xfrm>
            <a:prstGeom prst="rect">
              <a:avLst/>
            </a:prstGeom>
            <a:noFill/>
          </p:spPr>
          <p:txBody>
            <a:bodyPr wrap="square" rtlCol="0">
              <a:spAutoFit/>
            </a:bodyPr>
            <a:lstStyle/>
            <a:p>
              <a:pPr>
                <a:tabLst>
                  <a:tab pos="461963" algn="l"/>
                </a:tabLst>
              </a:pPr>
              <a:r>
                <a:rPr lang="en-US" sz="900" b="1" dirty="0" smtClean="0">
                  <a:solidFill>
                    <a:schemeClr val="bg1"/>
                  </a:solidFill>
                </a:rPr>
                <a:t>Figure 3. Percentage of resistance colonies to Tylosin, Erythromicin, Ampicillin, and 	Chloramphenicol. Resistance was recorded as presence/absence (n=70).</a:t>
              </a:r>
              <a:endParaRPr lang="en-US" sz="900" b="1" dirty="0">
                <a:solidFill>
                  <a:schemeClr val="bg1"/>
                </a:solidFill>
              </a:endParaRPr>
            </a:p>
          </p:txBody>
        </p:sp>
      </p:grpSp>
      <p:grpSp>
        <p:nvGrpSpPr>
          <p:cNvPr id="41" name="Group 40"/>
          <p:cNvGrpSpPr/>
          <p:nvPr/>
        </p:nvGrpSpPr>
        <p:grpSpPr>
          <a:xfrm>
            <a:off x="30937200" y="13868400"/>
            <a:ext cx="4876800" cy="2667000"/>
            <a:chOff x="31394400" y="13411200"/>
            <a:chExt cx="4876800" cy="2667000"/>
          </a:xfrm>
        </p:grpSpPr>
        <p:sp>
          <p:nvSpPr>
            <p:cNvPr id="38" name="Rectangle 37"/>
            <p:cNvSpPr/>
            <p:nvPr/>
          </p:nvSpPr>
          <p:spPr>
            <a:xfrm>
              <a:off x="31394400" y="13411200"/>
              <a:ext cx="4876800" cy="2667000"/>
            </a:xfrm>
            <a:prstGeom prst="rect">
              <a:avLst/>
            </a:prstGeom>
            <a:solidFill>
              <a:srgbClr val="C00000"/>
            </a:solidFill>
            <a:ln>
              <a:solidFill>
                <a:srgbClr val="ACA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7" name="Object 36"/>
            <p:cNvGraphicFramePr>
              <a:graphicFrameLocks noChangeAspect="1"/>
            </p:cNvGraphicFramePr>
            <p:nvPr/>
          </p:nvGraphicFramePr>
          <p:xfrm>
            <a:off x="31524575" y="14020800"/>
            <a:ext cx="4616450" cy="1933575"/>
          </p:xfrm>
          <a:graphic>
            <a:graphicData uri="http://schemas.openxmlformats.org/presentationml/2006/ole">
              <p:oleObj spid="_x0000_s1026" name="Worksheet" r:id="rId10" imgW="4057507" imgH="1933575" progId="Excel.Sheet.12">
                <p:embed/>
              </p:oleObj>
            </a:graphicData>
          </a:graphic>
        </p:graphicFrame>
        <p:sp>
          <p:nvSpPr>
            <p:cNvPr id="40" name="TextBox 39"/>
            <p:cNvSpPr txBox="1"/>
            <p:nvPr/>
          </p:nvSpPr>
          <p:spPr>
            <a:xfrm>
              <a:off x="31470600" y="13411200"/>
              <a:ext cx="4724400" cy="646331"/>
            </a:xfrm>
            <a:prstGeom prst="rect">
              <a:avLst/>
            </a:prstGeom>
            <a:noFill/>
          </p:spPr>
          <p:txBody>
            <a:bodyPr wrap="square" rtlCol="0">
              <a:spAutoFit/>
            </a:bodyPr>
            <a:lstStyle/>
            <a:p>
              <a:pPr>
                <a:tabLst>
                  <a:tab pos="403225" algn="l"/>
                </a:tabLst>
              </a:pPr>
              <a:r>
                <a:rPr lang="en-US" sz="900" b="1" dirty="0" smtClean="0">
                  <a:solidFill>
                    <a:schemeClr val="bg1"/>
                  </a:solidFill>
                </a:rPr>
                <a:t>Table 1. </a:t>
              </a:r>
              <a:r>
                <a:rPr lang="en-US" sz="900" b="1" i="1" dirty="0" smtClean="0">
                  <a:solidFill>
                    <a:schemeClr val="bg1"/>
                  </a:solidFill>
                </a:rPr>
                <a:t>E. coli</a:t>
              </a:r>
              <a:r>
                <a:rPr lang="en-US" sz="900" b="1" dirty="0" smtClean="0">
                  <a:solidFill>
                    <a:schemeClr val="bg1"/>
                  </a:solidFill>
                </a:rPr>
                <a:t> strains isolated from sub-therapeutic operations have increased frequency of 	the genes encoding P </a:t>
              </a:r>
              <a:r>
                <a:rPr lang="en-US" sz="900" b="1" dirty="0" err="1" smtClean="0">
                  <a:solidFill>
                    <a:schemeClr val="bg1"/>
                  </a:solidFill>
                </a:rPr>
                <a:t>pili</a:t>
              </a:r>
              <a:r>
                <a:rPr lang="en-US" sz="900" b="1" dirty="0" smtClean="0">
                  <a:solidFill>
                    <a:schemeClr val="bg1"/>
                  </a:solidFill>
                </a:rPr>
                <a:t> relative to isolates from organic operations. Values indicates 	the percent of the queried population that tested positive for the indicated factor. 43 	strains were analyzed from each set by gene-specific </a:t>
              </a:r>
              <a:r>
                <a:rPr lang="en-US" sz="900" b="1" dirty="0" smtClean="0">
                  <a:solidFill>
                    <a:schemeClr val="bg1"/>
                  </a:solidFill>
                </a:rPr>
                <a:t>PCR.</a:t>
              </a:r>
              <a:endParaRPr lang="en-US" sz="900" b="1" dirty="0">
                <a:solidFill>
                  <a:schemeClr val="bg1"/>
                </a:solidFill>
              </a:endParaRPr>
            </a:p>
          </p:txBody>
        </p:sp>
      </p:grpSp>
      <p:sp>
        <p:nvSpPr>
          <p:cNvPr id="29" name="TextBox 28"/>
          <p:cNvSpPr txBox="1"/>
          <p:nvPr/>
        </p:nvSpPr>
        <p:spPr>
          <a:xfrm>
            <a:off x="381000" y="14859000"/>
            <a:ext cx="6781800" cy="4832092"/>
          </a:xfrm>
          <a:prstGeom prst="rect">
            <a:avLst/>
          </a:prstGeom>
          <a:noFill/>
        </p:spPr>
        <p:txBody>
          <a:bodyPr wrap="square" rtlCol="0">
            <a:spAutoFit/>
          </a:bodyPr>
          <a:lstStyle/>
          <a:p>
            <a:r>
              <a:rPr lang="en-US" sz="2000" b="1" dirty="0" smtClean="0">
                <a:solidFill>
                  <a:srgbClr val="C00000"/>
                </a:solidFill>
              </a:rPr>
              <a:t>ACKNOWLEDGEMENTS</a:t>
            </a:r>
          </a:p>
          <a:p>
            <a:pPr>
              <a:spcBef>
                <a:spcPts val="600"/>
              </a:spcBef>
              <a:tabLst>
                <a:tab pos="287338" algn="l"/>
              </a:tabLst>
            </a:pPr>
            <a:r>
              <a:rPr lang="en-US" sz="2000" dirty="0" smtClean="0">
                <a:solidFill>
                  <a:srgbClr val="C00000"/>
                </a:solidFill>
              </a:rPr>
              <a:t>	</a:t>
            </a:r>
            <a:r>
              <a:rPr lang="en-US" sz="1400" dirty="0" smtClean="0"/>
              <a:t>The authors would like to extend their thanks to the following people for their help and 	expertise: </a:t>
            </a:r>
            <a:r>
              <a:rPr lang="en-US" sz="1400" dirty="0" smtClean="0"/>
              <a:t>Carl </a:t>
            </a:r>
            <a:r>
              <a:rPr lang="en-US" sz="1400" dirty="0" smtClean="0"/>
              <a:t>Pederson, </a:t>
            </a:r>
            <a:r>
              <a:rPr lang="en-US" sz="1400" dirty="0" err="1" smtClean="0"/>
              <a:t>Pramod</a:t>
            </a:r>
            <a:r>
              <a:rPr lang="en-US" sz="1400" dirty="0" smtClean="0"/>
              <a:t> </a:t>
            </a:r>
            <a:r>
              <a:rPr lang="en-US" sz="1400" dirty="0" err="1" smtClean="0"/>
              <a:t>Pandey</a:t>
            </a:r>
            <a:r>
              <a:rPr lang="en-US" sz="1400" dirty="0" smtClean="0"/>
              <a:t>, Bridgette Huss, David </a:t>
            </a:r>
            <a:r>
              <a:rPr lang="en-US" sz="1400" dirty="0" err="1" smtClean="0"/>
              <a:t>Westhoff</a:t>
            </a:r>
            <a:r>
              <a:rPr lang="en-US" sz="1400" dirty="0" smtClean="0"/>
              <a:t>, Paige </a:t>
            </a:r>
            <a:r>
              <a:rPr lang="en-US" sz="1400" dirty="0" err="1" smtClean="0"/>
              <a:t>Dugal</a:t>
            </a:r>
            <a:r>
              <a:rPr lang="en-US" sz="1400" dirty="0" smtClean="0"/>
              <a:t>, 	Ping Liu, the staff </a:t>
            </a:r>
            <a:r>
              <a:rPr lang="en-US" sz="1400" dirty="0" err="1" smtClean="0"/>
              <a:t>Jarboe’s</a:t>
            </a:r>
            <a:r>
              <a:rPr lang="en-US" sz="1400" dirty="0" smtClean="0"/>
              <a:t> laboratory, and John, Molly and Shannon Zwonitzer.</a:t>
            </a:r>
          </a:p>
          <a:p>
            <a:pPr>
              <a:tabLst>
                <a:tab pos="287338" algn="l"/>
              </a:tabLst>
            </a:pPr>
            <a:endParaRPr lang="en-US" sz="2000" b="1" dirty="0" smtClean="0">
              <a:solidFill>
                <a:srgbClr val="C00000"/>
              </a:solidFill>
            </a:endParaRPr>
          </a:p>
          <a:p>
            <a:pPr>
              <a:tabLst>
                <a:tab pos="287338" algn="l"/>
              </a:tabLst>
            </a:pPr>
            <a:r>
              <a:rPr lang="en-US" sz="2000" b="1" dirty="0" smtClean="0">
                <a:solidFill>
                  <a:srgbClr val="C00000"/>
                </a:solidFill>
              </a:rPr>
              <a:t>LITERATURE CITED</a:t>
            </a:r>
          </a:p>
          <a:p>
            <a:pPr defTabSz="574675">
              <a:spcBef>
                <a:spcPts val="600"/>
              </a:spcBef>
              <a:tabLst>
                <a:tab pos="287338" algn="l"/>
                <a:tab pos="688975" algn="l"/>
              </a:tabLst>
            </a:pPr>
            <a:r>
              <a:rPr lang="en-US" sz="1400" dirty="0" smtClean="0"/>
              <a:t>	Carlson</a:t>
            </a:r>
            <a:r>
              <a:rPr lang="en-US" sz="1400" dirty="0" smtClean="0"/>
              <a:t>, M.S. and T.J. </a:t>
            </a:r>
            <a:r>
              <a:rPr lang="en-US" sz="1400" dirty="0" err="1" smtClean="0"/>
              <a:t>Fangman</a:t>
            </a:r>
            <a:r>
              <a:rPr lang="en-US" sz="1400" dirty="0" smtClean="0"/>
              <a:t>. 2000. Swine antibiotics and feed additives: food 	</a:t>
            </a:r>
            <a:r>
              <a:rPr lang="en-US" sz="1400" dirty="0" smtClean="0"/>
              <a:t>		safety </a:t>
            </a:r>
            <a:r>
              <a:rPr lang="en-US" sz="1400" dirty="0" smtClean="0"/>
              <a:t>considerations. University of Missouri Extension Publication. </a:t>
            </a:r>
            <a:endParaRPr lang="en-US" sz="1400" dirty="0" smtClean="0"/>
          </a:p>
          <a:p>
            <a:pPr defTabSz="574675">
              <a:spcBef>
                <a:spcPts val="600"/>
              </a:spcBef>
              <a:tabLst>
                <a:tab pos="287338" algn="l"/>
                <a:tab pos="688975" algn="l"/>
              </a:tabLst>
            </a:pPr>
            <a:r>
              <a:rPr lang="en-US" sz="1400" dirty="0" smtClean="0"/>
              <a:t>	</a:t>
            </a:r>
            <a:r>
              <a:rPr lang="en-US" sz="1400" dirty="0" err="1" smtClean="0"/>
              <a:t>Karami</a:t>
            </a:r>
            <a:r>
              <a:rPr lang="en-US" sz="1400" dirty="0" smtClean="0"/>
              <a:t>, N., C. </a:t>
            </a:r>
            <a:r>
              <a:rPr lang="en-US" sz="1400" dirty="0" err="1" smtClean="0"/>
              <a:t>Hannoun</a:t>
            </a:r>
            <a:r>
              <a:rPr lang="en-US" sz="1400" dirty="0" smtClean="0"/>
              <a:t>, I. </a:t>
            </a:r>
            <a:r>
              <a:rPr lang="en-US" sz="1400" dirty="0" err="1" smtClean="0"/>
              <a:t>Adlerberth</a:t>
            </a:r>
            <a:r>
              <a:rPr lang="en-US" sz="1400" dirty="0" smtClean="0"/>
              <a:t> </a:t>
            </a:r>
            <a:r>
              <a:rPr lang="en-US" sz="1400" dirty="0" smtClean="0"/>
              <a:t>and A.E. </a:t>
            </a:r>
            <a:r>
              <a:rPr lang="en-US" sz="1400" dirty="0" err="1" smtClean="0"/>
              <a:t>Wold</a:t>
            </a:r>
            <a:r>
              <a:rPr lang="en-US" sz="1400" dirty="0" smtClean="0"/>
              <a:t>. 2008. Colonization dynamics of 		</a:t>
            </a:r>
            <a:r>
              <a:rPr lang="en-US" sz="1400" dirty="0" err="1" smtClean="0"/>
              <a:t>ampicillin</a:t>
            </a:r>
            <a:r>
              <a:rPr lang="en-US" sz="1400" dirty="0" smtClean="0"/>
              <a:t>-resistant </a:t>
            </a:r>
            <a:r>
              <a:rPr lang="en-US" sz="1400" i="1" dirty="0" smtClean="0"/>
              <a:t>Escherichia coli</a:t>
            </a:r>
            <a:r>
              <a:rPr lang="en-US" sz="1400" dirty="0" smtClean="0"/>
              <a:t> in the infantile colonic </a:t>
            </a:r>
            <a:r>
              <a:rPr lang="en-US" sz="1400" dirty="0" err="1" smtClean="0"/>
              <a:t>microbiota</a:t>
            </a:r>
            <a:r>
              <a:rPr lang="en-US" sz="1400" dirty="0" smtClean="0"/>
              <a:t>. Journal of 		Antimicrobial </a:t>
            </a:r>
            <a:r>
              <a:rPr lang="en-US" sz="1400" dirty="0" err="1" smtClean="0"/>
              <a:t>Chemotherpy</a:t>
            </a:r>
            <a:r>
              <a:rPr lang="en-US" sz="1400" dirty="0" smtClean="0"/>
              <a:t>. 62: 703-708.</a:t>
            </a:r>
          </a:p>
          <a:p>
            <a:pPr defTabSz="574675">
              <a:spcBef>
                <a:spcPts val="600"/>
              </a:spcBef>
              <a:tabLst>
                <a:tab pos="287338" algn="l"/>
                <a:tab pos="688975" algn="l"/>
              </a:tabLst>
            </a:pPr>
            <a:r>
              <a:rPr lang="en-US" sz="1400" dirty="0" smtClean="0"/>
              <a:t>	</a:t>
            </a:r>
            <a:r>
              <a:rPr lang="en-US" sz="1400" dirty="0" err="1" smtClean="0"/>
              <a:t>Arisoy</a:t>
            </a:r>
            <a:r>
              <a:rPr lang="en-US" sz="1400" dirty="0" smtClean="0"/>
              <a:t>, M., A.Y. </a:t>
            </a:r>
            <a:r>
              <a:rPr lang="en-US" sz="1400" dirty="0" err="1" smtClean="0"/>
              <a:t>Rad</a:t>
            </a:r>
            <a:r>
              <a:rPr lang="en-US" sz="1400" dirty="0" smtClean="0"/>
              <a:t>, A. Akin and N. </a:t>
            </a:r>
            <a:r>
              <a:rPr lang="en-US" sz="1400" dirty="0" err="1" smtClean="0"/>
              <a:t>Akar</a:t>
            </a:r>
            <a:r>
              <a:rPr lang="en-US" sz="1400" dirty="0" smtClean="0"/>
              <a:t>. 2008. Relationship between susceptibility to 		antimicrobials and virulence factors in </a:t>
            </a:r>
            <a:r>
              <a:rPr lang="en-US" sz="1400" dirty="0" err="1" smtClean="0"/>
              <a:t>paediatric</a:t>
            </a:r>
            <a:r>
              <a:rPr lang="en-US" sz="1400" dirty="0" smtClean="0"/>
              <a:t> </a:t>
            </a:r>
            <a:r>
              <a:rPr lang="en-US" sz="1400" i="1" dirty="0" smtClean="0"/>
              <a:t>Escherichia coli</a:t>
            </a:r>
            <a:r>
              <a:rPr lang="en-US" sz="1400" dirty="0" smtClean="0"/>
              <a:t> isolates. 			International Journal of Antimicrobial Agents. S4-S8.</a:t>
            </a:r>
          </a:p>
          <a:p>
            <a:pPr defTabSz="574675">
              <a:tabLst>
                <a:tab pos="287338" algn="l"/>
                <a:tab pos="688975" algn="l"/>
              </a:tabLst>
            </a:pPr>
            <a:endParaRPr lang="en-US" sz="1400" dirty="0" smtClean="0"/>
          </a:p>
          <a:p>
            <a:pPr>
              <a:tabLst>
                <a:tab pos="287338" algn="l"/>
              </a:tabLst>
            </a:pPr>
            <a:endParaRPr lang="en-US" sz="2000" b="1" dirty="0" smtClean="0">
              <a:solidFill>
                <a:srgbClr val="C00000"/>
              </a:solidFill>
            </a:endParaRPr>
          </a:p>
          <a:p>
            <a:pPr>
              <a:tabLst>
                <a:tab pos="287338" algn="l"/>
              </a:tabLst>
            </a:pPr>
            <a:endParaRPr lang="en-US" sz="1400" dirty="0" smtClean="0">
              <a:solidFill>
                <a:srgbClr val="C00000"/>
              </a:solidFill>
            </a:endParaRPr>
          </a:p>
          <a:p>
            <a:endParaRPr lang="en-US" sz="2000" dirty="0">
              <a:solidFill>
                <a:srgbClr val="C0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740</TotalTime>
  <Words>634</Words>
  <Application>Microsoft Office PowerPoint</Application>
  <PresentationFormat>Custom</PresentationFormat>
  <Paragraphs>132</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Worksheet</vt:lpstr>
      <vt:lpstr>Slide 1</vt:lpstr>
    </vt:vector>
  </TitlesOfParts>
  <Company>Iowa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Martha Zwonitzer</dc:creator>
  <cp:lastModifiedBy>Martha Zwonitzer</cp:lastModifiedBy>
  <cp:revision>52</cp:revision>
  <dcterms:created xsi:type="dcterms:W3CDTF">2009-10-28T13:48:19Z</dcterms:created>
  <dcterms:modified xsi:type="dcterms:W3CDTF">2009-10-29T18:10:18Z</dcterms:modified>
</cp:coreProperties>
</file>