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1089600" cy="14630400"/>
  <p:notesSz cx="6858000" cy="9144000"/>
  <p:custDataLst>
    <p:tags r:id="rId4"/>
  </p:custDataLst>
  <p:defaultTextStyle>
    <a:defPPr>
      <a:defRPr lang="en-US"/>
    </a:defPPr>
    <a:lvl1pPr marL="0" algn="l" defTabSz="2610457" rtl="0" eaLnBrk="1" latinLnBrk="0" hangingPunct="1">
      <a:defRPr sz="5100" kern="1200">
        <a:solidFill>
          <a:schemeClr val="tx1"/>
        </a:solidFill>
        <a:latin typeface="+mn-lt"/>
        <a:ea typeface="+mn-ea"/>
        <a:cs typeface="+mn-cs"/>
      </a:defRPr>
    </a:lvl1pPr>
    <a:lvl2pPr marL="1305223" algn="l" defTabSz="2610457" rtl="0" eaLnBrk="1" latinLnBrk="0" hangingPunct="1">
      <a:defRPr sz="5100" kern="1200">
        <a:solidFill>
          <a:schemeClr val="tx1"/>
        </a:solidFill>
        <a:latin typeface="+mn-lt"/>
        <a:ea typeface="+mn-ea"/>
        <a:cs typeface="+mn-cs"/>
      </a:defRPr>
    </a:lvl2pPr>
    <a:lvl3pPr marL="2610457" algn="l" defTabSz="2610457" rtl="0" eaLnBrk="1" latinLnBrk="0" hangingPunct="1">
      <a:defRPr sz="5100" kern="1200">
        <a:solidFill>
          <a:schemeClr val="tx1"/>
        </a:solidFill>
        <a:latin typeface="+mn-lt"/>
        <a:ea typeface="+mn-ea"/>
        <a:cs typeface="+mn-cs"/>
      </a:defRPr>
    </a:lvl3pPr>
    <a:lvl4pPr marL="3915680" algn="l" defTabSz="2610457" rtl="0" eaLnBrk="1" latinLnBrk="0" hangingPunct="1">
      <a:defRPr sz="5100" kern="1200">
        <a:solidFill>
          <a:schemeClr val="tx1"/>
        </a:solidFill>
        <a:latin typeface="+mn-lt"/>
        <a:ea typeface="+mn-ea"/>
        <a:cs typeface="+mn-cs"/>
      </a:defRPr>
    </a:lvl4pPr>
    <a:lvl5pPr marL="5220912" algn="l" defTabSz="2610457" rtl="0" eaLnBrk="1" latinLnBrk="0" hangingPunct="1">
      <a:defRPr sz="5100" kern="1200">
        <a:solidFill>
          <a:schemeClr val="tx1"/>
        </a:solidFill>
        <a:latin typeface="+mn-lt"/>
        <a:ea typeface="+mn-ea"/>
        <a:cs typeface="+mn-cs"/>
      </a:defRPr>
    </a:lvl5pPr>
    <a:lvl6pPr marL="6526138" algn="l" defTabSz="2610457" rtl="0" eaLnBrk="1" latinLnBrk="0" hangingPunct="1">
      <a:defRPr sz="5100" kern="1200">
        <a:solidFill>
          <a:schemeClr val="tx1"/>
        </a:solidFill>
        <a:latin typeface="+mn-lt"/>
        <a:ea typeface="+mn-ea"/>
        <a:cs typeface="+mn-cs"/>
      </a:defRPr>
    </a:lvl6pPr>
    <a:lvl7pPr marL="7831363" algn="l" defTabSz="2610457" rtl="0" eaLnBrk="1" latinLnBrk="0" hangingPunct="1">
      <a:defRPr sz="5100" kern="1200">
        <a:solidFill>
          <a:schemeClr val="tx1"/>
        </a:solidFill>
        <a:latin typeface="+mn-lt"/>
        <a:ea typeface="+mn-ea"/>
        <a:cs typeface="+mn-cs"/>
      </a:defRPr>
    </a:lvl7pPr>
    <a:lvl8pPr marL="9136592" algn="l" defTabSz="2610457" rtl="0" eaLnBrk="1" latinLnBrk="0" hangingPunct="1">
      <a:defRPr sz="5100" kern="1200">
        <a:solidFill>
          <a:schemeClr val="tx1"/>
        </a:solidFill>
        <a:latin typeface="+mn-lt"/>
        <a:ea typeface="+mn-ea"/>
        <a:cs typeface="+mn-cs"/>
      </a:defRPr>
    </a:lvl8pPr>
    <a:lvl9pPr marL="10441818" algn="l" defTabSz="2610457" rtl="0" eaLnBrk="1" latinLnBrk="0" hangingPunct="1">
      <a:defRPr sz="5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281B"/>
    <a:srgbClr val="7E1E1C"/>
    <a:srgbClr val="00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259" autoAdjust="0"/>
  </p:normalViewPr>
  <p:slideViewPr>
    <p:cSldViewPr>
      <p:cViewPr varScale="1">
        <p:scale>
          <a:sx n="22" d="100"/>
          <a:sy n="22" d="100"/>
        </p:scale>
        <p:origin x="-780" y="-36"/>
      </p:cViewPr>
      <p:guideLst>
        <p:guide orient="horz" pos="4608"/>
        <p:guide pos="979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32"/>
  <c:chart>
    <c:autoTitleDeleted val="1"/>
    <c:plotArea>
      <c:layout>
        <c:manualLayout>
          <c:layoutTarget val="inner"/>
          <c:xMode val="edge"/>
          <c:yMode val="edge"/>
          <c:x val="9.8950701814447178E-2"/>
          <c:y val="2.6930098811178055E-2"/>
          <c:w val="0.87627231781212533"/>
          <c:h val="0.90036652223205105"/>
        </c:manualLayout>
      </c:layout>
      <c:barChart>
        <c:barDir val="col"/>
        <c:grouping val="clustered"/>
        <c:ser>
          <c:idx val="0"/>
          <c:order val="0"/>
          <c:tx>
            <c:strRef>
              <c:f>Sheet1!$B$1</c:f>
              <c:strCache>
                <c:ptCount val="1"/>
                <c:pt idx="0">
                  <c:v>Total Soluble Flavonoids</c:v>
                </c:pt>
              </c:strCache>
            </c:strRef>
          </c:tx>
          <c:cat>
            <c:strRef>
              <c:f>Sheet1!$A$2:$A$6</c:f>
              <c:strCache>
                <c:ptCount val="5"/>
                <c:pt idx="0">
                  <c:v>Bermudagrass 'a'</c:v>
                </c:pt>
                <c:pt idx="1">
                  <c:v>Buffalograss 'b'</c:v>
                </c:pt>
                <c:pt idx="2">
                  <c:v>Tall Fescue 'c'</c:v>
                </c:pt>
                <c:pt idx="3">
                  <c:v>Perennial Ryegrass 'd'</c:v>
                </c:pt>
                <c:pt idx="4">
                  <c:v>Kentucky Bluegrass 'd'</c:v>
                </c:pt>
              </c:strCache>
            </c:strRef>
          </c:cat>
          <c:val>
            <c:numRef>
              <c:f>Sheet1!$B$2:$B$6</c:f>
              <c:numCache>
                <c:formatCode>General</c:formatCode>
                <c:ptCount val="5"/>
                <c:pt idx="0">
                  <c:v>0.82</c:v>
                </c:pt>
                <c:pt idx="1">
                  <c:v>1.88</c:v>
                </c:pt>
                <c:pt idx="2">
                  <c:v>1.1000000000000001</c:v>
                </c:pt>
                <c:pt idx="3">
                  <c:v>0.5</c:v>
                </c:pt>
                <c:pt idx="4">
                  <c:v>0.56000000000000005</c:v>
                </c:pt>
              </c:numCache>
            </c:numRef>
          </c:val>
        </c:ser>
        <c:axId val="53300224"/>
        <c:axId val="53539584"/>
      </c:barChart>
      <c:catAx>
        <c:axId val="53300224"/>
        <c:scaling>
          <c:orientation val="minMax"/>
        </c:scaling>
        <c:axPos val="b"/>
        <c:tickLblPos val="nextTo"/>
        <c:crossAx val="53539584"/>
        <c:crosses val="autoZero"/>
        <c:auto val="1"/>
        <c:lblAlgn val="ctr"/>
        <c:lblOffset val="100"/>
      </c:catAx>
      <c:valAx>
        <c:axId val="53539584"/>
        <c:scaling>
          <c:orientation val="minMax"/>
        </c:scaling>
        <c:axPos val="l"/>
        <c:majorGridlines/>
        <c:numFmt formatCode="General" sourceLinked="1"/>
        <c:tickLblPos val="nextTo"/>
        <c:crossAx val="53300224"/>
        <c:crosses val="autoZero"/>
        <c:crossBetween val="between"/>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32"/>
  <c:chart>
    <c:autoTitleDeleted val="1"/>
    <c:plotArea>
      <c:layout/>
      <c:barChart>
        <c:barDir val="col"/>
        <c:grouping val="clustered"/>
        <c:ser>
          <c:idx val="0"/>
          <c:order val="0"/>
          <c:tx>
            <c:strRef>
              <c:f>Sheet1!$B$1</c:f>
              <c:strCache>
                <c:ptCount val="1"/>
                <c:pt idx="0">
                  <c:v>Total Soluble Phenolics</c:v>
                </c:pt>
              </c:strCache>
            </c:strRef>
          </c:tx>
          <c:cat>
            <c:strRef>
              <c:f>Sheet1!$A$2:$A$6</c:f>
              <c:strCache>
                <c:ptCount val="5"/>
                <c:pt idx="0">
                  <c:v>Bermudagrass 'a'</c:v>
                </c:pt>
                <c:pt idx="1">
                  <c:v>Buffalograss 'b'</c:v>
                </c:pt>
                <c:pt idx="2">
                  <c:v>Tall Fescue 'c'</c:v>
                </c:pt>
                <c:pt idx="3">
                  <c:v>Perennial Ryegrass 'd'</c:v>
                </c:pt>
                <c:pt idx="4">
                  <c:v>Kentucky bluegrass 'a'</c:v>
                </c:pt>
              </c:strCache>
            </c:strRef>
          </c:cat>
          <c:val>
            <c:numRef>
              <c:f>Sheet1!$B$2:$B$6</c:f>
              <c:numCache>
                <c:formatCode>General</c:formatCode>
                <c:ptCount val="5"/>
                <c:pt idx="0">
                  <c:v>1.1700000000000002</c:v>
                </c:pt>
                <c:pt idx="1">
                  <c:v>2.2400000000000002</c:v>
                </c:pt>
                <c:pt idx="2">
                  <c:v>1.74</c:v>
                </c:pt>
                <c:pt idx="3">
                  <c:v>0.63000000000000012</c:v>
                </c:pt>
                <c:pt idx="4">
                  <c:v>1.23</c:v>
                </c:pt>
              </c:numCache>
            </c:numRef>
          </c:val>
        </c:ser>
        <c:axId val="53936128"/>
        <c:axId val="53937664"/>
      </c:barChart>
      <c:catAx>
        <c:axId val="53936128"/>
        <c:scaling>
          <c:orientation val="minMax"/>
        </c:scaling>
        <c:axPos val="b"/>
        <c:tickLblPos val="nextTo"/>
        <c:crossAx val="53937664"/>
        <c:crosses val="autoZero"/>
        <c:auto val="1"/>
        <c:lblAlgn val="ctr"/>
        <c:lblOffset val="100"/>
      </c:catAx>
      <c:valAx>
        <c:axId val="53937664"/>
        <c:scaling>
          <c:orientation val="minMax"/>
        </c:scaling>
        <c:axPos val="l"/>
        <c:majorGridlines/>
        <c:numFmt formatCode="General" sourceLinked="1"/>
        <c:tickLblPos val="nextTo"/>
        <c:crossAx val="53936128"/>
        <c:crosses val="autoZero"/>
        <c:crossBetween val="between"/>
      </c:valAx>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32"/>
  <c:chart>
    <c:title>
      <c:layout/>
    </c:title>
    <c:plotArea>
      <c:layout/>
      <c:pieChart>
        <c:varyColors val="1"/>
        <c:ser>
          <c:idx val="0"/>
          <c:order val="0"/>
          <c:tx>
            <c:strRef>
              <c:f>Sheet1!$B$1</c:f>
              <c:strCache>
                <c:ptCount val="1"/>
                <c:pt idx="0">
                  <c:v>Bermudagrass</c:v>
                </c:pt>
              </c:strCache>
            </c:strRef>
          </c:tx>
          <c:dLbls>
            <c:showPercent val="1"/>
            <c:showLeaderLines val="1"/>
          </c:dLbls>
          <c:cat>
            <c:strRef>
              <c:f>Sheet1!$A$2:$A$3</c:f>
              <c:strCache>
                <c:ptCount val="2"/>
                <c:pt idx="0">
                  <c:v>1st Qtr</c:v>
                </c:pt>
                <c:pt idx="1">
                  <c:v>2nd Qtr</c:v>
                </c:pt>
              </c:strCache>
            </c:strRef>
          </c:cat>
          <c:val>
            <c:numRef>
              <c:f>Sheet1!$B$2:$B$3</c:f>
              <c:numCache>
                <c:formatCode>General</c:formatCode>
                <c:ptCount val="2"/>
                <c:pt idx="0">
                  <c:v>0.35000000000000003</c:v>
                </c:pt>
                <c:pt idx="1">
                  <c:v>0.82000000000000006</c:v>
                </c:pt>
              </c:numCache>
            </c:numRef>
          </c:val>
        </c:ser>
        <c:dLbls>
          <c:showPercent val="1"/>
        </c:dLbls>
        <c:firstSliceAng val="0"/>
      </c:pieChart>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32"/>
  <c:chart>
    <c:title>
      <c:layout/>
    </c:title>
    <c:plotArea>
      <c:layout/>
      <c:pieChart>
        <c:varyColors val="1"/>
        <c:ser>
          <c:idx val="0"/>
          <c:order val="0"/>
          <c:tx>
            <c:strRef>
              <c:f>Sheet1!$B$1</c:f>
              <c:strCache>
                <c:ptCount val="1"/>
                <c:pt idx="0">
                  <c:v>Tall Fescue</c:v>
                </c:pt>
              </c:strCache>
            </c:strRef>
          </c:tx>
          <c:dLbls>
            <c:showPercent val="1"/>
            <c:showLeaderLines val="1"/>
          </c:dLbls>
          <c:cat>
            <c:strRef>
              <c:f>Sheet1!$A$2:$A$3</c:f>
              <c:strCache>
                <c:ptCount val="2"/>
                <c:pt idx="0">
                  <c:v>1st Qtr</c:v>
                </c:pt>
                <c:pt idx="1">
                  <c:v>2nd Qtr</c:v>
                </c:pt>
              </c:strCache>
            </c:strRef>
          </c:cat>
          <c:val>
            <c:numRef>
              <c:f>Sheet1!$B$2:$B$3</c:f>
              <c:numCache>
                <c:formatCode>General</c:formatCode>
                <c:ptCount val="2"/>
                <c:pt idx="0">
                  <c:v>0.64000000000000012</c:v>
                </c:pt>
                <c:pt idx="1">
                  <c:v>1.1000000000000001</c:v>
                </c:pt>
              </c:numCache>
            </c:numRef>
          </c:val>
        </c:ser>
        <c:dLbls>
          <c:showPercent val="1"/>
        </c:dLbls>
        <c:firstSliceAng val="0"/>
      </c:pieChart>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32"/>
  <c:chart>
    <c:title>
      <c:tx>
        <c:rich>
          <a:bodyPr/>
          <a:lstStyle/>
          <a:p>
            <a:pPr>
              <a:defRPr/>
            </a:pPr>
            <a:r>
              <a:rPr lang="en-US" dirty="0" smtClean="0"/>
              <a:t>Perennial Ryegrass</a:t>
            </a:r>
            <a:endParaRPr lang="en-US" dirty="0"/>
          </a:p>
        </c:rich>
      </c:tx>
      <c:layout/>
    </c:title>
    <c:plotArea>
      <c:layout/>
      <c:pieChart>
        <c:varyColors val="1"/>
        <c:ser>
          <c:idx val="0"/>
          <c:order val="0"/>
          <c:tx>
            <c:strRef>
              <c:f>Sheet1!$B$1</c:f>
              <c:strCache>
                <c:ptCount val="1"/>
                <c:pt idx="0">
                  <c:v>pr</c:v>
                </c:pt>
              </c:strCache>
            </c:strRef>
          </c:tx>
          <c:dLbls>
            <c:showPercent val="1"/>
            <c:showLeaderLines val="1"/>
          </c:dLbls>
          <c:cat>
            <c:strRef>
              <c:f>Sheet1!$A$2:$A$3</c:f>
              <c:strCache>
                <c:ptCount val="2"/>
                <c:pt idx="0">
                  <c:v>1st Qtr</c:v>
                </c:pt>
                <c:pt idx="1">
                  <c:v>2nd Qtr</c:v>
                </c:pt>
              </c:strCache>
            </c:strRef>
          </c:cat>
          <c:val>
            <c:numRef>
              <c:f>Sheet1!$B$2:$B$3</c:f>
              <c:numCache>
                <c:formatCode>General</c:formatCode>
                <c:ptCount val="2"/>
                <c:pt idx="0">
                  <c:v>0.13</c:v>
                </c:pt>
                <c:pt idx="1">
                  <c:v>0.5</c:v>
                </c:pt>
              </c:numCache>
            </c:numRef>
          </c:val>
        </c:ser>
        <c:dLbls>
          <c:showPercent val="1"/>
        </c:dLbls>
        <c:firstSliceAng val="0"/>
      </c:pieChart>
    </c:plotArea>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32"/>
  <c:chart>
    <c:title>
      <c:tx>
        <c:rich>
          <a:bodyPr/>
          <a:lstStyle/>
          <a:p>
            <a:pPr>
              <a:defRPr/>
            </a:pPr>
            <a:r>
              <a:rPr lang="en-US" dirty="0" smtClean="0"/>
              <a:t>Kentucky Bluegrass </a:t>
            </a:r>
            <a:endParaRPr lang="en-US" dirty="0"/>
          </a:p>
        </c:rich>
      </c:tx>
      <c:layout/>
    </c:title>
    <c:plotArea>
      <c:layout/>
      <c:pieChart>
        <c:varyColors val="1"/>
        <c:ser>
          <c:idx val="0"/>
          <c:order val="0"/>
          <c:tx>
            <c:strRef>
              <c:f>Sheet1!$B$1</c:f>
              <c:strCache>
                <c:ptCount val="1"/>
                <c:pt idx="0">
                  <c:v>Kentucky </c:v>
                </c:pt>
              </c:strCache>
            </c:strRef>
          </c:tx>
          <c:dLbls>
            <c:showPercent val="1"/>
            <c:showLeaderLines val="1"/>
          </c:dLbls>
          <c:cat>
            <c:strRef>
              <c:f>Sheet1!$A$2:$A$3</c:f>
              <c:strCache>
                <c:ptCount val="2"/>
                <c:pt idx="0">
                  <c:v>1st Qtr</c:v>
                </c:pt>
                <c:pt idx="1">
                  <c:v>2nd Qtr</c:v>
                </c:pt>
              </c:strCache>
            </c:strRef>
          </c:cat>
          <c:val>
            <c:numRef>
              <c:f>Sheet1!$B$2:$B$3</c:f>
              <c:numCache>
                <c:formatCode>General</c:formatCode>
                <c:ptCount val="2"/>
                <c:pt idx="0">
                  <c:v>0.67000000000000015</c:v>
                </c:pt>
                <c:pt idx="1">
                  <c:v>0.56000000000000005</c:v>
                </c:pt>
              </c:numCache>
            </c:numRef>
          </c:val>
        </c:ser>
        <c:dLbls>
          <c:showPercent val="1"/>
        </c:dLbls>
        <c:firstSliceAng val="0"/>
      </c:pieChart>
    </c:plotArea>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32"/>
  <c:chart>
    <c:title>
      <c:layout/>
      <c:txPr>
        <a:bodyPr/>
        <a:lstStyle/>
        <a:p>
          <a:pPr>
            <a:defRPr sz="2160"/>
          </a:pPr>
          <a:endParaRPr lang="en-US"/>
        </a:p>
      </c:txPr>
    </c:title>
    <c:plotArea>
      <c:layout/>
      <c:pieChart>
        <c:varyColors val="1"/>
        <c:ser>
          <c:idx val="0"/>
          <c:order val="0"/>
          <c:tx>
            <c:strRef>
              <c:f>Sheet1!$B$1</c:f>
              <c:strCache>
                <c:ptCount val="1"/>
                <c:pt idx="0">
                  <c:v>Buffalograss</c:v>
                </c:pt>
              </c:strCache>
            </c:strRef>
          </c:tx>
          <c:dLbls>
            <c:showPercent val="1"/>
            <c:showLeaderLines val="1"/>
          </c:dLbls>
          <c:cat>
            <c:strRef>
              <c:f>Sheet1!$A$2:$A$3</c:f>
              <c:strCache>
                <c:ptCount val="2"/>
                <c:pt idx="0">
                  <c:v>Other Soluble Phenols</c:v>
                </c:pt>
                <c:pt idx="1">
                  <c:v>Total Soluble Flavonoids</c:v>
                </c:pt>
              </c:strCache>
            </c:strRef>
          </c:cat>
          <c:val>
            <c:numRef>
              <c:f>Sheet1!$B$2:$B$3</c:f>
              <c:numCache>
                <c:formatCode>General</c:formatCode>
                <c:ptCount val="2"/>
                <c:pt idx="0">
                  <c:v>0.36000000000000004</c:v>
                </c:pt>
                <c:pt idx="1">
                  <c:v>1.08</c:v>
                </c:pt>
              </c:numCache>
            </c:numRef>
          </c:val>
        </c:ser>
        <c:dLbls>
          <c:showPercent val="1"/>
        </c:dLbls>
        <c:firstSliceAng val="0"/>
      </c:pieChart>
    </c:plotArea>
    <c:legend>
      <c:legendPos val="r"/>
      <c:layout>
        <c:manualLayout>
          <c:xMode val="edge"/>
          <c:yMode val="edge"/>
          <c:x val="0"/>
          <c:y val="0.42359055118110234"/>
          <c:w val="1"/>
          <c:h val="0.27159448818897636"/>
        </c:manualLayout>
      </c:layout>
      <c:overlay val="1"/>
    </c:legend>
    <c:plotVisOnly val="1"/>
  </c:chart>
  <c:txPr>
    <a:bodyPr/>
    <a:lstStyle/>
    <a:p>
      <a:pPr>
        <a:defRPr sz="14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9DA202-96D2-4B7F-B50C-E7EE2A1F86B0}" type="datetimeFigureOut">
              <a:rPr lang="en-US" smtClean="0"/>
              <a:pPr/>
              <a:t>10/28/2009</a:t>
            </a:fld>
            <a:endParaRPr lang="en-US"/>
          </a:p>
        </p:txBody>
      </p:sp>
      <p:sp>
        <p:nvSpPr>
          <p:cNvPr id="4" name="Slide Image Placeholder 3"/>
          <p:cNvSpPr>
            <a:spLocks noGrp="1" noRot="1" noChangeAspect="1"/>
          </p:cNvSpPr>
          <p:nvPr>
            <p:ph type="sldImg" idx="2"/>
          </p:nvPr>
        </p:nvSpPr>
        <p:spPr>
          <a:xfrm>
            <a:off x="-214313" y="685800"/>
            <a:ext cx="7286626"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0F0358-9740-453F-A86A-3B46FF618AF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4593" rtl="0" eaLnBrk="1" latinLnBrk="0" hangingPunct="1">
      <a:defRPr sz="500" kern="1200">
        <a:solidFill>
          <a:schemeClr val="tx1"/>
        </a:solidFill>
        <a:latin typeface="+mn-lt"/>
        <a:ea typeface="+mn-ea"/>
        <a:cs typeface="+mn-cs"/>
      </a:defRPr>
    </a:lvl1pPr>
    <a:lvl2pPr marL="227298" algn="l" defTabSz="454593" rtl="0" eaLnBrk="1" latinLnBrk="0" hangingPunct="1">
      <a:defRPr sz="500" kern="1200">
        <a:solidFill>
          <a:schemeClr val="tx1"/>
        </a:solidFill>
        <a:latin typeface="+mn-lt"/>
        <a:ea typeface="+mn-ea"/>
        <a:cs typeface="+mn-cs"/>
      </a:defRPr>
    </a:lvl2pPr>
    <a:lvl3pPr marL="454593" algn="l" defTabSz="454593" rtl="0" eaLnBrk="1" latinLnBrk="0" hangingPunct="1">
      <a:defRPr sz="500" kern="1200">
        <a:solidFill>
          <a:schemeClr val="tx1"/>
        </a:solidFill>
        <a:latin typeface="+mn-lt"/>
        <a:ea typeface="+mn-ea"/>
        <a:cs typeface="+mn-cs"/>
      </a:defRPr>
    </a:lvl3pPr>
    <a:lvl4pPr marL="681882" algn="l" defTabSz="454593" rtl="0" eaLnBrk="1" latinLnBrk="0" hangingPunct="1">
      <a:defRPr sz="500" kern="1200">
        <a:solidFill>
          <a:schemeClr val="tx1"/>
        </a:solidFill>
        <a:latin typeface="+mn-lt"/>
        <a:ea typeface="+mn-ea"/>
        <a:cs typeface="+mn-cs"/>
      </a:defRPr>
    </a:lvl4pPr>
    <a:lvl5pPr marL="909177" algn="l" defTabSz="454593" rtl="0" eaLnBrk="1" latinLnBrk="0" hangingPunct="1">
      <a:defRPr sz="500" kern="1200">
        <a:solidFill>
          <a:schemeClr val="tx1"/>
        </a:solidFill>
        <a:latin typeface="+mn-lt"/>
        <a:ea typeface="+mn-ea"/>
        <a:cs typeface="+mn-cs"/>
      </a:defRPr>
    </a:lvl5pPr>
    <a:lvl6pPr marL="1136475" algn="l" defTabSz="454593" rtl="0" eaLnBrk="1" latinLnBrk="0" hangingPunct="1">
      <a:defRPr sz="500" kern="1200">
        <a:solidFill>
          <a:schemeClr val="tx1"/>
        </a:solidFill>
        <a:latin typeface="+mn-lt"/>
        <a:ea typeface="+mn-ea"/>
        <a:cs typeface="+mn-cs"/>
      </a:defRPr>
    </a:lvl6pPr>
    <a:lvl7pPr marL="1363769" algn="l" defTabSz="454593" rtl="0" eaLnBrk="1" latinLnBrk="0" hangingPunct="1">
      <a:defRPr sz="500" kern="1200">
        <a:solidFill>
          <a:schemeClr val="tx1"/>
        </a:solidFill>
        <a:latin typeface="+mn-lt"/>
        <a:ea typeface="+mn-ea"/>
        <a:cs typeface="+mn-cs"/>
      </a:defRPr>
    </a:lvl7pPr>
    <a:lvl8pPr marL="1591067" algn="l" defTabSz="454593" rtl="0" eaLnBrk="1" latinLnBrk="0" hangingPunct="1">
      <a:defRPr sz="500" kern="1200">
        <a:solidFill>
          <a:schemeClr val="tx1"/>
        </a:solidFill>
        <a:latin typeface="+mn-lt"/>
        <a:ea typeface="+mn-ea"/>
        <a:cs typeface="+mn-cs"/>
      </a:defRPr>
    </a:lvl8pPr>
    <a:lvl9pPr marL="1818354" algn="l" defTabSz="454593" rtl="0" eaLnBrk="1" latinLnBrk="0" hangingPunct="1">
      <a:defRPr sz="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0F0358-9740-453F-A86A-3B46FF618AF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1720" y="4544910"/>
            <a:ext cx="26426160" cy="3136053"/>
          </a:xfrm>
        </p:spPr>
        <p:txBody>
          <a:bodyPr/>
          <a:lstStyle/>
          <a:p>
            <a:r>
              <a:rPr lang="en-US" smtClean="0"/>
              <a:t>Click to edit Master title style</a:t>
            </a:r>
            <a:endParaRPr lang="en-US"/>
          </a:p>
        </p:txBody>
      </p:sp>
      <p:sp>
        <p:nvSpPr>
          <p:cNvPr id="3" name="Subtitle 2"/>
          <p:cNvSpPr>
            <a:spLocks noGrp="1"/>
          </p:cNvSpPr>
          <p:nvPr>
            <p:ph type="subTitle" idx="1"/>
          </p:nvPr>
        </p:nvSpPr>
        <p:spPr>
          <a:xfrm>
            <a:off x="4663440" y="8290560"/>
            <a:ext cx="21762720" cy="3738880"/>
          </a:xfrm>
        </p:spPr>
        <p:txBody>
          <a:bodyPr/>
          <a:lstStyle>
            <a:lvl1pPr marL="0" indent="0" algn="ctr">
              <a:buNone/>
              <a:defRPr>
                <a:solidFill>
                  <a:schemeClr val="tx1">
                    <a:tint val="75000"/>
                  </a:schemeClr>
                </a:solidFill>
              </a:defRPr>
            </a:lvl1pPr>
            <a:lvl2pPr marL="1306246" indent="0" algn="ctr">
              <a:buNone/>
              <a:defRPr>
                <a:solidFill>
                  <a:schemeClr val="tx1">
                    <a:tint val="75000"/>
                  </a:schemeClr>
                </a:solidFill>
              </a:defRPr>
            </a:lvl2pPr>
            <a:lvl3pPr marL="2612492" indent="0" algn="ctr">
              <a:buNone/>
              <a:defRPr>
                <a:solidFill>
                  <a:schemeClr val="tx1">
                    <a:tint val="75000"/>
                  </a:schemeClr>
                </a:solidFill>
              </a:defRPr>
            </a:lvl3pPr>
            <a:lvl4pPr marL="3918738" indent="0" algn="ctr">
              <a:buNone/>
              <a:defRPr>
                <a:solidFill>
                  <a:schemeClr val="tx1">
                    <a:tint val="75000"/>
                  </a:schemeClr>
                </a:solidFill>
              </a:defRPr>
            </a:lvl4pPr>
            <a:lvl5pPr marL="5224984" indent="0" algn="ctr">
              <a:buNone/>
              <a:defRPr>
                <a:solidFill>
                  <a:schemeClr val="tx1">
                    <a:tint val="75000"/>
                  </a:schemeClr>
                </a:solidFill>
              </a:defRPr>
            </a:lvl5pPr>
            <a:lvl6pPr marL="6531233" indent="0" algn="ctr">
              <a:buNone/>
              <a:defRPr>
                <a:solidFill>
                  <a:schemeClr val="tx1">
                    <a:tint val="75000"/>
                  </a:schemeClr>
                </a:solidFill>
              </a:defRPr>
            </a:lvl6pPr>
            <a:lvl7pPr marL="7837480" indent="0" algn="ctr">
              <a:buNone/>
              <a:defRPr>
                <a:solidFill>
                  <a:schemeClr val="tx1">
                    <a:tint val="75000"/>
                  </a:schemeClr>
                </a:solidFill>
              </a:defRPr>
            </a:lvl7pPr>
            <a:lvl8pPr marL="9143726" indent="0" algn="ctr">
              <a:buNone/>
              <a:defRPr>
                <a:solidFill>
                  <a:schemeClr val="tx1">
                    <a:tint val="75000"/>
                  </a:schemeClr>
                </a:solidFill>
              </a:defRPr>
            </a:lvl8pPr>
            <a:lvl9pPr marL="104499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F248FF-4A5F-4B66-A883-F384EEC49BEC}" type="datetimeFigureOut">
              <a:rPr lang="en-US" smtClean="0"/>
              <a:pPr/>
              <a:t>10/28/2009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0EB32-0D5F-4170-97AE-80B762C070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248FF-4A5F-4B66-A883-F384EEC49BEC}" type="datetimeFigureOut">
              <a:rPr lang="en-US" smtClean="0"/>
              <a:pPr/>
              <a:t>10/28/2009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0EB32-0D5F-4170-97AE-80B762C070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639109" y="1249681"/>
            <a:ext cx="23781385" cy="2663274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84154" y="1249681"/>
            <a:ext cx="70836790" cy="266327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248FF-4A5F-4B66-A883-F384EEC49BEC}" type="datetimeFigureOut">
              <a:rPr lang="en-US" smtClean="0"/>
              <a:pPr/>
              <a:t>10/28/2009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0EB32-0D5F-4170-97AE-80B762C070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248FF-4A5F-4B66-A883-F384EEC49BEC}" type="datetimeFigureOut">
              <a:rPr lang="en-US" smtClean="0"/>
              <a:pPr/>
              <a:t>10/28/2009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0EB32-0D5F-4170-97AE-80B762C070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55864" y="9401390"/>
            <a:ext cx="26426160" cy="2905760"/>
          </a:xfrm>
        </p:spPr>
        <p:txBody>
          <a:bodyPr anchor="t"/>
          <a:lstStyle>
            <a:lvl1pPr algn="l">
              <a:defRPr sz="11400" b="1" cap="all"/>
            </a:lvl1pPr>
          </a:lstStyle>
          <a:p>
            <a:r>
              <a:rPr lang="en-US" smtClean="0"/>
              <a:t>Click to edit Master title style</a:t>
            </a:r>
            <a:endParaRPr lang="en-US"/>
          </a:p>
        </p:txBody>
      </p:sp>
      <p:sp>
        <p:nvSpPr>
          <p:cNvPr id="3" name="Text Placeholder 2"/>
          <p:cNvSpPr>
            <a:spLocks noGrp="1"/>
          </p:cNvSpPr>
          <p:nvPr>
            <p:ph type="body" idx="1"/>
          </p:nvPr>
        </p:nvSpPr>
        <p:spPr>
          <a:xfrm>
            <a:off x="2455864" y="6200991"/>
            <a:ext cx="26426160" cy="3200399"/>
          </a:xfrm>
        </p:spPr>
        <p:txBody>
          <a:bodyPr anchor="b"/>
          <a:lstStyle>
            <a:lvl1pPr marL="0" indent="0">
              <a:buNone/>
              <a:defRPr sz="5700">
                <a:solidFill>
                  <a:schemeClr val="tx1">
                    <a:tint val="75000"/>
                  </a:schemeClr>
                </a:solidFill>
              </a:defRPr>
            </a:lvl1pPr>
            <a:lvl2pPr marL="1306246" indent="0">
              <a:buNone/>
              <a:defRPr sz="5100">
                <a:solidFill>
                  <a:schemeClr val="tx1">
                    <a:tint val="75000"/>
                  </a:schemeClr>
                </a:solidFill>
              </a:defRPr>
            </a:lvl2pPr>
            <a:lvl3pPr marL="2612492" indent="0">
              <a:buNone/>
              <a:defRPr sz="4600">
                <a:solidFill>
                  <a:schemeClr val="tx1">
                    <a:tint val="75000"/>
                  </a:schemeClr>
                </a:solidFill>
              </a:defRPr>
            </a:lvl3pPr>
            <a:lvl4pPr marL="3918738" indent="0">
              <a:buNone/>
              <a:defRPr sz="4000">
                <a:solidFill>
                  <a:schemeClr val="tx1">
                    <a:tint val="75000"/>
                  </a:schemeClr>
                </a:solidFill>
              </a:defRPr>
            </a:lvl4pPr>
            <a:lvl5pPr marL="5224984" indent="0">
              <a:buNone/>
              <a:defRPr sz="4000">
                <a:solidFill>
                  <a:schemeClr val="tx1">
                    <a:tint val="75000"/>
                  </a:schemeClr>
                </a:solidFill>
              </a:defRPr>
            </a:lvl5pPr>
            <a:lvl6pPr marL="6531233" indent="0">
              <a:buNone/>
              <a:defRPr sz="4000">
                <a:solidFill>
                  <a:schemeClr val="tx1">
                    <a:tint val="75000"/>
                  </a:schemeClr>
                </a:solidFill>
              </a:defRPr>
            </a:lvl6pPr>
            <a:lvl7pPr marL="7837480" indent="0">
              <a:buNone/>
              <a:defRPr sz="4000">
                <a:solidFill>
                  <a:schemeClr val="tx1">
                    <a:tint val="75000"/>
                  </a:schemeClr>
                </a:solidFill>
              </a:defRPr>
            </a:lvl7pPr>
            <a:lvl8pPr marL="9143726" indent="0">
              <a:buNone/>
              <a:defRPr sz="4000">
                <a:solidFill>
                  <a:schemeClr val="tx1">
                    <a:tint val="75000"/>
                  </a:schemeClr>
                </a:solidFill>
              </a:defRPr>
            </a:lvl8pPr>
            <a:lvl9pPr marL="10449972" indent="0">
              <a:buNone/>
              <a:defRPr sz="4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F248FF-4A5F-4B66-A883-F384EEC49BEC}" type="datetimeFigureOut">
              <a:rPr lang="en-US" smtClean="0"/>
              <a:pPr/>
              <a:t>10/28/2009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0EB32-0D5F-4170-97AE-80B762C070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84159" y="7281337"/>
            <a:ext cx="47309086" cy="20601094"/>
          </a:xfrm>
        </p:spPr>
        <p:txBody>
          <a:bodyPr/>
          <a:lstStyle>
            <a:lvl1pPr>
              <a:defRPr sz="8000"/>
            </a:lvl1pPr>
            <a:lvl2pPr>
              <a:defRPr sz="6900"/>
            </a:lvl2pPr>
            <a:lvl3pPr>
              <a:defRPr sz="5700"/>
            </a:lvl3pPr>
            <a:lvl4pPr>
              <a:defRPr sz="5100"/>
            </a:lvl4pPr>
            <a:lvl5pPr>
              <a:defRPr sz="5100"/>
            </a:lvl5pPr>
            <a:lvl6pPr>
              <a:defRPr sz="5100"/>
            </a:lvl6pPr>
            <a:lvl7pPr>
              <a:defRPr sz="5100"/>
            </a:lvl7pPr>
            <a:lvl8pPr>
              <a:defRPr sz="5100"/>
            </a:lvl8pPr>
            <a:lvl9pPr>
              <a:defRPr sz="5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111400" y="7281337"/>
            <a:ext cx="47309089" cy="20601094"/>
          </a:xfrm>
        </p:spPr>
        <p:txBody>
          <a:bodyPr/>
          <a:lstStyle>
            <a:lvl1pPr>
              <a:defRPr sz="8000"/>
            </a:lvl1pPr>
            <a:lvl2pPr>
              <a:defRPr sz="6900"/>
            </a:lvl2pPr>
            <a:lvl3pPr>
              <a:defRPr sz="5700"/>
            </a:lvl3pPr>
            <a:lvl4pPr>
              <a:defRPr sz="5100"/>
            </a:lvl4pPr>
            <a:lvl5pPr>
              <a:defRPr sz="5100"/>
            </a:lvl5pPr>
            <a:lvl6pPr>
              <a:defRPr sz="5100"/>
            </a:lvl6pPr>
            <a:lvl7pPr>
              <a:defRPr sz="5100"/>
            </a:lvl7pPr>
            <a:lvl8pPr>
              <a:defRPr sz="5100"/>
            </a:lvl8pPr>
            <a:lvl9pPr>
              <a:defRPr sz="5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F248FF-4A5F-4B66-A883-F384EEC49BEC}" type="datetimeFigureOut">
              <a:rPr lang="en-US" smtClean="0"/>
              <a:pPr/>
              <a:t>10/28/2009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0EB32-0D5F-4170-97AE-80B762C070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4480" y="585894"/>
            <a:ext cx="27980640" cy="2438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4480" y="3274908"/>
            <a:ext cx="13736639" cy="1364826"/>
          </a:xfrm>
        </p:spPr>
        <p:txBody>
          <a:bodyPr anchor="b"/>
          <a:lstStyle>
            <a:lvl1pPr marL="0" indent="0">
              <a:buNone/>
              <a:defRPr sz="6900" b="1"/>
            </a:lvl1pPr>
            <a:lvl2pPr marL="1306246" indent="0">
              <a:buNone/>
              <a:defRPr sz="5700" b="1"/>
            </a:lvl2pPr>
            <a:lvl3pPr marL="2612492" indent="0">
              <a:buNone/>
              <a:defRPr sz="5100" b="1"/>
            </a:lvl3pPr>
            <a:lvl4pPr marL="3918738" indent="0">
              <a:buNone/>
              <a:defRPr sz="4600" b="1"/>
            </a:lvl4pPr>
            <a:lvl5pPr marL="5224984" indent="0">
              <a:buNone/>
              <a:defRPr sz="4600" b="1"/>
            </a:lvl5pPr>
            <a:lvl6pPr marL="6531233" indent="0">
              <a:buNone/>
              <a:defRPr sz="4600" b="1"/>
            </a:lvl6pPr>
            <a:lvl7pPr marL="7837480" indent="0">
              <a:buNone/>
              <a:defRPr sz="4600" b="1"/>
            </a:lvl7pPr>
            <a:lvl8pPr marL="9143726" indent="0">
              <a:buNone/>
              <a:defRPr sz="4600" b="1"/>
            </a:lvl8pPr>
            <a:lvl9pPr marL="10449972" indent="0">
              <a:buNone/>
              <a:defRPr sz="4600" b="1"/>
            </a:lvl9pPr>
          </a:lstStyle>
          <a:p>
            <a:pPr lvl="0"/>
            <a:r>
              <a:rPr lang="en-US" smtClean="0"/>
              <a:t>Click to edit Master text styles</a:t>
            </a:r>
          </a:p>
        </p:txBody>
      </p:sp>
      <p:sp>
        <p:nvSpPr>
          <p:cNvPr id="4" name="Content Placeholder 3"/>
          <p:cNvSpPr>
            <a:spLocks noGrp="1"/>
          </p:cNvSpPr>
          <p:nvPr>
            <p:ph sz="half" idx="2"/>
          </p:nvPr>
        </p:nvSpPr>
        <p:spPr>
          <a:xfrm>
            <a:off x="1554480" y="4639734"/>
            <a:ext cx="13736639" cy="8429414"/>
          </a:xfrm>
        </p:spPr>
        <p:txBody>
          <a:bodyPr/>
          <a:lstStyle>
            <a:lvl1pPr>
              <a:defRPr sz="6900"/>
            </a:lvl1pPr>
            <a:lvl2pPr>
              <a:defRPr sz="5700"/>
            </a:lvl2pPr>
            <a:lvl3pPr>
              <a:defRPr sz="51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793090" y="3274908"/>
            <a:ext cx="13742035" cy="1364826"/>
          </a:xfrm>
        </p:spPr>
        <p:txBody>
          <a:bodyPr anchor="b"/>
          <a:lstStyle>
            <a:lvl1pPr marL="0" indent="0">
              <a:buNone/>
              <a:defRPr sz="6900" b="1"/>
            </a:lvl1pPr>
            <a:lvl2pPr marL="1306246" indent="0">
              <a:buNone/>
              <a:defRPr sz="5700" b="1"/>
            </a:lvl2pPr>
            <a:lvl3pPr marL="2612492" indent="0">
              <a:buNone/>
              <a:defRPr sz="5100" b="1"/>
            </a:lvl3pPr>
            <a:lvl4pPr marL="3918738" indent="0">
              <a:buNone/>
              <a:defRPr sz="4600" b="1"/>
            </a:lvl4pPr>
            <a:lvl5pPr marL="5224984" indent="0">
              <a:buNone/>
              <a:defRPr sz="4600" b="1"/>
            </a:lvl5pPr>
            <a:lvl6pPr marL="6531233" indent="0">
              <a:buNone/>
              <a:defRPr sz="4600" b="1"/>
            </a:lvl6pPr>
            <a:lvl7pPr marL="7837480" indent="0">
              <a:buNone/>
              <a:defRPr sz="4600" b="1"/>
            </a:lvl7pPr>
            <a:lvl8pPr marL="9143726" indent="0">
              <a:buNone/>
              <a:defRPr sz="4600" b="1"/>
            </a:lvl8pPr>
            <a:lvl9pPr marL="10449972" indent="0">
              <a:buNone/>
              <a:defRPr sz="4600" b="1"/>
            </a:lvl9pPr>
          </a:lstStyle>
          <a:p>
            <a:pPr lvl="0"/>
            <a:r>
              <a:rPr lang="en-US" smtClean="0"/>
              <a:t>Click to edit Master text styles</a:t>
            </a:r>
          </a:p>
        </p:txBody>
      </p:sp>
      <p:sp>
        <p:nvSpPr>
          <p:cNvPr id="6" name="Content Placeholder 5"/>
          <p:cNvSpPr>
            <a:spLocks noGrp="1"/>
          </p:cNvSpPr>
          <p:nvPr>
            <p:ph sz="quarter" idx="4"/>
          </p:nvPr>
        </p:nvSpPr>
        <p:spPr>
          <a:xfrm>
            <a:off x="15793090" y="4639734"/>
            <a:ext cx="13742035" cy="8429414"/>
          </a:xfrm>
        </p:spPr>
        <p:txBody>
          <a:bodyPr/>
          <a:lstStyle>
            <a:lvl1pPr>
              <a:defRPr sz="6900"/>
            </a:lvl1pPr>
            <a:lvl2pPr>
              <a:defRPr sz="5700"/>
            </a:lvl2pPr>
            <a:lvl3pPr>
              <a:defRPr sz="51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F248FF-4A5F-4B66-A883-F384EEC49BEC}" type="datetimeFigureOut">
              <a:rPr lang="en-US" smtClean="0"/>
              <a:pPr/>
              <a:t>10/28/2009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10EB32-0D5F-4170-97AE-80B762C070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F248FF-4A5F-4B66-A883-F384EEC49BEC}" type="datetimeFigureOut">
              <a:rPr lang="en-US" smtClean="0"/>
              <a:pPr/>
              <a:t>10/28/2009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10EB32-0D5F-4170-97AE-80B762C070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248FF-4A5F-4B66-A883-F384EEC49BEC}" type="datetimeFigureOut">
              <a:rPr lang="en-US" smtClean="0"/>
              <a:pPr/>
              <a:t>10/28/2009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10EB32-0D5F-4170-97AE-80B762C070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5" y="582507"/>
            <a:ext cx="10228264" cy="2479040"/>
          </a:xfrm>
        </p:spPr>
        <p:txBody>
          <a:bodyPr anchor="b"/>
          <a:lstStyle>
            <a:lvl1pPr algn="l">
              <a:defRPr sz="5700" b="1"/>
            </a:lvl1pPr>
          </a:lstStyle>
          <a:p>
            <a:r>
              <a:rPr lang="en-US" smtClean="0"/>
              <a:t>Click to edit Master title style</a:t>
            </a:r>
            <a:endParaRPr lang="en-US"/>
          </a:p>
        </p:txBody>
      </p:sp>
      <p:sp>
        <p:nvSpPr>
          <p:cNvPr id="3" name="Content Placeholder 2"/>
          <p:cNvSpPr>
            <a:spLocks noGrp="1"/>
          </p:cNvSpPr>
          <p:nvPr>
            <p:ph idx="1"/>
          </p:nvPr>
        </p:nvSpPr>
        <p:spPr>
          <a:xfrm>
            <a:off x="12155170" y="582510"/>
            <a:ext cx="17379950" cy="12486641"/>
          </a:xfrm>
        </p:spPr>
        <p:txBody>
          <a:bodyPr/>
          <a:lstStyle>
            <a:lvl1pPr>
              <a:defRPr sz="9100"/>
            </a:lvl1pPr>
            <a:lvl2pPr>
              <a:defRPr sz="8000"/>
            </a:lvl2pPr>
            <a:lvl3pPr>
              <a:defRPr sz="6900"/>
            </a:lvl3pPr>
            <a:lvl4pPr>
              <a:defRPr sz="5700"/>
            </a:lvl4pPr>
            <a:lvl5pPr>
              <a:defRPr sz="5700"/>
            </a:lvl5pPr>
            <a:lvl6pPr>
              <a:defRPr sz="5700"/>
            </a:lvl6pPr>
            <a:lvl7pPr>
              <a:defRPr sz="5700"/>
            </a:lvl7pPr>
            <a:lvl8pPr>
              <a:defRPr sz="5700"/>
            </a:lvl8pPr>
            <a:lvl9pPr>
              <a:defRPr sz="5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54485" y="3061550"/>
            <a:ext cx="10228264" cy="10007601"/>
          </a:xfrm>
        </p:spPr>
        <p:txBody>
          <a:bodyPr/>
          <a:lstStyle>
            <a:lvl1pPr marL="0" indent="0">
              <a:buNone/>
              <a:defRPr sz="4000"/>
            </a:lvl1pPr>
            <a:lvl2pPr marL="1306246" indent="0">
              <a:buNone/>
              <a:defRPr sz="3400"/>
            </a:lvl2pPr>
            <a:lvl3pPr marL="2612492" indent="0">
              <a:buNone/>
              <a:defRPr sz="2900"/>
            </a:lvl3pPr>
            <a:lvl4pPr marL="3918738" indent="0">
              <a:buNone/>
              <a:defRPr sz="2600"/>
            </a:lvl4pPr>
            <a:lvl5pPr marL="5224984" indent="0">
              <a:buNone/>
              <a:defRPr sz="2600"/>
            </a:lvl5pPr>
            <a:lvl6pPr marL="6531233" indent="0">
              <a:buNone/>
              <a:defRPr sz="2600"/>
            </a:lvl6pPr>
            <a:lvl7pPr marL="7837480" indent="0">
              <a:buNone/>
              <a:defRPr sz="2600"/>
            </a:lvl7pPr>
            <a:lvl8pPr marL="9143726" indent="0">
              <a:buNone/>
              <a:defRPr sz="2600"/>
            </a:lvl8pPr>
            <a:lvl9pPr marL="10449972" indent="0">
              <a:buNone/>
              <a:defRPr sz="2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248FF-4A5F-4B66-A883-F384EEC49BEC}" type="datetimeFigureOut">
              <a:rPr lang="en-US" smtClean="0"/>
              <a:pPr/>
              <a:t>10/28/2009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0EB32-0D5F-4170-97AE-80B762C070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3779" y="10241280"/>
            <a:ext cx="18653760" cy="1209041"/>
          </a:xfrm>
        </p:spPr>
        <p:txBody>
          <a:bodyPr anchor="b"/>
          <a:lstStyle>
            <a:lvl1pPr algn="l">
              <a:defRPr sz="5700" b="1"/>
            </a:lvl1pPr>
          </a:lstStyle>
          <a:p>
            <a:r>
              <a:rPr lang="en-US" smtClean="0"/>
              <a:t>Click to edit Master title style</a:t>
            </a:r>
            <a:endParaRPr lang="en-US"/>
          </a:p>
        </p:txBody>
      </p:sp>
      <p:sp>
        <p:nvSpPr>
          <p:cNvPr id="3" name="Picture Placeholder 2"/>
          <p:cNvSpPr>
            <a:spLocks noGrp="1"/>
          </p:cNvSpPr>
          <p:nvPr>
            <p:ph type="pic" idx="1"/>
          </p:nvPr>
        </p:nvSpPr>
        <p:spPr>
          <a:xfrm>
            <a:off x="6093779" y="1307253"/>
            <a:ext cx="18653760" cy="8778240"/>
          </a:xfrm>
        </p:spPr>
        <p:txBody>
          <a:bodyPr/>
          <a:lstStyle>
            <a:lvl1pPr marL="0" indent="0">
              <a:buNone/>
              <a:defRPr sz="9100"/>
            </a:lvl1pPr>
            <a:lvl2pPr marL="1306246" indent="0">
              <a:buNone/>
              <a:defRPr sz="8000"/>
            </a:lvl2pPr>
            <a:lvl3pPr marL="2612492" indent="0">
              <a:buNone/>
              <a:defRPr sz="6900"/>
            </a:lvl3pPr>
            <a:lvl4pPr marL="3918738" indent="0">
              <a:buNone/>
              <a:defRPr sz="5700"/>
            </a:lvl4pPr>
            <a:lvl5pPr marL="5224984" indent="0">
              <a:buNone/>
              <a:defRPr sz="5700"/>
            </a:lvl5pPr>
            <a:lvl6pPr marL="6531233" indent="0">
              <a:buNone/>
              <a:defRPr sz="5700"/>
            </a:lvl6pPr>
            <a:lvl7pPr marL="7837480" indent="0">
              <a:buNone/>
              <a:defRPr sz="5700"/>
            </a:lvl7pPr>
            <a:lvl8pPr marL="9143726" indent="0">
              <a:buNone/>
              <a:defRPr sz="5700"/>
            </a:lvl8pPr>
            <a:lvl9pPr marL="10449972" indent="0">
              <a:buNone/>
              <a:defRPr sz="5700"/>
            </a:lvl9pPr>
          </a:lstStyle>
          <a:p>
            <a:endParaRPr lang="en-US"/>
          </a:p>
        </p:txBody>
      </p:sp>
      <p:sp>
        <p:nvSpPr>
          <p:cNvPr id="4" name="Text Placeholder 3"/>
          <p:cNvSpPr>
            <a:spLocks noGrp="1"/>
          </p:cNvSpPr>
          <p:nvPr>
            <p:ph type="body" sz="half" idx="2"/>
          </p:nvPr>
        </p:nvSpPr>
        <p:spPr>
          <a:xfrm>
            <a:off x="6093779" y="11450321"/>
            <a:ext cx="18653760" cy="1717039"/>
          </a:xfrm>
        </p:spPr>
        <p:txBody>
          <a:bodyPr/>
          <a:lstStyle>
            <a:lvl1pPr marL="0" indent="0">
              <a:buNone/>
              <a:defRPr sz="4000"/>
            </a:lvl1pPr>
            <a:lvl2pPr marL="1306246" indent="0">
              <a:buNone/>
              <a:defRPr sz="3400"/>
            </a:lvl2pPr>
            <a:lvl3pPr marL="2612492" indent="0">
              <a:buNone/>
              <a:defRPr sz="2900"/>
            </a:lvl3pPr>
            <a:lvl4pPr marL="3918738" indent="0">
              <a:buNone/>
              <a:defRPr sz="2600"/>
            </a:lvl4pPr>
            <a:lvl5pPr marL="5224984" indent="0">
              <a:buNone/>
              <a:defRPr sz="2600"/>
            </a:lvl5pPr>
            <a:lvl6pPr marL="6531233" indent="0">
              <a:buNone/>
              <a:defRPr sz="2600"/>
            </a:lvl6pPr>
            <a:lvl7pPr marL="7837480" indent="0">
              <a:buNone/>
              <a:defRPr sz="2600"/>
            </a:lvl7pPr>
            <a:lvl8pPr marL="9143726" indent="0">
              <a:buNone/>
              <a:defRPr sz="2600"/>
            </a:lvl8pPr>
            <a:lvl9pPr marL="10449972" indent="0">
              <a:buNone/>
              <a:defRPr sz="2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248FF-4A5F-4B66-A883-F384EEC49BEC}" type="datetimeFigureOut">
              <a:rPr lang="en-US" smtClean="0"/>
              <a:pPr/>
              <a:t>10/28/2009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0EB32-0D5F-4170-97AE-80B762C070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54480" y="585894"/>
            <a:ext cx="27980640" cy="2438400"/>
          </a:xfrm>
          <a:prstGeom prst="rect">
            <a:avLst/>
          </a:prstGeom>
        </p:spPr>
        <p:txBody>
          <a:bodyPr vert="horz" lIns="261250" tIns="130624" rIns="261250" bIns="13062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54480" y="3413763"/>
            <a:ext cx="27980640" cy="9655388"/>
          </a:xfrm>
          <a:prstGeom prst="rect">
            <a:avLst/>
          </a:prstGeom>
        </p:spPr>
        <p:txBody>
          <a:bodyPr vert="horz" lIns="261250" tIns="130624" rIns="261250" bIns="1306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54480" y="13560217"/>
            <a:ext cx="7254240" cy="778933"/>
          </a:xfrm>
          <a:prstGeom prst="rect">
            <a:avLst/>
          </a:prstGeom>
        </p:spPr>
        <p:txBody>
          <a:bodyPr vert="horz" lIns="261250" tIns="130624" rIns="261250" bIns="130624" rtlCol="0" anchor="ctr"/>
          <a:lstStyle>
            <a:lvl1pPr algn="l">
              <a:defRPr sz="3400">
                <a:solidFill>
                  <a:schemeClr val="tx1">
                    <a:tint val="75000"/>
                  </a:schemeClr>
                </a:solidFill>
              </a:defRPr>
            </a:lvl1pPr>
          </a:lstStyle>
          <a:p>
            <a:fld id="{F0F248FF-4A5F-4B66-A883-F384EEC49BEC}" type="datetimeFigureOut">
              <a:rPr lang="en-US" smtClean="0"/>
              <a:pPr/>
              <a:t>10/28/2009</a:t>
            </a:fld>
            <a:endParaRPr lang="en-US"/>
          </a:p>
        </p:txBody>
      </p:sp>
      <p:sp>
        <p:nvSpPr>
          <p:cNvPr id="5" name="Footer Placeholder 4"/>
          <p:cNvSpPr>
            <a:spLocks noGrp="1"/>
          </p:cNvSpPr>
          <p:nvPr>
            <p:ph type="ftr" sz="quarter" idx="3"/>
          </p:nvPr>
        </p:nvSpPr>
        <p:spPr>
          <a:xfrm>
            <a:off x="10622280" y="13560217"/>
            <a:ext cx="9845040" cy="778933"/>
          </a:xfrm>
          <a:prstGeom prst="rect">
            <a:avLst/>
          </a:prstGeom>
        </p:spPr>
        <p:txBody>
          <a:bodyPr vert="horz" lIns="261250" tIns="130624" rIns="261250" bIns="130624" rtlCol="0" anchor="ctr"/>
          <a:lstStyle>
            <a:lvl1pPr algn="ctr">
              <a:defRPr sz="3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280880" y="13560217"/>
            <a:ext cx="7254240" cy="778933"/>
          </a:xfrm>
          <a:prstGeom prst="rect">
            <a:avLst/>
          </a:prstGeom>
        </p:spPr>
        <p:txBody>
          <a:bodyPr vert="horz" lIns="261250" tIns="130624" rIns="261250" bIns="130624" rtlCol="0" anchor="ctr"/>
          <a:lstStyle>
            <a:lvl1pPr algn="r">
              <a:defRPr sz="3400">
                <a:solidFill>
                  <a:schemeClr val="tx1">
                    <a:tint val="75000"/>
                  </a:schemeClr>
                </a:solidFill>
              </a:defRPr>
            </a:lvl1pPr>
          </a:lstStyle>
          <a:p>
            <a:fld id="{F410EB32-0D5F-4170-97AE-80B762C070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2612492" rtl="0" eaLnBrk="1" latinLnBrk="0" hangingPunct="1">
        <a:spcBef>
          <a:spcPct val="0"/>
        </a:spcBef>
        <a:buNone/>
        <a:defRPr sz="12600" kern="1200">
          <a:solidFill>
            <a:schemeClr val="tx1"/>
          </a:solidFill>
          <a:latin typeface="+mj-lt"/>
          <a:ea typeface="+mj-ea"/>
          <a:cs typeface="+mj-cs"/>
        </a:defRPr>
      </a:lvl1pPr>
    </p:titleStyle>
    <p:bodyStyle>
      <a:lvl1pPr marL="979685" indent="-979685" algn="l" defTabSz="2612492" rtl="0" eaLnBrk="1" latinLnBrk="0" hangingPunct="1">
        <a:spcBef>
          <a:spcPct val="20000"/>
        </a:spcBef>
        <a:buFont typeface="Arial" pitchFamily="34" charset="0"/>
        <a:buChar char="•"/>
        <a:defRPr sz="9100" kern="1200">
          <a:solidFill>
            <a:schemeClr val="tx1"/>
          </a:solidFill>
          <a:latin typeface="+mn-lt"/>
          <a:ea typeface="+mn-ea"/>
          <a:cs typeface="+mn-cs"/>
        </a:defRPr>
      </a:lvl1pPr>
      <a:lvl2pPr marL="2122651" indent="-816405" algn="l" defTabSz="2612492" rtl="0" eaLnBrk="1" latinLnBrk="0" hangingPunct="1">
        <a:spcBef>
          <a:spcPct val="20000"/>
        </a:spcBef>
        <a:buFont typeface="Arial" pitchFamily="34" charset="0"/>
        <a:buChar char="–"/>
        <a:defRPr sz="8000" kern="1200">
          <a:solidFill>
            <a:schemeClr val="tx1"/>
          </a:solidFill>
          <a:latin typeface="+mn-lt"/>
          <a:ea typeface="+mn-ea"/>
          <a:cs typeface="+mn-cs"/>
        </a:defRPr>
      </a:lvl2pPr>
      <a:lvl3pPr marL="3265617" indent="-653124" algn="l" defTabSz="2612492" rtl="0" eaLnBrk="1" latinLnBrk="0" hangingPunct="1">
        <a:spcBef>
          <a:spcPct val="20000"/>
        </a:spcBef>
        <a:buFont typeface="Arial" pitchFamily="34" charset="0"/>
        <a:buChar char="•"/>
        <a:defRPr sz="6900" kern="1200">
          <a:solidFill>
            <a:schemeClr val="tx1"/>
          </a:solidFill>
          <a:latin typeface="+mn-lt"/>
          <a:ea typeface="+mn-ea"/>
          <a:cs typeface="+mn-cs"/>
        </a:defRPr>
      </a:lvl3pPr>
      <a:lvl4pPr marL="4571863" indent="-653124" algn="l" defTabSz="2612492" rtl="0" eaLnBrk="1" latinLnBrk="0" hangingPunct="1">
        <a:spcBef>
          <a:spcPct val="20000"/>
        </a:spcBef>
        <a:buFont typeface="Arial" pitchFamily="34" charset="0"/>
        <a:buChar char="–"/>
        <a:defRPr sz="5700" kern="1200">
          <a:solidFill>
            <a:schemeClr val="tx1"/>
          </a:solidFill>
          <a:latin typeface="+mn-lt"/>
          <a:ea typeface="+mn-ea"/>
          <a:cs typeface="+mn-cs"/>
        </a:defRPr>
      </a:lvl4pPr>
      <a:lvl5pPr marL="5878109" indent="-653124" algn="l" defTabSz="2612492" rtl="0" eaLnBrk="1" latinLnBrk="0" hangingPunct="1">
        <a:spcBef>
          <a:spcPct val="20000"/>
        </a:spcBef>
        <a:buFont typeface="Arial" pitchFamily="34" charset="0"/>
        <a:buChar char="»"/>
        <a:defRPr sz="5700" kern="1200">
          <a:solidFill>
            <a:schemeClr val="tx1"/>
          </a:solidFill>
          <a:latin typeface="+mn-lt"/>
          <a:ea typeface="+mn-ea"/>
          <a:cs typeface="+mn-cs"/>
        </a:defRPr>
      </a:lvl5pPr>
      <a:lvl6pPr marL="7184355" indent="-653124" algn="l" defTabSz="2612492" rtl="0" eaLnBrk="1" latinLnBrk="0" hangingPunct="1">
        <a:spcBef>
          <a:spcPct val="20000"/>
        </a:spcBef>
        <a:buFont typeface="Arial" pitchFamily="34" charset="0"/>
        <a:buChar char="•"/>
        <a:defRPr sz="5700" kern="1200">
          <a:solidFill>
            <a:schemeClr val="tx1"/>
          </a:solidFill>
          <a:latin typeface="+mn-lt"/>
          <a:ea typeface="+mn-ea"/>
          <a:cs typeface="+mn-cs"/>
        </a:defRPr>
      </a:lvl6pPr>
      <a:lvl7pPr marL="8490604" indent="-653124" algn="l" defTabSz="2612492" rtl="0" eaLnBrk="1" latinLnBrk="0" hangingPunct="1">
        <a:spcBef>
          <a:spcPct val="20000"/>
        </a:spcBef>
        <a:buFont typeface="Arial" pitchFamily="34" charset="0"/>
        <a:buChar char="•"/>
        <a:defRPr sz="5700" kern="1200">
          <a:solidFill>
            <a:schemeClr val="tx1"/>
          </a:solidFill>
          <a:latin typeface="+mn-lt"/>
          <a:ea typeface="+mn-ea"/>
          <a:cs typeface="+mn-cs"/>
        </a:defRPr>
      </a:lvl7pPr>
      <a:lvl8pPr marL="9796850" indent="-653124" algn="l" defTabSz="2612492" rtl="0" eaLnBrk="1" latinLnBrk="0" hangingPunct="1">
        <a:spcBef>
          <a:spcPct val="20000"/>
        </a:spcBef>
        <a:buFont typeface="Arial" pitchFamily="34" charset="0"/>
        <a:buChar char="•"/>
        <a:defRPr sz="5700" kern="1200">
          <a:solidFill>
            <a:schemeClr val="tx1"/>
          </a:solidFill>
          <a:latin typeface="+mn-lt"/>
          <a:ea typeface="+mn-ea"/>
          <a:cs typeface="+mn-cs"/>
        </a:defRPr>
      </a:lvl8pPr>
      <a:lvl9pPr marL="11103096" indent="-653124" algn="l" defTabSz="2612492" rtl="0" eaLnBrk="1" latinLnBrk="0" hangingPunct="1">
        <a:spcBef>
          <a:spcPct val="20000"/>
        </a:spcBef>
        <a:buFont typeface="Arial" pitchFamily="34" charset="0"/>
        <a:buChar char="•"/>
        <a:defRPr sz="5700" kern="1200">
          <a:solidFill>
            <a:schemeClr val="tx1"/>
          </a:solidFill>
          <a:latin typeface="+mn-lt"/>
          <a:ea typeface="+mn-ea"/>
          <a:cs typeface="+mn-cs"/>
        </a:defRPr>
      </a:lvl9pPr>
    </p:bodyStyle>
    <p:otherStyle>
      <a:defPPr>
        <a:defRPr lang="en-US"/>
      </a:defPPr>
      <a:lvl1pPr marL="0" algn="l" defTabSz="2612492" rtl="0" eaLnBrk="1" latinLnBrk="0" hangingPunct="1">
        <a:defRPr sz="5100" kern="1200">
          <a:solidFill>
            <a:schemeClr val="tx1"/>
          </a:solidFill>
          <a:latin typeface="+mn-lt"/>
          <a:ea typeface="+mn-ea"/>
          <a:cs typeface="+mn-cs"/>
        </a:defRPr>
      </a:lvl1pPr>
      <a:lvl2pPr marL="1306246" algn="l" defTabSz="2612492" rtl="0" eaLnBrk="1" latinLnBrk="0" hangingPunct="1">
        <a:defRPr sz="5100" kern="1200">
          <a:solidFill>
            <a:schemeClr val="tx1"/>
          </a:solidFill>
          <a:latin typeface="+mn-lt"/>
          <a:ea typeface="+mn-ea"/>
          <a:cs typeface="+mn-cs"/>
        </a:defRPr>
      </a:lvl2pPr>
      <a:lvl3pPr marL="2612492" algn="l" defTabSz="2612492" rtl="0" eaLnBrk="1" latinLnBrk="0" hangingPunct="1">
        <a:defRPr sz="5100" kern="1200">
          <a:solidFill>
            <a:schemeClr val="tx1"/>
          </a:solidFill>
          <a:latin typeface="+mn-lt"/>
          <a:ea typeface="+mn-ea"/>
          <a:cs typeface="+mn-cs"/>
        </a:defRPr>
      </a:lvl3pPr>
      <a:lvl4pPr marL="3918738" algn="l" defTabSz="2612492" rtl="0" eaLnBrk="1" latinLnBrk="0" hangingPunct="1">
        <a:defRPr sz="5100" kern="1200">
          <a:solidFill>
            <a:schemeClr val="tx1"/>
          </a:solidFill>
          <a:latin typeface="+mn-lt"/>
          <a:ea typeface="+mn-ea"/>
          <a:cs typeface="+mn-cs"/>
        </a:defRPr>
      </a:lvl4pPr>
      <a:lvl5pPr marL="5224984" algn="l" defTabSz="2612492" rtl="0" eaLnBrk="1" latinLnBrk="0" hangingPunct="1">
        <a:defRPr sz="5100" kern="1200">
          <a:solidFill>
            <a:schemeClr val="tx1"/>
          </a:solidFill>
          <a:latin typeface="+mn-lt"/>
          <a:ea typeface="+mn-ea"/>
          <a:cs typeface="+mn-cs"/>
        </a:defRPr>
      </a:lvl5pPr>
      <a:lvl6pPr marL="6531233" algn="l" defTabSz="2612492" rtl="0" eaLnBrk="1" latinLnBrk="0" hangingPunct="1">
        <a:defRPr sz="5100" kern="1200">
          <a:solidFill>
            <a:schemeClr val="tx1"/>
          </a:solidFill>
          <a:latin typeface="+mn-lt"/>
          <a:ea typeface="+mn-ea"/>
          <a:cs typeface="+mn-cs"/>
        </a:defRPr>
      </a:lvl6pPr>
      <a:lvl7pPr marL="7837480" algn="l" defTabSz="2612492" rtl="0" eaLnBrk="1" latinLnBrk="0" hangingPunct="1">
        <a:defRPr sz="5100" kern="1200">
          <a:solidFill>
            <a:schemeClr val="tx1"/>
          </a:solidFill>
          <a:latin typeface="+mn-lt"/>
          <a:ea typeface="+mn-ea"/>
          <a:cs typeface="+mn-cs"/>
        </a:defRPr>
      </a:lvl7pPr>
      <a:lvl8pPr marL="9143726" algn="l" defTabSz="2612492" rtl="0" eaLnBrk="1" latinLnBrk="0" hangingPunct="1">
        <a:defRPr sz="5100" kern="1200">
          <a:solidFill>
            <a:schemeClr val="tx1"/>
          </a:solidFill>
          <a:latin typeface="+mn-lt"/>
          <a:ea typeface="+mn-ea"/>
          <a:cs typeface="+mn-cs"/>
        </a:defRPr>
      </a:lvl8pPr>
      <a:lvl9pPr marL="10449972" algn="l" defTabSz="2612492" rtl="0" eaLnBrk="1" latinLnBrk="0" hangingPunct="1">
        <a:defRPr sz="5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hart" Target="../charts/chart7.xml"/><Relationship Id="rId3" Type="http://schemas.openxmlformats.org/officeDocument/2006/relationships/image" Target="../media/image1.jpeg"/><Relationship Id="rId7" Type="http://schemas.openxmlformats.org/officeDocument/2006/relationships/image" Target="../media/image3.png"/><Relationship Id="rId12"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chart" Target="../charts/chart2.xml"/><Relationship Id="rId11" Type="http://schemas.openxmlformats.org/officeDocument/2006/relationships/chart" Target="../charts/chart5.xml"/><Relationship Id="rId5" Type="http://schemas.openxmlformats.org/officeDocument/2006/relationships/chart" Target="../charts/chart1.xml"/><Relationship Id="rId10" Type="http://schemas.openxmlformats.org/officeDocument/2006/relationships/chart" Target="../charts/chart4.xml"/><Relationship Id="rId4" Type="http://schemas.openxmlformats.org/officeDocument/2006/relationships/image" Target="../media/image2.png"/><Relationship Id="rId9"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31546800" cy="15087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3850600" y="4648200"/>
            <a:ext cx="7239000" cy="9982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6002000" y="4648200"/>
            <a:ext cx="7315200" cy="9982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8305800" y="4648200"/>
            <a:ext cx="7239000" cy="9982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33400" y="4648200"/>
            <a:ext cx="7315200" cy="9982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33400" y="457200"/>
            <a:ext cx="30556200" cy="3733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0"/>
            <a:ext cx="31089600" cy="2438400"/>
          </a:xfrm>
        </p:spPr>
        <p:txBody>
          <a:bodyPr>
            <a:normAutofit/>
          </a:bodyPr>
          <a:lstStyle/>
          <a:p>
            <a:r>
              <a:rPr lang="en-US" sz="6500" u="sng" dirty="0" smtClean="0">
                <a:solidFill>
                  <a:srgbClr val="00B050"/>
                </a:solidFill>
                <a:effectLst>
                  <a:outerShdw blurRad="38100" dist="38100" dir="2700000" algn="tl">
                    <a:srgbClr val="000000">
                      <a:alpha val="43137"/>
                    </a:srgbClr>
                  </a:outerShdw>
                </a:effectLst>
              </a:rPr>
              <a:t>Exploring the </a:t>
            </a:r>
            <a:r>
              <a:rPr lang="en-US" sz="6500" u="sng" dirty="0" err="1" smtClean="0">
                <a:solidFill>
                  <a:srgbClr val="00B050"/>
                </a:solidFill>
                <a:effectLst>
                  <a:outerShdw blurRad="38100" dist="38100" dir="2700000" algn="tl">
                    <a:srgbClr val="000000">
                      <a:alpha val="43137"/>
                    </a:srgbClr>
                  </a:outerShdw>
                </a:effectLst>
              </a:rPr>
              <a:t>Nutraceutical</a:t>
            </a:r>
            <a:r>
              <a:rPr lang="en-US" sz="6500" u="sng" dirty="0" smtClean="0">
                <a:solidFill>
                  <a:srgbClr val="00B050"/>
                </a:solidFill>
                <a:effectLst>
                  <a:outerShdw blurRad="38100" dist="38100" dir="2700000" algn="tl">
                    <a:srgbClr val="000000">
                      <a:alpha val="43137"/>
                    </a:srgbClr>
                  </a:outerShdw>
                </a:effectLst>
              </a:rPr>
              <a:t> Benefits of </a:t>
            </a:r>
            <a:r>
              <a:rPr lang="en-US" sz="6500" u="sng" dirty="0" err="1" smtClean="0">
                <a:solidFill>
                  <a:srgbClr val="00B050"/>
                </a:solidFill>
                <a:effectLst>
                  <a:outerShdw blurRad="38100" dist="38100" dir="2700000" algn="tl">
                    <a:srgbClr val="000000">
                      <a:alpha val="43137"/>
                    </a:srgbClr>
                  </a:outerShdw>
                </a:effectLst>
              </a:rPr>
              <a:t>Turfgrass</a:t>
            </a:r>
            <a:endParaRPr lang="en-US" sz="6500" u="sng" dirty="0">
              <a:solidFill>
                <a:srgbClr val="00B050"/>
              </a:solidFill>
              <a:effectLst>
                <a:outerShdw blurRad="38100" dist="38100" dir="2700000" algn="tl">
                  <a:srgbClr val="000000">
                    <a:alpha val="43137"/>
                  </a:srgbClr>
                </a:outerShdw>
              </a:effectLst>
            </a:endParaRPr>
          </a:p>
        </p:txBody>
      </p:sp>
      <p:sp>
        <p:nvSpPr>
          <p:cNvPr id="6" name="TextBox 5"/>
          <p:cNvSpPr txBox="1"/>
          <p:nvPr/>
        </p:nvSpPr>
        <p:spPr>
          <a:xfrm>
            <a:off x="0" y="3048000"/>
            <a:ext cx="31089600" cy="606700"/>
          </a:xfrm>
          <a:prstGeom prst="rect">
            <a:avLst/>
          </a:prstGeom>
          <a:noFill/>
        </p:spPr>
        <p:txBody>
          <a:bodyPr wrap="square" lIns="67432" tIns="33716" rIns="67432" bIns="33716" rtlCol="0">
            <a:spAutoFit/>
          </a:bodyPr>
          <a:lstStyle/>
          <a:p>
            <a:pPr algn="ctr"/>
            <a:r>
              <a:rPr lang="en-US" sz="3500" b="1" dirty="0" err="1" smtClean="0">
                <a:solidFill>
                  <a:srgbClr val="00B050"/>
                </a:solidFill>
              </a:rPr>
              <a:t>Nutraceutical</a:t>
            </a:r>
            <a:r>
              <a:rPr lang="en-US" sz="3500" b="1" dirty="0" smtClean="0">
                <a:solidFill>
                  <a:srgbClr val="00B050"/>
                </a:solidFill>
              </a:rPr>
              <a:t>; </a:t>
            </a:r>
            <a:r>
              <a:rPr lang="en-US" sz="3500" b="1" dirty="0" err="1" smtClean="0">
                <a:solidFill>
                  <a:srgbClr val="00B050"/>
                </a:solidFill>
              </a:rPr>
              <a:t>nu·tra·ceu·ti·cal</a:t>
            </a:r>
            <a:r>
              <a:rPr lang="en-US" sz="3500" b="1" dirty="0" smtClean="0">
                <a:solidFill>
                  <a:srgbClr val="00B050"/>
                </a:solidFill>
              </a:rPr>
              <a:t>: A naturally occurring food supplement thought to have a beneficial effect on human health.</a:t>
            </a:r>
            <a:endParaRPr lang="en-US" sz="3500" b="1" dirty="0">
              <a:solidFill>
                <a:srgbClr val="00B050"/>
              </a:solidFill>
            </a:endParaRPr>
          </a:p>
        </p:txBody>
      </p:sp>
      <p:sp>
        <p:nvSpPr>
          <p:cNvPr id="8" name="TextBox 7"/>
          <p:cNvSpPr txBox="1"/>
          <p:nvPr/>
        </p:nvSpPr>
        <p:spPr>
          <a:xfrm>
            <a:off x="0" y="1828800"/>
            <a:ext cx="31089600" cy="1299197"/>
          </a:xfrm>
          <a:prstGeom prst="rect">
            <a:avLst/>
          </a:prstGeom>
          <a:noFill/>
        </p:spPr>
        <p:txBody>
          <a:bodyPr wrap="square" lIns="67432" tIns="33716" rIns="67432" bIns="33716" rtlCol="0">
            <a:spAutoFit/>
          </a:bodyPr>
          <a:lstStyle/>
          <a:p>
            <a:pPr algn="ctr"/>
            <a:r>
              <a:rPr lang="en-US" sz="4000" b="1" dirty="0" smtClean="0"/>
              <a:t>C.J Wegner, R.E. </a:t>
            </a:r>
            <a:r>
              <a:rPr lang="en-US" sz="4000" b="1" dirty="0" err="1" smtClean="0"/>
              <a:t>Gaussoin</a:t>
            </a:r>
            <a:r>
              <a:rPr lang="en-US" sz="4000" b="1" dirty="0" smtClean="0"/>
              <a:t>, V.L. Schlegel, M.A. Pedersen</a:t>
            </a:r>
          </a:p>
          <a:p>
            <a:pPr algn="ctr"/>
            <a:r>
              <a:rPr lang="en-US" sz="4000" b="1" dirty="0" smtClean="0"/>
              <a:t>Department of Agronomy and Horticulture and Department of Food Science University of Nebraska-Lincoln </a:t>
            </a:r>
            <a:endParaRPr lang="en-US" sz="4000" b="1" dirty="0"/>
          </a:p>
        </p:txBody>
      </p:sp>
      <p:sp>
        <p:nvSpPr>
          <p:cNvPr id="13" name="TextBox 12"/>
          <p:cNvSpPr txBox="1"/>
          <p:nvPr/>
        </p:nvSpPr>
        <p:spPr>
          <a:xfrm>
            <a:off x="609600" y="4495800"/>
            <a:ext cx="7086600" cy="2284082"/>
          </a:xfrm>
          <a:prstGeom prst="rect">
            <a:avLst/>
          </a:prstGeom>
          <a:noFill/>
        </p:spPr>
        <p:txBody>
          <a:bodyPr wrap="square" lIns="67432" tIns="33716" rIns="67432" bIns="33716" rtlCol="0">
            <a:spAutoFit/>
          </a:bodyPr>
          <a:lstStyle/>
          <a:p>
            <a:pPr algn="ctr"/>
            <a:endParaRPr lang="en-US" sz="1600" b="1" u="sng" dirty="0" smtClean="0"/>
          </a:p>
          <a:p>
            <a:pPr algn="ctr"/>
            <a:r>
              <a:rPr lang="en-US" sz="2200" b="1" u="sng" dirty="0" smtClean="0"/>
              <a:t>Introduction</a:t>
            </a:r>
            <a:endParaRPr lang="en-US" sz="2200" dirty="0" smtClean="0"/>
          </a:p>
          <a:p>
            <a:r>
              <a:rPr lang="en-US" sz="1100" dirty="0" smtClean="0"/>
              <a:t>     Members of the </a:t>
            </a:r>
            <a:r>
              <a:rPr lang="en-US" sz="1100" i="1" dirty="0" err="1" smtClean="0"/>
              <a:t>Poaceae</a:t>
            </a:r>
            <a:r>
              <a:rPr lang="en-US" sz="1100" dirty="0" smtClean="0"/>
              <a:t> family are an integral resource for nearly every culture throughout the global community; more so than any other member of the plant kingdom. Grasses also represent the most abundant plant family on Earth.  A critical lack of information appears to exist where many functional uses of grass have not been investigated.  Research began in the summer of 2009 at the University of Nebraska-Lincoln to start filling this gap in knowledge.  This research will help identify baseline primary </a:t>
            </a:r>
            <a:r>
              <a:rPr lang="en-US" sz="1100" dirty="0" err="1" smtClean="0"/>
              <a:t>nutraceutical</a:t>
            </a:r>
            <a:r>
              <a:rPr lang="en-US" sz="1100" dirty="0" smtClean="0"/>
              <a:t> potential of selected grass genus’ for mammalian health.</a:t>
            </a:r>
          </a:p>
          <a:p>
            <a:endParaRPr lang="en-US" dirty="0"/>
          </a:p>
        </p:txBody>
      </p:sp>
      <p:sp>
        <p:nvSpPr>
          <p:cNvPr id="15" name="TextBox 14"/>
          <p:cNvSpPr txBox="1"/>
          <p:nvPr/>
        </p:nvSpPr>
        <p:spPr>
          <a:xfrm>
            <a:off x="609600" y="6096000"/>
            <a:ext cx="7086600" cy="2745747"/>
          </a:xfrm>
          <a:prstGeom prst="rect">
            <a:avLst/>
          </a:prstGeom>
          <a:noFill/>
        </p:spPr>
        <p:txBody>
          <a:bodyPr wrap="square" lIns="67432" tIns="33716" rIns="67432" bIns="33716" rtlCol="0">
            <a:spAutoFit/>
          </a:bodyPr>
          <a:lstStyle/>
          <a:p>
            <a:pPr algn="ctr"/>
            <a:r>
              <a:rPr lang="en-US" sz="2200" b="1" u="sng" dirty="0" smtClean="0"/>
              <a:t>Objective</a:t>
            </a:r>
            <a:endParaRPr lang="en-US" sz="2200" dirty="0" smtClean="0"/>
          </a:p>
          <a:p>
            <a:r>
              <a:rPr lang="en-US" sz="1100" dirty="0" smtClean="0"/>
              <a:t>     The objective of this research is</a:t>
            </a:r>
            <a:r>
              <a:rPr lang="en-US" sz="1100" dirty="0" smtClean="0">
                <a:solidFill>
                  <a:srgbClr val="FF0000"/>
                </a:solidFill>
              </a:rPr>
              <a:t> </a:t>
            </a:r>
            <a:r>
              <a:rPr lang="en-US" sz="1100" dirty="0" smtClean="0"/>
              <a:t>to identify secondary metabolites in antioxidant agents  from cultivated </a:t>
            </a:r>
            <a:r>
              <a:rPr lang="en-US" sz="1100" dirty="0" err="1" smtClean="0"/>
              <a:t>turfgrass</a:t>
            </a:r>
            <a:r>
              <a:rPr lang="en-US" sz="1100" dirty="0" smtClean="0"/>
              <a:t> species of different centers of origin.  The metabolites investigated have been linked to prevention of chronic conditions such a cancer, diabetes, and heart disease.  </a:t>
            </a:r>
          </a:p>
          <a:p>
            <a:r>
              <a:rPr lang="en-US" sz="1700" dirty="0" smtClean="0">
                <a:solidFill>
                  <a:srgbClr val="FF0000"/>
                </a:solidFill>
              </a:rPr>
              <a:t> </a:t>
            </a:r>
          </a:p>
          <a:p>
            <a:r>
              <a:rPr lang="en-US" dirty="0" smtClean="0"/>
              <a:t> </a:t>
            </a:r>
          </a:p>
          <a:p>
            <a:endParaRPr lang="en-US" dirty="0"/>
          </a:p>
        </p:txBody>
      </p:sp>
      <p:pic>
        <p:nvPicPr>
          <p:cNvPr id="16" name="Picture 15" descr="asa species 003.jpg"/>
          <p:cNvPicPr>
            <a:picLocks noChangeAspect="1"/>
          </p:cNvPicPr>
          <p:nvPr/>
        </p:nvPicPr>
        <p:blipFill>
          <a:blip r:embed="rId3" cstate="print"/>
          <a:srcRect l="4081" t="13648" r="6377" b="9056"/>
          <a:stretch>
            <a:fillRect/>
          </a:stretch>
        </p:blipFill>
        <p:spPr>
          <a:xfrm>
            <a:off x="2362200" y="13258800"/>
            <a:ext cx="3657600" cy="1219200"/>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1" name="TextBox 10"/>
          <p:cNvSpPr txBox="1"/>
          <p:nvPr/>
        </p:nvSpPr>
        <p:spPr>
          <a:xfrm>
            <a:off x="609600" y="7086600"/>
            <a:ext cx="7086600" cy="6616940"/>
          </a:xfrm>
          <a:prstGeom prst="rect">
            <a:avLst/>
          </a:prstGeom>
          <a:noFill/>
        </p:spPr>
        <p:txBody>
          <a:bodyPr wrap="square" lIns="45459" tIns="22733" rIns="45459" bIns="22733" rtlCol="0">
            <a:spAutoFit/>
          </a:bodyPr>
          <a:lstStyle/>
          <a:p>
            <a:pPr algn="ctr"/>
            <a:r>
              <a:rPr lang="en-US" sz="2200" b="1" u="sng" dirty="0" smtClean="0"/>
              <a:t>Materials and Methods</a:t>
            </a:r>
            <a:endParaRPr lang="en-US" sz="2200" u="sng" dirty="0" smtClean="0"/>
          </a:p>
          <a:p>
            <a:r>
              <a:rPr lang="en-US" sz="1600" b="1" u="sng" dirty="0" err="1" smtClean="0"/>
              <a:t>Turfgrass</a:t>
            </a:r>
            <a:r>
              <a:rPr lang="en-US" sz="1600" b="1" u="sng" dirty="0" smtClean="0"/>
              <a:t> Samples</a:t>
            </a:r>
            <a:r>
              <a:rPr lang="en-US" sz="1600" b="1" dirty="0" smtClean="0"/>
              <a:t>.  </a:t>
            </a:r>
            <a:r>
              <a:rPr lang="en-US" sz="1100" dirty="0" smtClean="0"/>
              <a:t>Five </a:t>
            </a:r>
            <a:r>
              <a:rPr lang="en-US" sz="1100" dirty="0" err="1" smtClean="0"/>
              <a:t>turfgrass</a:t>
            </a:r>
            <a:r>
              <a:rPr lang="en-US" sz="1100" dirty="0" smtClean="0"/>
              <a:t> species were selected that are native to various geographical regions.  The </a:t>
            </a:r>
            <a:r>
              <a:rPr lang="en-US" sz="1100" dirty="0" err="1" smtClean="0"/>
              <a:t>turfgrass</a:t>
            </a:r>
            <a:r>
              <a:rPr lang="en-US" sz="1100" dirty="0" smtClean="0"/>
              <a:t> species included ‘Cheyenne II’ </a:t>
            </a:r>
            <a:r>
              <a:rPr lang="en-US" sz="1100" dirty="0" err="1" smtClean="0"/>
              <a:t>bermudagrass</a:t>
            </a:r>
            <a:r>
              <a:rPr lang="en-US" sz="1100" dirty="0" smtClean="0"/>
              <a:t> [</a:t>
            </a:r>
            <a:r>
              <a:rPr lang="en-US" sz="1100" i="1" dirty="0" err="1" smtClean="0"/>
              <a:t>Cynodon</a:t>
            </a:r>
            <a:r>
              <a:rPr lang="en-US" sz="1100" i="1" dirty="0" smtClean="0"/>
              <a:t> </a:t>
            </a:r>
            <a:r>
              <a:rPr lang="en-US" sz="1100" i="1" dirty="0" err="1" smtClean="0"/>
              <a:t>dactylon</a:t>
            </a:r>
            <a:r>
              <a:rPr lang="en-US" sz="1100" dirty="0" smtClean="0"/>
              <a:t> (L.) Pers.], ‘Bowie’ </a:t>
            </a:r>
            <a:r>
              <a:rPr lang="en-US" sz="1100" dirty="0" err="1" smtClean="0"/>
              <a:t>buffalograss</a:t>
            </a:r>
            <a:r>
              <a:rPr lang="en-US" sz="1100" dirty="0" smtClean="0"/>
              <a:t> [</a:t>
            </a:r>
            <a:r>
              <a:rPr lang="en-US" sz="1100" i="1" dirty="0" err="1" smtClean="0"/>
              <a:t>Bouteloua</a:t>
            </a:r>
            <a:r>
              <a:rPr lang="en-US" sz="1100" i="1" dirty="0" smtClean="0"/>
              <a:t> </a:t>
            </a:r>
            <a:r>
              <a:rPr lang="en-US" sz="1100" i="1" dirty="0" err="1" smtClean="0"/>
              <a:t>dactyloides</a:t>
            </a:r>
            <a:r>
              <a:rPr lang="en-US" sz="1100" dirty="0" smtClean="0"/>
              <a:t> (Nutt.) J.T. Columbus], ‘Apple GL’ perennial ryegrass [</a:t>
            </a:r>
            <a:r>
              <a:rPr lang="en-US" sz="1100" i="1" dirty="0" err="1" smtClean="0"/>
              <a:t>Lolium</a:t>
            </a:r>
            <a:r>
              <a:rPr lang="en-US" sz="1100" i="1" dirty="0" smtClean="0"/>
              <a:t> </a:t>
            </a:r>
            <a:r>
              <a:rPr lang="en-US" sz="1100" i="1" dirty="0" err="1" smtClean="0"/>
              <a:t>perenne</a:t>
            </a:r>
            <a:r>
              <a:rPr lang="en-US" sz="1100" dirty="0" smtClean="0"/>
              <a:t> (L.)], ‘RTF’ tall fescue [</a:t>
            </a:r>
            <a:r>
              <a:rPr lang="en-US" sz="1100" i="1" dirty="0" err="1" smtClean="0"/>
              <a:t>Festuca</a:t>
            </a:r>
            <a:r>
              <a:rPr lang="en-US" sz="1100" i="1" dirty="0" smtClean="0"/>
              <a:t> </a:t>
            </a:r>
            <a:r>
              <a:rPr lang="en-US" sz="1100" i="1" dirty="0" err="1" smtClean="0"/>
              <a:t>arundinaceae</a:t>
            </a:r>
            <a:r>
              <a:rPr lang="en-US" sz="1100" dirty="0" smtClean="0"/>
              <a:t> </a:t>
            </a:r>
            <a:r>
              <a:rPr lang="en-US" sz="1100" dirty="0" err="1" smtClean="0"/>
              <a:t>Schreb</a:t>
            </a:r>
            <a:r>
              <a:rPr lang="en-US" sz="1100" dirty="0" smtClean="0"/>
              <a:t>.] and ‘4 Season’ Kentucky bluegrass [</a:t>
            </a:r>
            <a:r>
              <a:rPr lang="en-US" sz="1100" i="1" dirty="0" err="1" smtClean="0"/>
              <a:t>Poa</a:t>
            </a:r>
            <a:r>
              <a:rPr lang="en-US" sz="1100" i="1" dirty="0" smtClean="0"/>
              <a:t> </a:t>
            </a:r>
            <a:r>
              <a:rPr lang="en-US" sz="1100" i="1" dirty="0" err="1" smtClean="0"/>
              <a:t>pratensis</a:t>
            </a:r>
            <a:r>
              <a:rPr lang="en-US" sz="1100" dirty="0" smtClean="0"/>
              <a:t> (L.)].  </a:t>
            </a:r>
            <a:r>
              <a:rPr lang="en-US" sz="1100" dirty="0" err="1" smtClean="0"/>
              <a:t>Turfgrass</a:t>
            </a:r>
            <a:r>
              <a:rPr lang="en-US" sz="1100" dirty="0" smtClean="0"/>
              <a:t> species were grown in a climate-controlled greenhouse on the University of Nebraska-Lincoln’s East Campus in Lincoln, NE.  Samples were collected by cutting each grass at the growing point and collecting the clippings. </a:t>
            </a:r>
          </a:p>
          <a:p>
            <a:endParaRPr lang="en-US" sz="1100" dirty="0" smtClean="0"/>
          </a:p>
          <a:p>
            <a:r>
              <a:rPr lang="en-US" sz="1600" b="1" u="sng" dirty="0" smtClean="0"/>
              <a:t>Extraction Procedure</a:t>
            </a:r>
            <a:r>
              <a:rPr lang="en-US" sz="1600" b="1" dirty="0" smtClean="0"/>
              <a:t>.  </a:t>
            </a:r>
            <a:r>
              <a:rPr lang="en-US" sz="1100" dirty="0" smtClean="0"/>
              <a:t>One gram of clipping material was ground into a powder immediately after freezing with liquid nitrogen.  This powder was transferred to a test tube and combined with 5 ml of 50% </a:t>
            </a:r>
            <a:r>
              <a:rPr lang="en-US" sz="1100" dirty="0" err="1" smtClean="0"/>
              <a:t>MeOH</a:t>
            </a:r>
            <a:r>
              <a:rPr lang="en-US" sz="1100" dirty="0" smtClean="0"/>
              <a:t> and 0.5 ml of 1.2 N </a:t>
            </a:r>
            <a:r>
              <a:rPr lang="en-US" sz="1100" dirty="0" err="1" smtClean="0"/>
              <a:t>HCl</a:t>
            </a:r>
            <a:r>
              <a:rPr lang="en-US" sz="1100" dirty="0" smtClean="0"/>
              <a:t>.  After the solution and samples were agitated for an hour on a rocker, the individual test tubes for each species were centrifuged and the respective supernatants were removed.  This procedure was repeated starting with the addition of </a:t>
            </a:r>
            <a:r>
              <a:rPr lang="en-US" sz="1100" dirty="0" err="1" smtClean="0"/>
              <a:t>MeOH</a:t>
            </a:r>
            <a:r>
              <a:rPr lang="en-US" sz="1100" dirty="0" smtClean="0"/>
              <a:t> and </a:t>
            </a:r>
            <a:r>
              <a:rPr lang="en-US" sz="1100" dirty="0" err="1" smtClean="0"/>
              <a:t>HCl</a:t>
            </a:r>
            <a:r>
              <a:rPr lang="en-US" sz="1100" dirty="0" smtClean="0"/>
              <a:t> for the remaining sample material in the test tubes.  Supernatants were pooled together and 7.5 ml of extraction solution was obtained for each sample.</a:t>
            </a:r>
          </a:p>
          <a:p>
            <a:endParaRPr lang="en-US" sz="1100" b="1" dirty="0" smtClean="0"/>
          </a:p>
          <a:p>
            <a:pPr algn="ctr"/>
            <a:r>
              <a:rPr lang="en-US" sz="1600" b="1" u="sng" dirty="0" smtClean="0"/>
              <a:t>Total Soluble </a:t>
            </a:r>
            <a:r>
              <a:rPr lang="en-US" sz="1600" b="1" u="sng" dirty="0" err="1" smtClean="0"/>
              <a:t>Phenolic</a:t>
            </a:r>
            <a:r>
              <a:rPr lang="en-US" sz="1600" b="1" u="sng" dirty="0" smtClean="0"/>
              <a:t> Content </a:t>
            </a:r>
            <a:r>
              <a:rPr lang="en-US" sz="1600" b="1" dirty="0" smtClean="0"/>
              <a:t>         </a:t>
            </a:r>
            <a:r>
              <a:rPr lang="en-US" sz="1600" b="1" u="sng" dirty="0" smtClean="0"/>
              <a:t>Figure 1a</a:t>
            </a:r>
          </a:p>
          <a:p>
            <a:pPr algn="ctr"/>
            <a:endParaRPr lang="en-US" sz="1100" dirty="0" smtClean="0"/>
          </a:p>
          <a:p>
            <a:endParaRPr lang="en-US" sz="1100" b="1" dirty="0" smtClean="0"/>
          </a:p>
          <a:p>
            <a:endParaRPr lang="en-US" sz="1100" b="1" dirty="0" smtClean="0"/>
          </a:p>
          <a:p>
            <a:endParaRPr lang="en-US" sz="1100" b="1" dirty="0" smtClean="0"/>
          </a:p>
          <a:p>
            <a:endParaRPr lang="en-US" sz="1100" b="1" dirty="0" smtClean="0"/>
          </a:p>
          <a:p>
            <a:r>
              <a:rPr lang="en-US" sz="1100" b="1" dirty="0" smtClean="0"/>
              <a:t>        (</a:t>
            </a:r>
            <a:r>
              <a:rPr lang="en-US" sz="1100" b="1" i="1" dirty="0" smtClean="0"/>
              <a:t>Moore</a:t>
            </a:r>
            <a:r>
              <a:rPr lang="en-US" sz="1100" b="1" dirty="0" smtClean="0"/>
              <a:t> et al 2005)</a:t>
            </a:r>
          </a:p>
          <a:p>
            <a:endParaRPr lang="en-US" sz="1100" b="1" dirty="0" smtClean="0"/>
          </a:p>
          <a:p>
            <a:endParaRPr lang="en-US" sz="1100" b="1" dirty="0" smtClean="0"/>
          </a:p>
          <a:p>
            <a:endParaRPr lang="en-US" sz="1100" b="1" dirty="0" smtClean="0"/>
          </a:p>
          <a:p>
            <a:endParaRPr lang="en-US" sz="1100" b="1" dirty="0" smtClean="0"/>
          </a:p>
          <a:p>
            <a:endParaRPr lang="en-US" sz="1600" b="1" u="sng" dirty="0" smtClean="0"/>
          </a:p>
          <a:p>
            <a:endParaRPr lang="en-US" sz="1600" b="1" u="sng" dirty="0" smtClean="0"/>
          </a:p>
          <a:p>
            <a:r>
              <a:rPr lang="en-US" sz="1600" b="1" u="sng" dirty="0" smtClean="0"/>
              <a:t>Total </a:t>
            </a:r>
            <a:r>
              <a:rPr lang="en-US" sz="1600" b="1" u="sng" dirty="0" err="1" smtClean="0"/>
              <a:t>Flavonoids</a:t>
            </a:r>
            <a:r>
              <a:rPr lang="en-US" sz="1600" b="1" u="sng" dirty="0" smtClean="0"/>
              <a:t>.  </a:t>
            </a:r>
            <a:r>
              <a:rPr lang="en-US" sz="1100" dirty="0" smtClean="0"/>
              <a:t>A solution consisting of 125 µL of sample extract, 1.025 ml of </a:t>
            </a:r>
            <a:r>
              <a:rPr lang="en-US" sz="1100" dirty="0" err="1" smtClean="0"/>
              <a:t>nano</a:t>
            </a:r>
            <a:r>
              <a:rPr lang="en-US" sz="1100" dirty="0" smtClean="0"/>
              <a:t>-pure water, 37.5 µL of 5% sodium nitrite, 75 µL of 10% aluminum chloride and 250 µL of sodium hydroxide was prepared for each extraction sample.  The absorbance of each solution was measured at 510 nm with a spectrophotometer.  Total </a:t>
            </a:r>
            <a:r>
              <a:rPr lang="en-US" sz="1100" dirty="0" err="1" smtClean="0"/>
              <a:t>flavonoids</a:t>
            </a:r>
            <a:r>
              <a:rPr lang="en-US" sz="1100" dirty="0" smtClean="0"/>
              <a:t> were calculated with their respective absorbencies using t-</a:t>
            </a:r>
            <a:r>
              <a:rPr lang="en-US" sz="1100" dirty="0" err="1" smtClean="0"/>
              <a:t>cinnamic</a:t>
            </a:r>
            <a:r>
              <a:rPr lang="en-US" sz="1100" dirty="0" smtClean="0"/>
              <a:t> acid as a standard.    </a:t>
            </a:r>
            <a:r>
              <a:rPr lang="en-US" sz="1100" b="1" dirty="0" smtClean="0"/>
              <a:t> </a:t>
            </a:r>
            <a:endParaRPr lang="en-US" sz="1100" dirty="0" smtClean="0"/>
          </a:p>
          <a:p>
            <a:r>
              <a:rPr lang="en-US" sz="1700" b="1" dirty="0" smtClean="0"/>
              <a:t>	</a:t>
            </a:r>
            <a:endParaRPr lang="en-US" sz="1700" dirty="0" smtClean="0"/>
          </a:p>
          <a:p>
            <a:endParaRPr lang="en-US" sz="1700" dirty="0"/>
          </a:p>
        </p:txBody>
      </p:sp>
      <p:pic>
        <p:nvPicPr>
          <p:cNvPr id="1028" name="Picture 4"/>
          <p:cNvPicPr>
            <a:picLocks noChangeAspect="1" noChangeArrowheads="1"/>
          </p:cNvPicPr>
          <p:nvPr/>
        </p:nvPicPr>
        <p:blipFill>
          <a:blip r:embed="rId4" cstate="print"/>
          <a:srcRect/>
          <a:stretch>
            <a:fillRect/>
          </a:stretch>
        </p:blipFill>
        <p:spPr bwMode="auto">
          <a:xfrm>
            <a:off x="609600" y="533400"/>
            <a:ext cx="1043292" cy="762000"/>
          </a:xfrm>
          <a:prstGeom prst="rect">
            <a:avLst/>
          </a:prstGeom>
          <a:noFill/>
          <a:ln w="9525">
            <a:noFill/>
            <a:miter lim="800000"/>
            <a:headEnd/>
            <a:tailEnd/>
          </a:ln>
        </p:spPr>
      </p:pic>
      <p:sp>
        <p:nvSpPr>
          <p:cNvPr id="12" name="Rectangle 11"/>
          <p:cNvSpPr/>
          <p:nvPr/>
        </p:nvSpPr>
        <p:spPr>
          <a:xfrm flipH="1">
            <a:off x="0" y="3581400"/>
            <a:ext cx="31089600" cy="876933"/>
          </a:xfrm>
          <a:prstGeom prst="rect">
            <a:avLst/>
          </a:prstGeom>
          <a:noFill/>
        </p:spPr>
        <p:txBody>
          <a:bodyPr wrap="square" lIns="45491" tIns="22746" rIns="45491" bIns="22746">
            <a:spAutoFit/>
          </a:bodyPr>
          <a:lstStyle/>
          <a:p>
            <a:pPr algn="ctr"/>
            <a:r>
              <a:rPr lang="en-US" sz="2700" b="1" dirty="0" smtClean="0">
                <a:ln w="1905"/>
                <a:solidFill>
                  <a:srgbClr val="00B050"/>
                </a:solidFill>
                <a:effectLst>
                  <a:innerShdw blurRad="69850" dist="43180" dir="5400000">
                    <a:srgbClr val="000000">
                      <a:alpha val="65000"/>
                    </a:srgbClr>
                  </a:innerShdw>
                </a:effectLst>
              </a:rPr>
              <a:t>Phenols: Class of chemical compound that has reducing power to potentially prevent oxidative stress.                     </a:t>
            </a:r>
            <a:r>
              <a:rPr lang="en-US" sz="2700" b="1" dirty="0" err="1" smtClean="0">
                <a:ln w="1905"/>
                <a:solidFill>
                  <a:srgbClr val="00B050"/>
                </a:solidFill>
                <a:effectLst>
                  <a:innerShdw blurRad="69850" dist="43180" dir="5400000">
                    <a:srgbClr val="000000">
                      <a:alpha val="65000"/>
                    </a:srgbClr>
                  </a:innerShdw>
                </a:effectLst>
              </a:rPr>
              <a:t>Flavonoid</a:t>
            </a:r>
            <a:r>
              <a:rPr lang="en-US" sz="2700" b="1" dirty="0" smtClean="0">
                <a:ln w="1905"/>
                <a:solidFill>
                  <a:srgbClr val="00B050"/>
                </a:solidFill>
                <a:effectLst>
                  <a:innerShdw blurRad="69850" dist="43180" dir="5400000">
                    <a:srgbClr val="000000">
                      <a:alpha val="65000"/>
                    </a:srgbClr>
                  </a:innerShdw>
                </a:effectLst>
              </a:rPr>
              <a:t>: Most common group of </a:t>
            </a:r>
            <a:r>
              <a:rPr lang="en-US" sz="2700" b="1" dirty="0" err="1" smtClean="0">
                <a:ln w="1905"/>
                <a:solidFill>
                  <a:srgbClr val="00B050"/>
                </a:solidFill>
                <a:effectLst>
                  <a:innerShdw blurRad="69850" dist="43180" dir="5400000">
                    <a:srgbClr val="000000">
                      <a:alpha val="65000"/>
                    </a:srgbClr>
                  </a:innerShdw>
                </a:effectLst>
              </a:rPr>
              <a:t>polyphenolic</a:t>
            </a:r>
            <a:r>
              <a:rPr lang="en-US" sz="2700" b="1" dirty="0" smtClean="0">
                <a:ln w="1905"/>
                <a:solidFill>
                  <a:srgbClr val="00B050"/>
                </a:solidFill>
                <a:effectLst>
                  <a:innerShdw blurRad="69850" dist="43180" dir="5400000">
                    <a:srgbClr val="000000">
                      <a:alpha val="65000"/>
                    </a:srgbClr>
                  </a:innerShdw>
                </a:effectLst>
              </a:rPr>
              <a:t> compound known for </a:t>
            </a:r>
            <a:r>
              <a:rPr lang="en-US" sz="2700" b="1" u="sng" dirty="0" smtClean="0">
                <a:ln w="1905"/>
                <a:solidFill>
                  <a:schemeClr val="accent6"/>
                </a:solidFill>
                <a:effectLst>
                  <a:innerShdw blurRad="69850" dist="43180" dir="5400000">
                    <a:srgbClr val="000000">
                      <a:alpha val="65000"/>
                    </a:srgbClr>
                  </a:innerShdw>
                </a:effectLst>
              </a:rPr>
              <a:t>antioxidant</a:t>
            </a:r>
            <a:r>
              <a:rPr lang="en-US" sz="2700" b="1" dirty="0" smtClean="0">
                <a:ln w="1905"/>
                <a:solidFill>
                  <a:srgbClr val="00B050"/>
                </a:solidFill>
                <a:effectLst>
                  <a:innerShdw blurRad="69850" dist="43180" dir="5400000">
                    <a:srgbClr val="000000">
                      <a:alpha val="65000"/>
                    </a:srgbClr>
                  </a:innerShdw>
                </a:effectLst>
              </a:rPr>
              <a:t> abilities.</a:t>
            </a:r>
          </a:p>
          <a:p>
            <a:pPr algn="ctr"/>
            <a:endParaRPr lang="en-US" sz="2700" b="1" dirty="0">
              <a:ln w="1905"/>
              <a:solidFill>
                <a:srgbClr val="00B050"/>
              </a:solidFill>
              <a:effectLst>
                <a:innerShdw blurRad="69850" dist="43180" dir="5400000">
                  <a:srgbClr val="000000">
                    <a:alpha val="65000"/>
                  </a:srgbClr>
                </a:innerShdw>
              </a:effectLst>
            </a:endParaRPr>
          </a:p>
        </p:txBody>
      </p:sp>
      <p:graphicFrame>
        <p:nvGraphicFramePr>
          <p:cNvPr id="20" name="Chart 19"/>
          <p:cNvGraphicFramePr/>
          <p:nvPr/>
        </p:nvGraphicFramePr>
        <p:xfrm>
          <a:off x="9144000" y="10591800"/>
          <a:ext cx="5562600" cy="3581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p:cNvGraphicFramePr/>
          <p:nvPr/>
        </p:nvGraphicFramePr>
        <p:xfrm>
          <a:off x="9144000" y="5867400"/>
          <a:ext cx="5562600" cy="3810000"/>
        </p:xfrm>
        <a:graphic>
          <a:graphicData uri="http://schemas.openxmlformats.org/drawingml/2006/chart">
            <c:chart xmlns:c="http://schemas.openxmlformats.org/drawingml/2006/chart" xmlns:r="http://schemas.openxmlformats.org/officeDocument/2006/relationships" r:id="rId6"/>
          </a:graphicData>
        </a:graphic>
      </p:graphicFrame>
      <p:sp>
        <p:nvSpPr>
          <p:cNvPr id="25" name="TextBox 24"/>
          <p:cNvSpPr txBox="1"/>
          <p:nvPr/>
        </p:nvSpPr>
        <p:spPr>
          <a:xfrm>
            <a:off x="9067800" y="5257800"/>
            <a:ext cx="6019800" cy="430887"/>
          </a:xfrm>
          <a:prstGeom prst="rect">
            <a:avLst/>
          </a:prstGeom>
          <a:noFill/>
        </p:spPr>
        <p:txBody>
          <a:bodyPr wrap="square" rtlCol="0">
            <a:spAutoFit/>
          </a:bodyPr>
          <a:lstStyle/>
          <a:p>
            <a:pPr algn="ctr"/>
            <a:r>
              <a:rPr lang="en-US" sz="2200" b="1" u="sng" dirty="0" smtClean="0"/>
              <a:t>Soluble Phenols</a:t>
            </a:r>
            <a:endParaRPr lang="en-US" sz="2200" b="1" u="sng" dirty="0"/>
          </a:p>
        </p:txBody>
      </p:sp>
      <p:sp>
        <p:nvSpPr>
          <p:cNvPr id="26" name="TextBox 25"/>
          <p:cNvSpPr txBox="1"/>
          <p:nvPr/>
        </p:nvSpPr>
        <p:spPr>
          <a:xfrm>
            <a:off x="8991600" y="9982200"/>
            <a:ext cx="6019800" cy="430887"/>
          </a:xfrm>
          <a:prstGeom prst="rect">
            <a:avLst/>
          </a:prstGeom>
          <a:noFill/>
        </p:spPr>
        <p:txBody>
          <a:bodyPr wrap="square" rtlCol="0">
            <a:spAutoFit/>
          </a:bodyPr>
          <a:lstStyle/>
          <a:p>
            <a:pPr algn="ctr"/>
            <a:r>
              <a:rPr lang="en-US" sz="2200" b="1" u="sng" dirty="0" smtClean="0"/>
              <a:t>Soluble </a:t>
            </a:r>
            <a:r>
              <a:rPr lang="en-US" sz="2200" b="1" u="sng" dirty="0" err="1" smtClean="0"/>
              <a:t>Flavonoids</a:t>
            </a:r>
            <a:endParaRPr lang="en-US" sz="2200" b="1" u="sng" dirty="0"/>
          </a:p>
        </p:txBody>
      </p:sp>
      <p:sp>
        <p:nvSpPr>
          <p:cNvPr id="27" name="TextBox 26"/>
          <p:cNvSpPr txBox="1"/>
          <p:nvPr/>
        </p:nvSpPr>
        <p:spPr>
          <a:xfrm rot="16200000">
            <a:off x="7865105" y="6765295"/>
            <a:ext cx="2514600" cy="261610"/>
          </a:xfrm>
          <a:prstGeom prst="rect">
            <a:avLst/>
          </a:prstGeom>
          <a:noFill/>
        </p:spPr>
        <p:txBody>
          <a:bodyPr wrap="square" rtlCol="0">
            <a:spAutoFit/>
          </a:bodyPr>
          <a:lstStyle/>
          <a:p>
            <a:pPr algn="ctr"/>
            <a:r>
              <a:rPr lang="en-US" sz="1100" b="1" u="sng" dirty="0" smtClean="0"/>
              <a:t>mg g</a:t>
            </a:r>
            <a:r>
              <a:rPr lang="en-US" sz="1100" b="1" u="sng" baseline="30000" dirty="0" smtClean="0"/>
              <a:t>-1</a:t>
            </a:r>
            <a:r>
              <a:rPr lang="en-US" sz="1100" b="1" u="sng" dirty="0" smtClean="0"/>
              <a:t> of fresh material</a:t>
            </a:r>
            <a:endParaRPr lang="en-US" sz="1100" b="1" u="sng" dirty="0"/>
          </a:p>
        </p:txBody>
      </p:sp>
      <p:sp>
        <p:nvSpPr>
          <p:cNvPr id="28" name="TextBox 27"/>
          <p:cNvSpPr txBox="1"/>
          <p:nvPr/>
        </p:nvSpPr>
        <p:spPr>
          <a:xfrm rot="16200000">
            <a:off x="7788905" y="11337295"/>
            <a:ext cx="2514600" cy="261610"/>
          </a:xfrm>
          <a:prstGeom prst="rect">
            <a:avLst/>
          </a:prstGeom>
          <a:noFill/>
        </p:spPr>
        <p:txBody>
          <a:bodyPr wrap="square" rtlCol="0">
            <a:spAutoFit/>
          </a:bodyPr>
          <a:lstStyle/>
          <a:p>
            <a:pPr algn="ctr"/>
            <a:r>
              <a:rPr lang="en-US" sz="1100" b="1" u="sng" dirty="0" smtClean="0"/>
              <a:t>mg g</a:t>
            </a:r>
            <a:r>
              <a:rPr lang="en-US" sz="1100" b="1" u="sng" baseline="30000" dirty="0" smtClean="0"/>
              <a:t>-1</a:t>
            </a:r>
            <a:r>
              <a:rPr lang="en-US" sz="1100" b="1" u="sng" dirty="0" smtClean="0"/>
              <a:t> of fresh material</a:t>
            </a:r>
            <a:endParaRPr lang="en-US" sz="1100" b="1" u="sng" dirty="0"/>
          </a:p>
        </p:txBody>
      </p:sp>
      <p:sp>
        <p:nvSpPr>
          <p:cNvPr id="23" name="TextBox 22"/>
          <p:cNvSpPr txBox="1"/>
          <p:nvPr/>
        </p:nvSpPr>
        <p:spPr>
          <a:xfrm>
            <a:off x="23926800" y="4495800"/>
            <a:ext cx="7010400" cy="4231928"/>
          </a:xfrm>
          <a:prstGeom prst="rect">
            <a:avLst/>
          </a:prstGeom>
          <a:noFill/>
        </p:spPr>
        <p:txBody>
          <a:bodyPr wrap="square" rtlCol="0">
            <a:spAutoFit/>
          </a:bodyPr>
          <a:lstStyle/>
          <a:p>
            <a:pPr algn="ctr"/>
            <a:endParaRPr lang="en-US" sz="1600" b="1" u="sng" dirty="0" smtClean="0"/>
          </a:p>
          <a:p>
            <a:pPr algn="ctr"/>
            <a:r>
              <a:rPr lang="en-US" sz="2200" b="1" u="sng" dirty="0" smtClean="0"/>
              <a:t>Discussion</a:t>
            </a:r>
          </a:p>
          <a:p>
            <a:r>
              <a:rPr lang="en-US" sz="1100" dirty="0" smtClean="0"/>
              <a:t>Preliminary results suggest that </a:t>
            </a:r>
            <a:r>
              <a:rPr lang="en-US" sz="1100" dirty="0" err="1" smtClean="0"/>
              <a:t>turfgrasses</a:t>
            </a:r>
            <a:r>
              <a:rPr lang="en-US" sz="1100" dirty="0" smtClean="0"/>
              <a:t> are host to </a:t>
            </a:r>
            <a:r>
              <a:rPr lang="en-US" sz="1100" dirty="0" err="1" smtClean="0"/>
              <a:t>nutraceutical</a:t>
            </a:r>
            <a:r>
              <a:rPr lang="en-US" sz="1100" dirty="0" smtClean="0"/>
              <a:t> qualities that could possibly be exploited for human health benefits.  This information is substantial because nature is the backbone of the pharmaceutical industry, although an extremely large percentage of Earth’s plant biochemistry remains unexplored.  Currently, the looming  climate change is threatening the existence of many plants with </a:t>
            </a:r>
            <a:r>
              <a:rPr lang="en-US" sz="1100" dirty="0" err="1" smtClean="0"/>
              <a:t>nutraceutical</a:t>
            </a:r>
            <a:r>
              <a:rPr lang="en-US" sz="1100" dirty="0" smtClean="0"/>
              <a:t> qualities, so it may be logical to first look at the </a:t>
            </a:r>
            <a:r>
              <a:rPr lang="en-US" sz="1100" i="1" dirty="0" err="1" smtClean="0"/>
              <a:t>Poaceae</a:t>
            </a:r>
            <a:r>
              <a:rPr lang="en-US" sz="1100" i="1" dirty="0" smtClean="0"/>
              <a:t> </a:t>
            </a:r>
            <a:r>
              <a:rPr lang="en-US" sz="1100" dirty="0" smtClean="0"/>
              <a:t>family, the most abundant plant family.  Results for this research are just beginning to be obtained, so conclusive conclusions are not yet available.  What is known is that significant differences are present between </a:t>
            </a:r>
            <a:r>
              <a:rPr lang="en-US" sz="1100" dirty="0" err="1" smtClean="0"/>
              <a:t>turfgrass</a:t>
            </a:r>
            <a:r>
              <a:rPr lang="en-US" sz="1100" dirty="0" smtClean="0"/>
              <a:t> species in terms of antioxidant </a:t>
            </a:r>
            <a:r>
              <a:rPr lang="en-US" sz="1100" dirty="0" err="1" smtClean="0"/>
              <a:t>capacites</a:t>
            </a:r>
            <a:r>
              <a:rPr lang="en-US" sz="1100" dirty="0" smtClean="0"/>
              <a:t> (illustrated by figures 2a and 2b).  Also, ratios of </a:t>
            </a:r>
            <a:r>
              <a:rPr lang="en-US" sz="1100" dirty="0" err="1" smtClean="0"/>
              <a:t>flavonoids</a:t>
            </a:r>
            <a:r>
              <a:rPr lang="en-US" sz="1100" dirty="0" smtClean="0"/>
              <a:t> : phenols (figure 3a) differ between </a:t>
            </a:r>
            <a:r>
              <a:rPr lang="en-US" sz="1100" dirty="0" err="1" smtClean="0"/>
              <a:t>turfgrass</a:t>
            </a:r>
            <a:r>
              <a:rPr lang="en-US" sz="1100" dirty="0" smtClean="0"/>
              <a:t> species, which may prove to be an important consumption factor in clinical testing.  Finally, the baseline results reported indicate that </a:t>
            </a:r>
            <a:r>
              <a:rPr lang="en-US" sz="1100" dirty="0" err="1" smtClean="0"/>
              <a:t>turfgrasses</a:t>
            </a:r>
            <a:r>
              <a:rPr lang="en-US" sz="1100" dirty="0" smtClean="0"/>
              <a:t> possess antioxidant capacities that, in theory, rival some fruits and vegetables with documented </a:t>
            </a:r>
            <a:r>
              <a:rPr lang="en-US" sz="1100" dirty="0" err="1" smtClean="0"/>
              <a:t>antioxidative</a:t>
            </a:r>
            <a:r>
              <a:rPr lang="en-US" sz="1100" dirty="0" smtClean="0"/>
              <a:t> abilities (figure 4a). </a:t>
            </a:r>
          </a:p>
          <a:p>
            <a:endParaRPr lang="en-US" sz="1100" dirty="0" smtClean="0"/>
          </a:p>
          <a:p>
            <a:pPr algn="ctr"/>
            <a:r>
              <a:rPr lang="en-US" sz="2200" b="1" u="sng" dirty="0" smtClean="0"/>
              <a:t>Future Research</a:t>
            </a:r>
          </a:p>
          <a:p>
            <a:r>
              <a:rPr lang="en-US" sz="1100" dirty="0" smtClean="0"/>
              <a:t>The investigation of </a:t>
            </a:r>
            <a:r>
              <a:rPr lang="en-US" sz="1100" dirty="0" err="1" smtClean="0"/>
              <a:t>nutraceutical</a:t>
            </a:r>
            <a:r>
              <a:rPr lang="en-US" sz="1100" dirty="0" smtClean="0"/>
              <a:t> uses of </a:t>
            </a:r>
            <a:r>
              <a:rPr lang="en-US" sz="1100" dirty="0" err="1" smtClean="0"/>
              <a:t>turfgrass</a:t>
            </a:r>
            <a:r>
              <a:rPr lang="en-US" sz="1100" dirty="0" smtClean="0"/>
              <a:t> will continue for years to come.  Plans include to begin testing for bound </a:t>
            </a:r>
            <a:r>
              <a:rPr lang="en-US" sz="1100" dirty="0" err="1" smtClean="0"/>
              <a:t>phenolic</a:t>
            </a:r>
            <a:r>
              <a:rPr lang="en-US" sz="1100" dirty="0" smtClean="0"/>
              <a:t> concentration to identify total </a:t>
            </a:r>
            <a:r>
              <a:rPr lang="en-US" sz="1100" dirty="0" err="1" smtClean="0"/>
              <a:t>phenolic</a:t>
            </a:r>
            <a:r>
              <a:rPr lang="en-US" sz="1100" dirty="0" smtClean="0"/>
              <a:t> levels and to increase the specificity of </a:t>
            </a:r>
            <a:r>
              <a:rPr lang="en-US" sz="1100" dirty="0" err="1" smtClean="0"/>
              <a:t>antioxidative</a:t>
            </a:r>
            <a:r>
              <a:rPr lang="en-US" sz="1100" dirty="0" smtClean="0"/>
              <a:t> identification including radical scavenging abilities.  Clinical testing and cancer assays using </a:t>
            </a:r>
            <a:r>
              <a:rPr lang="en-US" sz="1100" dirty="0" err="1" smtClean="0"/>
              <a:t>turfgrass</a:t>
            </a:r>
            <a:r>
              <a:rPr lang="en-US" sz="1100" dirty="0" smtClean="0"/>
              <a:t> extracts will also be examined to truly understand the </a:t>
            </a:r>
            <a:r>
              <a:rPr lang="en-US" sz="1100" dirty="0" err="1" smtClean="0"/>
              <a:t>nutraceutical</a:t>
            </a:r>
            <a:r>
              <a:rPr lang="en-US" sz="1100" dirty="0" smtClean="0"/>
              <a:t> abilities possessed  by the most </a:t>
            </a:r>
            <a:r>
              <a:rPr lang="en-US" sz="1100" dirty="0" err="1" smtClean="0"/>
              <a:t>abudant</a:t>
            </a:r>
            <a:r>
              <a:rPr lang="en-US" sz="1100" dirty="0" smtClean="0"/>
              <a:t> plant family on Earth. </a:t>
            </a:r>
          </a:p>
          <a:p>
            <a:endParaRPr lang="en-US" sz="1100" dirty="0" smtClean="0"/>
          </a:p>
          <a:p>
            <a:pPr algn="ctr"/>
            <a:r>
              <a:rPr lang="en-US" sz="1100" dirty="0" smtClean="0"/>
              <a:t> </a:t>
            </a:r>
          </a:p>
          <a:p>
            <a:endParaRPr lang="en-US" sz="1100" dirty="0" smtClean="0"/>
          </a:p>
          <a:p>
            <a:r>
              <a:rPr lang="en-US" sz="1100" dirty="0" smtClean="0"/>
              <a:t> </a:t>
            </a:r>
            <a:endParaRPr lang="en-US" sz="1100" dirty="0"/>
          </a:p>
        </p:txBody>
      </p:sp>
      <p:sp>
        <p:nvSpPr>
          <p:cNvPr id="31" name="TextBox 30"/>
          <p:cNvSpPr txBox="1"/>
          <p:nvPr/>
        </p:nvSpPr>
        <p:spPr>
          <a:xfrm>
            <a:off x="23926800" y="7772400"/>
            <a:ext cx="7010400" cy="2539157"/>
          </a:xfrm>
          <a:prstGeom prst="rect">
            <a:avLst/>
          </a:prstGeom>
          <a:noFill/>
        </p:spPr>
        <p:txBody>
          <a:bodyPr wrap="square" rtlCol="0">
            <a:spAutoFit/>
          </a:bodyPr>
          <a:lstStyle/>
          <a:p>
            <a:pPr algn="ctr"/>
            <a:endParaRPr lang="en-US" sz="2200" b="1" u="sng" dirty="0" smtClean="0"/>
          </a:p>
          <a:p>
            <a:pPr algn="ctr"/>
            <a:r>
              <a:rPr lang="en-US" sz="2200" b="1" u="sng" dirty="0" smtClean="0"/>
              <a:t>References</a:t>
            </a:r>
          </a:p>
          <a:p>
            <a:r>
              <a:rPr lang="en-US" sz="1100" dirty="0" smtClean="0"/>
              <a:t>Moore J, Z </a:t>
            </a:r>
            <a:r>
              <a:rPr lang="en-US" sz="1100" dirty="0" err="1" smtClean="0"/>
              <a:t>Hao</a:t>
            </a:r>
            <a:r>
              <a:rPr lang="en-US" sz="1100" dirty="0" smtClean="0"/>
              <a:t>, K Zhou, M Luther, J Costa, L Yu. 2005. </a:t>
            </a:r>
            <a:r>
              <a:rPr lang="en-US" sz="1100" dirty="0" err="1" smtClean="0"/>
              <a:t>Carotenoid</a:t>
            </a:r>
            <a:r>
              <a:rPr lang="en-US" sz="1100" dirty="0" smtClean="0"/>
              <a:t>, </a:t>
            </a:r>
            <a:r>
              <a:rPr lang="en-US" sz="1100" dirty="0" err="1" smtClean="0"/>
              <a:t>Tocopherol</a:t>
            </a:r>
            <a:r>
              <a:rPr lang="en-US" sz="1100" dirty="0" smtClean="0"/>
              <a:t>, </a:t>
            </a:r>
            <a:r>
              <a:rPr lang="en-US" sz="1100" dirty="0" err="1" smtClean="0"/>
              <a:t>Phenolic</a:t>
            </a:r>
            <a:r>
              <a:rPr lang="en-US" sz="1100" dirty="0" smtClean="0"/>
              <a:t> Acid, and Antioxidant Properties</a:t>
            </a:r>
          </a:p>
          <a:p>
            <a:r>
              <a:rPr lang="en-US" sz="1100" dirty="0" smtClean="0"/>
              <a:t>      of Maryland-Grown Soft Wheat. J Agric Food </a:t>
            </a:r>
            <a:r>
              <a:rPr lang="en-US" sz="1100" dirty="0" err="1" smtClean="0"/>
              <a:t>Chem</a:t>
            </a:r>
            <a:r>
              <a:rPr lang="en-US" sz="1100" dirty="0" smtClean="0"/>
              <a:t>, 53, 6649-6657.</a:t>
            </a:r>
          </a:p>
          <a:p>
            <a:endParaRPr lang="en-US" sz="1100" dirty="0" smtClean="0"/>
          </a:p>
          <a:p>
            <a:r>
              <a:rPr lang="fi-FI" sz="1100" dirty="0" smtClean="0"/>
              <a:t>Marja P. Kähkönen,</a:t>
            </a:r>
            <a:r>
              <a:rPr lang="fi-FI" sz="1100" baseline="30000" dirty="0" smtClean="0"/>
              <a:t>,</a:t>
            </a:r>
            <a:r>
              <a:rPr lang="fi-FI" sz="1100" dirty="0" smtClean="0"/>
              <a:t>, Anu I. Hopia,, Heikki J. Vuorela,, Jussi-Pekka Rauha,, Kalevi Pihlaja,, Tytti S. Kujala, and, Marina </a:t>
            </a:r>
          </a:p>
          <a:p>
            <a:r>
              <a:rPr lang="fi-FI" sz="1100" dirty="0" smtClean="0"/>
              <a:t>       Heinonen. 1999. </a:t>
            </a:r>
            <a:r>
              <a:rPr lang="en-US" sz="1100" dirty="0" smtClean="0"/>
              <a:t>Antioxidant Activity of Plant Extracts Containing </a:t>
            </a:r>
            <a:r>
              <a:rPr lang="en-US" sz="1100" dirty="0" err="1" smtClean="0"/>
              <a:t>Phenolic</a:t>
            </a:r>
            <a:r>
              <a:rPr lang="en-US" sz="1100" dirty="0" smtClean="0"/>
              <a:t> Compounds. J Agric Food </a:t>
            </a:r>
            <a:r>
              <a:rPr lang="en-US" sz="1100" dirty="0" err="1" smtClean="0"/>
              <a:t>Chem</a:t>
            </a:r>
            <a:r>
              <a:rPr lang="en-US" sz="1100" dirty="0" smtClean="0"/>
              <a:t>, </a:t>
            </a:r>
            <a:r>
              <a:rPr lang="en-US" sz="1100" i="1" dirty="0" smtClean="0"/>
              <a:t>47</a:t>
            </a:r>
            <a:r>
              <a:rPr lang="en-US" sz="1100" dirty="0" smtClean="0"/>
              <a:t> (10),  </a:t>
            </a:r>
          </a:p>
          <a:p>
            <a:r>
              <a:rPr lang="en-US" sz="1100" dirty="0" smtClean="0"/>
              <a:t>       3954-3962</a:t>
            </a:r>
            <a:endParaRPr lang="fi-FI" sz="1100" dirty="0" smtClean="0"/>
          </a:p>
          <a:p>
            <a:endParaRPr lang="en-US" sz="1100" dirty="0" smtClean="0"/>
          </a:p>
          <a:p>
            <a:endParaRPr lang="en-US" sz="1100" dirty="0" smtClean="0"/>
          </a:p>
          <a:p>
            <a:pPr algn="ctr"/>
            <a:endParaRPr lang="en-US" sz="1600" b="1" u="sng" dirty="0" smtClean="0"/>
          </a:p>
          <a:p>
            <a:endParaRPr lang="en-US" sz="1100" dirty="0"/>
          </a:p>
        </p:txBody>
      </p:sp>
      <p:pic>
        <p:nvPicPr>
          <p:cNvPr id="1026" name="Picture 2"/>
          <p:cNvPicPr>
            <a:picLocks noChangeAspect="1" noChangeArrowheads="1"/>
          </p:cNvPicPr>
          <p:nvPr/>
        </p:nvPicPr>
        <p:blipFill>
          <a:blip r:embed="rId7" cstate="print"/>
          <a:srcRect l="6383" t="12000" r="2128"/>
          <a:stretch>
            <a:fillRect/>
          </a:stretch>
        </p:blipFill>
        <p:spPr bwMode="auto">
          <a:xfrm>
            <a:off x="2667000" y="10287000"/>
            <a:ext cx="3276600" cy="1676400"/>
          </a:xfrm>
          <a:prstGeom prst="rect">
            <a:avLst/>
          </a:prstGeom>
          <a:noFill/>
          <a:ln w="9525">
            <a:noFill/>
            <a:miter lim="800000"/>
            <a:headEnd/>
            <a:tailEnd/>
          </a:ln>
        </p:spPr>
      </p:pic>
      <p:sp>
        <p:nvSpPr>
          <p:cNvPr id="36" name="Donut 35"/>
          <p:cNvSpPr/>
          <p:nvPr/>
        </p:nvSpPr>
        <p:spPr>
          <a:xfrm>
            <a:off x="2286000" y="10363200"/>
            <a:ext cx="2819400" cy="1676400"/>
          </a:xfrm>
          <a:prstGeom prst="donut">
            <a:avLst>
              <a:gd name="adj" fmla="val 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a:off x="16078200" y="4800600"/>
            <a:ext cx="7162800" cy="769441"/>
          </a:xfrm>
          <a:prstGeom prst="rect">
            <a:avLst/>
          </a:prstGeom>
          <a:noFill/>
        </p:spPr>
        <p:txBody>
          <a:bodyPr wrap="square" rtlCol="0">
            <a:spAutoFit/>
          </a:bodyPr>
          <a:lstStyle/>
          <a:p>
            <a:pPr algn="ctr"/>
            <a:endParaRPr lang="en-US" sz="2200" b="1" u="sng" dirty="0" smtClean="0"/>
          </a:p>
          <a:p>
            <a:pPr algn="ctr"/>
            <a:r>
              <a:rPr lang="en-US" sz="2200" b="1" u="sng" dirty="0" smtClean="0"/>
              <a:t>Percent </a:t>
            </a:r>
            <a:r>
              <a:rPr lang="en-US" sz="2200" b="1" u="sng" dirty="0" err="1" smtClean="0"/>
              <a:t>Flavonoid</a:t>
            </a:r>
            <a:r>
              <a:rPr lang="en-US" sz="2200" b="1" u="sng" dirty="0" smtClean="0"/>
              <a:t> Composition of Total Soluble Phenols    </a:t>
            </a:r>
            <a:endParaRPr lang="en-US" sz="2200" b="1" u="sng" dirty="0"/>
          </a:p>
        </p:txBody>
      </p:sp>
      <p:sp>
        <p:nvSpPr>
          <p:cNvPr id="35" name="TextBox 34"/>
          <p:cNvSpPr txBox="1"/>
          <p:nvPr/>
        </p:nvSpPr>
        <p:spPr>
          <a:xfrm>
            <a:off x="13487400" y="5257800"/>
            <a:ext cx="1600200" cy="430887"/>
          </a:xfrm>
          <a:prstGeom prst="rect">
            <a:avLst/>
          </a:prstGeom>
          <a:noFill/>
        </p:spPr>
        <p:txBody>
          <a:bodyPr wrap="square" rtlCol="0">
            <a:spAutoFit/>
          </a:bodyPr>
          <a:lstStyle/>
          <a:p>
            <a:r>
              <a:rPr lang="en-US" sz="2200" b="1" u="sng" dirty="0" smtClean="0"/>
              <a:t>Figure 2a</a:t>
            </a:r>
            <a:endParaRPr lang="en-US" sz="2200" b="1" u="sng" dirty="0"/>
          </a:p>
        </p:txBody>
      </p:sp>
      <p:sp>
        <p:nvSpPr>
          <p:cNvPr id="42" name="TextBox 41"/>
          <p:cNvSpPr txBox="1"/>
          <p:nvPr/>
        </p:nvSpPr>
        <p:spPr>
          <a:xfrm>
            <a:off x="13487400" y="9982200"/>
            <a:ext cx="1371600" cy="430887"/>
          </a:xfrm>
          <a:prstGeom prst="rect">
            <a:avLst/>
          </a:prstGeom>
          <a:noFill/>
        </p:spPr>
        <p:txBody>
          <a:bodyPr wrap="square" rtlCol="0">
            <a:spAutoFit/>
          </a:bodyPr>
          <a:lstStyle/>
          <a:p>
            <a:r>
              <a:rPr lang="en-US" sz="2200" b="1" u="sng" dirty="0" smtClean="0"/>
              <a:t>Figure 2b</a:t>
            </a:r>
            <a:endParaRPr lang="en-US" sz="2200" b="1" u="sng" dirty="0"/>
          </a:p>
        </p:txBody>
      </p:sp>
      <p:sp>
        <p:nvSpPr>
          <p:cNvPr id="43" name="TextBox 42"/>
          <p:cNvSpPr txBox="1"/>
          <p:nvPr/>
        </p:nvSpPr>
        <p:spPr>
          <a:xfrm>
            <a:off x="16078200" y="5562600"/>
            <a:ext cx="7239000" cy="430887"/>
          </a:xfrm>
          <a:prstGeom prst="rect">
            <a:avLst/>
          </a:prstGeom>
          <a:noFill/>
        </p:spPr>
        <p:txBody>
          <a:bodyPr wrap="square" rtlCol="0">
            <a:spAutoFit/>
          </a:bodyPr>
          <a:lstStyle/>
          <a:p>
            <a:pPr algn="ctr"/>
            <a:r>
              <a:rPr lang="en-US" sz="2200" b="1" u="sng" dirty="0" smtClean="0"/>
              <a:t>Figure 3a</a:t>
            </a:r>
            <a:endParaRPr lang="en-US" sz="2200" b="1" u="sng" dirty="0"/>
          </a:p>
        </p:txBody>
      </p:sp>
      <p:sp>
        <p:nvSpPr>
          <p:cNvPr id="44" name="TextBox 43"/>
          <p:cNvSpPr txBox="1"/>
          <p:nvPr/>
        </p:nvSpPr>
        <p:spPr>
          <a:xfrm>
            <a:off x="8382000" y="14199513"/>
            <a:ext cx="7086600" cy="430887"/>
          </a:xfrm>
          <a:prstGeom prst="rect">
            <a:avLst/>
          </a:prstGeom>
          <a:noFill/>
        </p:spPr>
        <p:txBody>
          <a:bodyPr wrap="square" rtlCol="0">
            <a:spAutoFit/>
          </a:bodyPr>
          <a:lstStyle/>
          <a:p>
            <a:pPr algn="ctr"/>
            <a:r>
              <a:rPr lang="en-US" sz="1100" b="1" dirty="0" smtClean="0"/>
              <a:t>* Values that have a different alphabetical letter are statistically different at the 95% confidence interval with the </a:t>
            </a:r>
            <a:r>
              <a:rPr lang="en-US" sz="1100" b="1" dirty="0" err="1" smtClean="0"/>
              <a:t>Tukey</a:t>
            </a:r>
            <a:r>
              <a:rPr lang="en-US" sz="1100" b="1" dirty="0" smtClean="0"/>
              <a:t> HSD test. </a:t>
            </a:r>
            <a:endParaRPr lang="en-US" sz="1100" b="1" dirty="0"/>
          </a:p>
        </p:txBody>
      </p:sp>
      <p:pic>
        <p:nvPicPr>
          <p:cNvPr id="2" name="Picture 2"/>
          <p:cNvPicPr>
            <a:picLocks noChangeAspect="1" noChangeArrowheads="1"/>
          </p:cNvPicPr>
          <p:nvPr/>
        </p:nvPicPr>
        <p:blipFill>
          <a:blip r:embed="rId8" cstate="print"/>
          <a:srcRect/>
          <a:stretch>
            <a:fillRect/>
          </a:stretch>
        </p:blipFill>
        <p:spPr bwMode="auto">
          <a:xfrm>
            <a:off x="24003000" y="10668000"/>
            <a:ext cx="6934200" cy="3581400"/>
          </a:xfrm>
          <a:prstGeom prst="rect">
            <a:avLst/>
          </a:prstGeom>
          <a:noFill/>
          <a:ln w="38100">
            <a:solidFill>
              <a:schemeClr val="tx1"/>
            </a:solidFill>
            <a:miter lim="800000"/>
            <a:headEnd/>
            <a:tailEnd/>
          </a:ln>
        </p:spPr>
      </p:pic>
      <p:sp>
        <p:nvSpPr>
          <p:cNvPr id="45" name="Donut 44"/>
          <p:cNvSpPr/>
          <p:nvPr/>
        </p:nvSpPr>
        <p:spPr>
          <a:xfrm>
            <a:off x="29946600" y="11582400"/>
            <a:ext cx="1143000" cy="2819400"/>
          </a:xfrm>
          <a:prstGeom prst="donut">
            <a:avLst>
              <a:gd name="adj" fmla="val 591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Down Arrow 45"/>
          <p:cNvSpPr/>
          <p:nvPr/>
        </p:nvSpPr>
        <p:spPr>
          <a:xfrm>
            <a:off x="30251400" y="10134600"/>
            <a:ext cx="304800" cy="597408"/>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24003000" y="9906000"/>
            <a:ext cx="6934200" cy="677108"/>
          </a:xfrm>
          <a:prstGeom prst="rect">
            <a:avLst/>
          </a:prstGeom>
          <a:noFill/>
        </p:spPr>
        <p:txBody>
          <a:bodyPr wrap="square" rtlCol="0">
            <a:spAutoFit/>
          </a:bodyPr>
          <a:lstStyle/>
          <a:p>
            <a:pPr algn="ctr"/>
            <a:r>
              <a:rPr lang="fi-FI" sz="2200" b="1" u="sng" dirty="0" smtClean="0"/>
              <a:t>Figure 4a</a:t>
            </a:r>
          </a:p>
          <a:p>
            <a:pPr algn="ctr"/>
            <a:r>
              <a:rPr lang="fi-FI" sz="1600" b="1" i="1" dirty="0" smtClean="0"/>
              <a:t>(Kähkönen </a:t>
            </a:r>
            <a:r>
              <a:rPr lang="fi-FI" sz="1600" b="1" dirty="0" smtClean="0"/>
              <a:t>et al 2009)</a:t>
            </a:r>
            <a:endParaRPr lang="en-US" sz="1600" b="1" dirty="0"/>
          </a:p>
        </p:txBody>
      </p:sp>
      <p:pic>
        <p:nvPicPr>
          <p:cNvPr id="50" name="Picture 4"/>
          <p:cNvPicPr>
            <a:picLocks noChangeAspect="1" noChangeArrowheads="1"/>
          </p:cNvPicPr>
          <p:nvPr/>
        </p:nvPicPr>
        <p:blipFill>
          <a:blip r:embed="rId4" cstate="print"/>
          <a:srcRect/>
          <a:stretch>
            <a:fillRect/>
          </a:stretch>
        </p:blipFill>
        <p:spPr bwMode="auto">
          <a:xfrm>
            <a:off x="30046308" y="533400"/>
            <a:ext cx="1043292" cy="762000"/>
          </a:xfrm>
          <a:prstGeom prst="rect">
            <a:avLst/>
          </a:prstGeom>
          <a:noFill/>
          <a:ln w="9525">
            <a:noFill/>
            <a:miter lim="800000"/>
            <a:headEnd/>
            <a:tailEnd/>
          </a:ln>
        </p:spPr>
      </p:pic>
      <p:graphicFrame>
        <p:nvGraphicFramePr>
          <p:cNvPr id="47" name="Chart 46"/>
          <p:cNvGraphicFramePr/>
          <p:nvPr/>
        </p:nvGraphicFramePr>
        <p:xfrm>
          <a:off x="16078200" y="6248400"/>
          <a:ext cx="3200400" cy="304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8" name="Chart 47"/>
          <p:cNvGraphicFramePr/>
          <p:nvPr/>
        </p:nvGraphicFramePr>
        <p:xfrm>
          <a:off x="16002000" y="11582400"/>
          <a:ext cx="3200400" cy="3048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2" name="Chart 51"/>
          <p:cNvGraphicFramePr/>
          <p:nvPr/>
        </p:nvGraphicFramePr>
        <p:xfrm>
          <a:off x="20116800" y="6172200"/>
          <a:ext cx="3200400" cy="304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3" name="Chart 52"/>
          <p:cNvGraphicFramePr/>
          <p:nvPr/>
        </p:nvGraphicFramePr>
        <p:xfrm>
          <a:off x="20116800" y="11582400"/>
          <a:ext cx="3200400" cy="3048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4" name="Chart 53"/>
          <p:cNvGraphicFramePr/>
          <p:nvPr/>
        </p:nvGraphicFramePr>
        <p:xfrm>
          <a:off x="14554200" y="8991600"/>
          <a:ext cx="10287000" cy="3048000"/>
        </p:xfrm>
        <a:graphic>
          <a:graphicData uri="http://schemas.openxmlformats.org/drawingml/2006/chart">
            <c:chart xmlns:c="http://schemas.openxmlformats.org/drawingml/2006/chart" xmlns:r="http://schemas.openxmlformats.org/officeDocument/2006/relationships" r:id="rId13"/>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6.0&quot;&gt;&lt;object type=&quot;1&quot; unique_id=&quot;10001&quot;&gt;&lt;object type=&quot;8&quot; unique_id=&quot;20674&quot;&gt;&lt;/object&gt;&lt;object type=&quot;2&quot; unique_id=&quot;20675&quot;&gt;&lt;object type=&quot;3&quot; unique_id=&quot;20676&quot;&gt;&lt;property id=&quot;20148&quot; value=&quot;5&quot;/&gt;&lt;property id=&quot;20300&quot; value=&quot;Slide 1 - &amp;quot;Exploring the Nutraceutical Benefits of Turfgrass&amp;quot;&quot;/&gt;&lt;property id=&quot;20307&quot; value=&quot;256&quot;/&gt;&lt;/object&gt;&lt;/object&gt;&lt;/object&gt;&lt;/database&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1606</TotalTime>
  <Words>614</Words>
  <Application>Microsoft Office PowerPoint</Application>
  <PresentationFormat>Custom</PresentationFormat>
  <Paragraphs>70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Exploring the Nutraceutical Benefits of Turfgrass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77</cp:revision>
  <dcterms:created xsi:type="dcterms:W3CDTF">2009-10-03T17:07:06Z</dcterms:created>
  <dcterms:modified xsi:type="dcterms:W3CDTF">2009-10-29T04:09:08Z</dcterms:modified>
</cp:coreProperties>
</file>