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26"/>
  </p:handoutMasterIdLst>
  <p:sldIdLst>
    <p:sldId id="256" r:id="rId2"/>
    <p:sldId id="338" r:id="rId3"/>
    <p:sldId id="313" r:id="rId4"/>
    <p:sldId id="339" r:id="rId5"/>
    <p:sldId id="340" r:id="rId6"/>
    <p:sldId id="341" r:id="rId7"/>
    <p:sldId id="342" r:id="rId8"/>
    <p:sldId id="335" r:id="rId9"/>
    <p:sldId id="343" r:id="rId10"/>
    <p:sldId id="344" r:id="rId11"/>
    <p:sldId id="349" r:id="rId12"/>
    <p:sldId id="348" r:id="rId13"/>
    <p:sldId id="347" r:id="rId14"/>
    <p:sldId id="352" r:id="rId15"/>
    <p:sldId id="331" r:id="rId16"/>
    <p:sldId id="337" r:id="rId17"/>
    <p:sldId id="326" r:id="rId18"/>
    <p:sldId id="327" r:id="rId19"/>
    <p:sldId id="353" r:id="rId20"/>
    <p:sldId id="333" r:id="rId21"/>
    <p:sldId id="334" r:id="rId22"/>
    <p:sldId id="345" r:id="rId23"/>
    <p:sldId id="332" r:id="rId24"/>
    <p:sldId id="34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339966"/>
    <a:srgbClr val="00CC66"/>
    <a:srgbClr val="008000"/>
    <a:srgbClr val="8F415F"/>
    <a:srgbClr val="3366FF"/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0821" autoAdjust="0"/>
    <p:restoredTop sz="94660"/>
  </p:normalViewPr>
  <p:slideViewPr>
    <p:cSldViewPr>
      <p:cViewPr varScale="1">
        <p:scale>
          <a:sx n="97" d="100"/>
          <a:sy n="97" d="100"/>
        </p:scale>
        <p:origin x="-11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94D5FA3-CDBC-4D54-A753-B46D10EB7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83130-2834-45ED-B5AB-B5202491A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93BD0-ABFC-45B0-A1A4-732D34553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F4AAF-1ABC-4085-9340-EB9C6D66A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8932E-A259-4B76-B05E-1E8B4ABB1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77" y="228320"/>
            <a:ext cx="777153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490" y="1885390"/>
            <a:ext cx="4019261" cy="41727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5296" y="1885390"/>
            <a:ext cx="4020705" cy="41727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3C826-CBB8-4DD3-93F3-E6C2F0B2D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77" y="228320"/>
            <a:ext cx="777153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489" y="1885390"/>
            <a:ext cx="8178511" cy="4172791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53D3B-EE17-4952-8D30-2680E0A097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56AB7-5FDB-4F20-88CD-C2B8DFAA7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70B9A-E324-4F67-BA38-41A814A2D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06797-3BB3-4563-B3EA-ABC56EA72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6FDF3-FF79-47FD-BE6E-B9AC541A4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EA25A-9585-4236-98F5-DE3F6285F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53684-83F9-4AFE-B3C4-7DE98D069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E3294-39CD-48AC-8C97-4ED44612A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0411E-7790-43CB-9AC1-BD4D35B61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100000">
              <a:schemeClr val="accent1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E3847174-6EA9-48EA-9477-CE092E9AB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63" r:id="rId13"/>
    <p:sldLayoutId id="2147483664" r:id="rId14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85800" y="1600200"/>
            <a:ext cx="7696200" cy="1524000"/>
          </a:xfrm>
          <a:prstGeom prst="rect">
            <a:avLst/>
          </a:prstGeom>
          <a:solidFill>
            <a:srgbClr val="FFFFFF"/>
          </a:solidFill>
          <a:ln w="57150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Using NIRS to Predict Palmitic Fatty Acid in Peanut Seeds</a:t>
            </a:r>
          </a:p>
        </p:txBody>
      </p:sp>
      <p:pic>
        <p:nvPicPr>
          <p:cNvPr id="17411" name="Picture 8" descr="UF_IF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710238"/>
            <a:ext cx="21336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1981200" y="5029200"/>
            <a:ext cx="5097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latin typeface="Arial" charset="0"/>
                <a:cs typeface="Arial" charset="0"/>
              </a:rPr>
              <a:t>Barry L. Tillman and George Person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7772400" cy="1143000"/>
          </a:xfrm>
        </p:spPr>
        <p:txBody>
          <a:bodyPr/>
          <a:lstStyle/>
          <a:p>
            <a:r>
              <a:rPr lang="en-US" sz="2800" b="1" smtClean="0">
                <a:latin typeface="Arial" charset="0"/>
              </a:rPr>
              <a:t>Absorbance data used to estimate chemical content based on calibration  </a:t>
            </a:r>
          </a:p>
        </p:txBody>
      </p:sp>
      <p:sp>
        <p:nvSpPr>
          <p:cNvPr id="26626" name="Line 3"/>
          <p:cNvSpPr>
            <a:spLocks noChangeShapeType="1"/>
          </p:cNvSpPr>
          <p:nvPr/>
        </p:nvSpPr>
        <p:spPr bwMode="auto">
          <a:xfrm flipV="1">
            <a:off x="387350" y="954088"/>
            <a:ext cx="825341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977900"/>
            <a:ext cx="730885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1343025" y="3852863"/>
            <a:ext cx="3133725" cy="6318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 cstate="print"/>
          <a:srcRect l="3790" t="53804" r="57640" b="33456"/>
          <a:stretch>
            <a:fillRect/>
          </a:stretch>
        </p:blipFill>
        <p:spPr bwMode="auto">
          <a:xfrm>
            <a:off x="3163888" y="4592638"/>
            <a:ext cx="578961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4198938" y="43449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6631" name="AutoShape 8"/>
          <p:cNvCxnSpPr>
            <a:cxnSpLocks noChangeShapeType="1"/>
          </p:cNvCxnSpPr>
          <p:nvPr/>
        </p:nvCxnSpPr>
        <p:spPr bwMode="auto">
          <a:xfrm>
            <a:off x="4495800" y="4191000"/>
            <a:ext cx="1725613" cy="4794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latin typeface="Arial" charset="0"/>
              </a:rPr>
              <a:t>NIR Calibration - Fatty Acids in Peanut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608138"/>
            <a:ext cx="8658225" cy="44846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b="1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Previous Calibration &amp; Validation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Predicts Oleic and </a:t>
            </a:r>
            <a:r>
              <a:rPr lang="en-US" sz="2400" dirty="0" err="1" smtClean="0">
                <a:latin typeface="Arial" charset="0"/>
              </a:rPr>
              <a:t>Linoleic</a:t>
            </a:r>
            <a:r>
              <a:rPr lang="en-US" sz="2400" dirty="0" smtClean="0">
                <a:latin typeface="Arial" charset="0"/>
              </a:rPr>
              <a:t> acids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Misclassifies 4-5% of single seeds tested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</a:rPr>
              <a:t>(</a:t>
            </a:r>
            <a:r>
              <a:rPr lang="en-US" sz="1600" b="1" dirty="0" smtClean="0">
                <a:latin typeface="Arial" charset="0"/>
              </a:rPr>
              <a:t>Crop Sci. 46:2121–2126 (2006)</a:t>
            </a:r>
            <a:r>
              <a:rPr lang="en-US" b="1" dirty="0" smtClean="0">
                <a:latin typeface="Arial" charset="0"/>
              </a:rPr>
              <a:t>)</a:t>
            </a:r>
            <a:endParaRPr lang="en-US" sz="1600" b="1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Goals of New Calibration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Predict Oleic, </a:t>
            </a:r>
            <a:r>
              <a:rPr lang="en-US" sz="2400" dirty="0" err="1" smtClean="0">
                <a:latin typeface="Arial" charset="0"/>
              </a:rPr>
              <a:t>Linoleic</a:t>
            </a:r>
            <a:r>
              <a:rPr lang="en-US" sz="2400" dirty="0" smtClean="0">
                <a:latin typeface="Arial" charset="0"/>
              </a:rPr>
              <a:t> and </a:t>
            </a:r>
            <a:r>
              <a:rPr lang="en-US" sz="2400" dirty="0" err="1" smtClean="0">
                <a:latin typeface="Arial" charset="0"/>
              </a:rPr>
              <a:t>Palmitic</a:t>
            </a:r>
            <a:r>
              <a:rPr lang="en-US" sz="2400" dirty="0" smtClean="0">
                <a:latin typeface="Arial" charset="0"/>
              </a:rPr>
              <a:t> acids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Reduce % misclassified seeds</a:t>
            </a:r>
          </a:p>
          <a:p>
            <a:pPr lvl="1">
              <a:lnSpc>
                <a:spcPct val="90000"/>
              </a:lnSpc>
            </a:pPr>
            <a:endParaRPr lang="en-US" sz="2400" b="1" i="1" dirty="0" smtClean="0">
              <a:latin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400" b="1" i="1" dirty="0" smtClean="0">
              <a:latin typeface="Arial" charset="0"/>
            </a:endParaRPr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 flipV="1">
            <a:off x="387350" y="1454150"/>
            <a:ext cx="825341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6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1519" y="990600"/>
            <a:ext cx="8707979" cy="5638800"/>
          </a:xfrm>
          <a:noFill/>
          <a:ln/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en-US" sz="2200" b="1" u="sng" dirty="0" smtClean="0">
                <a:latin typeface="Arial" charset="0"/>
              </a:rPr>
              <a:t>Previous </a:t>
            </a:r>
            <a:r>
              <a:rPr lang="en-US" sz="2200" b="1" i="1" u="sng" dirty="0" smtClean="0">
                <a:solidFill>
                  <a:srgbClr val="0000CC"/>
                </a:solidFill>
                <a:latin typeface="Arial" charset="0"/>
              </a:rPr>
              <a:t>calibration</a:t>
            </a:r>
            <a:r>
              <a:rPr lang="en-US" sz="2200" b="1" u="sng" dirty="0" smtClean="0">
                <a:latin typeface="Arial" charset="0"/>
              </a:rPr>
              <a:t>- </a:t>
            </a:r>
            <a:r>
              <a:rPr lang="en-US" sz="2200" b="1" u="sng" dirty="0">
                <a:latin typeface="Arial" charset="0"/>
              </a:rPr>
              <a:t>Oleic Acid</a:t>
            </a:r>
            <a:r>
              <a:rPr lang="en-US" sz="2200" b="1" dirty="0">
                <a:latin typeface="Arial" charset="0"/>
              </a:rPr>
              <a:t/>
            </a:r>
            <a:br>
              <a:rPr lang="en-US" sz="2200" b="1" dirty="0">
                <a:latin typeface="Arial" charset="0"/>
              </a:rPr>
            </a:br>
            <a:r>
              <a:rPr lang="en-US" sz="2200" b="1" dirty="0">
                <a:latin typeface="Arial" charset="0"/>
              </a:rPr>
              <a:t>Agreement between NIR and GC is very good</a:t>
            </a: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 flipV="1">
            <a:off x="381000" y="990600"/>
            <a:ext cx="8253557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1802535" y="1813953"/>
            <a:ext cx="2324965" cy="1318091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2058" tIns="41029" rIns="82058" bIns="41029"/>
          <a:lstStyle/>
          <a:p>
            <a:pPr algn="l"/>
            <a:r>
              <a:rPr lang="en-US" sz="1600" dirty="0">
                <a:latin typeface="Arial" charset="0"/>
              </a:rPr>
              <a:t>R</a:t>
            </a:r>
            <a:r>
              <a:rPr lang="en-US" sz="1600" baseline="30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=0.98</a:t>
            </a:r>
          </a:p>
          <a:p>
            <a:pPr algn="l"/>
            <a:r>
              <a:rPr lang="en-US" sz="1600" dirty="0">
                <a:latin typeface="Arial" charset="0"/>
              </a:rPr>
              <a:t>y = 1.01x – 4.4</a:t>
            </a:r>
          </a:p>
          <a:p>
            <a:pPr algn="l"/>
            <a:r>
              <a:rPr lang="en-US" sz="1600" dirty="0">
                <a:latin typeface="Arial" charset="0"/>
              </a:rPr>
              <a:t>slope: p&gt;|t|&lt;0.0001</a:t>
            </a:r>
          </a:p>
          <a:p>
            <a:pPr algn="l"/>
            <a:r>
              <a:rPr lang="en-US" sz="1600" dirty="0">
                <a:latin typeface="Arial" charset="0"/>
              </a:rPr>
              <a:t>intercept: p&gt;|t|=0.6059</a:t>
            </a:r>
          </a:p>
          <a:p>
            <a:pPr algn="l"/>
            <a:r>
              <a:rPr lang="en-US" sz="1600" dirty="0">
                <a:latin typeface="Arial" charset="0"/>
              </a:rPr>
              <a:t>n =132</a:t>
            </a:r>
            <a:r>
              <a:rPr lang="en-US" sz="1800" dirty="0">
                <a:latin typeface="Arial" charset="0"/>
              </a:rPr>
              <a:t> </a:t>
            </a:r>
            <a:endParaRPr lang="en-US" sz="3600" dirty="0"/>
          </a:p>
        </p:txBody>
      </p:sp>
      <p:sp>
        <p:nvSpPr>
          <p:cNvPr id="79887" name="Oval 15"/>
          <p:cNvSpPr>
            <a:spLocks noChangeArrowheads="1"/>
          </p:cNvSpPr>
          <p:nvPr/>
        </p:nvSpPr>
        <p:spPr bwMode="auto">
          <a:xfrm rot="-1723849">
            <a:off x="6307307" y="1802526"/>
            <a:ext cx="1646671" cy="66682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 flipV="1">
            <a:off x="6172200" y="1828800"/>
            <a:ext cx="0" cy="3598489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 flipV="1">
            <a:off x="4114800" y="2514600"/>
            <a:ext cx="3418897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7454034" y="2606769"/>
            <a:ext cx="511967" cy="35985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r>
              <a:rPr lang="en-US" sz="1800" b="1" dirty="0">
                <a:latin typeface="Arial" charset="0"/>
              </a:rPr>
              <a:t>GC</a:t>
            </a:r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5531717" y="1545012"/>
            <a:ext cx="563263" cy="35985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r>
              <a:rPr lang="en-US" sz="1800" b="1" dirty="0">
                <a:latin typeface="Arial" charset="0"/>
              </a:rPr>
              <a:t>NIR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7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28926"/>
            <a:ext cx="8839200" cy="572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>
          <a:xfrm>
            <a:off x="246785" y="76200"/>
            <a:ext cx="8442614" cy="1143000"/>
          </a:xfrm>
        </p:spPr>
        <p:txBody>
          <a:bodyPr/>
          <a:lstStyle/>
          <a:p>
            <a:pPr algn="ctr"/>
            <a:r>
              <a:rPr lang="en-US" sz="2200" b="1" u="sng" dirty="0" smtClean="0">
                <a:latin typeface="Arial" charset="0"/>
              </a:rPr>
              <a:t>Previous </a:t>
            </a:r>
            <a:r>
              <a:rPr lang="en-US" sz="2200" b="1" i="1" u="sng" dirty="0" smtClean="0">
                <a:solidFill>
                  <a:srgbClr val="0000CC"/>
                </a:solidFill>
                <a:latin typeface="Arial" charset="0"/>
              </a:rPr>
              <a:t>validation</a:t>
            </a:r>
            <a:r>
              <a:rPr lang="en-US" sz="2200" b="1" u="sng" dirty="0" smtClean="0">
                <a:latin typeface="Arial" charset="0"/>
              </a:rPr>
              <a:t>- </a:t>
            </a:r>
            <a:r>
              <a:rPr lang="en-US" sz="2200" b="1" u="sng" dirty="0">
                <a:latin typeface="Arial" charset="0"/>
              </a:rPr>
              <a:t>Oleic Acid</a:t>
            </a:r>
            <a:r>
              <a:rPr lang="en-US" sz="2200" b="1" dirty="0">
                <a:latin typeface="Arial" charset="0"/>
              </a:rPr>
              <a:t/>
            </a:r>
            <a:br>
              <a:rPr lang="en-US" sz="2200" b="1" dirty="0">
                <a:latin typeface="Arial" charset="0"/>
              </a:rPr>
            </a:br>
            <a:r>
              <a:rPr lang="en-US" sz="2200" b="1" dirty="0">
                <a:latin typeface="Arial" charset="0"/>
              </a:rPr>
              <a:t>4 out of 43 HO </a:t>
            </a:r>
            <a:r>
              <a:rPr lang="en-US" sz="2200" b="1" dirty="0" smtClean="0">
                <a:latin typeface="Arial" charset="0"/>
              </a:rPr>
              <a:t>(4/94 total) kernels </a:t>
            </a:r>
            <a:r>
              <a:rPr lang="en-US" sz="2200" b="1" dirty="0">
                <a:latin typeface="Arial" charset="0"/>
              </a:rPr>
              <a:t>were misclassified by NIR</a:t>
            </a:r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 flipV="1">
            <a:off x="386773" y="1066800"/>
            <a:ext cx="8253557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772228" y="1813953"/>
            <a:ext cx="2324966" cy="1318091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2058" tIns="41029" rIns="82058" bIns="41029"/>
          <a:lstStyle/>
          <a:p>
            <a:pPr algn="l"/>
            <a:r>
              <a:rPr lang="en-US" sz="1600" dirty="0">
                <a:latin typeface="Arial" charset="0"/>
              </a:rPr>
              <a:t>R</a:t>
            </a:r>
            <a:r>
              <a:rPr lang="en-US" sz="1600" baseline="30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=0.84</a:t>
            </a:r>
          </a:p>
          <a:p>
            <a:pPr algn="l"/>
            <a:r>
              <a:rPr lang="en-US" sz="1600" dirty="0">
                <a:latin typeface="Arial" charset="0"/>
              </a:rPr>
              <a:t>y = 1.01x – 2.0</a:t>
            </a:r>
          </a:p>
          <a:p>
            <a:pPr algn="l"/>
            <a:r>
              <a:rPr lang="en-US" sz="1600" dirty="0">
                <a:latin typeface="Arial" charset="0"/>
              </a:rPr>
              <a:t>slope: p&gt;|t|&lt;0.0001</a:t>
            </a:r>
          </a:p>
          <a:p>
            <a:pPr algn="l"/>
            <a:r>
              <a:rPr lang="en-US" sz="1600" dirty="0">
                <a:latin typeface="Arial" charset="0"/>
              </a:rPr>
              <a:t>intercept: p&gt;|t|=0.9475</a:t>
            </a:r>
          </a:p>
          <a:p>
            <a:pPr algn="l"/>
            <a:r>
              <a:rPr lang="en-US" sz="1600" dirty="0">
                <a:latin typeface="Arial" charset="0"/>
              </a:rPr>
              <a:t>n =</a:t>
            </a:r>
            <a:r>
              <a:rPr lang="en-US" sz="1600" dirty="0" smtClean="0">
                <a:latin typeface="Arial" charset="0"/>
              </a:rPr>
              <a:t>94</a:t>
            </a:r>
            <a:r>
              <a:rPr lang="en-US" sz="1800" dirty="0" smtClean="0">
                <a:latin typeface="Arial" charset="0"/>
              </a:rPr>
              <a:t> </a:t>
            </a:r>
            <a:endParaRPr lang="en-US" sz="3600" dirty="0"/>
          </a:p>
        </p:txBody>
      </p:sp>
      <p:sp>
        <p:nvSpPr>
          <p:cNvPr id="117766" name="Oval 6"/>
          <p:cNvSpPr>
            <a:spLocks noChangeArrowheads="1"/>
          </p:cNvSpPr>
          <p:nvPr/>
        </p:nvSpPr>
        <p:spPr bwMode="auto">
          <a:xfrm>
            <a:off x="5257800" y="1905000"/>
            <a:ext cx="30480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 flipV="1">
            <a:off x="5867400" y="1828800"/>
            <a:ext cx="0" cy="364051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5486400" y="2057400"/>
            <a:ext cx="533400" cy="457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 flipV="1">
            <a:off x="4114800" y="2743200"/>
            <a:ext cx="3274579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7353012" y="2704821"/>
            <a:ext cx="511967" cy="35985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r>
              <a:rPr lang="en-US" sz="1800" b="1" dirty="0">
                <a:latin typeface="Arial" charset="0"/>
              </a:rPr>
              <a:t>GC</a:t>
            </a: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5562600" y="1524000"/>
            <a:ext cx="563263" cy="35985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r>
              <a:rPr lang="en-US" sz="1800" b="1" dirty="0">
                <a:latin typeface="Arial" charset="0"/>
              </a:rPr>
              <a:t>NIR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latin typeface="Arial" charset="0"/>
              </a:rPr>
              <a:t>NIR Calibration - Fatty Acids in Peanut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608138"/>
            <a:ext cx="8658225" cy="44846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b="1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Previous Calibration &amp; Validation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Predicts Oleic and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Linoleic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acids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Misclassifies 4-5% of single seeds tested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Crop Sci. 46:2121–2126 (2006)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)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Goals of New Calibration &amp; Validation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Predict Oleic, </a:t>
            </a:r>
            <a:r>
              <a:rPr lang="en-US" sz="2400" dirty="0" err="1" smtClean="0">
                <a:latin typeface="Arial" charset="0"/>
              </a:rPr>
              <a:t>Linoleic</a:t>
            </a:r>
            <a:r>
              <a:rPr lang="en-US" sz="2400" dirty="0" smtClean="0">
                <a:latin typeface="Arial" charset="0"/>
              </a:rPr>
              <a:t> and </a:t>
            </a:r>
            <a:r>
              <a:rPr lang="en-US" sz="2400" dirty="0" err="1" smtClean="0">
                <a:latin typeface="Arial" charset="0"/>
              </a:rPr>
              <a:t>Palmitic</a:t>
            </a:r>
            <a:r>
              <a:rPr lang="en-US" sz="2400" dirty="0" smtClean="0">
                <a:latin typeface="Arial" charset="0"/>
              </a:rPr>
              <a:t> acids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Reduce % Misclassified seeds</a:t>
            </a:r>
          </a:p>
          <a:p>
            <a:pPr lvl="1">
              <a:lnSpc>
                <a:spcPct val="90000"/>
              </a:lnSpc>
            </a:pPr>
            <a:endParaRPr lang="en-US" sz="2400" b="1" i="1" dirty="0" smtClean="0">
              <a:latin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400" b="1" i="1" dirty="0" smtClean="0">
              <a:latin typeface="Arial" charset="0"/>
            </a:endParaRPr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 flipV="1">
            <a:off x="387350" y="1454150"/>
            <a:ext cx="825341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609600" y="304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New Model Oleic 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Acid Calibration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  <a:p>
            <a:pPr algn="ctr" eaLnBrk="0" hangingPunct="0"/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(single seeds)</a:t>
            </a:r>
          </a:p>
        </p:txBody>
      </p:sp>
      <p:sp>
        <p:nvSpPr>
          <p:cNvPr id="30722" name="Line 3"/>
          <p:cNvSpPr>
            <a:spLocks noChangeShapeType="1"/>
          </p:cNvSpPr>
          <p:nvPr/>
        </p:nvSpPr>
        <p:spPr bwMode="auto">
          <a:xfrm>
            <a:off x="685800" y="12954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3" name="AutoShape 6"/>
          <p:cNvSpPr>
            <a:spLocks noChangeAspect="1" noChangeArrowheads="1"/>
          </p:cNvSpPr>
          <p:nvPr/>
        </p:nvSpPr>
        <p:spPr bwMode="auto">
          <a:xfrm>
            <a:off x="609600" y="1371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963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2057400" y="2362200"/>
            <a:ext cx="10668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152400" y="3048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 u="sng" dirty="0" smtClean="0">
                <a:latin typeface="Arial" charset="0"/>
              </a:rPr>
              <a:t>New </a:t>
            </a:r>
            <a:r>
              <a:rPr lang="en-US" sz="2400" b="1" i="1" u="sng" dirty="0" smtClean="0">
                <a:solidFill>
                  <a:srgbClr val="0000CC"/>
                </a:solidFill>
                <a:latin typeface="Arial" charset="0"/>
              </a:rPr>
              <a:t>validation</a:t>
            </a:r>
            <a:r>
              <a:rPr lang="en-US" sz="2400" b="1" u="sng" dirty="0" smtClean="0">
                <a:latin typeface="Arial" charset="0"/>
              </a:rPr>
              <a:t>- Oleic Acid</a:t>
            </a:r>
            <a:r>
              <a:rPr lang="en-US" sz="2400" b="1" dirty="0" smtClean="0">
                <a:latin typeface="Arial" charset="0"/>
              </a:rPr>
              <a:t/>
            </a:r>
            <a:br>
              <a:rPr lang="en-US" sz="2400" b="1" dirty="0" smtClean="0">
                <a:latin typeface="Arial" charset="0"/>
              </a:rPr>
            </a:br>
            <a:r>
              <a:rPr lang="en-US" sz="2400" b="1" dirty="0" smtClean="0">
                <a:latin typeface="Arial" charset="0"/>
              </a:rPr>
              <a:t>1 out of 43 HO (1/94 total) kernels were misclassified by NIR</a:t>
            </a:r>
            <a:endParaRPr lang="en-US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2770" name="Line 3"/>
          <p:cNvSpPr>
            <a:spLocks noChangeShapeType="1"/>
          </p:cNvSpPr>
          <p:nvPr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1" name="AutoShape 6"/>
          <p:cNvSpPr>
            <a:spLocks noChangeAspect="1" noChangeArrowheads="1"/>
          </p:cNvSpPr>
          <p:nvPr/>
        </p:nvSpPr>
        <p:spPr bwMode="auto">
          <a:xfrm>
            <a:off x="609600" y="1371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963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6172200" y="1676399"/>
            <a:ext cx="0" cy="386911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4495800" y="2438400"/>
            <a:ext cx="3274579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6705600" y="1676399"/>
            <a:ext cx="0" cy="386911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609600" y="304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New Model </a:t>
            </a:r>
            <a:r>
              <a:rPr lang="en-US" sz="2800" b="1" dirty="0" err="1" smtClean="0">
                <a:solidFill>
                  <a:schemeClr val="tx2"/>
                </a:solidFill>
                <a:latin typeface="Arial" charset="0"/>
              </a:rPr>
              <a:t>Palmitic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 acid calibration</a:t>
            </a:r>
          </a:p>
          <a:p>
            <a:pPr algn="ctr" eaLnBrk="0" hangingPunct="0"/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(single seeds)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650" name="Line 3"/>
          <p:cNvSpPr>
            <a:spLocks noChangeShapeType="1"/>
          </p:cNvSpPr>
          <p:nvPr/>
        </p:nvSpPr>
        <p:spPr bwMode="auto">
          <a:xfrm>
            <a:off x="685800" y="12954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1" name="AutoShape 6"/>
          <p:cNvSpPr>
            <a:spLocks noChangeAspect="1" noChangeArrowheads="1"/>
          </p:cNvSpPr>
          <p:nvPr/>
        </p:nvSpPr>
        <p:spPr bwMode="auto">
          <a:xfrm>
            <a:off x="609600" y="1371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2765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963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609600" y="304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>
                <a:solidFill>
                  <a:schemeClr val="tx2"/>
                </a:solidFill>
                <a:latin typeface="Arial" charset="0"/>
              </a:rPr>
              <a:t>New Model Palmitic acid validation</a:t>
            </a:r>
          </a:p>
          <a:p>
            <a:pPr algn="ctr" eaLnBrk="0" hangingPunct="0"/>
            <a:r>
              <a:rPr lang="en-US" sz="2800" b="1">
                <a:solidFill>
                  <a:schemeClr val="tx2"/>
                </a:solidFill>
                <a:latin typeface="Arial" charset="0"/>
              </a:rPr>
              <a:t>(single seeds)</a:t>
            </a:r>
          </a:p>
        </p:txBody>
      </p:sp>
      <p:sp>
        <p:nvSpPr>
          <p:cNvPr id="28674" name="Line 3"/>
          <p:cNvSpPr>
            <a:spLocks noChangeShapeType="1"/>
          </p:cNvSpPr>
          <p:nvPr/>
        </p:nvSpPr>
        <p:spPr bwMode="auto">
          <a:xfrm>
            <a:off x="685800" y="12954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5" name="AutoShape 6"/>
          <p:cNvSpPr>
            <a:spLocks noChangeAspect="1" noChangeArrowheads="1"/>
          </p:cNvSpPr>
          <p:nvPr/>
        </p:nvSpPr>
        <p:spPr bwMode="auto">
          <a:xfrm>
            <a:off x="609600" y="1371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7153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latin typeface="Arial" charset="0"/>
              </a:rPr>
              <a:t>NIR Calibration - Fatty Acids in Peanut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600200"/>
            <a:ext cx="8658225" cy="49450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b="1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Previous Calibration &amp; Validation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Predicts Oleic and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Linoleic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acids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Misclassifies 4-5% of single seeds tested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Crop Sci. 46:2121–2126 (2006)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)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Goals of New Calibration &amp; Validation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Predict Oleic, </a:t>
            </a:r>
            <a:r>
              <a:rPr lang="en-US" sz="2400" dirty="0" err="1" smtClean="0">
                <a:latin typeface="Arial" charset="0"/>
              </a:rPr>
              <a:t>Linoleic</a:t>
            </a:r>
            <a:r>
              <a:rPr lang="en-US" sz="2400" dirty="0" smtClean="0">
                <a:latin typeface="Arial" charset="0"/>
              </a:rPr>
              <a:t> and </a:t>
            </a:r>
            <a:r>
              <a:rPr lang="en-US" sz="2400" dirty="0" err="1" smtClean="0">
                <a:latin typeface="Arial" charset="0"/>
              </a:rPr>
              <a:t>Palmitic</a:t>
            </a:r>
            <a:r>
              <a:rPr lang="en-US" sz="2400" dirty="0" smtClean="0">
                <a:latin typeface="Arial" charset="0"/>
              </a:rPr>
              <a:t> acids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Reduce % Misclassified seeds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Results- New Calibration &amp; Validation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Predicts Oleic, </a:t>
            </a:r>
            <a:r>
              <a:rPr lang="en-US" sz="2400" dirty="0" err="1" smtClean="0">
                <a:latin typeface="Arial" charset="0"/>
              </a:rPr>
              <a:t>Linoleic</a:t>
            </a:r>
            <a:r>
              <a:rPr lang="en-US" sz="2400" dirty="0" smtClean="0">
                <a:latin typeface="Arial" charset="0"/>
              </a:rPr>
              <a:t> and </a:t>
            </a:r>
            <a:r>
              <a:rPr lang="en-US" sz="2400" dirty="0" err="1" smtClean="0">
                <a:latin typeface="Arial" charset="0"/>
              </a:rPr>
              <a:t>Palmitic</a:t>
            </a:r>
            <a:r>
              <a:rPr lang="en-US" sz="2400" dirty="0" smtClean="0">
                <a:latin typeface="Arial" charset="0"/>
              </a:rPr>
              <a:t> acids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Misclassifies 1 % of single seeds tested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400" b="1" i="1" dirty="0" smtClean="0">
              <a:latin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400" b="1" i="1" dirty="0" smtClean="0">
              <a:latin typeface="Arial" charset="0"/>
            </a:endParaRPr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 flipV="1">
            <a:off x="387350" y="1454150"/>
            <a:ext cx="825341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1143000"/>
          </a:xfrm>
        </p:spPr>
        <p:txBody>
          <a:bodyPr/>
          <a:lstStyle/>
          <a:p>
            <a:r>
              <a:rPr lang="en-US" sz="2400" b="1" smtClean="0">
                <a:latin typeface="Arial" charset="0"/>
              </a:rPr>
              <a:t>Why are oleic, linoleic, and palmitic acid important?</a:t>
            </a:r>
            <a:endParaRPr lang="en-US" sz="1800" b="1" smtClean="0">
              <a:latin typeface="Arial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7397750" cy="3405188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Dominant fatty acids in peanut oil</a:t>
            </a:r>
          </a:p>
          <a:p>
            <a:pPr lvl="1"/>
            <a:endParaRPr lang="en-US" sz="2100" dirty="0" smtClean="0">
              <a:latin typeface="Arial" charset="0"/>
            </a:endParaRPr>
          </a:p>
          <a:p>
            <a:pPr lvl="1"/>
            <a:endParaRPr lang="en-US" sz="2100" dirty="0" smtClean="0">
              <a:latin typeface="Arial" charset="0"/>
            </a:endParaRPr>
          </a:p>
          <a:p>
            <a:pPr lvl="1"/>
            <a:endParaRPr lang="en-US" sz="2100" dirty="0" smtClean="0">
              <a:latin typeface="Arial" charset="0"/>
            </a:endParaRPr>
          </a:p>
          <a:p>
            <a:pPr lvl="1"/>
            <a:endParaRPr lang="en-US" sz="2100" dirty="0" smtClean="0">
              <a:latin typeface="Arial" charset="0"/>
            </a:endParaRPr>
          </a:p>
          <a:p>
            <a:pPr lvl="1"/>
            <a:endParaRPr lang="en-US" sz="2100" dirty="0" smtClean="0">
              <a:latin typeface="Arial" charset="0"/>
            </a:endParaRPr>
          </a:p>
          <a:p>
            <a:pPr lvl="1"/>
            <a:r>
              <a:rPr lang="en-US" sz="2100" dirty="0" smtClean="0">
                <a:latin typeface="Arial" charset="0"/>
              </a:rPr>
              <a:t>High oleic acid</a:t>
            </a:r>
          </a:p>
          <a:p>
            <a:pPr lvl="2"/>
            <a:r>
              <a:rPr lang="en-US" sz="1800" dirty="0" smtClean="0">
                <a:latin typeface="Arial" charset="0"/>
              </a:rPr>
              <a:t>US Patent- 6,063,984, </a:t>
            </a:r>
            <a:r>
              <a:rPr lang="en-US" sz="1800" dirty="0" err="1" smtClean="0">
                <a:latin typeface="Arial" charset="0"/>
              </a:rPr>
              <a:t>Knauft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dirty="0" err="1" smtClean="0">
                <a:latin typeface="Arial" charset="0"/>
              </a:rPr>
              <a:t>Gorbet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dirty="0" err="1" smtClean="0">
                <a:latin typeface="Arial" charset="0"/>
              </a:rPr>
              <a:t>Norden</a:t>
            </a:r>
            <a:endParaRPr lang="en-US" sz="1800" dirty="0" smtClean="0">
              <a:latin typeface="Arial" charset="0"/>
            </a:endParaRPr>
          </a:p>
          <a:p>
            <a:pPr lvl="2"/>
            <a:r>
              <a:rPr lang="en-US" sz="1800" dirty="0" smtClean="0">
                <a:latin typeface="Arial" charset="0"/>
              </a:rPr>
              <a:t>Trait is simply inherited- two recessive genes</a:t>
            </a:r>
            <a:endParaRPr lang="en-US" b="1" i="1" dirty="0" smtClean="0">
              <a:latin typeface="Arial" charset="0"/>
            </a:endParaRP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 flipV="1">
            <a:off x="387350" y="1454150"/>
            <a:ext cx="825341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graphicFrame>
        <p:nvGraphicFramePr>
          <p:cNvPr id="67627" name="Group 43"/>
          <p:cNvGraphicFramePr>
            <a:graphicFrameLocks noGrp="1"/>
          </p:cNvGraphicFramePr>
          <p:nvPr>
            <p:ph sz="half" idx="2"/>
          </p:nvPr>
        </p:nvGraphicFramePr>
        <p:xfrm>
          <a:off x="1427163" y="2565400"/>
          <a:ext cx="5659437" cy="1394190"/>
        </p:xfrm>
        <a:graphic>
          <a:graphicData uri="http://schemas.openxmlformats.org/drawingml/2006/table">
            <a:tbl>
              <a:tblPr/>
              <a:tblGrid>
                <a:gridCol w="1386437"/>
                <a:gridCol w="1140754"/>
                <a:gridCol w="1608246"/>
                <a:gridCol w="1524000"/>
              </a:tblGrid>
              <a:tr h="618565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3127" marR="83127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Oleic acid (18:1)</a:t>
                      </a:r>
                    </a:p>
                  </a:txBody>
                  <a:tcPr marL="83127" marR="83127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Linoleic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acid (18:2)</a:t>
                      </a:r>
                    </a:p>
                  </a:txBody>
                  <a:tcPr marL="83127" marR="83127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Palmitic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acid</a:t>
                      </a:r>
                    </a:p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(16:0)</a:t>
                      </a:r>
                    </a:p>
                  </a:txBody>
                  <a:tcPr marL="83127" marR="83127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624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Normal</a:t>
                      </a:r>
                    </a:p>
                  </a:txBody>
                  <a:tcPr marL="83127" marR="83127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50-60%</a:t>
                      </a:r>
                    </a:p>
                  </a:txBody>
                  <a:tcPr marL="83127" marR="83127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20-30%</a:t>
                      </a:r>
                    </a:p>
                  </a:txBody>
                  <a:tcPr marL="83127" marR="83127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8-12%</a:t>
                      </a:r>
                    </a:p>
                  </a:txBody>
                  <a:tcPr marL="83127" marR="83127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624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High Oleic</a:t>
                      </a:r>
                    </a:p>
                  </a:txBody>
                  <a:tcPr marL="83127" marR="83127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74-84%</a:t>
                      </a:r>
                    </a:p>
                  </a:txBody>
                  <a:tcPr marL="83127" marR="83127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2-8%</a:t>
                      </a:r>
                    </a:p>
                  </a:txBody>
                  <a:tcPr marL="83127" marR="83127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5-7%</a:t>
                      </a:r>
                    </a:p>
                  </a:txBody>
                  <a:tcPr marL="83127" marR="83127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609600" y="304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Old Model Oleic acid validation</a:t>
            </a:r>
          </a:p>
          <a:p>
            <a:pPr algn="ctr" eaLnBrk="0" hangingPunct="0"/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(average of 5 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spectra)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4818" name="Line 3"/>
          <p:cNvSpPr>
            <a:spLocks noChangeShapeType="1"/>
          </p:cNvSpPr>
          <p:nvPr/>
        </p:nvSpPr>
        <p:spPr bwMode="auto">
          <a:xfrm>
            <a:off x="685800" y="12954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AutoShape 6"/>
          <p:cNvSpPr>
            <a:spLocks noChangeAspect="1" noChangeArrowheads="1"/>
          </p:cNvSpPr>
          <p:nvPr/>
        </p:nvSpPr>
        <p:spPr bwMode="auto">
          <a:xfrm>
            <a:off x="609600" y="1371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609600" y="304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New Model Oleic acid validation</a:t>
            </a:r>
          </a:p>
          <a:p>
            <a:pPr algn="ctr" eaLnBrk="0" hangingPunct="0"/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(average of 5 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spectra)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5842" name="Line 3"/>
          <p:cNvSpPr>
            <a:spLocks noChangeShapeType="1"/>
          </p:cNvSpPr>
          <p:nvPr/>
        </p:nvSpPr>
        <p:spPr bwMode="auto">
          <a:xfrm>
            <a:off x="685800" y="12954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3" name="AutoShape 6"/>
          <p:cNvSpPr>
            <a:spLocks noChangeAspect="1" noChangeArrowheads="1"/>
          </p:cNvSpPr>
          <p:nvPr/>
        </p:nvSpPr>
        <p:spPr bwMode="auto">
          <a:xfrm>
            <a:off x="609600" y="1371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963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609600" y="304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Previous Model - Oleic 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acid validation</a:t>
            </a:r>
          </a:p>
          <a:p>
            <a:pPr algn="ctr" eaLnBrk="0" hangingPunct="0"/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(average of 5 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seeds)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4818" name="Line 3"/>
          <p:cNvSpPr>
            <a:spLocks noChangeShapeType="1"/>
          </p:cNvSpPr>
          <p:nvPr/>
        </p:nvSpPr>
        <p:spPr bwMode="auto">
          <a:xfrm>
            <a:off x="685800" y="12954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AutoShape 6"/>
          <p:cNvSpPr>
            <a:spLocks noChangeAspect="1" noChangeArrowheads="1"/>
          </p:cNvSpPr>
          <p:nvPr/>
        </p:nvSpPr>
        <p:spPr bwMode="auto">
          <a:xfrm>
            <a:off x="609600" y="1371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963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609600" y="304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% 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Misclassified (average of spectra)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3794" name="Line 3"/>
          <p:cNvSpPr>
            <a:spLocks noChangeShapeType="1"/>
          </p:cNvSpPr>
          <p:nvPr/>
        </p:nvSpPr>
        <p:spPr bwMode="auto">
          <a:xfrm>
            <a:off x="685800" y="12954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5" name="AutoShape 6"/>
          <p:cNvSpPr>
            <a:spLocks noChangeAspect="1" noChangeArrowheads="1"/>
          </p:cNvSpPr>
          <p:nvPr/>
        </p:nvSpPr>
        <p:spPr bwMode="auto">
          <a:xfrm>
            <a:off x="609600" y="1371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609600" y="304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Old model % misclassified</a:t>
            </a:r>
          </a:p>
          <a:p>
            <a:pPr algn="ctr" eaLnBrk="0" hangingPunct="0"/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(average of seeds)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3794" name="Line 3"/>
          <p:cNvSpPr>
            <a:spLocks noChangeShapeType="1"/>
          </p:cNvSpPr>
          <p:nvPr/>
        </p:nvSpPr>
        <p:spPr bwMode="auto">
          <a:xfrm>
            <a:off x="685800" y="12954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5" name="AutoShape 6"/>
          <p:cNvSpPr>
            <a:spLocks noChangeAspect="1" noChangeArrowheads="1"/>
          </p:cNvSpPr>
          <p:nvPr/>
        </p:nvSpPr>
        <p:spPr bwMode="auto">
          <a:xfrm>
            <a:off x="609600" y="1371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609600" y="304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Relationship among </a:t>
            </a:r>
            <a:r>
              <a:rPr lang="en-US" sz="2800" b="1" dirty="0" err="1">
                <a:solidFill>
                  <a:schemeClr val="tx2"/>
                </a:solidFill>
                <a:latin typeface="Arial" charset="0"/>
              </a:rPr>
              <a:t>Palmitic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charset="0"/>
              </a:rPr>
              <a:t>Linoleic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, and Oleic 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Acids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458" name="Line 3"/>
          <p:cNvSpPr>
            <a:spLocks noChangeShapeType="1"/>
          </p:cNvSpPr>
          <p:nvPr/>
        </p:nvSpPr>
        <p:spPr bwMode="auto">
          <a:xfrm>
            <a:off x="685800" y="12954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AutoShape 6"/>
          <p:cNvSpPr>
            <a:spLocks noChangeAspect="1" noChangeArrowheads="1"/>
          </p:cNvSpPr>
          <p:nvPr/>
        </p:nvSpPr>
        <p:spPr bwMode="auto">
          <a:xfrm>
            <a:off x="609600" y="1371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963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7010400" y="4191000"/>
            <a:ext cx="1600200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000" b="1" dirty="0" smtClean="0">
                <a:latin typeface="Arial" charset="0"/>
              </a:rPr>
              <a:t>High oleic </a:t>
            </a:r>
            <a:r>
              <a:rPr lang="en-US" sz="3000" b="1" dirty="0" smtClean="0">
                <a:latin typeface="Arial" charset="0"/>
              </a:rPr>
              <a:t>peanuts </a:t>
            </a:r>
            <a:r>
              <a:rPr lang="en-US" sz="3000" b="1" dirty="0" smtClean="0">
                <a:latin typeface="Arial" charset="0"/>
              </a:rPr>
              <a:t>have commercial and health benefits.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608138"/>
            <a:ext cx="8658225" cy="4484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smtClean="0">
                <a:latin typeface="Arial" charset="0"/>
              </a:rPr>
              <a:t>Commercial benefits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High oleic peanuts have 5x-15x the shelf life of normal peanuts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latin typeface="Arial" charset="0"/>
              </a:rPr>
              <a:t>Maintain flavor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Oil quality similar to olive oil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Arial" charset="0"/>
              </a:rPr>
              <a:t>Health </a:t>
            </a:r>
            <a:r>
              <a:rPr lang="en-US" sz="1600" smtClean="0">
                <a:latin typeface="Arial" charset="0"/>
              </a:rPr>
              <a:t>(have more of what makes normal peanuts healthy)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High in monounsaturated fats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latin typeface="Arial" charset="0"/>
              </a:rPr>
              <a:t>Lowers total cholesterol 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latin typeface="Arial" charset="0"/>
              </a:rPr>
              <a:t>Lowers bad LDL cholesterol 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latin typeface="Arial" charset="0"/>
              </a:rPr>
              <a:t>Maintains beneficial HDL cholesterol 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latin typeface="Arial" charset="0"/>
              </a:rPr>
              <a:t>Lowers triglycerides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May reduce risk of heart disease when eaten regularly</a:t>
            </a:r>
            <a:r>
              <a:rPr lang="en-US" sz="2300" smtClean="0">
                <a:latin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endParaRPr lang="en-US" sz="2300" b="1" i="1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smtClean="0">
                <a:latin typeface="Arial" charset="0"/>
              </a:rPr>
              <a:t>Developing high oleic (HO) peanut varieties is a priority</a:t>
            </a:r>
            <a:endParaRPr lang="en-US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300" b="1" i="1" smtClean="0">
              <a:latin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300" b="1" i="1" smtClean="0">
              <a:latin typeface="Arial" charset="0"/>
            </a:endParaRPr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 flipV="1">
            <a:off x="387350" y="1454150"/>
            <a:ext cx="825341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300" b="1" dirty="0" smtClean="0">
                <a:latin typeface="Arial" charset="0"/>
              </a:rPr>
              <a:t>At Least 18 High oleic acid peanut cultivars have been released.</a:t>
            </a:r>
          </a:p>
        </p:txBody>
      </p:sp>
      <p:sp>
        <p:nvSpPr>
          <p:cNvPr id="2150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r>
              <a:rPr kumimoji="1" lang="en-US" sz="2400" b="1" smtClean="0">
                <a:latin typeface="Arial" charset="0"/>
              </a:rPr>
              <a:t>SunOleic 95R</a:t>
            </a:r>
          </a:p>
          <a:p>
            <a:r>
              <a:rPr kumimoji="1" lang="en-US" sz="2400" b="1" smtClean="0">
                <a:latin typeface="Arial" charset="0"/>
              </a:rPr>
              <a:t>SunOleic 97R</a:t>
            </a:r>
          </a:p>
          <a:p>
            <a:r>
              <a:rPr kumimoji="1" lang="en-US" sz="2400" b="1" smtClean="0">
                <a:latin typeface="Arial" charset="0"/>
              </a:rPr>
              <a:t>GK7</a:t>
            </a:r>
          </a:p>
          <a:p>
            <a:r>
              <a:rPr kumimoji="1" lang="en-US" sz="2400" b="1" smtClean="0">
                <a:latin typeface="Arial" charset="0"/>
              </a:rPr>
              <a:t>VC-2</a:t>
            </a:r>
          </a:p>
          <a:p>
            <a:r>
              <a:rPr kumimoji="1" lang="en-US" sz="2400" b="1" smtClean="0">
                <a:latin typeface="Arial" charset="0"/>
              </a:rPr>
              <a:t>AT1-1</a:t>
            </a:r>
          </a:p>
          <a:p>
            <a:r>
              <a:rPr kumimoji="1" lang="en-US" sz="2400" b="1" smtClean="0">
                <a:latin typeface="Arial" charset="0"/>
              </a:rPr>
              <a:t>AT201</a:t>
            </a:r>
          </a:p>
          <a:p>
            <a:r>
              <a:rPr kumimoji="1" lang="en-US" sz="2400" b="1" smtClean="0">
                <a:latin typeface="Arial" charset="0"/>
              </a:rPr>
              <a:t>Flavor Runner</a:t>
            </a:r>
          </a:p>
          <a:p>
            <a:r>
              <a:rPr kumimoji="1" lang="en-US" sz="2400" b="1" smtClean="0">
                <a:latin typeface="Arial" charset="0"/>
              </a:rPr>
              <a:t>Georgia HiOL</a:t>
            </a:r>
          </a:p>
          <a:p>
            <a:r>
              <a:rPr kumimoji="1" lang="en-US" sz="2400" b="1" smtClean="0">
                <a:latin typeface="Arial" charset="0"/>
              </a:rPr>
              <a:t>Georgia 02C</a:t>
            </a:r>
          </a:p>
          <a:p>
            <a:endParaRPr lang="en-US" sz="2400" b="1" smtClean="0">
              <a:latin typeface="Arial" charset="0"/>
            </a:endParaRP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kumimoji="1" lang="en-US" sz="2400" b="1" dirty="0" smtClean="0">
                <a:latin typeface="Arial" charset="0"/>
              </a:rPr>
              <a:t>Olin</a:t>
            </a:r>
          </a:p>
          <a:p>
            <a:r>
              <a:rPr kumimoji="1" lang="en-US" sz="2400" b="1" dirty="0" err="1" smtClean="0">
                <a:latin typeface="Arial" charset="0"/>
              </a:rPr>
              <a:t>Tamrun</a:t>
            </a:r>
            <a:r>
              <a:rPr kumimoji="1" lang="en-US" sz="2400" b="1" dirty="0" smtClean="0">
                <a:latin typeface="Arial" charset="0"/>
              </a:rPr>
              <a:t> OL01R</a:t>
            </a:r>
          </a:p>
          <a:p>
            <a:r>
              <a:rPr kumimoji="1" lang="en-US" sz="2400" b="1" dirty="0" err="1" smtClean="0">
                <a:latin typeface="Arial" charset="0"/>
              </a:rPr>
              <a:t>ANorden</a:t>
            </a:r>
            <a:endParaRPr kumimoji="1" lang="en-US" sz="2400" b="1" dirty="0" smtClean="0">
              <a:latin typeface="Arial" charset="0"/>
            </a:endParaRPr>
          </a:p>
          <a:p>
            <a:r>
              <a:rPr kumimoji="1" lang="en-US" sz="2400" b="1" dirty="0" smtClean="0">
                <a:latin typeface="Arial" charset="0"/>
              </a:rPr>
              <a:t>Hull</a:t>
            </a:r>
          </a:p>
          <a:p>
            <a:r>
              <a:rPr kumimoji="1" lang="en-US" sz="2400" b="1" dirty="0" err="1" smtClean="0">
                <a:latin typeface="Arial" charset="0"/>
              </a:rPr>
              <a:t>Tamrun</a:t>
            </a:r>
            <a:r>
              <a:rPr kumimoji="1" lang="en-US" sz="2400" b="1" dirty="0" smtClean="0">
                <a:latin typeface="Arial" charset="0"/>
              </a:rPr>
              <a:t> OL02R</a:t>
            </a:r>
          </a:p>
          <a:p>
            <a:r>
              <a:rPr kumimoji="1" lang="en-US" sz="2400" b="1" dirty="0" smtClean="0">
                <a:latin typeface="Arial" charset="0"/>
              </a:rPr>
              <a:t>AT3085RO </a:t>
            </a:r>
          </a:p>
          <a:p>
            <a:r>
              <a:rPr kumimoji="1" lang="en-US" sz="2400" b="1" dirty="0" smtClean="0">
                <a:latin typeface="Arial" charset="0"/>
              </a:rPr>
              <a:t>McCloud</a:t>
            </a:r>
          </a:p>
          <a:p>
            <a:r>
              <a:rPr kumimoji="1" lang="en-US" sz="2400" b="1" dirty="0" smtClean="0">
                <a:latin typeface="Arial" charset="0"/>
              </a:rPr>
              <a:t>York</a:t>
            </a:r>
          </a:p>
          <a:p>
            <a:r>
              <a:rPr kumimoji="1" lang="en-US" sz="2400" b="1" dirty="0" smtClean="0">
                <a:latin typeface="Arial" charset="0"/>
              </a:rPr>
              <a:t>Florida-07</a:t>
            </a:r>
          </a:p>
          <a:p>
            <a:endParaRPr kumimoji="1" lang="en-US" sz="2400" b="1" dirty="0" smtClean="0">
              <a:latin typeface="Arial" charset="0"/>
            </a:endParaRPr>
          </a:p>
          <a:p>
            <a:endParaRPr lang="en-US" sz="2400" b="1" dirty="0" smtClean="0">
              <a:latin typeface="Arial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V="1">
            <a:off x="387350" y="1454150"/>
            <a:ext cx="825341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21509" name="Rectangle 33"/>
          <p:cNvSpPr>
            <a:spLocks noChangeArrowheads="1"/>
          </p:cNvSpPr>
          <p:nvPr/>
        </p:nvSpPr>
        <p:spPr bwMode="auto">
          <a:xfrm>
            <a:off x="368300" y="1425575"/>
            <a:ext cx="8658225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endParaRPr kumimoji="1" lang="en-US" sz="2000">
              <a:latin typeface="Tahoma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endParaRPr kumimoji="1" lang="en-US" sz="2000">
              <a:latin typeface="Tahoma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endParaRPr kumimoji="1" lang="en-US" sz="900">
              <a:latin typeface="Arial" charset="0"/>
            </a:endParaRPr>
          </a:p>
          <a:p>
            <a:pPr marL="741363" lvl="1" indent="-284163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kumimoji="1" lang="en-US" sz="1000" b="1" i="1">
              <a:latin typeface="Tahoma" pitchFamily="34" charset="0"/>
            </a:endParaRPr>
          </a:p>
          <a:p>
            <a:pPr marL="741363" lvl="1" indent="-284163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endParaRPr kumimoji="1" lang="en-US" sz="1000" b="1" i="1"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 noChangeArrowheads="1"/>
          </p:cNvPicPr>
          <p:nvPr/>
        </p:nvPicPr>
        <p:blipFill>
          <a:blip r:embed="rId2" cstate="print"/>
          <a:srcRect l="1906" r="4779" b="17924"/>
          <a:stretch>
            <a:fillRect/>
          </a:stretch>
        </p:blipFill>
        <p:spPr bwMode="auto">
          <a:xfrm>
            <a:off x="1193800" y="3013075"/>
            <a:ext cx="629761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822325"/>
          </a:xfrm>
        </p:spPr>
        <p:txBody>
          <a:bodyPr/>
          <a:lstStyle/>
          <a:p>
            <a:r>
              <a:rPr lang="en-US" sz="3000" b="1" dirty="0" smtClean="0">
                <a:latin typeface="Arial" charset="0"/>
              </a:rPr>
              <a:t>How do we measure fatty acid content?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098550"/>
            <a:ext cx="8178800" cy="1657350"/>
          </a:xfrm>
        </p:spPr>
        <p:txBody>
          <a:bodyPr/>
          <a:lstStyle/>
          <a:p>
            <a:r>
              <a:rPr lang="en-US" sz="2500" smtClean="0">
                <a:latin typeface="Arial" charset="0"/>
              </a:rPr>
              <a:t>Gas chromatography (GC)</a:t>
            </a:r>
          </a:p>
          <a:p>
            <a:pPr lvl="1"/>
            <a:r>
              <a:rPr lang="en-US" sz="2200" smtClean="0">
                <a:latin typeface="Arial" charset="0"/>
              </a:rPr>
              <a:t>Accurate</a:t>
            </a:r>
          </a:p>
          <a:p>
            <a:pPr lvl="1"/>
            <a:r>
              <a:rPr lang="en-US" sz="2200" b="1" i="1" smtClean="0">
                <a:latin typeface="Arial" charset="0"/>
              </a:rPr>
              <a:t>Always destructive/injurious</a:t>
            </a:r>
          </a:p>
          <a:p>
            <a:pPr lvl="1"/>
            <a:r>
              <a:rPr lang="en-US" sz="2200" b="1" i="1" smtClean="0">
                <a:latin typeface="Arial" charset="0"/>
              </a:rPr>
              <a:t>Time consuming (15-20 min./sample)</a:t>
            </a:r>
          </a:p>
          <a:p>
            <a:pPr lvl="1"/>
            <a:endParaRPr lang="en-US" sz="2200" smtClean="0">
              <a:latin typeface="Arial" charset="0"/>
            </a:endParaRPr>
          </a:p>
          <a:p>
            <a:pPr lvl="1"/>
            <a:endParaRPr lang="en-US" sz="2200" smtClean="0">
              <a:latin typeface="Arial" charset="0"/>
            </a:endParaRPr>
          </a:p>
          <a:p>
            <a:pPr lvl="1"/>
            <a:endParaRPr lang="en-US" sz="2200" smtClean="0">
              <a:latin typeface="Arial" charset="0"/>
            </a:endParaRPr>
          </a:p>
          <a:p>
            <a:pPr lvl="1"/>
            <a:endParaRPr lang="en-US" sz="2200" smtClean="0">
              <a:latin typeface="Arial" charset="0"/>
            </a:endParaRPr>
          </a:p>
          <a:p>
            <a:pPr lvl="1"/>
            <a:endParaRPr lang="en-US" sz="2200" smtClean="0">
              <a:latin typeface="Arial" charset="0"/>
            </a:endParaRPr>
          </a:p>
          <a:p>
            <a:pPr lvl="1"/>
            <a:endParaRPr lang="en-US" sz="2200" smtClean="0">
              <a:latin typeface="Arial" charset="0"/>
            </a:endParaRPr>
          </a:p>
          <a:p>
            <a:pPr lvl="1"/>
            <a:endParaRPr lang="en-US" sz="2200" smtClean="0">
              <a:latin typeface="Arial" charset="0"/>
            </a:endParaRPr>
          </a:p>
          <a:p>
            <a:pPr lvl="1"/>
            <a:endParaRPr lang="en-US" sz="2200" smtClean="0">
              <a:latin typeface="Arial" charset="0"/>
            </a:endParaRPr>
          </a:p>
          <a:p>
            <a:pPr lvl="1"/>
            <a:endParaRPr lang="en-US" sz="2200" smtClean="0">
              <a:latin typeface="Arial" charset="0"/>
            </a:endParaRPr>
          </a:p>
          <a:p>
            <a:pPr lvl="1"/>
            <a:endParaRPr lang="en-US" sz="2200" smtClean="0">
              <a:latin typeface="Arial" charset="0"/>
            </a:endParaRPr>
          </a:p>
          <a:p>
            <a:pPr lvl="1"/>
            <a:endParaRPr lang="en-US" sz="2200" smtClean="0">
              <a:latin typeface="Arial" charset="0"/>
            </a:endParaRPr>
          </a:p>
          <a:p>
            <a:pPr lvl="1">
              <a:buFont typeface="Wingdings" pitchFamily="2" charset="2"/>
              <a:buNone/>
            </a:pPr>
            <a:endParaRPr lang="en-US" sz="3600" smtClean="0">
              <a:solidFill>
                <a:srgbClr val="0000CC"/>
              </a:solidFill>
              <a:latin typeface="Arial" charset="0"/>
            </a:endParaRPr>
          </a:p>
          <a:p>
            <a:pPr lvl="1"/>
            <a:endParaRPr lang="en-US" sz="340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US" sz="2500" b="1" i="1" smtClean="0">
              <a:latin typeface="Arial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374650" y="1050925"/>
            <a:ext cx="825341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839200" cy="1143000"/>
          </a:xfrm>
        </p:spPr>
        <p:txBody>
          <a:bodyPr/>
          <a:lstStyle/>
          <a:p>
            <a:r>
              <a:rPr lang="en-US" sz="3000" b="1" smtClean="0">
                <a:latin typeface="Arial" charset="0"/>
              </a:rPr>
              <a:t>Can we reliably measure oleic, linoleic and palmitic acid content with NIR and replace GC?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520825"/>
            <a:ext cx="8812213" cy="1731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b="1" i="1" smtClean="0">
                <a:latin typeface="Arial" charset="0"/>
              </a:rPr>
              <a:t>We test about 800-900 samples per year using GC</a:t>
            </a:r>
          </a:p>
          <a:p>
            <a:pPr>
              <a:lnSpc>
                <a:spcPct val="80000"/>
              </a:lnSpc>
            </a:pPr>
            <a:r>
              <a:rPr lang="en-US" sz="2200" b="1" i="1" smtClean="0">
                <a:latin typeface="Arial" charset="0"/>
              </a:rPr>
              <a:t>Need to test 3-4 times that number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latin typeface="Arial" charset="0"/>
              </a:rPr>
              <a:t>Near infrared reflectance spectroscopy (NIR)</a:t>
            </a:r>
          </a:p>
          <a:p>
            <a:pPr lvl="2">
              <a:lnSpc>
                <a:spcPct val="80000"/>
              </a:lnSpc>
            </a:pPr>
            <a:r>
              <a:rPr lang="en-US" sz="1600" smtClean="0">
                <a:latin typeface="Arial" charset="0"/>
              </a:rPr>
              <a:t>Less accurate</a:t>
            </a:r>
          </a:p>
          <a:p>
            <a:pPr lvl="2">
              <a:lnSpc>
                <a:spcPct val="80000"/>
              </a:lnSpc>
            </a:pPr>
            <a:r>
              <a:rPr lang="en-US" sz="1600" smtClean="0">
                <a:latin typeface="Arial" charset="0"/>
              </a:rPr>
              <a:t>Can be non-destructive</a:t>
            </a:r>
          </a:p>
          <a:p>
            <a:pPr lvl="2">
              <a:lnSpc>
                <a:spcPct val="80000"/>
              </a:lnSpc>
            </a:pPr>
            <a:r>
              <a:rPr lang="en-US" sz="1600" smtClean="0">
                <a:latin typeface="Arial" charset="0"/>
              </a:rPr>
              <a:t>Fast (3-5 min./sample) </a:t>
            </a:r>
          </a:p>
          <a:p>
            <a:pPr lvl="1">
              <a:lnSpc>
                <a:spcPct val="80000"/>
              </a:lnSpc>
            </a:pPr>
            <a:endParaRPr lang="en-US" sz="1800" smtClean="0">
              <a:latin typeface="Arial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3300" smtClean="0">
              <a:solidFill>
                <a:srgbClr val="0000CC"/>
              </a:solidFill>
              <a:latin typeface="Arial" charset="0"/>
            </a:endParaRPr>
          </a:p>
          <a:p>
            <a:pPr lvl="1">
              <a:lnSpc>
                <a:spcPct val="80000"/>
              </a:lnSpc>
            </a:pPr>
            <a:endParaRPr lang="en-US" sz="310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b="1" i="1" smtClean="0">
              <a:latin typeface="Arial" charset="0"/>
            </a:endParaRPr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 flipV="1">
            <a:off x="387350" y="1454150"/>
            <a:ext cx="825341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2" cstate="print"/>
          <a:srcRect t="4814" b="24023"/>
          <a:stretch>
            <a:fillRect/>
          </a:stretch>
        </p:blipFill>
        <p:spPr bwMode="auto">
          <a:xfrm>
            <a:off x="658813" y="3189288"/>
            <a:ext cx="6923087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3000" b="1" smtClean="0">
                <a:latin typeface="Arial" charset="0"/>
              </a:rPr>
              <a:t>NIR requires minimal sample preparation </a:t>
            </a:r>
          </a:p>
        </p:txBody>
      </p:sp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387350" y="1003300"/>
            <a:ext cx="825341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2" cstate="print"/>
          <a:srcRect l="3511" t="20694" r="1953" b="19623"/>
          <a:stretch>
            <a:fillRect/>
          </a:stretch>
        </p:blipFill>
        <p:spPr bwMode="auto">
          <a:xfrm>
            <a:off x="368300" y="1031875"/>
            <a:ext cx="516731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3" cstate="print"/>
          <a:srcRect l="16818" t="4161" r="23882" b="41960"/>
          <a:stretch>
            <a:fillRect/>
          </a:stretch>
        </p:blipFill>
        <p:spPr bwMode="auto">
          <a:xfrm>
            <a:off x="5591175" y="1068388"/>
            <a:ext cx="330676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4" cstate="print"/>
          <a:srcRect l="39143" t="10031" r="18629" b="18327"/>
          <a:stretch>
            <a:fillRect/>
          </a:stretch>
        </p:blipFill>
        <p:spPr bwMode="auto">
          <a:xfrm>
            <a:off x="2025650" y="3406775"/>
            <a:ext cx="2392363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7313" y="4024313"/>
            <a:ext cx="2322512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2800" b="1" smtClean="0">
                <a:latin typeface="Arial" charset="0"/>
              </a:rPr>
              <a:t>NIR captures and stores light absorbance data </a:t>
            </a:r>
          </a:p>
        </p:txBody>
      </p:sp>
      <p:sp>
        <p:nvSpPr>
          <p:cNvPr id="25602" name="Line 3"/>
          <p:cNvSpPr>
            <a:spLocks noChangeShapeType="1"/>
          </p:cNvSpPr>
          <p:nvPr/>
        </p:nvSpPr>
        <p:spPr bwMode="auto">
          <a:xfrm flipV="1">
            <a:off x="387350" y="954088"/>
            <a:ext cx="825341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292975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0000FF"/>
      </a:lt1>
      <a:dk2>
        <a:srgbClr val="000000"/>
      </a:dk2>
      <a:lt2>
        <a:srgbClr val="000000"/>
      </a:lt2>
      <a:accent1>
        <a:srgbClr val="FFFFFF"/>
      </a:accent1>
      <a:accent2>
        <a:srgbClr val="3333CC"/>
      </a:accent2>
      <a:accent3>
        <a:srgbClr val="AAAAFF"/>
      </a:accent3>
      <a:accent4>
        <a:srgbClr val="000000"/>
      </a:accent4>
      <a:accent5>
        <a:srgbClr val="FF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0000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3333CC"/>
        </a:accent2>
        <a:accent3>
          <a:srgbClr val="AAAA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7749</TotalTime>
  <Words>606</Words>
  <Application>Microsoft Office PowerPoint</Application>
  <PresentationFormat>On-screen Show (4:3)</PresentationFormat>
  <Paragraphs>157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Slide 1</vt:lpstr>
      <vt:lpstr>Why are oleic, linoleic, and palmitic acid important?</vt:lpstr>
      <vt:lpstr>Slide 3</vt:lpstr>
      <vt:lpstr>High oleic peanuts have commercial and health benefits.</vt:lpstr>
      <vt:lpstr>At Least 18 High oleic acid peanut cultivars have been released.</vt:lpstr>
      <vt:lpstr>How do we measure fatty acid content? </vt:lpstr>
      <vt:lpstr>Can we reliably measure oleic, linoleic and palmitic acid content with NIR and replace GC? </vt:lpstr>
      <vt:lpstr>NIR requires minimal sample preparation </vt:lpstr>
      <vt:lpstr>NIR captures and stores light absorbance data </vt:lpstr>
      <vt:lpstr>Absorbance data used to estimate chemical content based on calibration  </vt:lpstr>
      <vt:lpstr>NIR Calibration - Fatty Acids in Peanut </vt:lpstr>
      <vt:lpstr>Previous calibration- Oleic Acid Agreement between NIR and GC is very good</vt:lpstr>
      <vt:lpstr>Previous validation- Oleic Acid 4 out of 43 HO (4/94 total) kernels were misclassified by NIR</vt:lpstr>
      <vt:lpstr>NIR Calibration - Fatty Acids in Peanut </vt:lpstr>
      <vt:lpstr>Slide 15</vt:lpstr>
      <vt:lpstr>Slide 16</vt:lpstr>
      <vt:lpstr>Slide 17</vt:lpstr>
      <vt:lpstr>Slide 18</vt:lpstr>
      <vt:lpstr>NIR Calibration - Fatty Acids in Peanut </vt:lpstr>
      <vt:lpstr>Slide 20</vt:lpstr>
      <vt:lpstr>Slide 21</vt:lpstr>
      <vt:lpstr>Slide 22</vt:lpstr>
      <vt:lpstr>Slide 23</vt:lpstr>
      <vt:lpstr>Slide 24</vt:lpstr>
    </vt:vector>
  </TitlesOfParts>
  <Company>IFAS EM&amp;S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RELATIONS</dc:title>
  <dc:creator>Carol Magary</dc:creator>
  <cp:lastModifiedBy>btillman</cp:lastModifiedBy>
  <cp:revision>451</cp:revision>
  <dcterms:created xsi:type="dcterms:W3CDTF">1998-09-15T14:19:20Z</dcterms:created>
  <dcterms:modified xsi:type="dcterms:W3CDTF">2009-11-02T03:27:17Z</dcterms:modified>
</cp:coreProperties>
</file>