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51206400" cy="35661600"/>
  <p:notesSz cx="8088313" cy="6810375"/>
  <p:defaultTextStyle>
    <a:defPPr>
      <a:defRPr lang="en-US"/>
    </a:defPPr>
    <a:lvl1pPr marL="0" algn="l" defTabSz="3971056" rtl="0" eaLnBrk="1" latinLnBrk="0" hangingPunct="1">
      <a:defRPr sz="7800" kern="1200">
        <a:solidFill>
          <a:schemeClr val="tx1"/>
        </a:solidFill>
        <a:latin typeface="+mn-lt"/>
        <a:ea typeface="+mn-ea"/>
        <a:cs typeface="+mn-cs"/>
      </a:defRPr>
    </a:lvl1pPr>
    <a:lvl2pPr marL="1985528" algn="l" defTabSz="3971056" rtl="0" eaLnBrk="1" latinLnBrk="0" hangingPunct="1">
      <a:defRPr sz="7800" kern="1200">
        <a:solidFill>
          <a:schemeClr val="tx1"/>
        </a:solidFill>
        <a:latin typeface="+mn-lt"/>
        <a:ea typeface="+mn-ea"/>
        <a:cs typeface="+mn-cs"/>
      </a:defRPr>
    </a:lvl2pPr>
    <a:lvl3pPr marL="3971056" algn="l" defTabSz="3971056" rtl="0" eaLnBrk="1" latinLnBrk="0" hangingPunct="1">
      <a:defRPr sz="7800" kern="1200">
        <a:solidFill>
          <a:schemeClr val="tx1"/>
        </a:solidFill>
        <a:latin typeface="+mn-lt"/>
        <a:ea typeface="+mn-ea"/>
        <a:cs typeface="+mn-cs"/>
      </a:defRPr>
    </a:lvl3pPr>
    <a:lvl4pPr marL="5956584" algn="l" defTabSz="3971056" rtl="0" eaLnBrk="1" latinLnBrk="0" hangingPunct="1">
      <a:defRPr sz="7800" kern="1200">
        <a:solidFill>
          <a:schemeClr val="tx1"/>
        </a:solidFill>
        <a:latin typeface="+mn-lt"/>
        <a:ea typeface="+mn-ea"/>
        <a:cs typeface="+mn-cs"/>
      </a:defRPr>
    </a:lvl4pPr>
    <a:lvl5pPr marL="7942113" algn="l" defTabSz="3971056" rtl="0" eaLnBrk="1" latinLnBrk="0" hangingPunct="1">
      <a:defRPr sz="7800" kern="1200">
        <a:solidFill>
          <a:schemeClr val="tx1"/>
        </a:solidFill>
        <a:latin typeface="+mn-lt"/>
        <a:ea typeface="+mn-ea"/>
        <a:cs typeface="+mn-cs"/>
      </a:defRPr>
    </a:lvl5pPr>
    <a:lvl6pPr marL="9927641" algn="l" defTabSz="3971056" rtl="0" eaLnBrk="1" latinLnBrk="0" hangingPunct="1">
      <a:defRPr sz="7800" kern="1200">
        <a:solidFill>
          <a:schemeClr val="tx1"/>
        </a:solidFill>
        <a:latin typeface="+mn-lt"/>
        <a:ea typeface="+mn-ea"/>
        <a:cs typeface="+mn-cs"/>
      </a:defRPr>
    </a:lvl6pPr>
    <a:lvl7pPr marL="11913169" algn="l" defTabSz="3971056" rtl="0" eaLnBrk="1" latinLnBrk="0" hangingPunct="1">
      <a:defRPr sz="7800" kern="1200">
        <a:solidFill>
          <a:schemeClr val="tx1"/>
        </a:solidFill>
        <a:latin typeface="+mn-lt"/>
        <a:ea typeface="+mn-ea"/>
        <a:cs typeface="+mn-cs"/>
      </a:defRPr>
    </a:lvl7pPr>
    <a:lvl8pPr marL="13898697" algn="l" defTabSz="3971056" rtl="0" eaLnBrk="1" latinLnBrk="0" hangingPunct="1">
      <a:defRPr sz="7800" kern="1200">
        <a:solidFill>
          <a:schemeClr val="tx1"/>
        </a:solidFill>
        <a:latin typeface="+mn-lt"/>
        <a:ea typeface="+mn-ea"/>
        <a:cs typeface="+mn-cs"/>
      </a:defRPr>
    </a:lvl8pPr>
    <a:lvl9pPr marL="15884225" algn="l" defTabSz="3971056" rtl="0" eaLnBrk="1" latinLnBrk="0" hangingPunct="1">
      <a:defRPr sz="7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try" initials="G"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9900"/>
    <a:srgbClr val="640000"/>
    <a:srgbClr val="700000"/>
    <a:srgbClr val="800000"/>
    <a:srgbClr val="990000"/>
    <a:srgbClr val="336600"/>
    <a:srgbClr val="99CC00"/>
    <a:srgbClr val="CCFF99"/>
    <a:srgbClr val="003300"/>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8776" autoAdjust="0"/>
    <p:restoredTop sz="98286" autoAdjust="0"/>
  </p:normalViewPr>
  <p:slideViewPr>
    <p:cSldViewPr>
      <p:cViewPr varScale="1">
        <p:scale>
          <a:sx n="14" d="100"/>
          <a:sy n="14" d="100"/>
        </p:scale>
        <p:origin x="-564" y="-192"/>
      </p:cViewPr>
      <p:guideLst>
        <p:guide orient="horz" pos="11232"/>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project\Texas%20A&amp;M\cotton%20root%20rot\research%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project\Texas%20A&amp;M\cotton%20root%20rot\research%20summar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oject\Texas%20A&amp;M\cotton%20root%20rot\ITCs%20on%20PO%20PDA%20read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308324121156489"/>
          <c:y val="0.14455658135135571"/>
          <c:w val="0.71948867914331505"/>
          <c:h val="0.6683160600818121"/>
        </c:manualLayout>
      </c:layout>
      <c:barChart>
        <c:barDir val="col"/>
        <c:grouping val="stacked"/>
        <c:ser>
          <c:idx val="0"/>
          <c:order val="0"/>
          <c:tx>
            <c:v>germinated</c:v>
          </c:tx>
          <c:spPr>
            <a:solidFill>
              <a:srgbClr val="99CC00"/>
            </a:solidFill>
          </c:spPr>
          <c:dLbls>
            <c:dLbl>
              <c:idx val="0"/>
              <c:layout>
                <c:manualLayout>
                  <c:x val="0"/>
                  <c:y val="-0.32294143586319018"/>
                </c:manualLayout>
              </c:layout>
              <c:tx>
                <c:rich>
                  <a:bodyPr/>
                  <a:lstStyle/>
                  <a:p>
                    <a:r>
                      <a:rPr lang="en-US" sz="2800" b="1" i="0" baseline="0">
                        <a:latin typeface="Arial" pitchFamily="34" charset="0"/>
                      </a:rPr>
                      <a:t>a</a:t>
                    </a:r>
                  </a:p>
                </c:rich>
              </c:tx>
              <c:showVal val="1"/>
              <c:showSerName val="1"/>
            </c:dLbl>
            <c:dLbl>
              <c:idx val="1"/>
              <c:layout>
                <c:manualLayout>
                  <c:x val="0"/>
                  <c:y val="-0.1466666666666667"/>
                </c:manualLayout>
              </c:layout>
              <c:tx>
                <c:rich>
                  <a:bodyPr/>
                  <a:lstStyle/>
                  <a:p>
                    <a:r>
                      <a:rPr lang="en-US" sz="2800" b="1" i="0" baseline="0">
                        <a:latin typeface="Arial" pitchFamily="34" charset="0"/>
                      </a:rPr>
                      <a:t>e</a:t>
                    </a:r>
                  </a:p>
                </c:rich>
              </c:tx>
              <c:showVal val="1"/>
              <c:showSerName val="1"/>
            </c:dLbl>
            <c:dLbl>
              <c:idx val="2"/>
              <c:layout>
                <c:manualLayout>
                  <c:x val="0"/>
                  <c:y val="-4.4737765267264314E-2"/>
                </c:manualLayout>
              </c:layout>
              <c:tx>
                <c:rich>
                  <a:bodyPr/>
                  <a:lstStyle/>
                  <a:p>
                    <a:r>
                      <a:rPr lang="en-US" sz="2800" b="1" i="0" baseline="0">
                        <a:latin typeface="Arial" pitchFamily="34" charset="0"/>
                      </a:rPr>
                      <a:t>f</a:t>
                    </a:r>
                  </a:p>
                </c:rich>
              </c:tx>
              <c:showVal val="1"/>
              <c:showSerName val="1"/>
            </c:dLbl>
            <c:dLbl>
              <c:idx val="3"/>
              <c:layout>
                <c:manualLayout>
                  <c:x val="-2.1265284423179656E-3"/>
                  <c:y val="-0.33194477904433251"/>
                </c:manualLayout>
              </c:layout>
              <c:tx>
                <c:rich>
                  <a:bodyPr/>
                  <a:lstStyle/>
                  <a:p>
                    <a:r>
                      <a:rPr lang="en-US" sz="2800" b="1" i="0" baseline="0">
                        <a:latin typeface="Arial" pitchFamily="34" charset="0"/>
                      </a:rPr>
                      <a:t>a</a:t>
                    </a:r>
                  </a:p>
                </c:rich>
              </c:tx>
              <c:showVal val="1"/>
              <c:showSerName val="1"/>
            </c:dLbl>
            <c:dLbl>
              <c:idx val="4"/>
              <c:layout>
                <c:manualLayout>
                  <c:x val="0"/>
                  <c:y val="-0.47970662282351584"/>
                </c:manualLayout>
              </c:layout>
              <c:tx>
                <c:rich>
                  <a:bodyPr/>
                  <a:lstStyle/>
                  <a:p>
                    <a:r>
                      <a:rPr lang="en-US" sz="2800" baseline="0"/>
                      <a:t>c</a:t>
                    </a:r>
                  </a:p>
                </c:rich>
              </c:tx>
              <c:showVal val="1"/>
              <c:showSerName val="1"/>
            </c:dLbl>
            <c:dLbl>
              <c:idx val="5"/>
              <c:layout>
                <c:manualLayout>
                  <c:x val="0"/>
                  <c:y val="-0.32923247718029214"/>
                </c:manualLayout>
              </c:layout>
              <c:tx>
                <c:rich>
                  <a:bodyPr/>
                  <a:lstStyle/>
                  <a:p>
                    <a:r>
                      <a:rPr lang="en-US" sz="2800" b="1" i="0" baseline="0">
                        <a:latin typeface="Arial" pitchFamily="34" charset="0"/>
                      </a:rPr>
                      <a:t>a</a:t>
                    </a:r>
                  </a:p>
                </c:rich>
              </c:tx>
              <c:showVal val="1"/>
              <c:showSerName val="1"/>
            </c:dLbl>
            <c:dLbl>
              <c:idx val="6"/>
              <c:layout>
                <c:manualLayout>
                  <c:x val="0"/>
                  <c:y val="-0.29367697797840137"/>
                </c:manualLayout>
              </c:layout>
              <c:tx>
                <c:rich>
                  <a:bodyPr/>
                  <a:lstStyle/>
                  <a:p>
                    <a:r>
                      <a:rPr lang="en-US" sz="2800" baseline="0"/>
                      <a:t>d</a:t>
                    </a:r>
                  </a:p>
                </c:rich>
              </c:tx>
              <c:showVal val="1"/>
              <c:showSerName val="1"/>
            </c:dLbl>
            <c:dLbl>
              <c:idx val="7"/>
              <c:layout>
                <c:manualLayout>
                  <c:x val="0"/>
                  <c:y val="-0.32294143586319018"/>
                </c:manualLayout>
              </c:layout>
              <c:tx>
                <c:rich>
                  <a:bodyPr/>
                  <a:lstStyle/>
                  <a:p>
                    <a:r>
                      <a:rPr lang="en-US" altLang="en-US" sz="2800" baseline="0"/>
                      <a:t>a</a:t>
                    </a:r>
                  </a:p>
                </c:rich>
              </c:tx>
              <c:showVal val="1"/>
              <c:showSerName val="1"/>
            </c:dLbl>
            <c:dLbl>
              <c:idx val="8"/>
              <c:layout>
                <c:manualLayout>
                  <c:x val="0"/>
                  <c:y val="-0.35947748882436797"/>
                </c:manualLayout>
              </c:layout>
              <c:tx>
                <c:rich>
                  <a:bodyPr/>
                  <a:lstStyle/>
                  <a:p>
                    <a:r>
                      <a:rPr lang="en-US" sz="2800" baseline="0"/>
                      <a:t>b</a:t>
                    </a:r>
                  </a:p>
                </c:rich>
              </c:tx>
              <c:showVal val="1"/>
              <c:showSerName val="1"/>
            </c:dLbl>
            <c:dLbl>
              <c:idx val="9"/>
              <c:layout>
                <c:manualLayout>
                  <c:x val="0"/>
                  <c:y val="-0.32120940599011288"/>
                </c:manualLayout>
              </c:layout>
              <c:tx>
                <c:rich>
                  <a:bodyPr/>
                  <a:lstStyle/>
                  <a:p>
                    <a:r>
                      <a:rPr lang="en-US" sz="2800" baseline="0"/>
                      <a:t>a</a:t>
                    </a:r>
                    <a:endParaRPr sz="2800" baseline="0"/>
                  </a:p>
                </c:rich>
              </c:tx>
              <c:showVal val="1"/>
              <c:showSerName val="1"/>
            </c:dLbl>
            <c:dLbl>
              <c:idx val="10"/>
              <c:layout>
                <c:manualLayout>
                  <c:x val="-6.5118654426570737E-4"/>
                  <c:y val="-0.32207556181081975"/>
                </c:manualLayout>
              </c:layout>
              <c:tx>
                <c:rich>
                  <a:bodyPr/>
                  <a:lstStyle/>
                  <a:p>
                    <a:r>
                      <a:rPr lang="en-US" sz="2800" baseline="0"/>
                      <a:t>a</a:t>
                    </a:r>
                    <a:endParaRPr sz="2800" baseline="0"/>
                  </a:p>
                </c:rich>
              </c:tx>
              <c:showVal val="1"/>
              <c:showSerName val="1"/>
            </c:dLbl>
            <c:spPr>
              <a:noFill/>
            </c:spPr>
            <c:txPr>
              <a:bodyPr/>
              <a:lstStyle/>
              <a:p>
                <a:pPr>
                  <a:defRPr lang="zh-CN" sz="2800" b="1" i="0" baseline="0">
                    <a:latin typeface="Arial" pitchFamily="34" charset="0"/>
                  </a:defRPr>
                </a:pPr>
                <a:endParaRPr lang="en-US"/>
              </a:p>
            </c:txPr>
            <c:showVal val="1"/>
            <c:showSerName val="1"/>
          </c:dLbls>
          <c:cat>
            <c:strRef>
              <c:f>Sheet3!$B$35:$B$45</c:f>
              <c:strCache>
                <c:ptCount val="11"/>
                <c:pt idx="0">
                  <c:v>Control</c:v>
                </c:pt>
                <c:pt idx="1">
                  <c:v>Mustard 1%</c:v>
                </c:pt>
                <c:pt idx="2">
                  <c:v>Mustard 5%</c:v>
                </c:pt>
                <c:pt idx="3">
                  <c:v>Camelina 1%</c:v>
                </c:pt>
                <c:pt idx="4">
                  <c:v>Camelina 5%</c:v>
                </c:pt>
                <c:pt idx="5">
                  <c:v>Rapeseed 1%</c:v>
                </c:pt>
                <c:pt idx="6">
                  <c:v>Rapeseed 5%</c:v>
                </c:pt>
                <c:pt idx="7">
                  <c:v>Jatropha 1%</c:v>
                </c:pt>
                <c:pt idx="8">
                  <c:v>Jatropha 5%</c:v>
                </c:pt>
                <c:pt idx="9">
                  <c:v>Flax 1%</c:v>
                </c:pt>
                <c:pt idx="10">
                  <c:v>Flax 5%</c:v>
                </c:pt>
              </c:strCache>
            </c:strRef>
          </c:cat>
          <c:val>
            <c:numRef>
              <c:f>Sheet3!$C$35:$C$45</c:f>
              <c:numCache>
                <c:formatCode>General</c:formatCode>
                <c:ptCount val="11"/>
                <c:pt idx="0">
                  <c:v>100</c:v>
                </c:pt>
                <c:pt idx="1">
                  <c:v>0</c:v>
                </c:pt>
                <c:pt idx="2">
                  <c:v>0</c:v>
                </c:pt>
                <c:pt idx="3">
                  <c:v>100</c:v>
                </c:pt>
                <c:pt idx="4">
                  <c:v>6.7</c:v>
                </c:pt>
                <c:pt idx="5">
                  <c:v>100</c:v>
                </c:pt>
                <c:pt idx="6">
                  <c:v>38.300000000000004</c:v>
                </c:pt>
                <c:pt idx="7">
                  <c:v>100</c:v>
                </c:pt>
                <c:pt idx="8">
                  <c:v>70</c:v>
                </c:pt>
                <c:pt idx="9">
                  <c:v>100</c:v>
                </c:pt>
                <c:pt idx="10">
                  <c:v>100</c:v>
                </c:pt>
              </c:numCache>
            </c:numRef>
          </c:val>
        </c:ser>
        <c:ser>
          <c:idx val="1"/>
          <c:order val="1"/>
          <c:tx>
            <c:v>inhibited</c:v>
          </c:tx>
          <c:spPr>
            <a:solidFill>
              <a:schemeClr val="bg2">
                <a:lumMod val="50000"/>
              </a:schemeClr>
            </a:solidFill>
          </c:spPr>
          <c:cat>
            <c:strRef>
              <c:f>Sheet3!$B$35:$B$45</c:f>
              <c:strCache>
                <c:ptCount val="11"/>
                <c:pt idx="0">
                  <c:v>Control</c:v>
                </c:pt>
                <c:pt idx="1">
                  <c:v>Mustard 1%</c:v>
                </c:pt>
                <c:pt idx="2">
                  <c:v>Mustard 5%</c:v>
                </c:pt>
                <c:pt idx="3">
                  <c:v>Camelina 1%</c:v>
                </c:pt>
                <c:pt idx="4">
                  <c:v>Camelina 5%</c:v>
                </c:pt>
                <c:pt idx="5">
                  <c:v>Rapeseed 1%</c:v>
                </c:pt>
                <c:pt idx="6">
                  <c:v>Rapeseed 5%</c:v>
                </c:pt>
                <c:pt idx="7">
                  <c:v>Jatropha 1%</c:v>
                </c:pt>
                <c:pt idx="8">
                  <c:v>Jatropha 5%</c:v>
                </c:pt>
                <c:pt idx="9">
                  <c:v>Flax 1%</c:v>
                </c:pt>
                <c:pt idx="10">
                  <c:v>Flax 5%</c:v>
                </c:pt>
              </c:strCache>
            </c:strRef>
          </c:cat>
          <c:val>
            <c:numRef>
              <c:f>Sheet3!$D$35:$D$45</c:f>
              <c:numCache>
                <c:formatCode>General</c:formatCode>
                <c:ptCount val="11"/>
                <c:pt idx="0">
                  <c:v>0</c:v>
                </c:pt>
                <c:pt idx="1">
                  <c:v>20</c:v>
                </c:pt>
                <c:pt idx="2">
                  <c:v>1.7000000000000026</c:v>
                </c:pt>
                <c:pt idx="3">
                  <c:v>0</c:v>
                </c:pt>
                <c:pt idx="4">
                  <c:v>71.7</c:v>
                </c:pt>
                <c:pt idx="5">
                  <c:v>0</c:v>
                </c:pt>
                <c:pt idx="6">
                  <c:v>25</c:v>
                </c:pt>
                <c:pt idx="7">
                  <c:v>0</c:v>
                </c:pt>
                <c:pt idx="8">
                  <c:v>20</c:v>
                </c:pt>
                <c:pt idx="9">
                  <c:v>0</c:v>
                </c:pt>
                <c:pt idx="10">
                  <c:v>0</c:v>
                </c:pt>
              </c:numCache>
            </c:numRef>
          </c:val>
        </c:ser>
        <c:overlap val="100"/>
        <c:axId val="56256384"/>
        <c:axId val="56257920"/>
      </c:barChart>
      <c:catAx>
        <c:axId val="56256384"/>
        <c:scaling>
          <c:orientation val="minMax"/>
        </c:scaling>
        <c:axPos val="b"/>
        <c:numFmt formatCode="General" sourceLinked="1"/>
        <c:tickLblPos val="nextTo"/>
        <c:txPr>
          <a:bodyPr/>
          <a:lstStyle/>
          <a:p>
            <a:pPr>
              <a:defRPr lang="zh-CN" sz="1800" b="1" i="0" baseline="0">
                <a:latin typeface="Arial" pitchFamily="34" charset="0"/>
              </a:defRPr>
            </a:pPr>
            <a:endParaRPr lang="en-US"/>
          </a:p>
        </c:txPr>
        <c:crossAx val="56257920"/>
        <c:crosses val="autoZero"/>
        <c:auto val="1"/>
        <c:lblAlgn val="ctr"/>
        <c:lblOffset val="100"/>
      </c:catAx>
      <c:valAx>
        <c:axId val="56257920"/>
        <c:scaling>
          <c:orientation val="minMax"/>
        </c:scaling>
        <c:axPos val="l"/>
        <c:title>
          <c:tx>
            <c:rich>
              <a:bodyPr rot="-5400000" vert="horz"/>
              <a:lstStyle/>
              <a:p>
                <a:pPr>
                  <a:defRPr lang="zh-CN" sz="2400" baseline="0">
                    <a:latin typeface="Arial" pitchFamily="34" charset="0"/>
                    <a:cs typeface="Arial" pitchFamily="34" charset="0"/>
                  </a:defRPr>
                </a:pPr>
                <a:r>
                  <a:rPr lang="en-US" sz="2400" i="1" baseline="0">
                    <a:latin typeface="Arial" pitchFamily="34" charset="0"/>
                    <a:cs typeface="Arial" pitchFamily="34" charset="0"/>
                  </a:rPr>
                  <a:t>P. omnivora </a:t>
                </a:r>
                <a:r>
                  <a:rPr lang="en-US" sz="2400" baseline="0">
                    <a:latin typeface="Arial" pitchFamily="34" charset="0"/>
                    <a:cs typeface="Arial" pitchFamily="34" charset="0"/>
                  </a:rPr>
                  <a:t>survival rate (%)</a:t>
                </a:r>
              </a:p>
            </c:rich>
          </c:tx>
          <c:layout/>
        </c:title>
        <c:numFmt formatCode="General" sourceLinked="1"/>
        <c:tickLblPos val="nextTo"/>
        <c:txPr>
          <a:bodyPr/>
          <a:lstStyle/>
          <a:p>
            <a:pPr>
              <a:defRPr lang="zh-CN" sz="2400" b="1" i="0" baseline="0">
                <a:latin typeface="Arial" pitchFamily="34" charset="0"/>
              </a:defRPr>
            </a:pPr>
            <a:endParaRPr lang="en-US"/>
          </a:p>
        </c:txPr>
        <c:crossAx val="56256384"/>
        <c:crosses val="autoZero"/>
        <c:crossBetween val="between"/>
        <c:majorUnit val="20"/>
      </c:valAx>
    </c:plotArea>
    <c:legend>
      <c:legendPos val="r"/>
      <c:layout>
        <c:manualLayout>
          <c:xMode val="edge"/>
          <c:yMode val="edge"/>
          <c:x val="0.81314276604724856"/>
          <c:y val="0.44666820791332917"/>
          <c:w val="0.17317988723016972"/>
          <c:h val="0.1165753996659511"/>
        </c:manualLayout>
      </c:layout>
      <c:txPr>
        <a:bodyPr/>
        <a:lstStyle/>
        <a:p>
          <a:pPr>
            <a:defRPr lang="zh-CN" sz="2400" baseline="0">
              <a:latin typeface="Arial" pitchFamily="34" charset="0"/>
              <a:cs typeface="Arial" pitchFamily="34" charset="0"/>
            </a:defRPr>
          </a:pPr>
          <a:endParaRPr lang="en-US"/>
        </a:p>
      </c:txPr>
    </c:legend>
    <c:plotVisOnly val="1"/>
    <c:dispBlanksAs val="gap"/>
  </c:chart>
  <c:spPr>
    <a:solidFill>
      <a:schemeClr val="bg1"/>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865690399811136"/>
          <c:y val="0.10320051223435782"/>
          <c:w val="0.80978829035259692"/>
          <c:h val="0.68152165896618466"/>
        </c:manualLayout>
      </c:layout>
      <c:barChart>
        <c:barDir val="col"/>
        <c:grouping val="clustered"/>
        <c:ser>
          <c:idx val="0"/>
          <c:order val="0"/>
          <c:tx>
            <c:strRef>
              <c:f>graphs!$C$27</c:f>
              <c:strCache>
                <c:ptCount val="1"/>
                <c:pt idx="0">
                  <c:v>Hyphal Growth (cm)</c:v>
                </c:pt>
              </c:strCache>
            </c:strRef>
          </c:tx>
          <c:spPr>
            <a:solidFill>
              <a:schemeClr val="accent6">
                <a:lumMod val="75000"/>
              </a:schemeClr>
            </a:solidFill>
          </c:spPr>
          <c:dLbls>
            <c:dLbl>
              <c:idx val="0"/>
              <c:layout>
                <c:manualLayout>
                  <c:x val="0"/>
                  <c:y val="-1.8518518518518583E-2"/>
                </c:manualLayout>
              </c:layout>
              <c:tx>
                <c:rich>
                  <a:bodyPr/>
                  <a:lstStyle/>
                  <a:p>
                    <a:r>
                      <a:rPr lang="en-US" altLang="en-US" sz="2800" baseline="0"/>
                      <a:t>a</a:t>
                    </a:r>
                  </a:p>
                </c:rich>
              </c:tx>
              <c:showVal val="1"/>
            </c:dLbl>
            <c:dLbl>
              <c:idx val="1"/>
              <c:layout/>
              <c:tx>
                <c:rich>
                  <a:bodyPr/>
                  <a:lstStyle/>
                  <a:p>
                    <a:r>
                      <a:rPr lang="en-US" altLang="en-US" sz="2800" baseline="0"/>
                      <a:t>b</a:t>
                    </a:r>
                  </a:p>
                </c:rich>
              </c:tx>
              <c:showVal val="1"/>
            </c:dLbl>
            <c:dLbl>
              <c:idx val="2"/>
              <c:layout/>
              <c:tx>
                <c:rich>
                  <a:bodyPr/>
                  <a:lstStyle/>
                  <a:p>
                    <a:r>
                      <a:rPr lang="en-US" altLang="en-US" sz="2800" baseline="0"/>
                      <a:t>c</a:t>
                    </a:r>
                  </a:p>
                </c:rich>
              </c:tx>
              <c:showVal val="1"/>
            </c:dLbl>
            <c:dLbl>
              <c:idx val="3"/>
              <c:layout/>
              <c:tx>
                <c:rich>
                  <a:bodyPr/>
                  <a:lstStyle/>
                  <a:p>
                    <a:r>
                      <a:rPr lang="en-US" altLang="en-US" sz="2800" baseline="0"/>
                      <a:t>b</a:t>
                    </a:r>
                  </a:p>
                </c:rich>
              </c:tx>
              <c:showVal val="1"/>
            </c:dLbl>
            <c:dLbl>
              <c:idx val="4"/>
              <c:layout/>
              <c:tx>
                <c:rich>
                  <a:bodyPr/>
                  <a:lstStyle/>
                  <a:p>
                    <a:r>
                      <a:rPr lang="en-US" altLang="en-US" sz="2800" baseline="0"/>
                      <a:t>c</a:t>
                    </a:r>
                  </a:p>
                </c:rich>
              </c:tx>
              <c:showVal val="1"/>
            </c:dLbl>
            <c:dLbl>
              <c:idx val="5"/>
              <c:layout/>
              <c:tx>
                <c:rich>
                  <a:bodyPr/>
                  <a:lstStyle/>
                  <a:p>
                    <a:r>
                      <a:rPr lang="en-US" altLang="en-US" sz="2800" baseline="0"/>
                      <a:t>c</a:t>
                    </a:r>
                  </a:p>
                </c:rich>
              </c:tx>
              <c:showVal val="1"/>
            </c:dLbl>
            <c:dLbl>
              <c:idx val="6"/>
              <c:layout/>
              <c:tx>
                <c:rich>
                  <a:bodyPr/>
                  <a:lstStyle/>
                  <a:p>
                    <a:r>
                      <a:rPr lang="en-US" altLang="en-US" sz="2800" baseline="0"/>
                      <a:t>c</a:t>
                    </a:r>
                  </a:p>
                </c:rich>
              </c:tx>
              <c:showVal val="1"/>
            </c:dLbl>
            <c:dLbl>
              <c:idx val="7"/>
              <c:layout/>
              <c:tx>
                <c:rich>
                  <a:bodyPr/>
                  <a:lstStyle/>
                  <a:p>
                    <a:r>
                      <a:rPr lang="en-US" altLang="en-US" sz="2800" baseline="0"/>
                      <a:t>c</a:t>
                    </a:r>
                  </a:p>
                </c:rich>
              </c:tx>
              <c:showVal val="1"/>
            </c:dLbl>
            <c:dLbl>
              <c:idx val="8"/>
              <c:layout/>
              <c:tx>
                <c:rich>
                  <a:bodyPr/>
                  <a:lstStyle/>
                  <a:p>
                    <a:r>
                      <a:rPr lang="en-US" altLang="en-US" sz="2800" baseline="0"/>
                      <a:t>c</a:t>
                    </a:r>
                  </a:p>
                </c:rich>
              </c:tx>
              <c:showVal val="1"/>
            </c:dLbl>
            <c:txPr>
              <a:bodyPr/>
              <a:lstStyle/>
              <a:p>
                <a:pPr>
                  <a:defRPr lang="zh-CN" sz="2800" b="1" i="0" baseline="0">
                    <a:latin typeface="Arial" pitchFamily="34" charset="0"/>
                  </a:defRPr>
                </a:pPr>
                <a:endParaRPr lang="en-US"/>
              </a:p>
            </c:txPr>
            <c:showVal val="1"/>
          </c:dLbls>
          <c:cat>
            <c:strRef>
              <c:f>graphs!$B$28:$B$36</c:f>
              <c:strCache>
                <c:ptCount val="9"/>
                <c:pt idx="0">
                  <c:v>Control</c:v>
                </c:pt>
                <c:pt idx="1">
                  <c:v>Mustard 1%</c:v>
                </c:pt>
                <c:pt idx="2">
                  <c:v>Mustard 5%</c:v>
                </c:pt>
                <c:pt idx="3">
                  <c:v>Camelina 1%</c:v>
                </c:pt>
                <c:pt idx="4">
                  <c:v>Camelina 5%</c:v>
                </c:pt>
                <c:pt idx="5">
                  <c:v>Rapeseed 1%</c:v>
                </c:pt>
                <c:pt idx="6">
                  <c:v>Rapeseed 5%</c:v>
                </c:pt>
                <c:pt idx="7">
                  <c:v>Jatropha 1%</c:v>
                </c:pt>
                <c:pt idx="8">
                  <c:v>Jatropha 5%</c:v>
                </c:pt>
              </c:strCache>
            </c:strRef>
          </c:cat>
          <c:val>
            <c:numRef>
              <c:f>graphs!$C$28:$C$36</c:f>
              <c:numCache>
                <c:formatCode>0.0</c:formatCode>
                <c:ptCount val="9"/>
                <c:pt idx="0">
                  <c:v>11.833333333333334</c:v>
                </c:pt>
                <c:pt idx="1">
                  <c:v>0</c:v>
                </c:pt>
                <c:pt idx="2">
                  <c:v>0</c:v>
                </c:pt>
                <c:pt idx="3">
                  <c:v>0.66666666666666663</c:v>
                </c:pt>
                <c:pt idx="4">
                  <c:v>0</c:v>
                </c:pt>
                <c:pt idx="5">
                  <c:v>0</c:v>
                </c:pt>
                <c:pt idx="6">
                  <c:v>0</c:v>
                </c:pt>
                <c:pt idx="7">
                  <c:v>0.56666666666666654</c:v>
                </c:pt>
                <c:pt idx="8">
                  <c:v>0</c:v>
                </c:pt>
              </c:numCache>
            </c:numRef>
          </c:val>
        </c:ser>
        <c:axId val="56582144"/>
        <c:axId val="56583680"/>
      </c:barChart>
      <c:catAx>
        <c:axId val="56582144"/>
        <c:scaling>
          <c:orientation val="minMax"/>
        </c:scaling>
        <c:axPos val="b"/>
        <c:tickLblPos val="nextTo"/>
        <c:txPr>
          <a:bodyPr/>
          <a:lstStyle/>
          <a:p>
            <a:pPr>
              <a:defRPr lang="zh-CN" sz="2000" b="1" i="0" baseline="0">
                <a:latin typeface="Arial" pitchFamily="34" charset="0"/>
              </a:defRPr>
            </a:pPr>
            <a:endParaRPr lang="en-US"/>
          </a:p>
        </c:txPr>
        <c:crossAx val="56583680"/>
        <c:crosses val="autoZero"/>
        <c:auto val="1"/>
        <c:lblAlgn val="ctr"/>
        <c:lblOffset val="100"/>
      </c:catAx>
      <c:valAx>
        <c:axId val="56583680"/>
        <c:scaling>
          <c:orientation val="minMax"/>
          <c:max val="14"/>
        </c:scaling>
        <c:axPos val="l"/>
        <c:title>
          <c:tx>
            <c:rich>
              <a:bodyPr rot="-5400000" vert="horz"/>
              <a:lstStyle/>
              <a:p>
                <a:pPr>
                  <a:defRPr lang="zh-CN" sz="2400" baseline="0"/>
                </a:pPr>
                <a:r>
                  <a:rPr lang="en-US" sz="2400" b="1" i="1" u="none" strike="noStrike" baseline="0" dirty="0">
                    <a:latin typeface="Arial" pitchFamily="34" charset="0"/>
                  </a:rPr>
                  <a:t>P. </a:t>
                </a:r>
                <a:r>
                  <a:rPr lang="en-US" sz="2400" b="1" i="1" u="none" strike="noStrike" baseline="0" dirty="0" err="1" smtClean="0">
                    <a:latin typeface="Arial" pitchFamily="34" charset="0"/>
                  </a:rPr>
                  <a:t>omnivora</a:t>
                </a:r>
                <a:r>
                  <a:rPr lang="en-US" sz="2400" b="1" i="1" u="none" strike="noStrike" baseline="0" dirty="0" smtClean="0">
                    <a:latin typeface="Arial" pitchFamily="34" charset="0"/>
                  </a:rPr>
                  <a:t> </a:t>
                </a:r>
                <a:r>
                  <a:rPr lang="en-US" sz="2400" b="1" i="0" u="none" strike="noStrike" baseline="0" dirty="0" err="1" smtClean="0">
                    <a:latin typeface="Arial" pitchFamily="34" charset="0"/>
                  </a:rPr>
                  <a:t>hyphal</a:t>
                </a:r>
                <a:r>
                  <a:rPr lang="en-US" sz="2400" b="1" i="0" u="none" strike="noStrike" baseline="0" dirty="0" smtClean="0">
                    <a:latin typeface="Arial" pitchFamily="34" charset="0"/>
                  </a:rPr>
                  <a:t> </a:t>
                </a:r>
                <a:r>
                  <a:rPr lang="en-US" sz="2400" b="1" i="0" u="none" strike="noStrike" baseline="0" dirty="0">
                    <a:latin typeface="Arial" pitchFamily="34" charset="0"/>
                  </a:rPr>
                  <a:t>growth (cm)</a:t>
                </a:r>
                <a:endParaRPr lang="en-US" sz="2400" b="1" i="0" baseline="0" dirty="0">
                  <a:latin typeface="Arial" pitchFamily="34" charset="0"/>
                </a:endParaRPr>
              </a:p>
            </c:rich>
          </c:tx>
          <c:layout>
            <c:manualLayout>
              <c:xMode val="edge"/>
              <c:yMode val="edge"/>
              <c:x val="5.9755377799997234E-2"/>
              <c:y val="0.18767033253074791"/>
            </c:manualLayout>
          </c:layout>
        </c:title>
        <c:numFmt formatCode="0.0" sourceLinked="1"/>
        <c:tickLblPos val="nextTo"/>
        <c:txPr>
          <a:bodyPr/>
          <a:lstStyle/>
          <a:p>
            <a:pPr>
              <a:defRPr lang="zh-CN" sz="2400" b="1" i="0" baseline="0">
                <a:latin typeface="Arial" pitchFamily="34" charset="0"/>
              </a:defRPr>
            </a:pPr>
            <a:endParaRPr lang="en-US"/>
          </a:p>
        </c:txPr>
        <c:crossAx val="56582144"/>
        <c:crosses val="autoZero"/>
        <c:crossBetween val="between"/>
      </c:valAx>
    </c:plotArea>
    <c:plotVisOnly val="1"/>
  </c:chart>
  <c:spPr>
    <a:solidFill>
      <a:schemeClr val="bg1"/>
    </a:solid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748461885812661"/>
          <c:y val="0.10811865704286963"/>
          <c:w val="0.67992282126207704"/>
          <c:h val="0.742889565274929"/>
        </c:manualLayout>
      </c:layout>
      <c:scatterChart>
        <c:scatterStyle val="lineMarker"/>
        <c:ser>
          <c:idx val="0"/>
          <c:order val="0"/>
          <c:tx>
            <c:v>Allyl</c:v>
          </c:tx>
          <c:marker>
            <c:symbol val="diamond"/>
            <c:size val="14"/>
          </c:marker>
          <c:dPt>
            <c:idx val="0"/>
            <c:marker>
              <c:symbol val="circle"/>
              <c:size val="14"/>
            </c:marker>
          </c:dPt>
          <c:errBars>
            <c:errDir val="y"/>
            <c:errBarType val="both"/>
            <c:errValType val="cust"/>
            <c:plus>
              <c:numRef>
                <c:f>graph1!$E$14:$E$21</c:f>
                <c:numCache>
                  <c:formatCode>General</c:formatCode>
                  <c:ptCount val="8"/>
                  <c:pt idx="0">
                    <c:v>0.15886500000000067</c:v>
                  </c:pt>
                  <c:pt idx="1">
                    <c:v>0.15275252316519541</c:v>
                  </c:pt>
                  <c:pt idx="2">
                    <c:v>5.7735026918962533E-2</c:v>
                  </c:pt>
                  <c:pt idx="3">
                    <c:v>0.36055512754640739</c:v>
                  </c:pt>
                  <c:pt idx="4">
                    <c:v>1.1547005383792521</c:v>
                  </c:pt>
                  <c:pt idx="5">
                    <c:v>0</c:v>
                  </c:pt>
                  <c:pt idx="6">
                    <c:v>0</c:v>
                  </c:pt>
                  <c:pt idx="7">
                    <c:v>0</c:v>
                  </c:pt>
                </c:numCache>
              </c:numRef>
            </c:plus>
            <c:minus>
              <c:numRef>
                <c:f>graph1!$E$14:$E$21</c:f>
                <c:numCache>
                  <c:formatCode>General</c:formatCode>
                  <c:ptCount val="8"/>
                  <c:pt idx="0">
                    <c:v>0.15886500000000067</c:v>
                  </c:pt>
                  <c:pt idx="1">
                    <c:v>0.15275252316519541</c:v>
                  </c:pt>
                  <c:pt idx="2">
                    <c:v>5.7735026918962533E-2</c:v>
                  </c:pt>
                  <c:pt idx="3">
                    <c:v>0.36055512754640739</c:v>
                  </c:pt>
                  <c:pt idx="4">
                    <c:v>1.1547005383792521</c:v>
                  </c:pt>
                  <c:pt idx="5">
                    <c:v>0</c:v>
                  </c:pt>
                  <c:pt idx="6">
                    <c:v>0</c:v>
                  </c:pt>
                  <c:pt idx="7">
                    <c:v>0</c:v>
                  </c:pt>
                </c:numCache>
              </c:numRef>
            </c:minus>
          </c:errBars>
          <c:xVal>
            <c:numRef>
              <c:f>graph1!$C$14:$C$21</c:f>
              <c:numCache>
                <c:formatCode>General</c:formatCode>
                <c:ptCount val="8"/>
                <c:pt idx="0">
                  <c:v>1.0000000000000005E-2</c:v>
                </c:pt>
                <c:pt idx="1">
                  <c:v>0.13600000000000001</c:v>
                </c:pt>
                <c:pt idx="2">
                  <c:v>1.36</c:v>
                </c:pt>
                <c:pt idx="3">
                  <c:v>6.8</c:v>
                </c:pt>
                <c:pt idx="4">
                  <c:v>13.6</c:v>
                </c:pt>
                <c:pt idx="5">
                  <c:v>68</c:v>
                </c:pt>
                <c:pt idx="6">
                  <c:v>136</c:v>
                </c:pt>
                <c:pt idx="7">
                  <c:v>1360</c:v>
                </c:pt>
              </c:numCache>
            </c:numRef>
          </c:xVal>
          <c:yVal>
            <c:numRef>
              <c:f>graph1!$D$14:$D$21</c:f>
              <c:numCache>
                <c:formatCode>General</c:formatCode>
                <c:ptCount val="8"/>
                <c:pt idx="0">
                  <c:v>5.7329999999999997</c:v>
                </c:pt>
                <c:pt idx="1">
                  <c:v>5.9666666666666694</c:v>
                </c:pt>
                <c:pt idx="2">
                  <c:v>5.7666666666666684</c:v>
                </c:pt>
                <c:pt idx="3">
                  <c:v>4.3999999999999995</c:v>
                </c:pt>
                <c:pt idx="4">
                  <c:v>0.66666666666666663</c:v>
                </c:pt>
                <c:pt idx="5">
                  <c:v>0</c:v>
                </c:pt>
                <c:pt idx="6">
                  <c:v>0</c:v>
                </c:pt>
                <c:pt idx="7">
                  <c:v>0</c:v>
                </c:pt>
              </c:numCache>
            </c:numRef>
          </c:yVal>
        </c:ser>
        <c:ser>
          <c:idx val="1"/>
          <c:order val="1"/>
          <c:tx>
            <c:v>Benzyl</c:v>
          </c:tx>
          <c:marker>
            <c:symbol val="square"/>
            <c:size val="12"/>
          </c:marker>
          <c:errBars>
            <c:errDir val="y"/>
            <c:errBarType val="both"/>
            <c:errValType val="cust"/>
            <c:plus>
              <c:numRef>
                <c:f>graph1!$E$22:$E$29</c:f>
                <c:numCache>
                  <c:formatCode>General</c:formatCode>
                  <c:ptCount val="8"/>
                  <c:pt idx="0">
                    <c:v>0.15886500000000067</c:v>
                  </c:pt>
                  <c:pt idx="1">
                    <c:v>0.26457513110645958</c:v>
                  </c:pt>
                  <c:pt idx="2">
                    <c:v>0.15275252316512541</c:v>
                  </c:pt>
                  <c:pt idx="3">
                    <c:v>9.999999999999061E-2</c:v>
                  </c:pt>
                  <c:pt idx="4">
                    <c:v>0.1</c:v>
                  </c:pt>
                  <c:pt idx="5">
                    <c:v>0.10000000000002558</c:v>
                  </c:pt>
                  <c:pt idx="6">
                    <c:v>0.36055512754639729</c:v>
                  </c:pt>
                  <c:pt idx="7">
                    <c:v>0.43588989435406805</c:v>
                  </c:pt>
                </c:numCache>
              </c:numRef>
            </c:plus>
            <c:minus>
              <c:numRef>
                <c:f>graph1!$E$22:$E$29</c:f>
                <c:numCache>
                  <c:formatCode>General</c:formatCode>
                  <c:ptCount val="8"/>
                  <c:pt idx="0">
                    <c:v>0.15886500000000067</c:v>
                  </c:pt>
                  <c:pt idx="1">
                    <c:v>0.26457513110645958</c:v>
                  </c:pt>
                  <c:pt idx="2">
                    <c:v>0.15275252316512541</c:v>
                  </c:pt>
                  <c:pt idx="3">
                    <c:v>9.999999999999061E-2</c:v>
                  </c:pt>
                  <c:pt idx="4">
                    <c:v>0.1</c:v>
                  </c:pt>
                  <c:pt idx="5">
                    <c:v>0.10000000000002558</c:v>
                  </c:pt>
                  <c:pt idx="6">
                    <c:v>0.36055512754639729</c:v>
                  </c:pt>
                  <c:pt idx="7">
                    <c:v>0.43588989435406805</c:v>
                  </c:pt>
                </c:numCache>
              </c:numRef>
            </c:minus>
          </c:errBars>
          <c:xVal>
            <c:numRef>
              <c:f>graph1!$C$22:$C$29</c:f>
              <c:numCache>
                <c:formatCode>General</c:formatCode>
                <c:ptCount val="8"/>
                <c:pt idx="0">
                  <c:v>1.0000000000000005E-2</c:v>
                </c:pt>
                <c:pt idx="1">
                  <c:v>0.13600000000000001</c:v>
                </c:pt>
                <c:pt idx="2">
                  <c:v>1.36</c:v>
                </c:pt>
                <c:pt idx="3">
                  <c:v>6.8</c:v>
                </c:pt>
                <c:pt idx="4">
                  <c:v>13.6</c:v>
                </c:pt>
                <c:pt idx="5">
                  <c:v>68</c:v>
                </c:pt>
                <c:pt idx="6">
                  <c:v>136</c:v>
                </c:pt>
                <c:pt idx="7">
                  <c:v>1360</c:v>
                </c:pt>
              </c:numCache>
            </c:numRef>
          </c:xVal>
          <c:yVal>
            <c:numRef>
              <c:f>graph1!$D$22:$D$29</c:f>
              <c:numCache>
                <c:formatCode>General</c:formatCode>
                <c:ptCount val="8"/>
                <c:pt idx="0">
                  <c:v>5.7329999999999997</c:v>
                </c:pt>
                <c:pt idx="1">
                  <c:v>5.4</c:v>
                </c:pt>
                <c:pt idx="2">
                  <c:v>5.56666666666667</c:v>
                </c:pt>
                <c:pt idx="3">
                  <c:v>5.6000000000000005</c:v>
                </c:pt>
                <c:pt idx="4">
                  <c:v>5.6</c:v>
                </c:pt>
                <c:pt idx="5">
                  <c:v>4.8</c:v>
                </c:pt>
                <c:pt idx="6">
                  <c:v>3.4</c:v>
                </c:pt>
                <c:pt idx="7">
                  <c:v>3.1</c:v>
                </c:pt>
              </c:numCache>
            </c:numRef>
          </c:yVal>
        </c:ser>
        <c:ser>
          <c:idx val="2"/>
          <c:order val="2"/>
          <c:tx>
            <c:v>Phenyl</c:v>
          </c:tx>
          <c:marker>
            <c:symbol val="triangle"/>
            <c:size val="14"/>
          </c:marker>
          <c:dPt>
            <c:idx val="0"/>
            <c:marker>
              <c:symbol val="circle"/>
              <c:size val="14"/>
            </c:marker>
          </c:dPt>
          <c:errBars>
            <c:errDir val="y"/>
            <c:errBarType val="both"/>
            <c:errValType val="cust"/>
            <c:plus>
              <c:numRef>
                <c:f>graph1!$E$30:$E$37</c:f>
                <c:numCache>
                  <c:formatCode>General</c:formatCode>
                  <c:ptCount val="8"/>
                  <c:pt idx="0">
                    <c:v>0.15886500000000067</c:v>
                  </c:pt>
                  <c:pt idx="1">
                    <c:v>5.7735026918962914E-2</c:v>
                  </c:pt>
                  <c:pt idx="2">
                    <c:v>0.15275252316517171</c:v>
                  </c:pt>
                  <c:pt idx="3">
                    <c:v>0.55075705472860814</c:v>
                  </c:pt>
                  <c:pt idx="4">
                    <c:v>9.9999999999999561E-2</c:v>
                  </c:pt>
                  <c:pt idx="5">
                    <c:v>0</c:v>
                  </c:pt>
                  <c:pt idx="6">
                    <c:v>0</c:v>
                  </c:pt>
                  <c:pt idx="7">
                    <c:v>0</c:v>
                  </c:pt>
                </c:numCache>
              </c:numRef>
            </c:plus>
            <c:minus>
              <c:numRef>
                <c:f>graph1!$E$30:$E$37</c:f>
                <c:numCache>
                  <c:formatCode>General</c:formatCode>
                  <c:ptCount val="8"/>
                  <c:pt idx="0">
                    <c:v>0.15886500000000067</c:v>
                  </c:pt>
                  <c:pt idx="1">
                    <c:v>5.7735026918962914E-2</c:v>
                  </c:pt>
                  <c:pt idx="2">
                    <c:v>0.15275252316517171</c:v>
                  </c:pt>
                  <c:pt idx="3">
                    <c:v>0.55075705472860814</c:v>
                  </c:pt>
                  <c:pt idx="4">
                    <c:v>9.9999999999999561E-2</c:v>
                  </c:pt>
                  <c:pt idx="5">
                    <c:v>0</c:v>
                  </c:pt>
                  <c:pt idx="6">
                    <c:v>0</c:v>
                  </c:pt>
                  <c:pt idx="7">
                    <c:v>0</c:v>
                  </c:pt>
                </c:numCache>
              </c:numRef>
            </c:minus>
          </c:errBars>
          <c:xVal>
            <c:numRef>
              <c:f>graph1!$C$30:$C$37</c:f>
              <c:numCache>
                <c:formatCode>General</c:formatCode>
                <c:ptCount val="8"/>
                <c:pt idx="0">
                  <c:v>1.0000000000000005E-2</c:v>
                </c:pt>
                <c:pt idx="1">
                  <c:v>0.13600000000000001</c:v>
                </c:pt>
                <c:pt idx="2">
                  <c:v>1.36</c:v>
                </c:pt>
                <c:pt idx="3">
                  <c:v>6.8</c:v>
                </c:pt>
                <c:pt idx="4">
                  <c:v>13.6</c:v>
                </c:pt>
                <c:pt idx="5">
                  <c:v>68</c:v>
                </c:pt>
                <c:pt idx="6">
                  <c:v>136</c:v>
                </c:pt>
                <c:pt idx="7">
                  <c:v>1360</c:v>
                </c:pt>
              </c:numCache>
            </c:numRef>
          </c:xVal>
          <c:yVal>
            <c:numRef>
              <c:f>graph1!$D$30:$D$37</c:f>
              <c:numCache>
                <c:formatCode>General</c:formatCode>
                <c:ptCount val="8"/>
                <c:pt idx="0">
                  <c:v>5.7329999999999997</c:v>
                </c:pt>
                <c:pt idx="1">
                  <c:v>5.666666666666667</c:v>
                </c:pt>
                <c:pt idx="2">
                  <c:v>5.3666666666666671</c:v>
                </c:pt>
                <c:pt idx="3">
                  <c:v>2.9666666666666668</c:v>
                </c:pt>
                <c:pt idx="4">
                  <c:v>2</c:v>
                </c:pt>
                <c:pt idx="5">
                  <c:v>0</c:v>
                </c:pt>
                <c:pt idx="6">
                  <c:v>0</c:v>
                </c:pt>
                <c:pt idx="7">
                  <c:v>0</c:v>
                </c:pt>
              </c:numCache>
            </c:numRef>
          </c:yVal>
        </c:ser>
        <c:ser>
          <c:idx val="3"/>
          <c:order val="3"/>
          <c:tx>
            <c:v>Butyl</c:v>
          </c:tx>
          <c:marker>
            <c:symbol val="circle"/>
            <c:size val="14"/>
          </c:marker>
          <c:errBars>
            <c:errDir val="y"/>
            <c:errBarType val="both"/>
            <c:errValType val="cust"/>
            <c:plus>
              <c:numRef>
                <c:f>graph1!$E$38:$E$45</c:f>
                <c:numCache>
                  <c:formatCode>General</c:formatCode>
                  <c:ptCount val="8"/>
                  <c:pt idx="0">
                    <c:v>0.15886500000000067</c:v>
                  </c:pt>
                  <c:pt idx="1">
                    <c:v>0.10000000000002558</c:v>
                  </c:pt>
                  <c:pt idx="2">
                    <c:v>5.7735026918962914E-2</c:v>
                  </c:pt>
                  <c:pt idx="3">
                    <c:v>0</c:v>
                  </c:pt>
                  <c:pt idx="4">
                    <c:v>5.7735026918962914E-2</c:v>
                  </c:pt>
                  <c:pt idx="5">
                    <c:v>5.7735026918974933E-2</c:v>
                  </c:pt>
                  <c:pt idx="6">
                    <c:v>0</c:v>
                  </c:pt>
                  <c:pt idx="7">
                    <c:v>0</c:v>
                  </c:pt>
                </c:numCache>
              </c:numRef>
            </c:plus>
            <c:minus>
              <c:numRef>
                <c:f>graph1!$E$38:$E$45</c:f>
                <c:numCache>
                  <c:formatCode>General</c:formatCode>
                  <c:ptCount val="8"/>
                  <c:pt idx="0">
                    <c:v>0.15886500000000067</c:v>
                  </c:pt>
                  <c:pt idx="1">
                    <c:v>0.10000000000002558</c:v>
                  </c:pt>
                  <c:pt idx="2">
                    <c:v>5.7735026918962914E-2</c:v>
                  </c:pt>
                  <c:pt idx="3">
                    <c:v>0</c:v>
                  </c:pt>
                  <c:pt idx="4">
                    <c:v>5.7735026918962914E-2</c:v>
                  </c:pt>
                  <c:pt idx="5">
                    <c:v>5.7735026918974933E-2</c:v>
                  </c:pt>
                  <c:pt idx="6">
                    <c:v>0</c:v>
                  </c:pt>
                  <c:pt idx="7">
                    <c:v>0</c:v>
                  </c:pt>
                </c:numCache>
              </c:numRef>
            </c:minus>
          </c:errBars>
          <c:xVal>
            <c:numRef>
              <c:f>graph1!$C$38:$C$45</c:f>
              <c:numCache>
                <c:formatCode>General</c:formatCode>
                <c:ptCount val="8"/>
                <c:pt idx="0">
                  <c:v>1.0000000000000005E-2</c:v>
                </c:pt>
                <c:pt idx="1">
                  <c:v>0.13600000000000001</c:v>
                </c:pt>
                <c:pt idx="2">
                  <c:v>1.36</c:v>
                </c:pt>
                <c:pt idx="3">
                  <c:v>6.8</c:v>
                </c:pt>
                <c:pt idx="4">
                  <c:v>13.6</c:v>
                </c:pt>
                <c:pt idx="5">
                  <c:v>68</c:v>
                </c:pt>
                <c:pt idx="6">
                  <c:v>136</c:v>
                </c:pt>
                <c:pt idx="7">
                  <c:v>1360</c:v>
                </c:pt>
              </c:numCache>
            </c:numRef>
          </c:xVal>
          <c:yVal>
            <c:numRef>
              <c:f>graph1!$D$38:$D$45</c:f>
              <c:numCache>
                <c:formatCode>General</c:formatCode>
                <c:ptCount val="8"/>
                <c:pt idx="0">
                  <c:v>5.7329999999999997</c:v>
                </c:pt>
                <c:pt idx="1">
                  <c:v>5.5</c:v>
                </c:pt>
                <c:pt idx="2">
                  <c:v>5.3666666666666671</c:v>
                </c:pt>
                <c:pt idx="3">
                  <c:v>4.7</c:v>
                </c:pt>
                <c:pt idx="4">
                  <c:v>4.3666666666666671</c:v>
                </c:pt>
                <c:pt idx="5">
                  <c:v>2.0333333333333332</c:v>
                </c:pt>
                <c:pt idx="6">
                  <c:v>0</c:v>
                </c:pt>
                <c:pt idx="7">
                  <c:v>0</c:v>
                </c:pt>
              </c:numCache>
            </c:numRef>
          </c:yVal>
        </c:ser>
        <c:ser>
          <c:idx val="4"/>
          <c:order val="4"/>
          <c:tx>
            <c:strRef>
              <c:f>graph1!$B$22</c:f>
              <c:strCache>
                <c:ptCount val="1"/>
                <c:pt idx="0">
                  <c:v>Control</c:v>
                </c:pt>
              </c:strCache>
            </c:strRef>
          </c:tx>
          <c:spPr>
            <a:ln w="25400">
              <a:noFill/>
            </a:ln>
          </c:spPr>
          <c:marker>
            <c:symbol val="circle"/>
            <c:size val="9"/>
            <c:spPr>
              <a:solidFill>
                <a:schemeClr val="bg1"/>
              </a:solidFill>
              <a:ln w="19050">
                <a:solidFill>
                  <a:sysClr val="windowText" lastClr="000000"/>
                </a:solidFill>
              </a:ln>
            </c:spPr>
          </c:marker>
          <c:xVal>
            <c:numRef>
              <c:f>graph1!$C$6</c:f>
              <c:numCache>
                <c:formatCode>General</c:formatCode>
                <c:ptCount val="1"/>
                <c:pt idx="0">
                  <c:v>1.0000000000000005E-2</c:v>
                </c:pt>
              </c:numCache>
            </c:numRef>
          </c:xVal>
          <c:yVal>
            <c:numRef>
              <c:f>graph1!$D$22</c:f>
              <c:numCache>
                <c:formatCode>General</c:formatCode>
                <c:ptCount val="1"/>
                <c:pt idx="0">
                  <c:v>5.7329999999999997</c:v>
                </c:pt>
              </c:numCache>
            </c:numRef>
          </c:yVal>
        </c:ser>
        <c:axId val="56866688"/>
        <c:axId val="56873344"/>
      </c:scatterChart>
      <c:valAx>
        <c:axId val="56866688"/>
        <c:scaling>
          <c:logBase val="10"/>
          <c:orientation val="minMax"/>
          <c:max val="10000"/>
          <c:min val="1.0000000000000041E-3"/>
        </c:scaling>
        <c:axPos val="b"/>
        <c:title>
          <c:tx>
            <c:rich>
              <a:bodyPr/>
              <a:lstStyle/>
              <a:p>
                <a:pPr>
                  <a:defRPr sz="2800"/>
                </a:pPr>
                <a:r>
                  <a:rPr lang="en-US" sz="2800" dirty="0"/>
                  <a:t>ITC concentration (µL </a:t>
                </a:r>
                <a:r>
                  <a:rPr lang="en-US" sz="2800" dirty="0" err="1"/>
                  <a:t>L</a:t>
                </a:r>
                <a:r>
                  <a:rPr lang="en-US" sz="2800" baseline="30000" dirty="0"/>
                  <a:t>-1</a:t>
                </a:r>
                <a:r>
                  <a:rPr lang="en-US" sz="2800" dirty="0"/>
                  <a:t>)</a:t>
                </a:r>
                <a:endParaRPr lang="zh-CN" sz="2800" dirty="0"/>
              </a:p>
            </c:rich>
          </c:tx>
          <c:layout>
            <c:manualLayout>
              <c:xMode val="edge"/>
              <c:yMode val="edge"/>
              <c:x val="0.31609408878238082"/>
              <c:y val="0.92283304804290756"/>
            </c:manualLayout>
          </c:layout>
        </c:title>
        <c:numFmt formatCode="General" sourceLinked="1"/>
        <c:tickLblPos val="nextTo"/>
        <c:txPr>
          <a:bodyPr/>
          <a:lstStyle/>
          <a:p>
            <a:pPr>
              <a:defRPr b="1" baseline="0"/>
            </a:pPr>
            <a:endParaRPr lang="en-US"/>
          </a:p>
        </c:txPr>
        <c:crossAx val="56873344"/>
        <c:crosses val="autoZero"/>
        <c:crossBetween val="midCat"/>
      </c:valAx>
      <c:valAx>
        <c:axId val="56873344"/>
        <c:scaling>
          <c:orientation val="minMax"/>
          <c:max val="7"/>
          <c:min val="0"/>
        </c:scaling>
        <c:axPos val="l"/>
        <c:title>
          <c:tx>
            <c:rich>
              <a:bodyPr rot="-5400000" vert="horz"/>
              <a:lstStyle/>
              <a:p>
                <a:pPr>
                  <a:defRPr sz="2800"/>
                </a:pPr>
                <a:r>
                  <a:rPr lang="en-US" sz="2800" i="1" dirty="0"/>
                  <a:t>P. </a:t>
                </a:r>
                <a:r>
                  <a:rPr lang="en-US" sz="2800" i="1" dirty="0" err="1"/>
                  <a:t>omnivora</a:t>
                </a:r>
                <a:r>
                  <a:rPr lang="en-US" sz="2800" i="1" dirty="0"/>
                  <a:t> </a:t>
                </a:r>
                <a:r>
                  <a:rPr lang="en-US" sz="2800" dirty="0" err="1"/>
                  <a:t>hyphal</a:t>
                </a:r>
                <a:r>
                  <a:rPr lang="en-US" sz="2800" dirty="0"/>
                  <a:t> growth on PDA (cm)</a:t>
                </a:r>
                <a:endParaRPr lang="zh-CN" sz="2800" dirty="0"/>
              </a:p>
            </c:rich>
          </c:tx>
          <c:layout>
            <c:manualLayout>
              <c:xMode val="edge"/>
              <c:yMode val="edge"/>
              <c:x val="3.8128566130320667E-2"/>
              <c:y val="0.14058883943854839"/>
            </c:manualLayout>
          </c:layout>
        </c:title>
        <c:numFmt formatCode="General" sourceLinked="1"/>
        <c:tickLblPos val="nextTo"/>
        <c:txPr>
          <a:bodyPr/>
          <a:lstStyle/>
          <a:p>
            <a:pPr>
              <a:defRPr b="1"/>
            </a:pPr>
            <a:endParaRPr lang="en-US"/>
          </a:p>
        </c:txPr>
        <c:crossAx val="56866688"/>
        <c:crossesAt val="1.0000000000000084E-6"/>
        <c:crossBetween val="midCat"/>
      </c:valAx>
      <c:spPr>
        <a:noFill/>
        <a:ln w="25400">
          <a:noFill/>
        </a:ln>
      </c:spPr>
    </c:plotArea>
    <c:legend>
      <c:legendPos val="r"/>
      <c:layout>
        <c:manualLayout>
          <c:xMode val="edge"/>
          <c:yMode val="edge"/>
          <c:x val="0.8047308038336568"/>
          <c:y val="0.32843490151966687"/>
          <c:w val="0.12836004125682374"/>
          <c:h val="0.22745803001040074"/>
        </c:manualLayout>
      </c:layout>
      <c:spPr>
        <a:solidFill>
          <a:schemeClr val="bg1"/>
        </a:solidFill>
      </c:spPr>
      <c:txPr>
        <a:bodyPr/>
        <a:lstStyle/>
        <a:p>
          <a:pPr>
            <a:defRPr b="1"/>
          </a:pPr>
          <a:endParaRPr lang="en-US"/>
        </a:p>
      </c:txPr>
    </c:legend>
    <c:plotVisOnly val="1"/>
  </c:chart>
  <c:spPr>
    <a:solidFill>
      <a:schemeClr val="bg1"/>
    </a:solidFill>
    <a:ln>
      <a:noFill/>
    </a:ln>
  </c:spPr>
  <c:txPr>
    <a:bodyPr/>
    <a:lstStyle/>
    <a:p>
      <a:pPr>
        <a:defRPr sz="2400" baseline="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0.01075</cdr:x>
      <cdr:y>0.86667</cdr:y>
    </cdr:from>
    <cdr:to>
      <cdr:x>0.25196</cdr:x>
      <cdr:y>0.91919</cdr:y>
    </cdr:to>
    <cdr:sp macro="" textlink="">
      <cdr:nvSpPr>
        <cdr:cNvPr id="7" name="矩形 6"/>
        <cdr:cNvSpPr/>
      </cdr:nvSpPr>
      <cdr:spPr>
        <a:xfrm xmlns:a="http://schemas.openxmlformats.org/drawingml/2006/main">
          <a:off x="152362" y="7924830"/>
          <a:ext cx="3418717" cy="480243"/>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zh-CN"/>
        </a:p>
      </cdr:txBody>
    </cdr:sp>
  </cdr:relSizeAnchor>
  <cdr:relSizeAnchor xmlns:cdr="http://schemas.openxmlformats.org/drawingml/2006/chartDrawing">
    <cdr:from>
      <cdr:x>0.2043</cdr:x>
      <cdr:y>0.875</cdr:y>
    </cdr:from>
    <cdr:to>
      <cdr:x>0.24743</cdr:x>
      <cdr:y>0.92217</cdr:y>
    </cdr:to>
    <cdr:sp macro="" textlink="">
      <cdr:nvSpPr>
        <cdr:cNvPr id="11" name="TextBox 10"/>
        <cdr:cNvSpPr txBox="1"/>
      </cdr:nvSpPr>
      <cdr:spPr>
        <a:xfrm xmlns:a="http://schemas.openxmlformats.org/drawingml/2006/main">
          <a:off x="2895600" y="8001000"/>
          <a:ext cx="611290" cy="4313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0</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078213"/>
            <a:ext cx="43525440" cy="764413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0208240"/>
            <a:ext cx="35844480" cy="9113520"/>
          </a:xfrm>
        </p:spPr>
        <p:txBody>
          <a:bodyPr/>
          <a:lstStyle>
            <a:lvl1pPr marL="0" indent="0" algn="ctr">
              <a:buNone/>
              <a:defRPr>
                <a:solidFill>
                  <a:schemeClr val="tx1">
                    <a:tint val="75000"/>
                  </a:schemeClr>
                </a:solidFill>
              </a:defRPr>
            </a:lvl1pPr>
            <a:lvl2pPr marL="1985528" indent="0" algn="ctr">
              <a:buNone/>
              <a:defRPr>
                <a:solidFill>
                  <a:schemeClr val="tx1">
                    <a:tint val="75000"/>
                  </a:schemeClr>
                </a:solidFill>
              </a:defRPr>
            </a:lvl2pPr>
            <a:lvl3pPr marL="3971056" indent="0" algn="ctr">
              <a:buNone/>
              <a:defRPr>
                <a:solidFill>
                  <a:schemeClr val="tx1">
                    <a:tint val="75000"/>
                  </a:schemeClr>
                </a:solidFill>
              </a:defRPr>
            </a:lvl3pPr>
            <a:lvl4pPr marL="5956584" indent="0" algn="ctr">
              <a:buNone/>
              <a:defRPr>
                <a:solidFill>
                  <a:schemeClr val="tx1">
                    <a:tint val="75000"/>
                  </a:schemeClr>
                </a:solidFill>
              </a:defRPr>
            </a:lvl4pPr>
            <a:lvl5pPr marL="7942113" indent="0" algn="ctr">
              <a:buNone/>
              <a:defRPr>
                <a:solidFill>
                  <a:schemeClr val="tx1">
                    <a:tint val="75000"/>
                  </a:schemeClr>
                </a:solidFill>
              </a:defRPr>
            </a:lvl5pPr>
            <a:lvl6pPr marL="9927641" indent="0" algn="ctr">
              <a:buNone/>
              <a:defRPr>
                <a:solidFill>
                  <a:schemeClr val="tx1">
                    <a:tint val="75000"/>
                  </a:schemeClr>
                </a:solidFill>
              </a:defRPr>
            </a:lvl6pPr>
            <a:lvl7pPr marL="11913169" indent="0" algn="ctr">
              <a:buNone/>
              <a:defRPr>
                <a:solidFill>
                  <a:schemeClr val="tx1">
                    <a:tint val="75000"/>
                  </a:schemeClr>
                </a:solidFill>
              </a:defRPr>
            </a:lvl7pPr>
            <a:lvl8pPr marL="13898697" indent="0" algn="ctr">
              <a:buNone/>
              <a:defRPr>
                <a:solidFill>
                  <a:schemeClr val="tx1">
                    <a:tint val="75000"/>
                  </a:schemeClr>
                </a:solidFill>
              </a:defRPr>
            </a:lvl8pPr>
            <a:lvl9pPr marL="158842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498560" y="6851649"/>
            <a:ext cx="46085760" cy="1460557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41280" y="6851649"/>
            <a:ext cx="137403840" cy="1460557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2915882"/>
            <a:ext cx="43525440" cy="7082790"/>
          </a:xfrm>
        </p:spPr>
        <p:txBody>
          <a:bodyPr anchor="t"/>
          <a:lstStyle>
            <a:lvl1pPr algn="l">
              <a:defRPr sz="17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5114910"/>
            <a:ext cx="43525440" cy="7800973"/>
          </a:xfrm>
        </p:spPr>
        <p:txBody>
          <a:bodyPr anchor="b"/>
          <a:lstStyle>
            <a:lvl1pPr marL="0" indent="0">
              <a:buNone/>
              <a:defRPr sz="8700">
                <a:solidFill>
                  <a:schemeClr val="tx1">
                    <a:tint val="75000"/>
                  </a:schemeClr>
                </a:solidFill>
              </a:defRPr>
            </a:lvl1pPr>
            <a:lvl2pPr marL="1985528" indent="0">
              <a:buNone/>
              <a:defRPr sz="7800">
                <a:solidFill>
                  <a:schemeClr val="tx1">
                    <a:tint val="75000"/>
                  </a:schemeClr>
                </a:solidFill>
              </a:defRPr>
            </a:lvl2pPr>
            <a:lvl3pPr marL="3971056" indent="0">
              <a:buNone/>
              <a:defRPr sz="6900">
                <a:solidFill>
                  <a:schemeClr val="tx1">
                    <a:tint val="75000"/>
                  </a:schemeClr>
                </a:solidFill>
              </a:defRPr>
            </a:lvl3pPr>
            <a:lvl4pPr marL="5956584" indent="0">
              <a:buNone/>
              <a:defRPr sz="6100">
                <a:solidFill>
                  <a:schemeClr val="tx1">
                    <a:tint val="75000"/>
                  </a:schemeClr>
                </a:solidFill>
              </a:defRPr>
            </a:lvl4pPr>
            <a:lvl5pPr marL="7942113" indent="0">
              <a:buNone/>
              <a:defRPr sz="6100">
                <a:solidFill>
                  <a:schemeClr val="tx1">
                    <a:tint val="75000"/>
                  </a:schemeClr>
                </a:solidFill>
              </a:defRPr>
            </a:lvl5pPr>
            <a:lvl6pPr marL="9927641" indent="0">
              <a:buNone/>
              <a:defRPr sz="6100">
                <a:solidFill>
                  <a:schemeClr val="tx1">
                    <a:tint val="75000"/>
                  </a:schemeClr>
                </a:solidFill>
              </a:defRPr>
            </a:lvl6pPr>
            <a:lvl7pPr marL="11913169" indent="0">
              <a:buNone/>
              <a:defRPr sz="6100">
                <a:solidFill>
                  <a:schemeClr val="tx1">
                    <a:tint val="75000"/>
                  </a:schemeClr>
                </a:solidFill>
              </a:defRPr>
            </a:lvl7pPr>
            <a:lvl8pPr marL="13898697" indent="0">
              <a:buNone/>
              <a:defRPr sz="6100">
                <a:solidFill>
                  <a:schemeClr val="tx1">
                    <a:tint val="75000"/>
                  </a:schemeClr>
                </a:solidFill>
              </a:defRPr>
            </a:lvl8pPr>
            <a:lvl9pPr marL="15884225" indent="0">
              <a:buNone/>
              <a:defRPr sz="6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41280" y="39937689"/>
            <a:ext cx="91744800" cy="112969678"/>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2839520" y="39937689"/>
            <a:ext cx="91744800" cy="112969678"/>
          </a:xfrm>
        </p:spPr>
        <p:txBody>
          <a:bodyPr/>
          <a:lstStyle>
            <a:lvl1pPr>
              <a:defRPr sz="122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28118"/>
            <a:ext cx="46085760" cy="5943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4" y="7982587"/>
            <a:ext cx="22625053" cy="3326762"/>
          </a:xfrm>
        </p:spPr>
        <p:txBody>
          <a:bodyPr anchor="b"/>
          <a:lstStyle>
            <a:lvl1pPr marL="0" indent="0">
              <a:buNone/>
              <a:defRPr sz="10400" b="1"/>
            </a:lvl1pPr>
            <a:lvl2pPr marL="1985528" indent="0">
              <a:buNone/>
              <a:defRPr sz="8700" b="1"/>
            </a:lvl2pPr>
            <a:lvl3pPr marL="3971056" indent="0">
              <a:buNone/>
              <a:defRPr sz="7800" b="1"/>
            </a:lvl3pPr>
            <a:lvl4pPr marL="5956584" indent="0">
              <a:buNone/>
              <a:defRPr sz="6900" b="1"/>
            </a:lvl4pPr>
            <a:lvl5pPr marL="7942113" indent="0">
              <a:buNone/>
              <a:defRPr sz="6900" b="1"/>
            </a:lvl5pPr>
            <a:lvl6pPr marL="9927641" indent="0">
              <a:buNone/>
              <a:defRPr sz="6900" b="1"/>
            </a:lvl6pPr>
            <a:lvl7pPr marL="11913169" indent="0">
              <a:buNone/>
              <a:defRPr sz="6900" b="1"/>
            </a:lvl7pPr>
            <a:lvl8pPr marL="13898697" indent="0">
              <a:buNone/>
              <a:defRPr sz="6900" b="1"/>
            </a:lvl8pPr>
            <a:lvl9pPr marL="15884225" indent="0">
              <a:buNone/>
              <a:defRPr sz="6900" b="1"/>
            </a:lvl9pPr>
          </a:lstStyle>
          <a:p>
            <a:pPr lvl="0"/>
            <a:r>
              <a:rPr lang="en-US" smtClean="0"/>
              <a:t>Click to edit Master text styles</a:t>
            </a:r>
          </a:p>
        </p:txBody>
      </p:sp>
      <p:sp>
        <p:nvSpPr>
          <p:cNvPr id="4" name="Content Placeholder 3"/>
          <p:cNvSpPr>
            <a:spLocks noGrp="1"/>
          </p:cNvSpPr>
          <p:nvPr>
            <p:ph sz="half" idx="2"/>
          </p:nvPr>
        </p:nvSpPr>
        <p:spPr>
          <a:xfrm>
            <a:off x="2560324" y="11309349"/>
            <a:ext cx="22625053" cy="20546698"/>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982587"/>
            <a:ext cx="22633940" cy="3326762"/>
          </a:xfrm>
        </p:spPr>
        <p:txBody>
          <a:bodyPr anchor="b"/>
          <a:lstStyle>
            <a:lvl1pPr marL="0" indent="0">
              <a:buNone/>
              <a:defRPr sz="10400" b="1"/>
            </a:lvl1pPr>
            <a:lvl2pPr marL="1985528" indent="0">
              <a:buNone/>
              <a:defRPr sz="8700" b="1"/>
            </a:lvl2pPr>
            <a:lvl3pPr marL="3971056" indent="0">
              <a:buNone/>
              <a:defRPr sz="7800" b="1"/>
            </a:lvl3pPr>
            <a:lvl4pPr marL="5956584" indent="0">
              <a:buNone/>
              <a:defRPr sz="6900" b="1"/>
            </a:lvl4pPr>
            <a:lvl5pPr marL="7942113" indent="0">
              <a:buNone/>
              <a:defRPr sz="6900" b="1"/>
            </a:lvl5pPr>
            <a:lvl6pPr marL="9927641" indent="0">
              <a:buNone/>
              <a:defRPr sz="6900" b="1"/>
            </a:lvl6pPr>
            <a:lvl7pPr marL="11913169" indent="0">
              <a:buNone/>
              <a:defRPr sz="6900" b="1"/>
            </a:lvl7pPr>
            <a:lvl8pPr marL="13898697" indent="0">
              <a:buNone/>
              <a:defRPr sz="6900" b="1"/>
            </a:lvl8pPr>
            <a:lvl9pPr marL="15884225" indent="0">
              <a:buNone/>
              <a:defRPr sz="6900" b="1"/>
            </a:lvl9pPr>
          </a:lstStyle>
          <a:p>
            <a:pPr lvl="0"/>
            <a:r>
              <a:rPr lang="en-US" smtClean="0"/>
              <a:t>Click to edit Master text styles</a:t>
            </a:r>
          </a:p>
        </p:txBody>
      </p:sp>
      <p:sp>
        <p:nvSpPr>
          <p:cNvPr id="6" name="Content Placeholder 5"/>
          <p:cNvSpPr>
            <a:spLocks noGrp="1"/>
          </p:cNvSpPr>
          <p:nvPr>
            <p:ph sz="quarter" idx="4"/>
          </p:nvPr>
        </p:nvSpPr>
        <p:spPr>
          <a:xfrm>
            <a:off x="26012143" y="11309349"/>
            <a:ext cx="22633940" cy="20546698"/>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7" y="1419860"/>
            <a:ext cx="16846553" cy="6042660"/>
          </a:xfrm>
        </p:spPr>
        <p:txBody>
          <a:bodyPr anchor="b"/>
          <a:lstStyle>
            <a:lvl1pPr algn="l">
              <a:defRPr sz="8700" b="1"/>
            </a:lvl1pPr>
          </a:lstStyle>
          <a:p>
            <a:r>
              <a:rPr lang="en-US" smtClean="0"/>
              <a:t>Click to edit Master title style</a:t>
            </a:r>
            <a:endParaRPr lang="en-US"/>
          </a:p>
        </p:txBody>
      </p:sp>
      <p:sp>
        <p:nvSpPr>
          <p:cNvPr id="3" name="Content Placeholder 2"/>
          <p:cNvSpPr>
            <a:spLocks noGrp="1"/>
          </p:cNvSpPr>
          <p:nvPr>
            <p:ph idx="1"/>
          </p:nvPr>
        </p:nvSpPr>
        <p:spPr>
          <a:xfrm>
            <a:off x="20020280" y="1419863"/>
            <a:ext cx="28625800" cy="30436187"/>
          </a:xfrm>
        </p:spPr>
        <p:txBody>
          <a:bodyPr/>
          <a:lstStyle>
            <a:lvl1pPr>
              <a:defRPr sz="13900"/>
            </a:lvl1pPr>
            <a:lvl2pPr>
              <a:defRPr sz="12200"/>
            </a:lvl2pPr>
            <a:lvl3pPr>
              <a:defRPr sz="104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7" y="7462523"/>
            <a:ext cx="16846553" cy="24393527"/>
          </a:xfrm>
        </p:spPr>
        <p:txBody>
          <a:bodyPr/>
          <a:lstStyle>
            <a:lvl1pPr marL="0" indent="0">
              <a:buNone/>
              <a:defRPr sz="6100"/>
            </a:lvl1pPr>
            <a:lvl2pPr marL="1985528" indent="0">
              <a:buNone/>
              <a:defRPr sz="5200"/>
            </a:lvl2pPr>
            <a:lvl3pPr marL="3971056" indent="0">
              <a:buNone/>
              <a:defRPr sz="4300"/>
            </a:lvl3pPr>
            <a:lvl4pPr marL="5956584" indent="0">
              <a:buNone/>
              <a:defRPr sz="3900"/>
            </a:lvl4pPr>
            <a:lvl5pPr marL="7942113" indent="0">
              <a:buNone/>
              <a:defRPr sz="3900"/>
            </a:lvl5pPr>
            <a:lvl6pPr marL="9927641" indent="0">
              <a:buNone/>
              <a:defRPr sz="3900"/>
            </a:lvl6pPr>
            <a:lvl7pPr marL="11913169" indent="0">
              <a:buNone/>
              <a:defRPr sz="3900"/>
            </a:lvl7pPr>
            <a:lvl8pPr marL="13898697" indent="0">
              <a:buNone/>
              <a:defRPr sz="3900"/>
            </a:lvl8pPr>
            <a:lvl9pPr marL="15884225"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4963120"/>
            <a:ext cx="30723840" cy="2947037"/>
          </a:xfrm>
        </p:spPr>
        <p:txBody>
          <a:bodyPr anchor="b"/>
          <a:lstStyle>
            <a:lvl1pPr algn="l">
              <a:defRPr sz="87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186430"/>
            <a:ext cx="30723840" cy="21396960"/>
          </a:xfrm>
        </p:spPr>
        <p:txBody>
          <a:bodyPr/>
          <a:lstStyle>
            <a:lvl1pPr marL="0" indent="0">
              <a:buNone/>
              <a:defRPr sz="13900"/>
            </a:lvl1pPr>
            <a:lvl2pPr marL="1985528" indent="0">
              <a:buNone/>
              <a:defRPr sz="12200"/>
            </a:lvl2pPr>
            <a:lvl3pPr marL="3971056" indent="0">
              <a:buNone/>
              <a:defRPr sz="10400"/>
            </a:lvl3pPr>
            <a:lvl4pPr marL="5956584" indent="0">
              <a:buNone/>
              <a:defRPr sz="8700"/>
            </a:lvl4pPr>
            <a:lvl5pPr marL="7942113" indent="0">
              <a:buNone/>
              <a:defRPr sz="8700"/>
            </a:lvl5pPr>
            <a:lvl6pPr marL="9927641" indent="0">
              <a:buNone/>
              <a:defRPr sz="8700"/>
            </a:lvl6pPr>
            <a:lvl7pPr marL="11913169" indent="0">
              <a:buNone/>
              <a:defRPr sz="8700"/>
            </a:lvl7pPr>
            <a:lvl8pPr marL="13898697" indent="0">
              <a:buNone/>
              <a:defRPr sz="8700"/>
            </a:lvl8pPr>
            <a:lvl9pPr marL="15884225" indent="0">
              <a:buNone/>
              <a:defRPr sz="8700"/>
            </a:lvl9pPr>
          </a:lstStyle>
          <a:p>
            <a:endParaRPr lang="en-US"/>
          </a:p>
        </p:txBody>
      </p:sp>
      <p:sp>
        <p:nvSpPr>
          <p:cNvPr id="4" name="Text Placeholder 3"/>
          <p:cNvSpPr>
            <a:spLocks noGrp="1"/>
          </p:cNvSpPr>
          <p:nvPr>
            <p:ph type="body" sz="half" idx="2"/>
          </p:nvPr>
        </p:nvSpPr>
        <p:spPr>
          <a:xfrm>
            <a:off x="10036813" y="27910157"/>
            <a:ext cx="30723840" cy="4185283"/>
          </a:xfrm>
        </p:spPr>
        <p:txBody>
          <a:bodyPr/>
          <a:lstStyle>
            <a:lvl1pPr marL="0" indent="0">
              <a:buNone/>
              <a:defRPr sz="6100"/>
            </a:lvl1pPr>
            <a:lvl2pPr marL="1985528" indent="0">
              <a:buNone/>
              <a:defRPr sz="5200"/>
            </a:lvl2pPr>
            <a:lvl3pPr marL="3971056" indent="0">
              <a:buNone/>
              <a:defRPr sz="4300"/>
            </a:lvl3pPr>
            <a:lvl4pPr marL="5956584" indent="0">
              <a:buNone/>
              <a:defRPr sz="3900"/>
            </a:lvl4pPr>
            <a:lvl5pPr marL="7942113" indent="0">
              <a:buNone/>
              <a:defRPr sz="3900"/>
            </a:lvl5pPr>
            <a:lvl6pPr marL="9927641" indent="0">
              <a:buNone/>
              <a:defRPr sz="3900"/>
            </a:lvl6pPr>
            <a:lvl7pPr marL="11913169" indent="0">
              <a:buNone/>
              <a:defRPr sz="3900"/>
            </a:lvl7pPr>
            <a:lvl8pPr marL="13898697" indent="0">
              <a:buNone/>
              <a:defRPr sz="3900"/>
            </a:lvl8pPr>
            <a:lvl9pPr marL="15884225"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0CD16-BB52-4C57-9793-EB6CAF56D9A8}" type="datetimeFigureOut">
              <a:rPr lang="en-US" smtClean="0"/>
              <a:pPr/>
              <a:t>10/30/2009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1D885-2E87-49FB-B237-F77D3575B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28118"/>
            <a:ext cx="46085760" cy="5943600"/>
          </a:xfrm>
          <a:prstGeom prst="rect">
            <a:avLst/>
          </a:prstGeom>
        </p:spPr>
        <p:txBody>
          <a:bodyPr vert="horz" lIns="397106" tIns="198553" rIns="397106" bIns="19855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321044"/>
            <a:ext cx="46085760" cy="23535007"/>
          </a:xfrm>
          <a:prstGeom prst="rect">
            <a:avLst/>
          </a:prstGeom>
        </p:spPr>
        <p:txBody>
          <a:bodyPr vert="horz" lIns="397106" tIns="198553" rIns="397106" bIns="1985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3053024"/>
            <a:ext cx="11948160" cy="1898650"/>
          </a:xfrm>
          <a:prstGeom prst="rect">
            <a:avLst/>
          </a:prstGeom>
        </p:spPr>
        <p:txBody>
          <a:bodyPr vert="horz" lIns="397106" tIns="198553" rIns="397106" bIns="198553" rtlCol="0" anchor="ctr"/>
          <a:lstStyle>
            <a:lvl1pPr algn="l">
              <a:defRPr sz="5200">
                <a:solidFill>
                  <a:schemeClr val="tx1">
                    <a:tint val="75000"/>
                  </a:schemeClr>
                </a:solidFill>
              </a:defRPr>
            </a:lvl1pPr>
          </a:lstStyle>
          <a:p>
            <a:fld id="{CDE0CD16-BB52-4C57-9793-EB6CAF56D9A8}" type="datetimeFigureOut">
              <a:rPr lang="en-US" smtClean="0"/>
              <a:pPr/>
              <a:t>10/30/2009</a:t>
            </a:fld>
            <a:endParaRPr lang="en-US"/>
          </a:p>
        </p:txBody>
      </p:sp>
      <p:sp>
        <p:nvSpPr>
          <p:cNvPr id="5" name="Footer Placeholder 4"/>
          <p:cNvSpPr>
            <a:spLocks noGrp="1"/>
          </p:cNvSpPr>
          <p:nvPr>
            <p:ph type="ftr" sz="quarter" idx="3"/>
          </p:nvPr>
        </p:nvSpPr>
        <p:spPr>
          <a:xfrm>
            <a:off x="17495520" y="33053024"/>
            <a:ext cx="16215360" cy="1898650"/>
          </a:xfrm>
          <a:prstGeom prst="rect">
            <a:avLst/>
          </a:prstGeom>
        </p:spPr>
        <p:txBody>
          <a:bodyPr vert="horz" lIns="397106" tIns="198553" rIns="397106" bIns="198553" rtlCol="0" anchor="ctr"/>
          <a:lstStyle>
            <a:lvl1pPr algn="ctr">
              <a:defRPr sz="5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053024"/>
            <a:ext cx="11948160" cy="1898650"/>
          </a:xfrm>
          <a:prstGeom prst="rect">
            <a:avLst/>
          </a:prstGeom>
        </p:spPr>
        <p:txBody>
          <a:bodyPr vert="horz" lIns="397106" tIns="198553" rIns="397106" bIns="198553" rtlCol="0" anchor="ctr"/>
          <a:lstStyle>
            <a:lvl1pPr algn="r">
              <a:defRPr sz="5200">
                <a:solidFill>
                  <a:schemeClr val="tx1">
                    <a:tint val="75000"/>
                  </a:schemeClr>
                </a:solidFill>
              </a:defRPr>
            </a:lvl1pPr>
          </a:lstStyle>
          <a:p>
            <a:fld id="{8A11D885-2E87-49FB-B237-F77D3575BA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71056" rtl="0" eaLnBrk="1" latinLnBrk="0" hangingPunct="1">
        <a:spcBef>
          <a:spcPct val="0"/>
        </a:spcBef>
        <a:buNone/>
        <a:defRPr sz="19100" kern="1200">
          <a:solidFill>
            <a:schemeClr val="tx1"/>
          </a:solidFill>
          <a:latin typeface="+mj-lt"/>
          <a:ea typeface="+mj-ea"/>
          <a:cs typeface="+mj-cs"/>
        </a:defRPr>
      </a:lvl1pPr>
    </p:titleStyle>
    <p:bodyStyle>
      <a:lvl1pPr marL="1489146" indent="-1489146" algn="l" defTabSz="3971056" rtl="0" eaLnBrk="1" latinLnBrk="0" hangingPunct="1">
        <a:spcBef>
          <a:spcPct val="20000"/>
        </a:spcBef>
        <a:buFont typeface="Arial" pitchFamily="34" charset="0"/>
        <a:buChar char="•"/>
        <a:defRPr sz="13900" kern="1200">
          <a:solidFill>
            <a:schemeClr val="tx1"/>
          </a:solidFill>
          <a:latin typeface="+mn-lt"/>
          <a:ea typeface="+mn-ea"/>
          <a:cs typeface="+mn-cs"/>
        </a:defRPr>
      </a:lvl1pPr>
      <a:lvl2pPr marL="3226483" indent="-1240955" algn="l" defTabSz="3971056" rtl="0" eaLnBrk="1" latinLnBrk="0" hangingPunct="1">
        <a:spcBef>
          <a:spcPct val="20000"/>
        </a:spcBef>
        <a:buFont typeface="Arial" pitchFamily="34" charset="0"/>
        <a:buChar char="–"/>
        <a:defRPr sz="12200" kern="1200">
          <a:solidFill>
            <a:schemeClr val="tx1"/>
          </a:solidFill>
          <a:latin typeface="+mn-lt"/>
          <a:ea typeface="+mn-ea"/>
          <a:cs typeface="+mn-cs"/>
        </a:defRPr>
      </a:lvl2pPr>
      <a:lvl3pPr marL="4963820" indent="-992764" algn="l" defTabSz="3971056" rtl="0" eaLnBrk="1" latinLnBrk="0" hangingPunct="1">
        <a:spcBef>
          <a:spcPct val="20000"/>
        </a:spcBef>
        <a:buFont typeface="Arial" pitchFamily="34" charset="0"/>
        <a:buChar char="•"/>
        <a:defRPr sz="10400" kern="1200">
          <a:solidFill>
            <a:schemeClr val="tx1"/>
          </a:solidFill>
          <a:latin typeface="+mn-lt"/>
          <a:ea typeface="+mn-ea"/>
          <a:cs typeface="+mn-cs"/>
        </a:defRPr>
      </a:lvl3pPr>
      <a:lvl4pPr marL="6949349"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4pPr>
      <a:lvl5pPr marL="8934877"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5pPr>
      <a:lvl6pPr marL="10920405"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6pPr>
      <a:lvl7pPr marL="12905933"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7pPr>
      <a:lvl8pPr marL="14891461"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8pPr>
      <a:lvl9pPr marL="16876989" indent="-992764" algn="l" defTabSz="3971056" rtl="0" eaLnBrk="1" latinLnBrk="0" hangingPunct="1">
        <a:spcBef>
          <a:spcPct val="20000"/>
        </a:spcBef>
        <a:buFont typeface="Arial" pitchFamily="34" charset="0"/>
        <a:buChar char="•"/>
        <a:defRPr sz="8700" kern="1200">
          <a:solidFill>
            <a:schemeClr val="tx1"/>
          </a:solidFill>
          <a:latin typeface="+mn-lt"/>
          <a:ea typeface="+mn-ea"/>
          <a:cs typeface="+mn-cs"/>
        </a:defRPr>
      </a:lvl9pPr>
    </p:bodyStyle>
    <p:otherStyle>
      <a:defPPr>
        <a:defRPr lang="en-US"/>
      </a:defPPr>
      <a:lvl1pPr marL="0" algn="l" defTabSz="3971056" rtl="0" eaLnBrk="1" latinLnBrk="0" hangingPunct="1">
        <a:defRPr sz="7800" kern="1200">
          <a:solidFill>
            <a:schemeClr val="tx1"/>
          </a:solidFill>
          <a:latin typeface="+mn-lt"/>
          <a:ea typeface="+mn-ea"/>
          <a:cs typeface="+mn-cs"/>
        </a:defRPr>
      </a:lvl1pPr>
      <a:lvl2pPr marL="1985528" algn="l" defTabSz="3971056" rtl="0" eaLnBrk="1" latinLnBrk="0" hangingPunct="1">
        <a:defRPr sz="7800" kern="1200">
          <a:solidFill>
            <a:schemeClr val="tx1"/>
          </a:solidFill>
          <a:latin typeface="+mn-lt"/>
          <a:ea typeface="+mn-ea"/>
          <a:cs typeface="+mn-cs"/>
        </a:defRPr>
      </a:lvl2pPr>
      <a:lvl3pPr marL="3971056" algn="l" defTabSz="3971056" rtl="0" eaLnBrk="1" latinLnBrk="0" hangingPunct="1">
        <a:defRPr sz="7800" kern="1200">
          <a:solidFill>
            <a:schemeClr val="tx1"/>
          </a:solidFill>
          <a:latin typeface="+mn-lt"/>
          <a:ea typeface="+mn-ea"/>
          <a:cs typeface="+mn-cs"/>
        </a:defRPr>
      </a:lvl3pPr>
      <a:lvl4pPr marL="5956584" algn="l" defTabSz="3971056" rtl="0" eaLnBrk="1" latinLnBrk="0" hangingPunct="1">
        <a:defRPr sz="7800" kern="1200">
          <a:solidFill>
            <a:schemeClr val="tx1"/>
          </a:solidFill>
          <a:latin typeface="+mn-lt"/>
          <a:ea typeface="+mn-ea"/>
          <a:cs typeface="+mn-cs"/>
        </a:defRPr>
      </a:lvl4pPr>
      <a:lvl5pPr marL="7942113" algn="l" defTabSz="3971056" rtl="0" eaLnBrk="1" latinLnBrk="0" hangingPunct="1">
        <a:defRPr sz="7800" kern="1200">
          <a:solidFill>
            <a:schemeClr val="tx1"/>
          </a:solidFill>
          <a:latin typeface="+mn-lt"/>
          <a:ea typeface="+mn-ea"/>
          <a:cs typeface="+mn-cs"/>
        </a:defRPr>
      </a:lvl5pPr>
      <a:lvl6pPr marL="9927641" algn="l" defTabSz="3971056" rtl="0" eaLnBrk="1" latinLnBrk="0" hangingPunct="1">
        <a:defRPr sz="7800" kern="1200">
          <a:solidFill>
            <a:schemeClr val="tx1"/>
          </a:solidFill>
          <a:latin typeface="+mn-lt"/>
          <a:ea typeface="+mn-ea"/>
          <a:cs typeface="+mn-cs"/>
        </a:defRPr>
      </a:lvl6pPr>
      <a:lvl7pPr marL="11913169" algn="l" defTabSz="3971056" rtl="0" eaLnBrk="1" latinLnBrk="0" hangingPunct="1">
        <a:defRPr sz="7800" kern="1200">
          <a:solidFill>
            <a:schemeClr val="tx1"/>
          </a:solidFill>
          <a:latin typeface="+mn-lt"/>
          <a:ea typeface="+mn-ea"/>
          <a:cs typeface="+mn-cs"/>
        </a:defRPr>
      </a:lvl7pPr>
      <a:lvl8pPr marL="13898697" algn="l" defTabSz="3971056" rtl="0" eaLnBrk="1" latinLnBrk="0" hangingPunct="1">
        <a:defRPr sz="7800" kern="1200">
          <a:solidFill>
            <a:schemeClr val="tx1"/>
          </a:solidFill>
          <a:latin typeface="+mn-lt"/>
          <a:ea typeface="+mn-ea"/>
          <a:cs typeface="+mn-cs"/>
        </a:defRPr>
      </a:lvl8pPr>
      <a:lvl9pPr marL="15884225" algn="l" defTabSz="3971056"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4.gif"/><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3.jpeg"/><Relationship Id="rId2" Type="http://schemas.openxmlformats.org/officeDocument/2006/relationships/image" Target="../media/image1.jpeg"/><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8.jpeg"/><Relationship Id="rId5" Type="http://schemas.openxmlformats.org/officeDocument/2006/relationships/chart" Target="../charts/chart1.xml"/><Relationship Id="rId15" Type="http://schemas.openxmlformats.org/officeDocument/2006/relationships/chart" Target="../charts/chart3.xml"/><Relationship Id="rId10" Type="http://schemas.openxmlformats.org/officeDocument/2006/relationships/image" Target="../media/image7.png"/><Relationship Id="rId19"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pic>
        <p:nvPicPr>
          <p:cNvPr id="10" name="Picture 3" descr="C:\Users\huping\Desktop\Feed_compressed.jpg"/>
          <p:cNvPicPr>
            <a:picLocks noChangeAspect="1" noChangeArrowheads="1"/>
          </p:cNvPicPr>
          <p:nvPr/>
        </p:nvPicPr>
        <p:blipFill>
          <a:blip r:embed="rId2" cstate="print"/>
          <a:srcRect/>
          <a:stretch>
            <a:fillRect/>
          </a:stretch>
        </p:blipFill>
        <p:spPr bwMode="auto">
          <a:xfrm>
            <a:off x="10780969" y="10096500"/>
            <a:ext cx="3773231" cy="2496312"/>
          </a:xfrm>
          <a:prstGeom prst="rect">
            <a:avLst/>
          </a:prstGeom>
          <a:noFill/>
        </p:spPr>
      </p:pic>
      <p:pic>
        <p:nvPicPr>
          <p:cNvPr id="8" name="Picture 2" descr="C:\Users\huping\Desktop\Bjuncea.jpg"/>
          <p:cNvPicPr>
            <a:picLocks noChangeAspect="1" noChangeArrowheads="1"/>
          </p:cNvPicPr>
          <p:nvPr/>
        </p:nvPicPr>
        <p:blipFill>
          <a:blip r:embed="rId3" cstate="print"/>
          <a:srcRect/>
          <a:stretch>
            <a:fillRect/>
          </a:stretch>
        </p:blipFill>
        <p:spPr bwMode="auto">
          <a:xfrm>
            <a:off x="4219575" y="10103358"/>
            <a:ext cx="3124200" cy="2496312"/>
          </a:xfrm>
          <a:prstGeom prst="rect">
            <a:avLst/>
          </a:prstGeom>
          <a:noFill/>
        </p:spPr>
      </p:pic>
      <p:sp>
        <p:nvSpPr>
          <p:cNvPr id="4" name="Rectangle 3"/>
          <p:cNvSpPr/>
          <p:nvPr/>
        </p:nvSpPr>
        <p:spPr>
          <a:xfrm>
            <a:off x="533400" y="326723"/>
            <a:ext cx="50139600" cy="4770537"/>
          </a:xfrm>
          <a:prstGeom prst="rect">
            <a:avLst/>
          </a:prstGeom>
          <a:solidFill>
            <a:schemeClr val="bg1"/>
          </a:solidFill>
          <a:ln>
            <a:solidFill>
              <a:schemeClr val="tx1"/>
            </a:solidFill>
          </a:ln>
        </p:spPr>
        <p:txBody>
          <a:bodyPr wrap="square">
            <a:spAutoFit/>
          </a:bodyPr>
          <a:lstStyle/>
          <a:p>
            <a:pPr algn="ctr"/>
            <a:r>
              <a:rPr lang="en-US" sz="8000" dirty="0" smtClean="0">
                <a:solidFill>
                  <a:srgbClr val="003300"/>
                </a:solidFill>
                <a:latin typeface="Arial Black" pitchFamily="34" charset="0"/>
                <a:cs typeface="Arial" pitchFamily="34" charset="0"/>
              </a:rPr>
              <a:t>Inhibition of </a:t>
            </a:r>
            <a:r>
              <a:rPr lang="en-US" sz="8000" i="1" dirty="0" err="1" smtClean="0">
                <a:solidFill>
                  <a:srgbClr val="003300"/>
                </a:solidFill>
                <a:latin typeface="Arial Black" pitchFamily="34" charset="0"/>
                <a:cs typeface="Arial" pitchFamily="34" charset="0"/>
              </a:rPr>
              <a:t>Phymatotrichopsis</a:t>
            </a:r>
            <a:r>
              <a:rPr lang="en-US" sz="8000" i="1" dirty="0" smtClean="0">
                <a:solidFill>
                  <a:srgbClr val="003300"/>
                </a:solidFill>
                <a:latin typeface="Arial Black" pitchFamily="34" charset="0"/>
                <a:cs typeface="Arial" pitchFamily="34" charset="0"/>
              </a:rPr>
              <a:t> </a:t>
            </a:r>
            <a:r>
              <a:rPr lang="en-US" sz="8000" i="1" dirty="0" err="1" smtClean="0">
                <a:solidFill>
                  <a:srgbClr val="003300"/>
                </a:solidFill>
                <a:latin typeface="Arial Black" pitchFamily="34" charset="0"/>
                <a:cs typeface="Arial" pitchFamily="34" charset="0"/>
              </a:rPr>
              <a:t>omnivora</a:t>
            </a:r>
            <a:r>
              <a:rPr lang="en-US" sz="8000" i="1" dirty="0" smtClean="0">
                <a:solidFill>
                  <a:srgbClr val="003300"/>
                </a:solidFill>
                <a:latin typeface="Arial Black" pitchFamily="34" charset="0"/>
                <a:cs typeface="Arial" pitchFamily="34" charset="0"/>
              </a:rPr>
              <a:t> </a:t>
            </a:r>
            <a:r>
              <a:rPr lang="en-US" sz="8000" dirty="0" smtClean="0">
                <a:solidFill>
                  <a:srgbClr val="003300"/>
                </a:solidFill>
                <a:latin typeface="Arial Black" pitchFamily="34" charset="0"/>
                <a:cs typeface="Arial" pitchFamily="34" charset="0"/>
              </a:rPr>
              <a:t>(Cotton Root Rot) Germination and </a:t>
            </a:r>
          </a:p>
          <a:p>
            <a:pPr algn="ctr"/>
            <a:r>
              <a:rPr lang="en-US" sz="8000" dirty="0" smtClean="0">
                <a:solidFill>
                  <a:srgbClr val="003300"/>
                </a:solidFill>
                <a:latin typeface="Arial Black" pitchFamily="34" charset="0"/>
                <a:cs typeface="Arial" pitchFamily="34" charset="0"/>
              </a:rPr>
              <a:t>Growth in Soil following Application of Various Oilseed Meals</a:t>
            </a:r>
          </a:p>
          <a:p>
            <a:pPr algn="ctr"/>
            <a:r>
              <a:rPr lang="en-US" sz="4800" dirty="0" smtClean="0">
                <a:latin typeface="Arial" pitchFamily="34" charset="0"/>
                <a:cs typeface="Arial" pitchFamily="34" charset="0"/>
              </a:rPr>
              <a:t>Ping Hu</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Autumn Wang</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Amanda Engledow</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John Matocha</a:t>
            </a:r>
            <a:r>
              <a:rPr lang="en-US" sz="4800" baseline="30000" dirty="0" smtClean="0">
                <a:latin typeface="Arial" pitchFamily="34" charset="0"/>
                <a:cs typeface="Arial" pitchFamily="34" charset="0"/>
              </a:rPr>
              <a:t>2</a:t>
            </a:r>
            <a:r>
              <a:rPr lang="en-US" sz="4800" dirty="0" smtClean="0">
                <a:latin typeface="Arial" pitchFamily="34" charset="0"/>
                <a:cs typeface="Arial" pitchFamily="34" charset="0"/>
              </a:rPr>
              <a:t>, Tony Provin</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Frank Hons</a:t>
            </a: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 and Terry Gentry</a:t>
            </a:r>
            <a:r>
              <a:rPr lang="en-US" sz="4800" baseline="30000" dirty="0" smtClean="0">
                <a:latin typeface="Arial" pitchFamily="34" charset="0"/>
                <a:cs typeface="Arial" pitchFamily="34" charset="0"/>
              </a:rPr>
              <a:t>1</a:t>
            </a:r>
            <a:endParaRPr lang="en-US" sz="4800" dirty="0" smtClean="0">
              <a:latin typeface="Arial" pitchFamily="34" charset="0"/>
              <a:cs typeface="Arial" pitchFamily="34" charset="0"/>
            </a:endParaRPr>
          </a:p>
          <a:p>
            <a:pPr algn="ctr"/>
            <a:r>
              <a:rPr lang="en-US" sz="4800" baseline="30000" dirty="0" smtClean="0">
                <a:latin typeface="Arial" pitchFamily="34" charset="0"/>
                <a:cs typeface="Arial" pitchFamily="34" charset="0"/>
              </a:rPr>
              <a:t>1</a:t>
            </a:r>
            <a:r>
              <a:rPr lang="en-US" sz="4800" dirty="0" smtClean="0">
                <a:latin typeface="Arial" pitchFamily="34" charset="0"/>
                <a:cs typeface="Arial" pitchFamily="34" charset="0"/>
              </a:rPr>
              <a:t>Department of Soil and Crop Sciences, Texas A&amp;M University, College Station, Texas 77843-2474 </a:t>
            </a:r>
          </a:p>
          <a:p>
            <a:pPr algn="ctr"/>
            <a:r>
              <a:rPr lang="en-US" sz="4800" baseline="30000" dirty="0" smtClean="0">
                <a:latin typeface="Arial" pitchFamily="34" charset="0"/>
                <a:cs typeface="Arial" pitchFamily="34" charset="0"/>
              </a:rPr>
              <a:t>2</a:t>
            </a:r>
            <a:r>
              <a:rPr lang="en-US" sz="4800" dirty="0" smtClean="0">
                <a:latin typeface="Arial" pitchFamily="34" charset="0"/>
                <a:cs typeface="Arial" pitchFamily="34" charset="0"/>
              </a:rPr>
              <a:t>Texas </a:t>
            </a:r>
            <a:r>
              <a:rPr lang="en-US" sz="4800" dirty="0" err="1" smtClean="0">
                <a:latin typeface="Arial" pitchFamily="34" charset="0"/>
                <a:cs typeface="Arial" pitchFamily="34" charset="0"/>
              </a:rPr>
              <a:t>AgriLife</a:t>
            </a:r>
            <a:r>
              <a:rPr lang="en-US" sz="4800" dirty="0" smtClean="0">
                <a:latin typeface="Arial" pitchFamily="34" charset="0"/>
                <a:cs typeface="Arial" pitchFamily="34" charset="0"/>
              </a:rPr>
              <a:t> Research and Extension Center, Corpus Christi, TX  78406</a:t>
            </a:r>
          </a:p>
        </p:txBody>
      </p:sp>
      <p:sp>
        <p:nvSpPr>
          <p:cNvPr id="5" name="TextBox 4"/>
          <p:cNvSpPr txBox="1"/>
          <p:nvPr/>
        </p:nvSpPr>
        <p:spPr>
          <a:xfrm>
            <a:off x="552450" y="6184821"/>
            <a:ext cx="18000000" cy="3816429"/>
          </a:xfrm>
          <a:prstGeom prst="rect">
            <a:avLst/>
          </a:prstGeom>
          <a:solidFill>
            <a:schemeClr val="bg1"/>
          </a:solidFill>
          <a:ln>
            <a:solidFill>
              <a:schemeClr val="tx1"/>
            </a:solidFill>
          </a:ln>
        </p:spPr>
        <p:txBody>
          <a:bodyPr wrap="square" rtlCol="0">
            <a:spAutoFit/>
          </a:bodyPr>
          <a:lstStyle/>
          <a:p>
            <a:r>
              <a:rPr lang="en-US" sz="3200" dirty="0" smtClean="0">
                <a:latin typeface="Arial" pitchFamily="34" charset="0"/>
                <a:cs typeface="Arial" pitchFamily="34" charset="0"/>
              </a:rPr>
              <a:t>        </a:t>
            </a:r>
            <a:r>
              <a:rPr lang="en-US" sz="3000" dirty="0" smtClean="0">
                <a:latin typeface="Arial" pitchFamily="34" charset="0"/>
                <a:cs typeface="Arial" pitchFamily="34" charset="0"/>
              </a:rPr>
              <a:t>The meals (co-products remaining after oil extraction) from many oilseed crops contain toxic chemicals that are known to inhibit the growth and activity of some soil microorganisms including several plant pathogens. The fungus </a:t>
            </a:r>
            <a:r>
              <a:rPr lang="en-US" sz="3000" i="1" dirty="0" err="1" smtClean="0">
                <a:latin typeface="Arial" pitchFamily="34" charset="0"/>
                <a:cs typeface="Arial" pitchFamily="34" charset="0"/>
              </a:rPr>
              <a:t>Phymatotrichopsis</a:t>
            </a:r>
            <a:r>
              <a:rPr lang="en-US" sz="3000" i="1" dirty="0" smtClean="0">
                <a:latin typeface="Arial" pitchFamily="34" charset="0"/>
                <a:cs typeface="Arial" pitchFamily="34" charset="0"/>
              </a:rPr>
              <a:t> </a:t>
            </a:r>
            <a:r>
              <a:rPr lang="en-US" sz="3000" i="1" dirty="0" err="1" smtClean="0">
                <a:latin typeface="Arial" pitchFamily="34" charset="0"/>
                <a:cs typeface="Arial" pitchFamily="34" charset="0"/>
              </a:rPr>
              <a:t>omnivora</a:t>
            </a:r>
            <a:r>
              <a:rPr lang="en-US" sz="3000" i="1" dirty="0" smtClean="0">
                <a:latin typeface="Arial" pitchFamily="34" charset="0"/>
                <a:cs typeface="Arial" pitchFamily="34" charset="0"/>
              </a:rPr>
              <a:t> </a:t>
            </a:r>
            <a:r>
              <a:rPr lang="en-US" sz="3000" dirty="0" smtClean="0">
                <a:latin typeface="Arial" pitchFamily="34" charset="0"/>
                <a:cs typeface="Arial" pitchFamily="34" charset="0"/>
              </a:rPr>
              <a:t>is a very serious and recalcitrant soil borne fungal pathogen and the causal agent of cotton root rot.  This fungus has greatly hindered the production of cotton and alfalfa in the alkaline, low-organic-matter soils in many parts of Texas and the Southwestern USA.  We investigated the effects of oilseed meals from both </a:t>
            </a:r>
            <a:r>
              <a:rPr lang="en-US" sz="3000" i="1" dirty="0" err="1" smtClean="0">
                <a:latin typeface="Arial" pitchFamily="34" charset="0"/>
                <a:cs typeface="Arial" pitchFamily="34" charset="0"/>
              </a:rPr>
              <a:t>Brassicaceous</a:t>
            </a:r>
            <a:r>
              <a:rPr lang="en-US" sz="3000" dirty="0" smtClean="0">
                <a:latin typeface="Arial" pitchFamily="34" charset="0"/>
                <a:cs typeface="Arial" pitchFamily="34" charset="0"/>
              </a:rPr>
              <a:t> and non-</a:t>
            </a:r>
            <a:r>
              <a:rPr lang="en-US" sz="3000" i="1" dirty="0" err="1" smtClean="0">
                <a:latin typeface="Arial" pitchFamily="34" charset="0"/>
                <a:cs typeface="Arial" pitchFamily="34" charset="0"/>
              </a:rPr>
              <a:t>Brassicaceous</a:t>
            </a:r>
            <a:r>
              <a:rPr lang="en-US" sz="3000" i="1" dirty="0" smtClean="0">
                <a:latin typeface="Arial" pitchFamily="34" charset="0"/>
                <a:cs typeface="Arial" pitchFamily="34" charset="0"/>
              </a:rPr>
              <a:t> </a:t>
            </a:r>
            <a:r>
              <a:rPr lang="en-US" sz="3000" dirty="0" smtClean="0">
                <a:latin typeface="Arial" pitchFamily="34" charset="0"/>
                <a:cs typeface="Arial" pitchFamily="34" charset="0"/>
              </a:rPr>
              <a:t>crops on </a:t>
            </a:r>
            <a:r>
              <a:rPr lang="en-US" sz="3000" i="1" dirty="0" smtClean="0">
                <a:latin typeface="Arial" pitchFamily="34" charset="0"/>
                <a:cs typeface="Arial" pitchFamily="34" charset="0"/>
              </a:rPr>
              <a:t>P. </a:t>
            </a:r>
            <a:r>
              <a:rPr lang="en-US" sz="3000" i="1" dirty="0" err="1" smtClean="0">
                <a:latin typeface="Arial" pitchFamily="34" charset="0"/>
                <a:cs typeface="Arial" pitchFamily="34" charset="0"/>
              </a:rPr>
              <a:t>omnivora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sclerotial</a:t>
            </a:r>
            <a:r>
              <a:rPr lang="en-US" sz="3000" dirty="0" smtClean="0">
                <a:latin typeface="Arial" pitchFamily="34" charset="0"/>
                <a:cs typeface="Arial" pitchFamily="34" charset="0"/>
              </a:rPr>
              <a:t> germination and </a:t>
            </a:r>
            <a:r>
              <a:rPr lang="en-US" sz="3000" dirty="0" err="1" smtClean="0">
                <a:latin typeface="Arial" pitchFamily="34" charset="0"/>
                <a:cs typeface="Arial" pitchFamily="34" charset="0"/>
              </a:rPr>
              <a:t>hyphal</a:t>
            </a:r>
            <a:r>
              <a:rPr lang="en-US" sz="3000" dirty="0" smtClean="0">
                <a:latin typeface="Arial" pitchFamily="34" charset="0"/>
                <a:cs typeface="Arial" pitchFamily="34" charset="0"/>
              </a:rPr>
              <a:t> growth in soil as well as the effects of individual </a:t>
            </a:r>
            <a:r>
              <a:rPr lang="en-US" sz="3000" dirty="0" err="1" smtClean="0">
                <a:latin typeface="Arial" pitchFamily="34" charset="0"/>
                <a:cs typeface="Arial" pitchFamily="34" charset="0"/>
              </a:rPr>
              <a:t>isothiocyanates</a:t>
            </a:r>
            <a:r>
              <a:rPr lang="en-US" sz="3000" dirty="0" smtClean="0">
                <a:latin typeface="Arial" pitchFamily="34" charset="0"/>
                <a:cs typeface="Arial" pitchFamily="34" charset="0"/>
              </a:rPr>
              <a:t> (ITCs) on </a:t>
            </a:r>
            <a:r>
              <a:rPr lang="en-US" sz="3000" i="1" dirty="0" smtClean="0">
                <a:latin typeface="Arial" pitchFamily="34" charset="0"/>
                <a:cs typeface="Arial" pitchFamily="34" charset="0"/>
              </a:rPr>
              <a:t>P. </a:t>
            </a:r>
            <a:r>
              <a:rPr lang="en-US" sz="3000" i="1" dirty="0" err="1" smtClean="0">
                <a:latin typeface="Arial" pitchFamily="34" charset="0"/>
                <a:cs typeface="Arial" pitchFamily="34" charset="0"/>
              </a:rPr>
              <a:t>omnivora</a:t>
            </a:r>
            <a:r>
              <a:rPr lang="en-US" sz="3000" i="1" dirty="0" smtClean="0">
                <a:latin typeface="Arial" pitchFamily="34" charset="0"/>
                <a:cs typeface="Arial" pitchFamily="34" charset="0"/>
              </a:rPr>
              <a:t> </a:t>
            </a:r>
            <a:r>
              <a:rPr lang="en-US" sz="3000" dirty="0" smtClean="0">
                <a:latin typeface="Arial" pitchFamily="34" charset="0"/>
                <a:cs typeface="Arial" pitchFamily="34" charset="0"/>
              </a:rPr>
              <a:t>in pure culture.</a:t>
            </a:r>
          </a:p>
        </p:txBody>
      </p:sp>
      <p:sp>
        <p:nvSpPr>
          <p:cNvPr id="6" name="TextBox 5"/>
          <p:cNvSpPr txBox="1"/>
          <p:nvPr/>
        </p:nvSpPr>
        <p:spPr>
          <a:xfrm>
            <a:off x="609600" y="14134624"/>
            <a:ext cx="18000000" cy="8463855"/>
          </a:xfrm>
          <a:prstGeom prst="rect">
            <a:avLst/>
          </a:prstGeom>
          <a:solidFill>
            <a:schemeClr val="bg1"/>
          </a:solidFill>
          <a:ln>
            <a:solidFill>
              <a:schemeClr val="tx1"/>
            </a:solidFill>
          </a:ln>
        </p:spPr>
        <p:txBody>
          <a:bodyPr wrap="square" rtlCol="0">
            <a:spAutoFit/>
          </a:bodyPr>
          <a:lstStyle/>
          <a:p>
            <a:r>
              <a:rPr lang="en-US" sz="3200" b="1" dirty="0" smtClean="0">
                <a:latin typeface="Arial" pitchFamily="34" charset="0"/>
                <a:cs typeface="Arial" pitchFamily="34" charset="0"/>
              </a:rPr>
              <a:t>1. Soil: </a:t>
            </a:r>
            <a:r>
              <a:rPr lang="en-US" sz="3200" dirty="0" err="1" smtClean="0">
                <a:latin typeface="Arial" pitchFamily="34" charset="0"/>
                <a:cs typeface="Arial" pitchFamily="34" charset="0"/>
              </a:rPr>
              <a:t>Branyon</a:t>
            </a:r>
            <a:r>
              <a:rPr lang="en-US" sz="3200" dirty="0" smtClean="0">
                <a:latin typeface="Arial" pitchFamily="34" charset="0"/>
                <a:cs typeface="Arial" pitchFamily="34" charset="0"/>
              </a:rPr>
              <a:t> clay (Fine, </a:t>
            </a:r>
            <a:r>
              <a:rPr lang="en-US" sz="3200" dirty="0" err="1" smtClean="0">
                <a:latin typeface="Arial" pitchFamily="34" charset="0"/>
                <a:cs typeface="Arial" pitchFamily="34" charset="0"/>
              </a:rPr>
              <a:t>smectitic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thermic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Udic</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Haplusterts</a:t>
            </a:r>
            <a:r>
              <a:rPr lang="en-US" sz="3200" dirty="0" smtClean="0">
                <a:latin typeface="Arial" pitchFamily="34" charset="0"/>
                <a:cs typeface="Arial" pitchFamily="34" charset="0"/>
              </a:rPr>
              <a:t>).</a:t>
            </a:r>
          </a:p>
          <a:p>
            <a:r>
              <a:rPr lang="en-US" sz="3200" b="1" dirty="0" smtClean="0">
                <a:latin typeface="Arial" pitchFamily="34" charset="0"/>
                <a:cs typeface="Arial" pitchFamily="34" charset="0"/>
              </a:rPr>
              <a:t>2. Experimental design: </a:t>
            </a:r>
          </a:p>
          <a:p>
            <a:r>
              <a:rPr lang="en-US" sz="3200" b="1" dirty="0" smtClean="0">
                <a:latin typeface="Arial" pitchFamily="34" charset="0"/>
                <a:cs typeface="Arial" pitchFamily="34" charset="0"/>
              </a:rPr>
              <a:t>    Oilseed meals on </a:t>
            </a:r>
            <a:r>
              <a:rPr lang="en-US" sz="3200" b="1" i="1" dirty="0" smtClean="0">
                <a:latin typeface="Arial" pitchFamily="34" charset="0"/>
                <a:cs typeface="Arial" pitchFamily="34" charset="0"/>
              </a:rPr>
              <a:t>P. </a:t>
            </a:r>
            <a:r>
              <a:rPr lang="en-US" sz="3200" b="1" i="1" dirty="0" err="1" smtClean="0">
                <a:latin typeface="Arial" pitchFamily="34" charset="0"/>
                <a:cs typeface="Arial" pitchFamily="34" charset="0"/>
              </a:rPr>
              <a:t>omnivora</a:t>
            </a:r>
            <a:r>
              <a:rPr lang="en-US" sz="3200" dirty="0" smtClean="0">
                <a:latin typeface="Arial" pitchFamily="34" charset="0"/>
                <a:cs typeface="Arial" pitchFamily="34" charset="0"/>
              </a:rPr>
              <a:t>: A laboratory study with a completely randomized design (CRD) and two factorial treatments was used. The two treatment factors were application rate and type of oilseed meals. Application rates were 1 and 5% (w/w), while added oilseed meals included Indian mustard, </a:t>
            </a:r>
            <a:r>
              <a:rPr lang="en-US" sz="3200" dirty="0" err="1" smtClean="0">
                <a:latin typeface="Arial" pitchFamily="34" charset="0"/>
                <a:cs typeface="Arial" pitchFamily="34" charset="0"/>
              </a:rPr>
              <a:t>camelina</a:t>
            </a:r>
            <a:r>
              <a:rPr lang="en-US" sz="3200" dirty="0" smtClean="0">
                <a:latin typeface="Arial" pitchFamily="34" charset="0"/>
                <a:cs typeface="Arial" pitchFamily="34" charset="0"/>
              </a:rPr>
              <a:t>, and rapeseed as well as non-</a:t>
            </a:r>
            <a:r>
              <a:rPr lang="en-US" sz="3200" i="1" dirty="0" err="1" smtClean="0">
                <a:latin typeface="Arial" pitchFamily="34" charset="0"/>
                <a:cs typeface="Arial" pitchFamily="34" charset="0"/>
              </a:rPr>
              <a:t>Brassicaceous</a:t>
            </a:r>
            <a:r>
              <a:rPr lang="en-US" sz="3200" dirty="0" smtClean="0">
                <a:latin typeface="Arial" pitchFamily="34" charset="0"/>
                <a:cs typeface="Arial" pitchFamily="34" charset="0"/>
              </a:rPr>
              <a:t> plants including </a:t>
            </a:r>
            <a:r>
              <a:rPr lang="en-US" sz="3200" dirty="0" err="1" smtClean="0">
                <a:latin typeface="Arial" pitchFamily="34" charset="0"/>
                <a:cs typeface="Arial" pitchFamily="34" charset="0"/>
              </a:rPr>
              <a:t>jatropha</a:t>
            </a:r>
            <a:r>
              <a:rPr lang="en-US" sz="3200" dirty="0" smtClean="0">
                <a:latin typeface="Arial" pitchFamily="34" charset="0"/>
                <a:cs typeface="Arial" pitchFamily="34" charset="0"/>
              </a:rPr>
              <a:t> and flax.  Each treatment had 3 replications. A total of 65 g moist soil (52.2 g dry weight equivalent) mixed with oilseed meals were used in the fungal </a:t>
            </a:r>
            <a:r>
              <a:rPr lang="en-US" sz="3200" dirty="0" err="1" smtClean="0">
                <a:latin typeface="Arial" pitchFamily="34" charset="0"/>
                <a:cs typeface="Arial" pitchFamily="34" charset="0"/>
              </a:rPr>
              <a:t>hyphal</a:t>
            </a:r>
            <a:r>
              <a:rPr lang="en-US" sz="3200" dirty="0" smtClean="0">
                <a:latin typeface="Arial" pitchFamily="34" charset="0"/>
                <a:cs typeface="Arial" pitchFamily="34" charset="0"/>
              </a:rPr>
              <a:t> growth study while 30 g of moist soil (24.1 g dry weight equivalent) were used in the </a:t>
            </a:r>
            <a:r>
              <a:rPr lang="en-US" sz="3200" dirty="0" err="1" smtClean="0">
                <a:latin typeface="Arial" pitchFamily="34" charset="0"/>
                <a:cs typeface="Arial" pitchFamily="34" charset="0"/>
              </a:rPr>
              <a:t>sclerotial</a:t>
            </a:r>
            <a:r>
              <a:rPr lang="en-US" sz="3200" dirty="0" smtClean="0">
                <a:latin typeface="Arial" pitchFamily="34" charset="0"/>
                <a:cs typeface="Arial" pitchFamily="34" charset="0"/>
              </a:rPr>
              <a:t> germination rate study. All microcosms were incubated at 28°C. At the end of the 4th week, </a:t>
            </a:r>
            <a:r>
              <a:rPr lang="en-US" sz="3200" dirty="0" err="1" smtClean="0">
                <a:latin typeface="Arial" pitchFamily="34" charset="0"/>
                <a:cs typeface="Arial" pitchFamily="34" charset="0"/>
              </a:rPr>
              <a:t>ungerminated</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sclerotia</a:t>
            </a:r>
            <a:r>
              <a:rPr lang="en-US" sz="3200" dirty="0" smtClean="0">
                <a:latin typeface="Arial" pitchFamily="34" charset="0"/>
                <a:cs typeface="Arial" pitchFamily="34" charset="0"/>
              </a:rPr>
              <a:t> were isolated from soil, put onto wet filter paper, and incubated at 28°C for 1 week to determine if they were still viable (survival rates).</a:t>
            </a:r>
          </a:p>
          <a:p>
            <a:r>
              <a:rPr lang="en-US" sz="3200" b="1" dirty="0" smtClean="0">
                <a:latin typeface="Arial" pitchFamily="34" charset="0"/>
                <a:cs typeface="Arial" pitchFamily="34" charset="0"/>
              </a:rPr>
              <a:t>    ITCs on </a:t>
            </a:r>
            <a:r>
              <a:rPr lang="en-US" sz="3200" b="1" i="1" dirty="0" smtClean="0">
                <a:latin typeface="Arial" pitchFamily="34" charset="0"/>
                <a:cs typeface="Arial" pitchFamily="34" charset="0"/>
              </a:rPr>
              <a:t>P. </a:t>
            </a:r>
            <a:r>
              <a:rPr lang="en-US" sz="3200" b="1" i="1" dirty="0" err="1" smtClean="0">
                <a:latin typeface="Arial" pitchFamily="34" charset="0"/>
                <a:cs typeface="Arial" pitchFamily="34" charset="0"/>
              </a:rPr>
              <a:t>omnivora</a:t>
            </a:r>
            <a:r>
              <a:rPr lang="en-US" sz="3200" b="1" dirty="0" smtClean="0">
                <a:latin typeface="Arial" pitchFamily="34" charset="0"/>
                <a:cs typeface="Arial" pitchFamily="34" charset="0"/>
              </a:rPr>
              <a:t>:</a:t>
            </a:r>
            <a:r>
              <a:rPr lang="en-US" sz="3200" dirty="0" smtClean="0">
                <a:latin typeface="Arial" pitchFamily="34" charset="0"/>
                <a:cs typeface="Arial" pitchFamily="34" charset="0"/>
              </a:rPr>
              <a:t> </a:t>
            </a:r>
            <a:r>
              <a:rPr lang="en-US" altLang="zh-CN" sz="3200" dirty="0" smtClean="0">
                <a:latin typeface="Arial" pitchFamily="34" charset="0"/>
                <a:cs typeface="Arial" pitchFamily="34" charset="0"/>
              </a:rPr>
              <a:t>A laboratory study with a completely randomized design (CRD) and two factorial treatments was used. The two treatment factors were chemical application rate and type of ITC. Dilution series of ITCs were made at 10</a:t>
            </a:r>
            <a:r>
              <a:rPr lang="en-US" altLang="zh-CN" sz="3200" baseline="30000" dirty="0" smtClean="0">
                <a:latin typeface="Arial" pitchFamily="34" charset="0"/>
                <a:cs typeface="Arial" pitchFamily="34" charset="0"/>
              </a:rPr>
              <a:t>-4</a:t>
            </a:r>
            <a:r>
              <a:rPr lang="en-US" altLang="zh-CN" sz="3200" dirty="0" smtClean="0">
                <a:latin typeface="Arial" pitchFamily="34" charset="0"/>
                <a:cs typeface="Arial" pitchFamily="34" charset="0"/>
              </a:rPr>
              <a:t>,10</a:t>
            </a:r>
            <a:r>
              <a:rPr lang="en-US" altLang="zh-CN" sz="3200" baseline="30000" dirty="0" smtClean="0">
                <a:latin typeface="Arial" pitchFamily="34" charset="0"/>
                <a:cs typeface="Arial" pitchFamily="34" charset="0"/>
              </a:rPr>
              <a:t>-3</a:t>
            </a:r>
            <a:r>
              <a:rPr lang="en-US" altLang="zh-CN" sz="3200" dirty="0" smtClean="0">
                <a:latin typeface="Arial" pitchFamily="34" charset="0"/>
                <a:cs typeface="Arial" pitchFamily="34" charset="0"/>
              </a:rPr>
              <a:t>,0.5X10</a:t>
            </a:r>
            <a:r>
              <a:rPr lang="en-US" altLang="zh-CN" sz="3200" baseline="30000" dirty="0" smtClean="0">
                <a:latin typeface="Arial" pitchFamily="34" charset="0"/>
                <a:cs typeface="Arial" pitchFamily="34" charset="0"/>
              </a:rPr>
              <a:t>-2</a:t>
            </a:r>
            <a:r>
              <a:rPr lang="en-US" altLang="zh-CN" sz="3200" dirty="0" smtClean="0">
                <a:latin typeface="Arial" pitchFamily="34" charset="0"/>
                <a:cs typeface="Arial" pitchFamily="34" charset="0"/>
              </a:rPr>
              <a:t>, 10</a:t>
            </a:r>
            <a:r>
              <a:rPr lang="en-US" altLang="zh-CN" sz="3200" baseline="30000" dirty="0" smtClean="0">
                <a:latin typeface="Arial" pitchFamily="34" charset="0"/>
                <a:cs typeface="Arial" pitchFamily="34" charset="0"/>
              </a:rPr>
              <a:t>-2</a:t>
            </a:r>
            <a:r>
              <a:rPr lang="en-US" altLang="zh-CN" sz="3200" dirty="0" smtClean="0">
                <a:latin typeface="Arial" pitchFamily="34" charset="0"/>
                <a:cs typeface="Arial" pitchFamily="34" charset="0"/>
              </a:rPr>
              <a:t>,0.5X10</a:t>
            </a:r>
            <a:r>
              <a:rPr lang="en-US" altLang="zh-CN" sz="3200" baseline="30000" dirty="0" smtClean="0">
                <a:latin typeface="Arial" pitchFamily="34" charset="0"/>
                <a:cs typeface="Arial" pitchFamily="34" charset="0"/>
              </a:rPr>
              <a:t>-1</a:t>
            </a:r>
            <a:r>
              <a:rPr lang="en-US" altLang="zh-CN" sz="3200" dirty="0" smtClean="0">
                <a:latin typeface="Arial" pitchFamily="34" charset="0"/>
                <a:cs typeface="Arial" pitchFamily="34" charset="0"/>
              </a:rPr>
              <a:t>, 10</a:t>
            </a:r>
            <a:r>
              <a:rPr lang="en-US" altLang="zh-CN" sz="3200" baseline="30000" dirty="0" smtClean="0">
                <a:latin typeface="Arial" pitchFamily="34" charset="0"/>
                <a:cs typeface="Arial" pitchFamily="34" charset="0"/>
              </a:rPr>
              <a:t>-1</a:t>
            </a:r>
            <a:r>
              <a:rPr lang="en-US" altLang="zh-CN" sz="3200" dirty="0" smtClean="0">
                <a:latin typeface="Arial" pitchFamily="34" charset="0"/>
                <a:cs typeface="Arial" pitchFamily="34" charset="0"/>
              </a:rPr>
              <a:t> and 10</a:t>
            </a:r>
            <a:r>
              <a:rPr lang="en-US" altLang="zh-CN" sz="3200" baseline="30000" dirty="0" smtClean="0">
                <a:latin typeface="Arial" pitchFamily="34" charset="0"/>
                <a:cs typeface="Arial" pitchFamily="34" charset="0"/>
              </a:rPr>
              <a:t>0</a:t>
            </a:r>
            <a:r>
              <a:rPr lang="en-US" altLang="zh-CN" sz="3200" dirty="0" smtClean="0">
                <a:latin typeface="Arial" pitchFamily="34" charset="0"/>
                <a:cs typeface="Arial" pitchFamily="34" charset="0"/>
              </a:rPr>
              <a:t> from pure ITCs resulting in chemical concentrations in the head space from 1.36X10</a:t>
            </a:r>
            <a:r>
              <a:rPr lang="en-US" altLang="zh-CN" sz="3200" baseline="30000" dirty="0" smtClean="0">
                <a:latin typeface="Arial" pitchFamily="34" charset="0"/>
                <a:cs typeface="Arial" pitchFamily="34" charset="0"/>
              </a:rPr>
              <a:t>-1</a:t>
            </a:r>
            <a:r>
              <a:rPr lang="en-US" altLang="zh-CN" sz="3200" dirty="0" smtClean="0">
                <a:latin typeface="Arial" pitchFamily="34" charset="0"/>
                <a:cs typeface="Arial" pitchFamily="34" charset="0"/>
              </a:rPr>
              <a:t>-1.36X10</a:t>
            </a:r>
            <a:r>
              <a:rPr lang="en-US" altLang="zh-CN" sz="3200" baseline="30000" dirty="0" smtClean="0">
                <a:latin typeface="Arial" pitchFamily="34" charset="0"/>
                <a:cs typeface="Arial" pitchFamily="34" charset="0"/>
              </a:rPr>
              <a:t>3</a:t>
            </a:r>
            <a:r>
              <a:rPr lang="en-US" altLang="zh-CN" sz="3200" dirty="0" smtClean="0">
                <a:latin typeface="Arial" pitchFamily="34" charset="0"/>
                <a:cs typeface="Arial" pitchFamily="34" charset="0"/>
              </a:rPr>
              <a:t> (µL </a:t>
            </a:r>
            <a:r>
              <a:rPr lang="en-US" altLang="zh-CN" sz="3200" dirty="0" err="1" smtClean="0">
                <a:latin typeface="Arial" pitchFamily="34" charset="0"/>
                <a:cs typeface="Arial" pitchFamily="34" charset="0"/>
              </a:rPr>
              <a:t>L</a:t>
            </a:r>
            <a:r>
              <a:rPr lang="en-US" altLang="zh-CN" sz="3200" baseline="30000" dirty="0" smtClean="0">
                <a:latin typeface="Arial" pitchFamily="34" charset="0"/>
                <a:cs typeface="Arial" pitchFamily="34" charset="0"/>
              </a:rPr>
              <a:t>-1</a:t>
            </a:r>
            <a:r>
              <a:rPr lang="en-US" altLang="zh-CN" sz="3200" dirty="0" smtClean="0">
                <a:latin typeface="Arial" pitchFamily="34" charset="0"/>
                <a:cs typeface="Arial" pitchFamily="34" charset="0"/>
              </a:rPr>
              <a:t>). Tested ITCs included </a:t>
            </a:r>
            <a:r>
              <a:rPr lang="en-US" altLang="zh-CN" sz="3200" dirty="0" err="1" smtClean="0">
                <a:latin typeface="Arial" pitchFamily="34" charset="0"/>
                <a:cs typeface="Arial" pitchFamily="34" charset="0"/>
              </a:rPr>
              <a:t>allyl</a:t>
            </a:r>
            <a:r>
              <a:rPr lang="en-US" altLang="zh-CN" sz="3200" dirty="0" smtClean="0">
                <a:latin typeface="Arial" pitchFamily="34" charset="0"/>
                <a:cs typeface="Arial" pitchFamily="34" charset="0"/>
              </a:rPr>
              <a:t>, phenyl, butyl, and benzyl ITC. Each treatment had 3 replicates.</a:t>
            </a:r>
            <a:endParaRPr lang="en-US" sz="3200" dirty="0" smtClean="0">
              <a:latin typeface="Arial" pitchFamily="34" charset="0"/>
              <a:cs typeface="Arial" pitchFamily="34" charset="0"/>
            </a:endParaRPr>
          </a:p>
        </p:txBody>
      </p:sp>
      <p:sp>
        <p:nvSpPr>
          <p:cNvPr id="9" name="TextBox 8"/>
          <p:cNvSpPr txBox="1"/>
          <p:nvPr/>
        </p:nvSpPr>
        <p:spPr>
          <a:xfrm>
            <a:off x="37414200" y="6189346"/>
            <a:ext cx="13258800" cy="18312705"/>
          </a:xfrm>
          <a:prstGeom prst="rect">
            <a:avLst/>
          </a:prstGeom>
          <a:solidFill>
            <a:schemeClr val="bg1"/>
          </a:solidFill>
          <a:ln>
            <a:solidFill>
              <a:schemeClr val="tx1"/>
            </a:solidFill>
          </a:ln>
        </p:spPr>
        <p:txBody>
          <a:bodyPr wrap="square" rtlCol="0">
            <a:spAutoFit/>
          </a:bodyPr>
          <a:lstStyle/>
          <a:p>
            <a:pPr marL="914400" indent="-914400"/>
            <a:r>
              <a:rPr lang="en-US" sz="3200" b="1" dirty="0" smtClean="0">
                <a:latin typeface="Arial" pitchFamily="34" charset="0"/>
                <a:cs typeface="Arial" pitchFamily="34" charset="0"/>
              </a:rPr>
              <a:t>1</a:t>
            </a:r>
            <a:r>
              <a:rPr lang="en-US" sz="3200" b="1" i="1" dirty="0" smtClean="0">
                <a:latin typeface="Arial" pitchFamily="34" charset="0"/>
                <a:cs typeface="Arial" pitchFamily="34" charset="0"/>
              </a:rPr>
              <a:t>. </a:t>
            </a:r>
            <a:r>
              <a:rPr lang="en-US" sz="3600" b="1" i="1" dirty="0" smtClean="0">
                <a:latin typeface="Arial" pitchFamily="34" charset="0"/>
                <a:cs typeface="Arial" pitchFamily="34" charset="0"/>
              </a:rPr>
              <a:t>P. </a:t>
            </a:r>
            <a:r>
              <a:rPr lang="en-US" sz="3600" b="1" i="1" dirty="0" err="1" smtClean="0">
                <a:latin typeface="Arial" pitchFamily="34" charset="0"/>
                <a:cs typeface="Arial" pitchFamily="34" charset="0"/>
              </a:rPr>
              <a:t>omnivora</a:t>
            </a:r>
            <a:r>
              <a:rPr lang="en-US" sz="3600" b="1" i="1" dirty="0" smtClean="0">
                <a:latin typeface="Arial" pitchFamily="34" charset="0"/>
                <a:cs typeface="Arial" pitchFamily="34" charset="0"/>
              </a:rPr>
              <a:t> </a:t>
            </a:r>
            <a:r>
              <a:rPr lang="en-US" sz="3600" b="1" dirty="0" smtClean="0">
                <a:latin typeface="Arial" pitchFamily="34" charset="0"/>
                <a:cs typeface="Arial" pitchFamily="34" charset="0"/>
              </a:rPr>
              <a:t>inhibition by </a:t>
            </a:r>
            <a:r>
              <a:rPr lang="en-US" sz="3600" b="1" i="1" dirty="0" err="1" smtClean="0">
                <a:latin typeface="Arial" pitchFamily="34" charset="0"/>
                <a:cs typeface="Arial" pitchFamily="34" charset="0"/>
              </a:rPr>
              <a:t>Brassicaceae</a:t>
            </a:r>
            <a:r>
              <a:rPr lang="en-US" sz="3600" b="1" dirty="0" smtClean="0">
                <a:latin typeface="Arial" pitchFamily="34" charset="0"/>
                <a:cs typeface="Arial" pitchFamily="34" charset="0"/>
              </a:rPr>
              <a:t>: </a:t>
            </a:r>
          </a:p>
          <a:p>
            <a:pPr marL="914400" indent="-914400"/>
            <a:endParaRPr lang="en-US" sz="3600" b="1" dirty="0" smtClean="0">
              <a:latin typeface="Arial" pitchFamily="34" charset="0"/>
              <a:cs typeface="Arial" pitchFamily="34" charset="0"/>
            </a:endParaRPr>
          </a:p>
          <a:p>
            <a:pPr marL="914400"/>
            <a:r>
              <a:rPr lang="en-US" sz="3600" dirty="0" smtClean="0">
                <a:latin typeface="Arial" pitchFamily="34" charset="0"/>
                <a:cs typeface="Arial" pitchFamily="34" charset="0"/>
              </a:rPr>
              <a:t>Mustard seed meal was the most effective treatment for suppressing germination of </a:t>
            </a:r>
            <a:r>
              <a:rPr lang="en-US" sz="3600" dirty="0" err="1" smtClean="0">
                <a:latin typeface="Arial" pitchFamily="34" charset="0"/>
                <a:cs typeface="Arial" pitchFamily="34" charset="0"/>
              </a:rPr>
              <a:t>sclerotia</a:t>
            </a:r>
            <a:r>
              <a:rPr lang="en-US" sz="3600" dirty="0" smtClean="0">
                <a:latin typeface="Arial" pitchFamily="34" charset="0"/>
                <a:cs typeface="Arial" pitchFamily="34" charset="0"/>
              </a:rPr>
              <a:t> and </a:t>
            </a:r>
            <a:r>
              <a:rPr lang="en-US" sz="3600" dirty="0" err="1" smtClean="0">
                <a:latin typeface="Arial" pitchFamily="34" charset="0"/>
                <a:cs typeface="Arial" pitchFamily="34" charset="0"/>
              </a:rPr>
              <a:t>hyphal</a:t>
            </a:r>
            <a:r>
              <a:rPr lang="en-US" sz="3600" dirty="0" smtClean="0">
                <a:latin typeface="Arial" pitchFamily="34" charset="0"/>
                <a:cs typeface="Arial" pitchFamily="34" charset="0"/>
              </a:rPr>
              <a:t> growth. Rapeseed and </a:t>
            </a:r>
            <a:r>
              <a:rPr lang="en-US" sz="3600" dirty="0" err="1" smtClean="0">
                <a:latin typeface="Arial" pitchFamily="34" charset="0"/>
                <a:cs typeface="Arial" pitchFamily="34" charset="0"/>
              </a:rPr>
              <a:t>camelina</a:t>
            </a:r>
            <a:r>
              <a:rPr lang="en-US" sz="3600" dirty="0" smtClean="0">
                <a:latin typeface="Arial" pitchFamily="34" charset="0"/>
                <a:cs typeface="Arial" pitchFamily="34" charset="0"/>
              </a:rPr>
              <a:t> showed less effective control of </a:t>
            </a:r>
            <a:r>
              <a:rPr lang="en-US" sz="3600" dirty="0" err="1" smtClean="0">
                <a:latin typeface="Arial" pitchFamily="34" charset="0"/>
                <a:cs typeface="Arial" pitchFamily="34" charset="0"/>
              </a:rPr>
              <a:t>sclerotial</a:t>
            </a:r>
            <a:r>
              <a:rPr lang="en-US" sz="3600" dirty="0" smtClean="0">
                <a:latin typeface="Arial" pitchFamily="34" charset="0"/>
                <a:cs typeface="Arial" pitchFamily="34" charset="0"/>
              </a:rPr>
              <a:t> germination and fungal </a:t>
            </a:r>
            <a:r>
              <a:rPr lang="en-US" sz="3600" dirty="0" err="1" smtClean="0">
                <a:latin typeface="Arial" pitchFamily="34" charset="0"/>
                <a:cs typeface="Arial" pitchFamily="34" charset="0"/>
              </a:rPr>
              <a:t>hyphal</a:t>
            </a:r>
            <a:r>
              <a:rPr lang="en-US" sz="3600" dirty="0" smtClean="0">
                <a:latin typeface="Arial" pitchFamily="34" charset="0"/>
                <a:cs typeface="Arial" pitchFamily="34" charset="0"/>
              </a:rPr>
              <a:t> growth than did mustard.</a:t>
            </a:r>
          </a:p>
          <a:p>
            <a:pPr marL="914400"/>
            <a:endParaRPr lang="en-US" sz="3600" b="1" dirty="0" smtClean="0">
              <a:latin typeface="Arial" pitchFamily="34" charset="0"/>
              <a:cs typeface="Arial" pitchFamily="34" charset="0"/>
            </a:endParaRPr>
          </a:p>
          <a:p>
            <a:pPr marL="914400" indent="-914400"/>
            <a:r>
              <a:rPr lang="en-US" sz="3600" b="1" dirty="0" smtClean="0">
                <a:latin typeface="Arial" pitchFamily="34" charset="0"/>
                <a:cs typeface="Arial" pitchFamily="34" charset="0"/>
              </a:rPr>
              <a:t>2. </a:t>
            </a:r>
            <a:r>
              <a:rPr lang="en-US" sz="3600" b="1" dirty="0" err="1" smtClean="0">
                <a:latin typeface="Arial" pitchFamily="34" charset="0"/>
                <a:cs typeface="Arial" pitchFamily="34" charset="0"/>
              </a:rPr>
              <a:t>Sclerotial</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vs</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hyphal</a:t>
            </a:r>
            <a:r>
              <a:rPr lang="en-US" sz="3600" b="1" dirty="0" smtClean="0">
                <a:latin typeface="Arial" pitchFamily="34" charset="0"/>
                <a:cs typeface="Arial" pitchFamily="34" charset="0"/>
              </a:rPr>
              <a:t> growth inhibition</a:t>
            </a:r>
          </a:p>
          <a:p>
            <a:pPr marL="914400" indent="-914400"/>
            <a:r>
              <a:rPr lang="en-US" sz="3600" dirty="0" smtClean="0">
                <a:latin typeface="Arial" pitchFamily="34" charset="0"/>
                <a:cs typeface="Arial" pitchFamily="34" charset="0"/>
              </a:rPr>
              <a:t>        </a:t>
            </a:r>
          </a:p>
          <a:p>
            <a:pPr marL="914400" indent="-914400"/>
            <a:r>
              <a:rPr lang="en-US" sz="3600" dirty="0" smtClean="0">
                <a:latin typeface="Arial" pitchFamily="34" charset="0"/>
                <a:cs typeface="Arial" pitchFamily="34" charset="0"/>
              </a:rPr>
              <a:t>       Generally, the tested seed meals inhibited </a:t>
            </a:r>
            <a:r>
              <a:rPr lang="en-US" sz="3600" dirty="0" err="1" smtClean="0">
                <a:latin typeface="Arial" pitchFamily="34" charset="0"/>
                <a:cs typeface="Arial" pitchFamily="34" charset="0"/>
              </a:rPr>
              <a:t>hyphal</a:t>
            </a:r>
            <a:r>
              <a:rPr lang="en-US" sz="3600" dirty="0" smtClean="0">
                <a:latin typeface="Arial" pitchFamily="34" charset="0"/>
                <a:cs typeface="Arial" pitchFamily="34" charset="0"/>
              </a:rPr>
              <a:t> growth to a greater extent than they inhibited the germination of </a:t>
            </a:r>
            <a:r>
              <a:rPr lang="en-US" sz="3600" dirty="0" err="1" smtClean="0">
                <a:latin typeface="Arial" pitchFamily="34" charset="0"/>
                <a:cs typeface="Arial" pitchFamily="34" charset="0"/>
              </a:rPr>
              <a:t>sclerotia</a:t>
            </a:r>
            <a:r>
              <a:rPr lang="en-US" sz="3600" dirty="0" smtClean="0">
                <a:latin typeface="Arial" pitchFamily="34" charset="0"/>
                <a:cs typeface="Arial" pitchFamily="34" charset="0"/>
              </a:rPr>
              <a:t>.  This may due to the differences in the morphology and structure of </a:t>
            </a:r>
            <a:r>
              <a:rPr lang="en-US" sz="3600" dirty="0" err="1" smtClean="0">
                <a:latin typeface="Arial" pitchFamily="34" charset="0"/>
                <a:cs typeface="Arial" pitchFamily="34" charset="0"/>
              </a:rPr>
              <a:t>sclerotia</a:t>
            </a:r>
            <a:r>
              <a:rPr lang="en-US" sz="3600" dirty="0" smtClean="0">
                <a:latin typeface="Arial" pitchFamily="34" charset="0"/>
                <a:cs typeface="Arial" pitchFamily="34" charset="0"/>
              </a:rPr>
              <a:t> and their relative sensitivities to the </a:t>
            </a:r>
            <a:r>
              <a:rPr lang="en-US" sz="3600" dirty="0" err="1" smtClean="0">
                <a:latin typeface="Arial" pitchFamily="34" charset="0"/>
                <a:cs typeface="Arial" pitchFamily="34" charset="0"/>
              </a:rPr>
              <a:t>allelochemicals</a:t>
            </a:r>
            <a:r>
              <a:rPr lang="en-US" sz="3600" dirty="0" smtClean="0">
                <a:latin typeface="Arial" pitchFamily="34" charset="0"/>
                <a:cs typeface="Arial" pitchFamily="34" charset="0"/>
              </a:rPr>
              <a:t> released from the added seed meals.</a:t>
            </a:r>
          </a:p>
          <a:p>
            <a:endParaRPr lang="en-US" sz="3600" dirty="0" smtClean="0">
              <a:latin typeface="Arial" pitchFamily="34" charset="0"/>
              <a:cs typeface="Arial" pitchFamily="34" charset="0"/>
            </a:endParaRPr>
          </a:p>
          <a:p>
            <a:r>
              <a:rPr lang="en-US" sz="3600" b="1" dirty="0" smtClean="0">
                <a:latin typeface="Arial" pitchFamily="34" charset="0"/>
                <a:cs typeface="Arial" pitchFamily="34" charset="0"/>
              </a:rPr>
              <a:t>3. Effect of ITCs on </a:t>
            </a:r>
            <a:r>
              <a:rPr lang="en-US" sz="3600" b="1" i="1" dirty="0" smtClean="0">
                <a:latin typeface="Arial" pitchFamily="34" charset="0"/>
                <a:cs typeface="Arial" pitchFamily="34" charset="0"/>
              </a:rPr>
              <a:t>P. </a:t>
            </a:r>
            <a:r>
              <a:rPr lang="en-US" sz="3600" b="1" i="1" dirty="0" err="1" smtClean="0">
                <a:latin typeface="Arial" pitchFamily="34" charset="0"/>
                <a:cs typeface="Arial" pitchFamily="34" charset="0"/>
              </a:rPr>
              <a:t>omnivora</a:t>
            </a:r>
            <a:r>
              <a:rPr lang="en-US" sz="3600" b="1" i="1" dirty="0" smtClean="0">
                <a:latin typeface="Arial" pitchFamily="34" charset="0"/>
                <a:cs typeface="Arial" pitchFamily="34" charset="0"/>
              </a:rPr>
              <a:t> </a:t>
            </a:r>
            <a:r>
              <a:rPr lang="en-US" sz="3600" b="1" dirty="0" smtClean="0">
                <a:latin typeface="Arial" pitchFamily="34" charset="0"/>
                <a:cs typeface="Arial" pitchFamily="34" charset="0"/>
              </a:rPr>
              <a:t>growth</a:t>
            </a:r>
          </a:p>
          <a:p>
            <a:pPr marL="914400" indent="-914400"/>
            <a:r>
              <a:rPr lang="en-US" sz="3600" dirty="0" smtClean="0">
                <a:latin typeface="Arial" pitchFamily="34" charset="0"/>
                <a:cs typeface="Arial" pitchFamily="34" charset="0"/>
              </a:rPr>
              <a:t>        </a:t>
            </a:r>
          </a:p>
          <a:p>
            <a:pPr marL="914400" indent="-914400"/>
            <a:r>
              <a:rPr lang="en-US" sz="3600" dirty="0" smtClean="0">
                <a:latin typeface="Arial" pitchFamily="34" charset="0"/>
                <a:cs typeface="Arial" pitchFamily="34" charset="0"/>
              </a:rPr>
              <a:t>       The mechanisms involved in the inhibition of </a:t>
            </a:r>
            <a:r>
              <a:rPr lang="en-US" sz="3600" i="1" dirty="0" smtClean="0">
                <a:latin typeface="Arial" pitchFamily="34" charset="0"/>
                <a:cs typeface="Arial" pitchFamily="34" charset="0"/>
              </a:rPr>
              <a:t>P. </a:t>
            </a:r>
            <a:r>
              <a:rPr lang="en-US" sz="3600" i="1" dirty="0" err="1" smtClean="0">
                <a:latin typeface="Arial" pitchFamily="34" charset="0"/>
                <a:cs typeface="Arial" pitchFamily="34" charset="0"/>
              </a:rPr>
              <a:t>omnivora</a:t>
            </a:r>
            <a:r>
              <a:rPr lang="en-US" sz="3600" i="1" dirty="0" smtClean="0">
                <a:latin typeface="Arial" pitchFamily="34" charset="0"/>
                <a:cs typeface="Arial" pitchFamily="34" charset="0"/>
              </a:rPr>
              <a:t> </a:t>
            </a:r>
            <a:r>
              <a:rPr lang="en-US" sz="3600" dirty="0" smtClean="0">
                <a:latin typeface="Arial" pitchFamily="34" charset="0"/>
                <a:cs typeface="Arial" pitchFamily="34" charset="0"/>
              </a:rPr>
              <a:t>by various seed meals have not been fully elucidated, but previous studies on other pathogens indicated that </a:t>
            </a:r>
            <a:r>
              <a:rPr lang="en-US" sz="3600" dirty="0" err="1" smtClean="0">
                <a:latin typeface="Arial" pitchFamily="34" charset="0"/>
                <a:cs typeface="Arial" pitchFamily="34" charset="0"/>
              </a:rPr>
              <a:t>allelochemicals</a:t>
            </a:r>
            <a:r>
              <a:rPr lang="en-US" sz="3600" dirty="0" smtClean="0">
                <a:latin typeface="Arial" pitchFamily="34" charset="0"/>
                <a:cs typeface="Arial" pitchFamily="34" charset="0"/>
              </a:rPr>
              <a:t> from seed meals played a major role.  ITCs, thought to be one of the major hydrolysis products from </a:t>
            </a:r>
            <a:r>
              <a:rPr lang="en-US" sz="3600" i="1" dirty="0" err="1" smtClean="0">
                <a:latin typeface="Arial" pitchFamily="34" charset="0"/>
                <a:cs typeface="Arial" pitchFamily="34" charset="0"/>
              </a:rPr>
              <a:t>Brassicaceae</a:t>
            </a:r>
            <a:r>
              <a:rPr lang="en-US" sz="3600" dirty="0" smtClean="0">
                <a:latin typeface="Arial" pitchFamily="34" charset="0"/>
                <a:cs typeface="Arial" pitchFamily="34" charset="0"/>
              </a:rPr>
              <a:t> seed meals, were found to suppress </a:t>
            </a:r>
            <a:r>
              <a:rPr lang="en-US" sz="3600" i="1" dirty="0" smtClean="0">
                <a:latin typeface="Arial" pitchFamily="34" charset="0"/>
                <a:cs typeface="Arial" pitchFamily="34" charset="0"/>
              </a:rPr>
              <a:t>P. </a:t>
            </a:r>
            <a:r>
              <a:rPr lang="en-US" sz="3600" i="1" dirty="0" err="1" smtClean="0">
                <a:latin typeface="Arial" pitchFamily="34" charset="0"/>
                <a:cs typeface="Arial" pitchFamily="34" charset="0"/>
              </a:rPr>
              <a:t>omnivora</a:t>
            </a:r>
            <a:r>
              <a:rPr lang="en-US" sz="3600" i="1" dirty="0" smtClean="0">
                <a:latin typeface="Arial" pitchFamily="34" charset="0"/>
                <a:cs typeface="Arial" pitchFamily="34" charset="0"/>
              </a:rPr>
              <a:t> </a:t>
            </a:r>
            <a:r>
              <a:rPr lang="en-US" sz="3600" dirty="0" err="1" smtClean="0">
                <a:latin typeface="Arial" pitchFamily="34" charset="0"/>
                <a:cs typeface="Arial" pitchFamily="34" charset="0"/>
              </a:rPr>
              <a:t>hyphal</a:t>
            </a:r>
            <a:r>
              <a:rPr lang="en-US" sz="3600" dirty="0" smtClean="0">
                <a:latin typeface="Arial" pitchFamily="34" charset="0"/>
                <a:cs typeface="Arial" pitchFamily="34" charset="0"/>
              </a:rPr>
              <a:t> growth in pure culture.  </a:t>
            </a:r>
            <a:r>
              <a:rPr lang="en-US" sz="3600" dirty="0" err="1" smtClean="0">
                <a:latin typeface="Arial" pitchFamily="34" charset="0"/>
                <a:cs typeface="Arial" pitchFamily="34" charset="0"/>
              </a:rPr>
              <a:t>Allyl</a:t>
            </a:r>
            <a:r>
              <a:rPr lang="en-US" sz="3600" dirty="0" smtClean="0">
                <a:latin typeface="Arial" pitchFamily="34" charset="0"/>
                <a:cs typeface="Arial" pitchFamily="34" charset="0"/>
              </a:rPr>
              <a:t>-ITC, which is the most concentrated  type of ITC in the mustard used in this experiment, was found to be highly suppressive to the growth of  </a:t>
            </a:r>
            <a:r>
              <a:rPr lang="en-US" sz="3600" i="1" dirty="0" smtClean="0">
                <a:latin typeface="Arial" pitchFamily="34" charset="0"/>
                <a:cs typeface="Arial" pitchFamily="34" charset="0"/>
              </a:rPr>
              <a:t>P. </a:t>
            </a:r>
            <a:r>
              <a:rPr lang="en-US" sz="3600" i="1" dirty="0" err="1" smtClean="0">
                <a:latin typeface="Arial" pitchFamily="34" charset="0"/>
                <a:cs typeface="Arial" pitchFamily="34" charset="0"/>
              </a:rPr>
              <a:t>omnivora</a:t>
            </a:r>
            <a:r>
              <a:rPr lang="en-US" sz="3600" i="1" dirty="0" smtClean="0">
                <a:latin typeface="Arial" pitchFamily="34" charset="0"/>
                <a:cs typeface="Arial" pitchFamily="34" charset="0"/>
              </a:rPr>
              <a:t>.  </a:t>
            </a:r>
            <a:r>
              <a:rPr lang="en-US" sz="3600" dirty="0" smtClean="0">
                <a:latin typeface="Arial" pitchFamily="34" charset="0"/>
                <a:cs typeface="Arial" pitchFamily="34" charset="0"/>
              </a:rPr>
              <a:t>These results suggest that suppression of </a:t>
            </a:r>
            <a:r>
              <a:rPr lang="en-US" sz="3600" i="1" dirty="0" smtClean="0">
                <a:latin typeface="Arial" pitchFamily="34" charset="0"/>
                <a:cs typeface="Arial" pitchFamily="34" charset="0"/>
              </a:rPr>
              <a:t>P. </a:t>
            </a:r>
            <a:r>
              <a:rPr lang="en-US" sz="3600" i="1" dirty="0" err="1" smtClean="0">
                <a:latin typeface="Arial" pitchFamily="34" charset="0"/>
                <a:cs typeface="Arial" pitchFamily="34" charset="0"/>
              </a:rPr>
              <a:t>omnivora</a:t>
            </a:r>
            <a:r>
              <a:rPr lang="en-US" sz="3600" dirty="0" smtClean="0">
                <a:latin typeface="Arial" pitchFamily="34" charset="0"/>
                <a:cs typeface="Arial" pitchFamily="34" charset="0"/>
              </a:rPr>
              <a:t> by selected seed meals may be largely due to the production of  </a:t>
            </a:r>
            <a:r>
              <a:rPr lang="en-US" sz="3600" dirty="0" err="1" smtClean="0">
                <a:latin typeface="Arial" pitchFamily="34" charset="0"/>
                <a:cs typeface="Arial" pitchFamily="34" charset="0"/>
              </a:rPr>
              <a:t>allelochemicals</a:t>
            </a:r>
            <a:r>
              <a:rPr lang="en-US" sz="3600" dirty="0" smtClean="0">
                <a:latin typeface="Arial" pitchFamily="34" charset="0"/>
                <a:cs typeface="Arial" pitchFamily="34" charset="0"/>
              </a:rPr>
              <a:t> (e.g., </a:t>
            </a:r>
            <a:r>
              <a:rPr lang="en-US" sz="3600" dirty="0" err="1" smtClean="0">
                <a:latin typeface="Arial" pitchFamily="34" charset="0"/>
                <a:cs typeface="Arial" pitchFamily="34" charset="0"/>
              </a:rPr>
              <a:t>allyl</a:t>
            </a:r>
            <a:r>
              <a:rPr lang="en-US" sz="3600" dirty="0" smtClean="0">
                <a:latin typeface="Arial" pitchFamily="34" charset="0"/>
                <a:cs typeface="Arial" pitchFamily="34" charset="0"/>
              </a:rPr>
              <a:t>-ITC) following application.</a:t>
            </a:r>
            <a:r>
              <a:rPr lang="en-US" sz="3200" dirty="0" smtClean="0">
                <a:latin typeface="Arial" pitchFamily="34" charset="0"/>
                <a:cs typeface="Arial" pitchFamily="34" charset="0"/>
              </a:rPr>
              <a:t> </a:t>
            </a:r>
          </a:p>
          <a:p>
            <a:pPr marL="914400" indent="-914400"/>
            <a:endParaRPr lang="en-US" sz="3200" dirty="0">
              <a:latin typeface="Arial" pitchFamily="34" charset="0"/>
              <a:cs typeface="Arial" pitchFamily="34" charset="0"/>
            </a:endParaRPr>
          </a:p>
        </p:txBody>
      </p:sp>
      <p:sp>
        <p:nvSpPr>
          <p:cNvPr id="14338" name="Rectangle 2"/>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0" name="Rectangle 4"/>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2" name="Rectangle 6"/>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4" name="Rectangle 8"/>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6" name="Rectangle 10"/>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8" name="Rectangle 12"/>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0" name="Rectangle 14"/>
          <p:cNvSpPr>
            <a:spLocks noChangeArrowheads="1"/>
          </p:cNvSpPr>
          <p:nvPr/>
        </p:nvSpPr>
        <p:spPr bwMode="auto">
          <a:xfrm>
            <a:off x="0" y="-646331"/>
            <a:ext cx="18473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 name="Picture 29" descr="http://agcomm.tamu.edu/resources/logos/research/2color/plain/AgriLife%20RESEARCH%20logo%20(2-color).jpg"/>
          <p:cNvPicPr>
            <a:picLocks noChangeAspect="1" noChangeArrowheads="1"/>
          </p:cNvPicPr>
          <p:nvPr/>
        </p:nvPicPr>
        <p:blipFill>
          <a:blip r:embed="rId4" cstate="print"/>
          <a:srcRect/>
          <a:stretch>
            <a:fillRect/>
          </a:stretch>
        </p:blipFill>
        <p:spPr bwMode="auto">
          <a:xfrm>
            <a:off x="42748200" y="2158156"/>
            <a:ext cx="7086600" cy="1804244"/>
          </a:xfrm>
          <a:prstGeom prst="rect">
            <a:avLst/>
          </a:prstGeom>
          <a:noFill/>
          <a:ln>
            <a:noFill/>
          </a:ln>
        </p:spPr>
      </p:pic>
      <p:sp>
        <p:nvSpPr>
          <p:cNvPr id="51" name="TextBox 50"/>
          <p:cNvSpPr txBox="1"/>
          <p:nvPr/>
        </p:nvSpPr>
        <p:spPr>
          <a:xfrm>
            <a:off x="600074" y="26327101"/>
            <a:ext cx="18004536" cy="584775"/>
          </a:xfrm>
          <a:prstGeom prst="rect">
            <a:avLst/>
          </a:prstGeom>
          <a:solidFill>
            <a:schemeClr val="bg1"/>
          </a:solidFill>
        </p:spPr>
        <p:txBody>
          <a:bodyPr wrap="square" rtlCol="0">
            <a:spAutoFit/>
          </a:bodyPr>
          <a:lstStyle/>
          <a:p>
            <a:r>
              <a:rPr lang="en-US" sz="3200" b="1" i="1" dirty="0" smtClean="0">
                <a:latin typeface="Arial" pitchFamily="34" charset="0"/>
                <a:cs typeface="Arial" pitchFamily="34" charset="0"/>
              </a:rPr>
              <a:t>P. </a:t>
            </a:r>
            <a:r>
              <a:rPr lang="en-US" sz="3200" b="1" i="1" dirty="0" err="1" smtClean="0">
                <a:latin typeface="Arial" pitchFamily="34" charset="0"/>
                <a:cs typeface="Arial" pitchFamily="34" charset="0"/>
              </a:rPr>
              <a:t>omnivora</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sclerotial</a:t>
            </a:r>
            <a:r>
              <a:rPr lang="en-US" sz="3200" b="1" dirty="0" smtClean="0">
                <a:latin typeface="Arial" pitchFamily="34" charset="0"/>
                <a:cs typeface="Arial" pitchFamily="34" charset="0"/>
              </a:rPr>
              <a:t> germination rates after 1, 2, 3, and 4 weeks of incubation</a:t>
            </a:r>
            <a:r>
              <a:rPr lang="en-US" sz="2800" b="1" dirty="0" smtClean="0"/>
              <a:t>. </a:t>
            </a:r>
            <a:endParaRPr lang="en-US" sz="2800" b="1" dirty="0">
              <a:latin typeface="Arial" pitchFamily="34" charset="0"/>
              <a:cs typeface="Arial" pitchFamily="34" charset="0"/>
            </a:endParaRPr>
          </a:p>
        </p:txBody>
      </p:sp>
      <p:sp>
        <p:nvSpPr>
          <p:cNvPr id="52" name="TextBox 51"/>
          <p:cNvSpPr txBox="1"/>
          <p:nvPr/>
        </p:nvSpPr>
        <p:spPr>
          <a:xfrm>
            <a:off x="33299400" y="6981825"/>
            <a:ext cx="3810000" cy="6124754"/>
          </a:xfrm>
          <a:prstGeom prst="rect">
            <a:avLst/>
          </a:prstGeom>
          <a:solidFill>
            <a:schemeClr val="bg1"/>
          </a:solidFill>
        </p:spPr>
        <p:txBody>
          <a:bodyPr wrap="square" rtlCol="0">
            <a:spAutoFit/>
          </a:bodyPr>
          <a:lstStyle/>
          <a:p>
            <a:r>
              <a:rPr lang="en-US" sz="2800" dirty="0" smtClean="0">
                <a:latin typeface="Arial" pitchFamily="34" charset="0"/>
                <a:cs typeface="Arial" pitchFamily="34" charset="0"/>
              </a:rPr>
              <a:t>Different letters indicate significant difference (P&lt;0.05). </a:t>
            </a:r>
          </a:p>
          <a:p>
            <a:endParaRPr lang="en-US" sz="2800" dirty="0" smtClean="0">
              <a:latin typeface="Arial" pitchFamily="34" charset="0"/>
              <a:cs typeface="Arial" pitchFamily="34" charset="0"/>
            </a:endParaRPr>
          </a:p>
          <a:p>
            <a:r>
              <a:rPr lang="en-US" sz="2800" dirty="0" err="1" smtClean="0">
                <a:latin typeface="Arial" pitchFamily="34" charset="0"/>
                <a:cs typeface="Arial" pitchFamily="34" charset="0"/>
              </a:rPr>
              <a:t>Sclerotia</a:t>
            </a:r>
            <a:r>
              <a:rPr lang="en-US" sz="2800" dirty="0" smtClean="0">
                <a:latin typeface="Arial" pitchFamily="34" charset="0"/>
                <a:cs typeface="Arial" pitchFamily="34" charset="0"/>
              </a:rPr>
              <a:t> that survived include those already germinated in soil (shown as green bars) and those inhibited in soil but germinated when isolated from soil (shown as brown bars). </a:t>
            </a:r>
          </a:p>
          <a:p>
            <a:endParaRPr lang="en-US" sz="2800" dirty="0" smtClean="0">
              <a:latin typeface="Arial" pitchFamily="34" charset="0"/>
              <a:cs typeface="Arial" pitchFamily="34" charset="0"/>
            </a:endParaRPr>
          </a:p>
        </p:txBody>
      </p:sp>
      <p:sp>
        <p:nvSpPr>
          <p:cNvPr id="53" name="TextBox 52"/>
          <p:cNvSpPr txBox="1"/>
          <p:nvPr/>
        </p:nvSpPr>
        <p:spPr>
          <a:xfrm>
            <a:off x="33680400" y="16785157"/>
            <a:ext cx="3429000" cy="8463855"/>
          </a:xfrm>
          <a:prstGeom prst="rect">
            <a:avLst/>
          </a:prstGeom>
          <a:solidFill>
            <a:schemeClr val="bg1"/>
          </a:solidFill>
        </p:spPr>
        <p:txBody>
          <a:bodyPr wrap="square" rtlCol="0">
            <a:spAutoFit/>
          </a:bodyPr>
          <a:lstStyle/>
          <a:p>
            <a:r>
              <a:rPr lang="en-US" sz="3200" dirty="0" smtClean="0">
                <a:latin typeface="Arial" pitchFamily="34" charset="0"/>
                <a:cs typeface="Arial" pitchFamily="34" charset="0"/>
              </a:rPr>
              <a:t>Different letters indicate significant difference (P&lt;0.05). </a:t>
            </a:r>
          </a:p>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All of the tested oilseed meals significantly reduced </a:t>
            </a:r>
            <a:r>
              <a:rPr lang="en-US" sz="3200" i="1" dirty="0" smtClean="0">
                <a:latin typeface="Arial" pitchFamily="34" charset="0"/>
                <a:cs typeface="Arial" pitchFamily="34" charset="0"/>
              </a:rPr>
              <a:t>P. </a:t>
            </a:r>
            <a:r>
              <a:rPr lang="en-US" sz="3200" i="1" dirty="0" err="1" smtClean="0">
                <a:latin typeface="Arial" pitchFamily="34" charset="0"/>
                <a:cs typeface="Arial" pitchFamily="34" charset="0"/>
              </a:rPr>
              <a:t>omnivora</a:t>
            </a:r>
            <a:r>
              <a:rPr lang="en-US" sz="3200" dirty="0" smtClean="0">
                <a:latin typeface="Arial" pitchFamily="34" charset="0"/>
                <a:cs typeface="Arial" pitchFamily="34" charset="0"/>
              </a:rPr>
              <a:t> fungal </a:t>
            </a:r>
            <a:r>
              <a:rPr lang="en-US" sz="3200" dirty="0" err="1" smtClean="0">
                <a:latin typeface="Arial" pitchFamily="34" charset="0"/>
                <a:cs typeface="Arial" pitchFamily="34" charset="0"/>
              </a:rPr>
              <a:t>hyphal</a:t>
            </a:r>
            <a:r>
              <a:rPr lang="en-US" sz="3200" dirty="0" smtClean="0">
                <a:latin typeface="Arial" pitchFamily="34" charset="0"/>
                <a:cs typeface="Arial" pitchFamily="34" charset="0"/>
              </a:rPr>
              <a:t> growth in soil with rapeseed and mustard seed meals being the most effective. </a:t>
            </a:r>
            <a:endParaRPr lang="en-US" sz="3200" dirty="0">
              <a:latin typeface="Arial" pitchFamily="34" charset="0"/>
              <a:cs typeface="Arial" pitchFamily="34" charset="0"/>
            </a:endParaRPr>
          </a:p>
        </p:txBody>
      </p:sp>
      <p:sp>
        <p:nvSpPr>
          <p:cNvPr id="59" name="TextBox 58"/>
          <p:cNvSpPr txBox="1"/>
          <p:nvPr/>
        </p:nvSpPr>
        <p:spPr>
          <a:xfrm>
            <a:off x="609600" y="25303555"/>
            <a:ext cx="18004536" cy="1015926"/>
          </a:xfrm>
          <a:prstGeom prst="rect">
            <a:avLst/>
          </a:prstGeom>
          <a:solidFill>
            <a:srgbClr val="640000"/>
          </a:solidFill>
        </p:spPr>
        <p:txBody>
          <a:bodyPr wrap="square" rtlCol="0">
            <a:spAutoFit/>
          </a:bodyPr>
          <a:lstStyle/>
          <a:p>
            <a:pPr algn="ctr"/>
            <a:r>
              <a:rPr lang="en-US" sz="6000" dirty="0" smtClean="0">
                <a:solidFill>
                  <a:schemeClr val="accent3">
                    <a:lumMod val="20000"/>
                    <a:lumOff val="80000"/>
                  </a:schemeClr>
                </a:solidFill>
                <a:latin typeface="Arial Black" pitchFamily="34" charset="0"/>
                <a:cs typeface="Arial" pitchFamily="34" charset="0"/>
              </a:rPr>
              <a:t>Result</a:t>
            </a:r>
            <a:r>
              <a:rPr lang="en-US" sz="6000" b="1" dirty="0" smtClean="0">
                <a:solidFill>
                  <a:schemeClr val="accent3">
                    <a:lumMod val="20000"/>
                    <a:lumOff val="80000"/>
                  </a:schemeClr>
                </a:solidFill>
                <a:latin typeface="Arial Black" pitchFamily="34" charset="0"/>
                <a:cs typeface="Arial" pitchFamily="34" charset="0"/>
              </a:rPr>
              <a:t>s</a:t>
            </a:r>
            <a:endParaRPr lang="en-US" sz="6000" b="1" dirty="0">
              <a:solidFill>
                <a:schemeClr val="accent3">
                  <a:lumMod val="20000"/>
                  <a:lumOff val="80000"/>
                </a:schemeClr>
              </a:solidFill>
              <a:latin typeface="Arial Black" pitchFamily="34" charset="0"/>
              <a:cs typeface="Arial" pitchFamily="34" charset="0"/>
            </a:endParaRPr>
          </a:p>
        </p:txBody>
      </p:sp>
      <p:sp>
        <p:nvSpPr>
          <p:cNvPr id="86" name="TextBox 85"/>
          <p:cNvSpPr txBox="1"/>
          <p:nvPr/>
        </p:nvSpPr>
        <p:spPr>
          <a:xfrm>
            <a:off x="37414200" y="25780365"/>
            <a:ext cx="13258800" cy="2862322"/>
          </a:xfrm>
          <a:prstGeom prst="rect">
            <a:avLst/>
          </a:prstGeom>
          <a:solidFill>
            <a:schemeClr val="bg1"/>
          </a:solidFill>
        </p:spPr>
        <p:txBody>
          <a:bodyPr wrap="square" rtlCol="0">
            <a:spAutoFit/>
          </a:bodyPr>
          <a:lstStyle/>
          <a:p>
            <a:pPr>
              <a:buClr>
                <a:schemeClr val="accent3">
                  <a:lumMod val="50000"/>
                </a:schemeClr>
              </a:buClr>
            </a:pPr>
            <a:r>
              <a:rPr lang="en-US" sz="3200" dirty="0" smtClean="0">
                <a:latin typeface="Arial" pitchFamily="34" charset="0"/>
                <a:cs typeface="Arial" pitchFamily="34" charset="0"/>
              </a:rPr>
              <a:t>        </a:t>
            </a:r>
            <a:r>
              <a:rPr lang="en-US" sz="3600" dirty="0" smtClean="0">
                <a:latin typeface="Arial" pitchFamily="34" charset="0"/>
                <a:cs typeface="Arial" pitchFamily="34" charset="0"/>
              </a:rPr>
              <a:t>Oilseed meals of </a:t>
            </a:r>
            <a:r>
              <a:rPr lang="en-US" sz="3600" i="1" dirty="0" err="1" smtClean="0">
                <a:latin typeface="Arial" pitchFamily="34" charset="0"/>
                <a:cs typeface="Arial" pitchFamily="34" charset="0"/>
              </a:rPr>
              <a:t>Brassicaceae</a:t>
            </a:r>
            <a:r>
              <a:rPr lang="en-US" sz="3600" dirty="0" smtClean="0">
                <a:latin typeface="Arial" pitchFamily="34" charset="0"/>
                <a:cs typeface="Arial" pitchFamily="34" charset="0"/>
              </a:rPr>
              <a:t> and </a:t>
            </a:r>
            <a:r>
              <a:rPr lang="en-US" sz="3600" i="1" dirty="0" err="1" smtClean="0">
                <a:latin typeface="Arial" pitchFamily="34" charset="0"/>
                <a:cs typeface="Arial" pitchFamily="34" charset="0"/>
              </a:rPr>
              <a:t>Jatropha</a:t>
            </a:r>
            <a:r>
              <a:rPr lang="en-US" sz="3600" dirty="0" smtClean="0">
                <a:latin typeface="Arial" pitchFamily="34" charset="0"/>
                <a:cs typeface="Arial" pitchFamily="34" charset="0"/>
              </a:rPr>
              <a:t> in our study inhibited </a:t>
            </a:r>
            <a:r>
              <a:rPr lang="en-US" sz="3600" i="1" dirty="0" smtClean="0">
                <a:latin typeface="Arial" pitchFamily="34" charset="0"/>
                <a:cs typeface="Arial" pitchFamily="34" charset="0"/>
              </a:rPr>
              <a:t>P. </a:t>
            </a:r>
            <a:r>
              <a:rPr lang="en-US" sz="3600" i="1" dirty="0" err="1" smtClean="0">
                <a:latin typeface="Arial" pitchFamily="34" charset="0"/>
                <a:cs typeface="Arial" pitchFamily="34" charset="0"/>
              </a:rPr>
              <a:t>omnivora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sclerotial</a:t>
            </a:r>
            <a:r>
              <a:rPr lang="en-US" sz="3600" dirty="0" smtClean="0">
                <a:latin typeface="Arial" pitchFamily="34" charset="0"/>
                <a:cs typeface="Arial" pitchFamily="34" charset="0"/>
              </a:rPr>
              <a:t> germination and </a:t>
            </a:r>
            <a:r>
              <a:rPr lang="en-US" sz="3600" dirty="0" err="1" smtClean="0">
                <a:latin typeface="Arial" pitchFamily="34" charset="0"/>
                <a:cs typeface="Arial" pitchFamily="34" charset="0"/>
              </a:rPr>
              <a:t>hyphal</a:t>
            </a:r>
            <a:r>
              <a:rPr lang="en-US" sz="3600" dirty="0" smtClean="0">
                <a:latin typeface="Arial" pitchFamily="34" charset="0"/>
                <a:cs typeface="Arial" pitchFamily="34" charset="0"/>
              </a:rPr>
              <a:t> growth in soil.  This suggests that land application of such seed meals, especially mustard, might be a promising strategy for controlling cotton root rot.</a:t>
            </a:r>
          </a:p>
        </p:txBody>
      </p:sp>
      <p:graphicFrame>
        <p:nvGraphicFramePr>
          <p:cNvPr id="56" name="Table 55"/>
          <p:cNvGraphicFramePr>
            <a:graphicFrameLocks noGrp="1"/>
          </p:cNvGraphicFramePr>
          <p:nvPr/>
        </p:nvGraphicFramePr>
        <p:xfrm>
          <a:off x="609600" y="26935938"/>
          <a:ext cx="12115797" cy="8668512"/>
        </p:xfrm>
        <a:graphic>
          <a:graphicData uri="http://schemas.openxmlformats.org/drawingml/2006/table">
            <a:tbl>
              <a:tblPr>
                <a:tableStyleId>{793D81CF-94F2-401A-BA57-92F5A7B2D0C5}</a:tableStyleId>
              </a:tblPr>
              <a:tblGrid>
                <a:gridCol w="2603146"/>
                <a:gridCol w="2377097"/>
                <a:gridCol w="2378518"/>
                <a:gridCol w="2378518"/>
                <a:gridCol w="2378518"/>
              </a:tblGrid>
              <a:tr h="713232">
                <a:tc rowSpan="2">
                  <a:txBody>
                    <a:bodyPr/>
                    <a:lstStyle/>
                    <a:p>
                      <a:pPr marL="0" marR="0" algn="ctr">
                        <a:lnSpc>
                          <a:spcPct val="150000"/>
                        </a:lnSpc>
                        <a:spcBef>
                          <a:spcPts val="0"/>
                        </a:spcBef>
                        <a:spcAft>
                          <a:spcPts val="0"/>
                        </a:spcAft>
                      </a:pPr>
                      <a:r>
                        <a:rPr lang="en-US" sz="3100" b="1" kern="100" dirty="0"/>
                        <a:t>Treatments</a:t>
                      </a:r>
                      <a:endParaRPr lang="en-US" sz="31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3100" b="1" kern="100" dirty="0"/>
                        <a:t>Week 1</a:t>
                      </a:r>
                      <a:endParaRPr lang="en-US" sz="31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50000"/>
                        </a:lnSpc>
                        <a:spcBef>
                          <a:spcPts val="0"/>
                        </a:spcBef>
                        <a:spcAft>
                          <a:spcPts val="0"/>
                        </a:spcAft>
                      </a:pPr>
                      <a:r>
                        <a:rPr lang="en-US" sz="3100" b="1" kern="100" dirty="0"/>
                        <a:t>Week 2</a:t>
                      </a:r>
                      <a:endParaRPr lang="en-US" sz="3100" b="1" kern="100" dirty="0">
                        <a:latin typeface="Calibri"/>
                        <a:ea typeface="宋体"/>
                        <a:cs typeface="Times New Roman"/>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50000"/>
                        </a:lnSpc>
                        <a:spcBef>
                          <a:spcPts val="0"/>
                        </a:spcBef>
                        <a:spcAft>
                          <a:spcPts val="0"/>
                        </a:spcAft>
                      </a:pPr>
                      <a:r>
                        <a:rPr lang="en-US" sz="3100" b="1" kern="100" dirty="0"/>
                        <a:t>Week 3</a:t>
                      </a:r>
                      <a:endParaRPr lang="en-US" sz="3100" b="1" kern="100" dirty="0">
                        <a:latin typeface="Calibri"/>
                        <a:ea typeface="宋体"/>
                        <a:cs typeface="Times New Roman"/>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50000"/>
                        </a:lnSpc>
                        <a:spcBef>
                          <a:spcPts val="0"/>
                        </a:spcBef>
                        <a:spcAft>
                          <a:spcPts val="0"/>
                        </a:spcAft>
                      </a:pPr>
                      <a:r>
                        <a:rPr lang="en-US" sz="3100" b="1" kern="100" dirty="0"/>
                        <a:t>Week 4</a:t>
                      </a:r>
                      <a:endParaRPr lang="en-US" sz="3100" b="1" kern="100" dirty="0">
                        <a:latin typeface="Calibri"/>
                        <a:ea typeface="宋体"/>
                        <a:cs typeface="Times New Roman"/>
                      </a:endParaRPr>
                    </a:p>
                  </a:txBody>
                  <a:tcPr marL="68580" marR="68580" marT="0" marB="0">
                    <a:lnB w="12700" cap="flat" cmpd="sng" algn="ctr">
                      <a:solidFill>
                        <a:schemeClr val="tx1"/>
                      </a:solidFill>
                      <a:prstDash val="solid"/>
                      <a:round/>
                      <a:headEnd type="none" w="med" len="med"/>
                      <a:tailEnd type="none" w="med" len="med"/>
                    </a:lnB>
                    <a:solidFill>
                      <a:srgbClr val="FFC000"/>
                    </a:solidFill>
                  </a:tcPr>
                </a:tc>
              </a:tr>
              <a:tr h="713232">
                <a:tc vMerge="1">
                  <a:txBody>
                    <a:bodyPr/>
                    <a:lstStyle/>
                    <a:p>
                      <a:pPr marL="0" marR="0" algn="just">
                        <a:lnSpc>
                          <a:spcPct val="150000"/>
                        </a:lnSpc>
                        <a:spcBef>
                          <a:spcPts val="0"/>
                        </a:spcBef>
                        <a:spcAft>
                          <a:spcPts val="0"/>
                        </a:spcAft>
                      </a:pPr>
                      <a:endParaRPr lang="en-US" sz="3200" b="1" kern="100" dirty="0">
                        <a:latin typeface="Calibri"/>
                        <a:ea typeface="宋体"/>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4">
                  <a:txBody>
                    <a:bodyPr/>
                    <a:lstStyle/>
                    <a:p>
                      <a:pPr marL="0" marR="0" algn="ctr">
                        <a:lnSpc>
                          <a:spcPct val="150000"/>
                        </a:lnSpc>
                        <a:spcBef>
                          <a:spcPts val="0"/>
                        </a:spcBef>
                        <a:spcAft>
                          <a:spcPts val="0"/>
                        </a:spcAft>
                      </a:pPr>
                      <a:r>
                        <a:rPr lang="en-US" sz="3100" kern="100" dirty="0" smtClean="0">
                          <a:latin typeface="Calibri"/>
                          <a:ea typeface="宋体"/>
                          <a:cs typeface="Times New Roman"/>
                        </a:rPr>
                        <a:t>-------------------</a:t>
                      </a:r>
                      <a:r>
                        <a:rPr lang="en-US" sz="3100" kern="100" baseline="0" dirty="0" smtClean="0">
                          <a:latin typeface="Calibri"/>
                          <a:ea typeface="宋体"/>
                          <a:cs typeface="Times New Roman"/>
                        </a:rPr>
                        <a:t> </a:t>
                      </a:r>
                      <a:r>
                        <a:rPr lang="en-US" sz="3100" b="1" kern="100" dirty="0" smtClean="0">
                          <a:latin typeface="+mn-lt"/>
                          <a:ea typeface="宋体"/>
                          <a:cs typeface="Arial" pitchFamily="34" charset="0"/>
                        </a:rPr>
                        <a:t>Germination</a:t>
                      </a:r>
                      <a:r>
                        <a:rPr lang="en-US" sz="3100" b="1" kern="100" baseline="0" dirty="0" smtClean="0">
                          <a:latin typeface="+mn-lt"/>
                          <a:ea typeface="宋体"/>
                          <a:cs typeface="Arial" pitchFamily="34" charset="0"/>
                        </a:rPr>
                        <a:t> Rates (%)  </a:t>
                      </a:r>
                      <a:r>
                        <a:rPr lang="en-US" sz="3100" kern="100" baseline="0" dirty="0" smtClean="0">
                          <a:latin typeface="Calibri"/>
                          <a:ea typeface="宋体"/>
                          <a:cs typeface="Times New Roman"/>
                        </a:rPr>
                        <a:t>-------------------</a:t>
                      </a:r>
                      <a:endParaRPr lang="en-US" sz="31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50000"/>
                        </a:lnSpc>
                        <a:spcBef>
                          <a:spcPts val="0"/>
                        </a:spcBef>
                        <a:spcAft>
                          <a:spcPts val="0"/>
                        </a:spcAft>
                      </a:pPr>
                      <a:endParaRPr lang="en-US" sz="3200" kern="100" dirty="0">
                        <a:latin typeface="Calibri"/>
                        <a:ea typeface="宋体"/>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50000"/>
                        </a:lnSpc>
                        <a:spcBef>
                          <a:spcPts val="0"/>
                        </a:spcBef>
                        <a:spcAft>
                          <a:spcPts val="0"/>
                        </a:spcAft>
                      </a:pPr>
                      <a:endParaRPr lang="en-US" sz="3200" kern="100" dirty="0">
                        <a:latin typeface="Calibri"/>
                        <a:ea typeface="宋体"/>
                        <a:cs typeface="Times New Roman"/>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ct val="150000"/>
                        </a:lnSpc>
                        <a:spcBef>
                          <a:spcPts val="0"/>
                        </a:spcBef>
                        <a:spcAft>
                          <a:spcPts val="0"/>
                        </a:spcAft>
                      </a:pPr>
                      <a:endParaRPr lang="en-US" sz="3200" kern="100" dirty="0">
                        <a:latin typeface="Calibri"/>
                        <a:ea typeface="宋体"/>
                        <a:cs typeface="Times New Roman"/>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8368">
                <a:tc>
                  <a:txBody>
                    <a:bodyPr/>
                    <a:lstStyle/>
                    <a:p>
                      <a:pPr marL="0" marR="0" algn="just">
                        <a:lnSpc>
                          <a:spcPct val="150000"/>
                        </a:lnSpc>
                        <a:spcBef>
                          <a:spcPts val="0"/>
                        </a:spcBef>
                        <a:spcAft>
                          <a:spcPts val="0"/>
                        </a:spcAft>
                      </a:pPr>
                      <a:r>
                        <a:rPr lang="en-US" sz="2700" b="1" kern="100" dirty="0"/>
                        <a:t>Control</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8368">
                <a:tc>
                  <a:txBody>
                    <a:bodyPr/>
                    <a:lstStyle/>
                    <a:p>
                      <a:pPr marL="0" marR="0" algn="just">
                        <a:lnSpc>
                          <a:spcPct val="150000"/>
                        </a:lnSpc>
                        <a:spcBef>
                          <a:spcPts val="0"/>
                        </a:spcBef>
                        <a:spcAft>
                          <a:spcPts val="0"/>
                        </a:spcAft>
                      </a:pPr>
                      <a:r>
                        <a:rPr lang="en-US" sz="2700" b="1" kern="100" dirty="0" smtClean="0"/>
                        <a:t>Mustard 1%</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8368">
                <a:tc>
                  <a:txBody>
                    <a:bodyPr/>
                    <a:lstStyle/>
                    <a:p>
                      <a:pPr marL="0" marR="0" algn="just">
                        <a:lnSpc>
                          <a:spcPct val="150000"/>
                        </a:lnSpc>
                        <a:spcBef>
                          <a:spcPts val="0"/>
                        </a:spcBef>
                        <a:spcAft>
                          <a:spcPts val="0"/>
                        </a:spcAft>
                      </a:pPr>
                      <a:r>
                        <a:rPr lang="en-US" sz="2700" b="1" kern="100" dirty="0" smtClean="0"/>
                        <a:t>Mustard 5 %</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0</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8368">
                <a:tc>
                  <a:txBody>
                    <a:bodyPr/>
                    <a:lstStyle/>
                    <a:p>
                      <a:pPr marL="0" marR="0" algn="just">
                        <a:lnSpc>
                          <a:spcPct val="150000"/>
                        </a:lnSpc>
                        <a:spcBef>
                          <a:spcPts val="0"/>
                        </a:spcBef>
                        <a:spcAft>
                          <a:spcPts val="0"/>
                        </a:spcAft>
                      </a:pPr>
                      <a:r>
                        <a:rPr lang="en-US" sz="2700" b="1" kern="100" dirty="0" err="1" smtClean="0"/>
                        <a:t>Camelina</a:t>
                      </a:r>
                      <a:r>
                        <a:rPr lang="en-US" sz="2700" b="1" kern="100" dirty="0" smtClean="0"/>
                        <a:t> 1%</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368">
                <a:tc>
                  <a:txBody>
                    <a:bodyPr/>
                    <a:lstStyle/>
                    <a:p>
                      <a:pPr marL="0" marR="0" algn="just">
                        <a:lnSpc>
                          <a:spcPct val="150000"/>
                        </a:lnSpc>
                        <a:spcBef>
                          <a:spcPts val="0"/>
                        </a:spcBef>
                        <a:spcAft>
                          <a:spcPts val="0"/>
                        </a:spcAft>
                      </a:pPr>
                      <a:r>
                        <a:rPr lang="en-US" sz="2700" b="1" kern="100" dirty="0" err="1" smtClean="0"/>
                        <a:t>Camelina</a:t>
                      </a:r>
                      <a:r>
                        <a:rPr lang="en-US" sz="2700" b="1" kern="100" dirty="0" smtClean="0"/>
                        <a:t> 5%</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3</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7</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7</a:t>
                      </a:r>
                      <a:r>
                        <a:rPr lang="en-US" sz="2700" kern="100" baseline="30000" dirty="0"/>
                        <a:t>d</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40</a:t>
                      </a:r>
                      <a:r>
                        <a:rPr lang="en-US" sz="2700" kern="100" baseline="30000" dirty="0"/>
                        <a:t>c</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8368">
                <a:tc>
                  <a:txBody>
                    <a:bodyPr/>
                    <a:lstStyle/>
                    <a:p>
                      <a:pPr marL="0" marR="0" algn="just">
                        <a:lnSpc>
                          <a:spcPct val="150000"/>
                        </a:lnSpc>
                        <a:spcBef>
                          <a:spcPts val="0"/>
                        </a:spcBef>
                        <a:spcAft>
                          <a:spcPts val="0"/>
                        </a:spcAft>
                      </a:pPr>
                      <a:r>
                        <a:rPr lang="en-US" sz="2700" b="1" kern="100" dirty="0" smtClean="0"/>
                        <a:t>Rapeseed 1%</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368">
                <a:tc>
                  <a:txBody>
                    <a:bodyPr/>
                    <a:lstStyle/>
                    <a:p>
                      <a:pPr marL="0" marR="0" algn="just">
                        <a:lnSpc>
                          <a:spcPct val="150000"/>
                        </a:lnSpc>
                        <a:spcBef>
                          <a:spcPts val="0"/>
                        </a:spcBef>
                        <a:spcAft>
                          <a:spcPts val="0"/>
                        </a:spcAft>
                      </a:pPr>
                      <a:r>
                        <a:rPr lang="en-US" sz="2700" b="1" kern="100" dirty="0" smtClean="0"/>
                        <a:t>Rapeseed 5%</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28</a:t>
                      </a:r>
                      <a:r>
                        <a:rPr lang="en-US" sz="2700" kern="100" baseline="30000" dirty="0"/>
                        <a:t>c</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28</a:t>
                      </a:r>
                      <a:r>
                        <a:rPr lang="en-US" sz="2700" kern="100" baseline="30000" dirty="0"/>
                        <a:t>c</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38</a:t>
                      </a:r>
                      <a:r>
                        <a:rPr lang="en-US" sz="2700" kern="100" baseline="30000" dirty="0"/>
                        <a:t>c</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45</a:t>
                      </a:r>
                      <a:r>
                        <a:rPr lang="en-US" sz="2700" kern="100" baseline="30000" dirty="0"/>
                        <a:t>c</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8368">
                <a:tc>
                  <a:txBody>
                    <a:bodyPr/>
                    <a:lstStyle/>
                    <a:p>
                      <a:pPr marL="0" marR="0" algn="just">
                        <a:lnSpc>
                          <a:spcPct val="150000"/>
                        </a:lnSpc>
                        <a:spcBef>
                          <a:spcPts val="0"/>
                        </a:spcBef>
                        <a:spcAft>
                          <a:spcPts val="0"/>
                        </a:spcAft>
                      </a:pPr>
                      <a:r>
                        <a:rPr lang="en-US" sz="2700" b="1" kern="100" dirty="0" err="1" smtClean="0"/>
                        <a:t>Jatropha</a:t>
                      </a:r>
                      <a:r>
                        <a:rPr lang="en-US" sz="2700" b="1" kern="100" dirty="0" smtClean="0"/>
                        <a:t> 1%</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368">
                <a:tc>
                  <a:txBody>
                    <a:bodyPr/>
                    <a:lstStyle/>
                    <a:p>
                      <a:pPr marL="0" marR="0" algn="just">
                        <a:lnSpc>
                          <a:spcPct val="150000"/>
                        </a:lnSpc>
                        <a:spcBef>
                          <a:spcPts val="0"/>
                        </a:spcBef>
                        <a:spcAft>
                          <a:spcPts val="0"/>
                        </a:spcAft>
                      </a:pPr>
                      <a:r>
                        <a:rPr lang="en-US" sz="2700" b="1" kern="100" dirty="0" err="1" smtClean="0"/>
                        <a:t>Jatropha</a:t>
                      </a:r>
                      <a:r>
                        <a:rPr lang="en-US" sz="2700" b="1" kern="100" dirty="0" smtClean="0"/>
                        <a:t> 5%</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a:t>38</a:t>
                      </a:r>
                      <a:r>
                        <a:rPr lang="en-US" sz="2700" kern="100" baseline="30000"/>
                        <a:t>b</a:t>
                      </a:r>
                      <a:endParaRPr lang="en-US" sz="2700" kern="10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57</a:t>
                      </a:r>
                      <a:r>
                        <a:rPr lang="en-US" sz="2700" kern="100" baseline="30000" dirty="0"/>
                        <a:t>b</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65</a:t>
                      </a:r>
                      <a:r>
                        <a:rPr lang="en-US" sz="2700" kern="100" baseline="30000" dirty="0"/>
                        <a:t>b</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algn="ctr">
                        <a:lnSpc>
                          <a:spcPct val="150000"/>
                        </a:lnSpc>
                        <a:spcBef>
                          <a:spcPts val="0"/>
                        </a:spcBef>
                        <a:spcAft>
                          <a:spcPts val="0"/>
                        </a:spcAft>
                      </a:pPr>
                      <a:r>
                        <a:rPr lang="en-US" sz="2700" kern="100" dirty="0"/>
                        <a:t>70</a:t>
                      </a:r>
                      <a:r>
                        <a:rPr lang="en-US" sz="2700" kern="100" baseline="30000" dirty="0"/>
                        <a:t>b</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58368">
                <a:tc>
                  <a:txBody>
                    <a:bodyPr/>
                    <a:lstStyle/>
                    <a:p>
                      <a:pPr marL="0" marR="0" algn="just">
                        <a:lnSpc>
                          <a:spcPct val="150000"/>
                        </a:lnSpc>
                        <a:spcBef>
                          <a:spcPts val="0"/>
                        </a:spcBef>
                        <a:spcAft>
                          <a:spcPts val="0"/>
                        </a:spcAft>
                      </a:pPr>
                      <a:r>
                        <a:rPr lang="en-US" sz="2700" b="1" kern="100" dirty="0" smtClean="0"/>
                        <a:t>Flax 1%</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a:t>100</a:t>
                      </a:r>
                      <a:r>
                        <a:rPr lang="en-US" sz="2700" kern="100" baseline="30000"/>
                        <a:t>a</a:t>
                      </a:r>
                      <a:endParaRPr lang="en-US" sz="2700" kern="10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a:t>100</a:t>
                      </a:r>
                      <a:r>
                        <a:rPr lang="en-US" sz="2700" kern="100" baseline="30000"/>
                        <a:t>a</a:t>
                      </a:r>
                      <a:endParaRPr lang="en-US" sz="2700" kern="10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8368">
                <a:tc>
                  <a:txBody>
                    <a:bodyPr/>
                    <a:lstStyle/>
                    <a:p>
                      <a:pPr marL="0" marR="0" algn="just">
                        <a:lnSpc>
                          <a:spcPct val="150000"/>
                        </a:lnSpc>
                        <a:spcBef>
                          <a:spcPts val="0"/>
                        </a:spcBef>
                        <a:spcAft>
                          <a:spcPts val="0"/>
                        </a:spcAft>
                      </a:pPr>
                      <a:r>
                        <a:rPr lang="en-US" sz="2700" b="1" kern="100" dirty="0" smtClean="0"/>
                        <a:t>Flax 5%</a:t>
                      </a:r>
                      <a:endParaRPr lang="en-US" sz="2700" b="1"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2700" kern="100" dirty="0"/>
                        <a:t>100</a:t>
                      </a:r>
                      <a:r>
                        <a:rPr lang="en-US" sz="2700" kern="100" baseline="30000" dirty="0"/>
                        <a:t>a</a:t>
                      </a:r>
                      <a:endParaRPr lang="en-US" sz="2700" kern="100" dirty="0">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60" name="Chart 59"/>
          <p:cNvGraphicFramePr/>
          <p:nvPr/>
        </p:nvGraphicFramePr>
        <p:xfrm>
          <a:off x="19126200" y="5943600"/>
          <a:ext cx="14097000" cy="8172450"/>
        </p:xfrm>
        <a:graphic>
          <a:graphicData uri="http://schemas.openxmlformats.org/drawingml/2006/chart">
            <c:chart xmlns:c="http://schemas.openxmlformats.org/drawingml/2006/chart" xmlns:r="http://schemas.openxmlformats.org/officeDocument/2006/relationships" r:id="rId5"/>
          </a:graphicData>
        </a:graphic>
      </p:graphicFrame>
      <p:sp>
        <p:nvSpPr>
          <p:cNvPr id="65" name="TextBox 64"/>
          <p:cNvSpPr txBox="1"/>
          <p:nvPr/>
        </p:nvSpPr>
        <p:spPr>
          <a:xfrm>
            <a:off x="19107150" y="14133196"/>
            <a:ext cx="18004536" cy="1384995"/>
          </a:xfrm>
          <a:prstGeom prst="rect">
            <a:avLst/>
          </a:prstGeom>
          <a:solidFill>
            <a:schemeClr val="bg1"/>
          </a:solidFill>
        </p:spPr>
        <p:txBody>
          <a:bodyPr wrap="square" rtlCol="0">
            <a:spAutoFit/>
          </a:bodyPr>
          <a:lstStyle/>
          <a:p>
            <a:r>
              <a:rPr lang="en-US" sz="2800" dirty="0" smtClean="0">
                <a:latin typeface="Arial" pitchFamily="34" charset="0"/>
                <a:cs typeface="Arial" pitchFamily="34" charset="0"/>
              </a:rPr>
              <a:t>The higher application rate of 5% of </a:t>
            </a:r>
            <a:r>
              <a:rPr lang="en-US" sz="2800" i="1" dirty="0" err="1" smtClean="0">
                <a:latin typeface="Arial" pitchFamily="34" charset="0"/>
                <a:cs typeface="Arial" pitchFamily="34" charset="0"/>
              </a:rPr>
              <a:t>Brassicaceae</a:t>
            </a:r>
            <a:r>
              <a:rPr lang="en-US" sz="2800" dirty="0" smtClean="0">
                <a:latin typeface="Arial" pitchFamily="34" charset="0"/>
                <a:cs typeface="Arial" pitchFamily="34" charset="0"/>
              </a:rPr>
              <a:t> and </a:t>
            </a:r>
            <a:r>
              <a:rPr lang="en-US" sz="2800" i="1" dirty="0" err="1" smtClean="0">
                <a:latin typeface="Arial" pitchFamily="34" charset="0"/>
                <a:cs typeface="Arial" pitchFamily="34" charset="0"/>
              </a:rPr>
              <a:t>Jatropha</a:t>
            </a:r>
            <a:r>
              <a:rPr lang="en-US" sz="2800" dirty="0" smtClean="0">
                <a:latin typeface="Arial" pitchFamily="34" charset="0"/>
                <a:cs typeface="Arial" pitchFamily="34" charset="0"/>
              </a:rPr>
              <a:t> seed meals resulted in significantly lower </a:t>
            </a:r>
            <a:r>
              <a:rPr lang="en-US" sz="2800" i="1" dirty="0" smtClean="0">
                <a:latin typeface="Arial" pitchFamily="34" charset="0"/>
                <a:cs typeface="Arial" pitchFamily="34" charset="0"/>
              </a:rPr>
              <a:t>P. </a:t>
            </a:r>
            <a:r>
              <a:rPr lang="en-US" sz="2800" i="1" dirty="0" err="1" smtClean="0">
                <a:latin typeface="Arial" pitchFamily="34" charset="0"/>
                <a:cs typeface="Arial" pitchFamily="34" charset="0"/>
              </a:rPr>
              <a:t>omnivora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sclerotial</a:t>
            </a:r>
            <a:r>
              <a:rPr lang="en-US" sz="2800" dirty="0" smtClean="0">
                <a:latin typeface="Arial" pitchFamily="34" charset="0"/>
                <a:cs typeface="Arial" pitchFamily="34" charset="0"/>
              </a:rPr>
              <a:t> survival rates compared with the control, while only mustard seed meal significantly suppressed the survival rate among the lower application rate of 1.0%.</a:t>
            </a:r>
          </a:p>
        </p:txBody>
      </p:sp>
      <p:graphicFrame>
        <p:nvGraphicFramePr>
          <p:cNvPr id="66" name="Chart 65"/>
          <p:cNvGraphicFramePr/>
          <p:nvPr/>
        </p:nvGraphicFramePr>
        <p:xfrm>
          <a:off x="19126200" y="16459200"/>
          <a:ext cx="14478000" cy="9212580"/>
        </p:xfrm>
        <a:graphic>
          <a:graphicData uri="http://schemas.openxmlformats.org/drawingml/2006/chart">
            <c:chart xmlns:c="http://schemas.openxmlformats.org/drawingml/2006/chart" xmlns:r="http://schemas.openxmlformats.org/officeDocument/2006/relationships" r:id="rId6"/>
          </a:graphicData>
        </a:graphic>
      </p:graphicFrame>
      <p:sp>
        <p:nvSpPr>
          <p:cNvPr id="67" name="TextBox 66"/>
          <p:cNvSpPr txBox="1"/>
          <p:nvPr/>
        </p:nvSpPr>
        <p:spPr>
          <a:xfrm>
            <a:off x="19126200" y="15733395"/>
            <a:ext cx="18004536" cy="646331"/>
          </a:xfrm>
          <a:prstGeom prst="rect">
            <a:avLst/>
          </a:prstGeom>
          <a:solidFill>
            <a:schemeClr val="bg1"/>
          </a:solidFill>
        </p:spPr>
        <p:txBody>
          <a:bodyPr wrap="square" rtlCol="0">
            <a:spAutoFit/>
          </a:bodyPr>
          <a:lstStyle/>
          <a:p>
            <a:pPr algn="ctr"/>
            <a:r>
              <a:rPr lang="en-US" sz="3600" b="1" dirty="0" smtClean="0">
                <a:latin typeface="Arial" pitchFamily="34" charset="0"/>
                <a:cs typeface="Arial" pitchFamily="34" charset="0"/>
              </a:rPr>
              <a:t>Effect of oilseed meals on </a:t>
            </a:r>
            <a:r>
              <a:rPr lang="en-US" sz="3600" b="1" i="1" dirty="0" smtClean="0">
                <a:latin typeface="Arial" pitchFamily="34" charset="0"/>
                <a:cs typeface="Arial" pitchFamily="34" charset="0"/>
              </a:rPr>
              <a:t>P. </a:t>
            </a:r>
            <a:r>
              <a:rPr lang="en-US" sz="3600" b="1" i="1" dirty="0" err="1" smtClean="0">
                <a:latin typeface="Arial" pitchFamily="34" charset="0"/>
                <a:cs typeface="Arial" pitchFamily="34" charset="0"/>
              </a:rPr>
              <a:t>omnivora</a:t>
            </a:r>
            <a:r>
              <a:rPr lang="en-US" sz="3600" b="1" i="1" dirty="0" smtClean="0">
                <a:latin typeface="Arial" pitchFamily="34" charset="0"/>
                <a:cs typeface="Arial" pitchFamily="34" charset="0"/>
              </a:rPr>
              <a:t> </a:t>
            </a:r>
            <a:r>
              <a:rPr lang="en-US" sz="3600" b="1" dirty="0" err="1" smtClean="0">
                <a:latin typeface="Arial" pitchFamily="34" charset="0"/>
                <a:cs typeface="Arial" pitchFamily="34" charset="0"/>
              </a:rPr>
              <a:t>hyphal</a:t>
            </a:r>
            <a:r>
              <a:rPr lang="en-US" sz="3600" b="1" dirty="0" smtClean="0">
                <a:latin typeface="Arial" pitchFamily="34" charset="0"/>
                <a:cs typeface="Arial" pitchFamily="34" charset="0"/>
              </a:rPr>
              <a:t> growth</a:t>
            </a:r>
            <a:endParaRPr lang="en-US" sz="3600" b="1" dirty="0">
              <a:latin typeface="Arial" pitchFamily="34" charset="0"/>
              <a:cs typeface="Arial" pitchFamily="34" charset="0"/>
            </a:endParaRPr>
          </a:p>
        </p:txBody>
      </p:sp>
      <p:sp>
        <p:nvSpPr>
          <p:cNvPr id="68" name="TextBox 67"/>
          <p:cNvSpPr txBox="1"/>
          <p:nvPr/>
        </p:nvSpPr>
        <p:spPr>
          <a:xfrm>
            <a:off x="12820650" y="26937580"/>
            <a:ext cx="5791200" cy="8710077"/>
          </a:xfrm>
          <a:prstGeom prst="rect">
            <a:avLst/>
          </a:prstGeom>
          <a:solidFill>
            <a:schemeClr val="bg1"/>
          </a:solidFill>
        </p:spPr>
        <p:txBody>
          <a:bodyPr wrap="square" rtlCol="0">
            <a:spAutoFit/>
          </a:bodyPr>
          <a:lstStyle/>
          <a:p>
            <a:r>
              <a:rPr lang="en-US" sz="2800" dirty="0" smtClean="0">
                <a:latin typeface="Arial" pitchFamily="34" charset="0"/>
                <a:cs typeface="Arial" pitchFamily="34" charset="0"/>
              </a:rPr>
              <a:t>Germination rates were calculated based on 20 </a:t>
            </a:r>
            <a:r>
              <a:rPr lang="en-US" sz="2800" dirty="0" err="1" smtClean="0">
                <a:latin typeface="Arial" pitchFamily="34" charset="0"/>
                <a:cs typeface="Arial" pitchFamily="34" charset="0"/>
              </a:rPr>
              <a:t>sclerotia</a:t>
            </a:r>
            <a:r>
              <a:rPr lang="en-US" sz="2800" dirty="0" smtClean="0">
                <a:latin typeface="Arial" pitchFamily="34" charset="0"/>
                <a:cs typeface="Arial" pitchFamily="34" charset="0"/>
              </a:rPr>
              <a:t> per sample. Different letters indicate a significant difference within each week (P&lt;0.05).</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The highest application rate of 5% of </a:t>
            </a:r>
            <a:r>
              <a:rPr lang="en-US" sz="2800" i="1" dirty="0" err="1" smtClean="0">
                <a:latin typeface="Arial" pitchFamily="34" charset="0"/>
                <a:cs typeface="Arial" pitchFamily="34" charset="0"/>
              </a:rPr>
              <a:t>Brassicaceae</a:t>
            </a:r>
            <a:r>
              <a:rPr lang="en-US" sz="2800" dirty="0" smtClean="0">
                <a:latin typeface="Arial" pitchFamily="34" charset="0"/>
                <a:cs typeface="Arial" pitchFamily="34" charset="0"/>
              </a:rPr>
              <a:t> and </a:t>
            </a:r>
            <a:r>
              <a:rPr lang="en-US" sz="2800" i="1" dirty="0" err="1" smtClean="0">
                <a:latin typeface="Arial" pitchFamily="34" charset="0"/>
                <a:cs typeface="Arial" pitchFamily="34" charset="0"/>
              </a:rPr>
              <a:t>Jatropha</a:t>
            </a:r>
            <a:r>
              <a:rPr lang="en-US" sz="2800" dirty="0" smtClean="0">
                <a:latin typeface="Arial" pitchFamily="34" charset="0"/>
                <a:cs typeface="Arial" pitchFamily="34" charset="0"/>
              </a:rPr>
              <a:t> seed meals significantly inhibited </a:t>
            </a:r>
            <a:r>
              <a:rPr lang="en-US" sz="2800" i="1" dirty="0" smtClean="0">
                <a:latin typeface="Arial" pitchFamily="34" charset="0"/>
                <a:cs typeface="Arial" pitchFamily="34" charset="0"/>
              </a:rPr>
              <a:t>P. </a:t>
            </a:r>
            <a:r>
              <a:rPr lang="en-US" sz="2800" i="1" dirty="0" err="1" smtClean="0">
                <a:latin typeface="Arial" pitchFamily="34" charset="0"/>
                <a:cs typeface="Arial" pitchFamily="34" charset="0"/>
              </a:rPr>
              <a:t>omnivora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sclerotial</a:t>
            </a:r>
            <a:r>
              <a:rPr lang="en-US" sz="2800" dirty="0" smtClean="0">
                <a:latin typeface="Arial" pitchFamily="34" charset="0"/>
                <a:cs typeface="Arial" pitchFamily="34" charset="0"/>
              </a:rPr>
              <a:t> germination.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Mustard most effectively suppressed </a:t>
            </a:r>
            <a:r>
              <a:rPr lang="en-US" sz="2800" i="1" dirty="0" smtClean="0">
                <a:latin typeface="Arial" pitchFamily="34" charset="0"/>
                <a:cs typeface="Arial" pitchFamily="34" charset="0"/>
              </a:rPr>
              <a:t>P. </a:t>
            </a:r>
            <a:r>
              <a:rPr lang="en-US" sz="2800" i="1" dirty="0" err="1" smtClean="0">
                <a:latin typeface="Arial" pitchFamily="34" charset="0"/>
                <a:cs typeface="Arial" pitchFamily="34" charset="0"/>
              </a:rPr>
              <a:t>omnivora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sclerotial</a:t>
            </a:r>
            <a:r>
              <a:rPr lang="en-US" sz="2800" dirty="0" smtClean="0">
                <a:latin typeface="Arial" pitchFamily="34" charset="0"/>
                <a:cs typeface="Arial" pitchFamily="34" charset="0"/>
              </a:rPr>
              <a:t> germination.</a:t>
            </a:r>
          </a:p>
          <a:p>
            <a:endParaRPr lang="en-US" sz="2800" dirty="0" smtClean="0">
              <a:latin typeface="Arial" pitchFamily="34" charset="0"/>
              <a:cs typeface="Arial" pitchFamily="34" charset="0"/>
            </a:endParaRPr>
          </a:p>
          <a:p>
            <a:r>
              <a:rPr lang="en-US" sz="2800" dirty="0" err="1" smtClean="0">
                <a:latin typeface="Arial" pitchFamily="34" charset="0"/>
                <a:cs typeface="Arial" pitchFamily="34" charset="0"/>
              </a:rPr>
              <a:t>Sclerotial</a:t>
            </a:r>
            <a:r>
              <a:rPr lang="en-US" sz="2800" dirty="0" smtClean="0">
                <a:latin typeface="Arial" pitchFamily="34" charset="0"/>
                <a:cs typeface="Arial" pitchFamily="34" charset="0"/>
              </a:rPr>
              <a:t> germination rates increased over time in some treatments. This may due to volatilization and/ or degradation of the toxic chemicals.</a:t>
            </a:r>
          </a:p>
        </p:txBody>
      </p:sp>
      <p:pic>
        <p:nvPicPr>
          <p:cNvPr id="45" name="Picture 16" descr="IMG_0003"/>
          <p:cNvPicPr>
            <a:picLocks noChangeAspect="1" noChangeArrowheads="1"/>
          </p:cNvPicPr>
          <p:nvPr/>
        </p:nvPicPr>
        <p:blipFill>
          <a:blip r:embed="rId7" cstate="print"/>
          <a:srcRect l="2941" t="8883" r="2941" b="64466"/>
          <a:stretch>
            <a:fillRect/>
          </a:stretch>
        </p:blipFill>
        <p:spPr bwMode="auto">
          <a:xfrm>
            <a:off x="23698200" y="19390995"/>
            <a:ext cx="8940800" cy="1634490"/>
          </a:xfrm>
          <a:prstGeom prst="rect">
            <a:avLst/>
          </a:prstGeom>
          <a:noFill/>
        </p:spPr>
      </p:pic>
      <p:pic>
        <p:nvPicPr>
          <p:cNvPr id="47" name="Picture 3" descr="F:\cotton root rot\jatropha\J-week4\5%J-control.bmp"/>
          <p:cNvPicPr>
            <a:picLocks noChangeAspect="1" noChangeArrowheads="1"/>
          </p:cNvPicPr>
          <p:nvPr/>
        </p:nvPicPr>
        <p:blipFill>
          <a:blip r:embed="rId8" cstate="print"/>
          <a:srcRect/>
          <a:stretch>
            <a:fillRect/>
          </a:stretch>
        </p:blipFill>
        <p:spPr bwMode="auto">
          <a:xfrm>
            <a:off x="638176" y="22637115"/>
            <a:ext cx="3097497" cy="2651760"/>
          </a:xfrm>
          <a:prstGeom prst="rect">
            <a:avLst/>
          </a:prstGeom>
          <a:noFill/>
        </p:spPr>
      </p:pic>
      <p:pic>
        <p:nvPicPr>
          <p:cNvPr id="57" name="Picture 2" descr="F:\cotton root rot\flax\F_week4\1%F-control.bmp"/>
          <p:cNvPicPr>
            <a:picLocks noChangeAspect="1" noChangeArrowheads="1"/>
          </p:cNvPicPr>
          <p:nvPr/>
        </p:nvPicPr>
        <p:blipFill>
          <a:blip r:embed="rId9" cstate="print"/>
          <a:srcRect/>
          <a:stretch>
            <a:fillRect/>
          </a:stretch>
        </p:blipFill>
        <p:spPr bwMode="auto">
          <a:xfrm>
            <a:off x="4191000" y="22618065"/>
            <a:ext cx="3124200" cy="2674620"/>
          </a:xfrm>
          <a:prstGeom prst="rect">
            <a:avLst/>
          </a:prstGeom>
          <a:noFill/>
        </p:spPr>
      </p:pic>
      <p:pic>
        <p:nvPicPr>
          <p:cNvPr id="62" name="Picture 3" descr="F:\cotton root rot\white tallow\WT_week2\5%WT-control.bmp"/>
          <p:cNvPicPr>
            <a:picLocks noChangeAspect="1" noChangeArrowheads="1"/>
          </p:cNvPicPr>
          <p:nvPr/>
        </p:nvPicPr>
        <p:blipFill>
          <a:blip r:embed="rId10" cstate="print"/>
          <a:srcRect/>
          <a:stretch>
            <a:fillRect/>
          </a:stretch>
        </p:blipFill>
        <p:spPr bwMode="auto">
          <a:xfrm>
            <a:off x="11277600" y="22629686"/>
            <a:ext cx="3173046" cy="2651760"/>
          </a:xfrm>
          <a:prstGeom prst="rect">
            <a:avLst/>
          </a:prstGeom>
          <a:noFill/>
        </p:spPr>
      </p:pic>
      <p:pic>
        <p:nvPicPr>
          <p:cNvPr id="63" name="Picture 3" descr="F:\cotton root rot\camellina\C_week4\5%C-control.bmp"/>
          <p:cNvPicPr>
            <a:picLocks noChangeAspect="1" noChangeArrowheads="1"/>
          </p:cNvPicPr>
          <p:nvPr/>
        </p:nvPicPr>
        <p:blipFill>
          <a:blip r:embed="rId11" cstate="print"/>
          <a:srcRect/>
          <a:stretch>
            <a:fillRect/>
          </a:stretch>
        </p:blipFill>
        <p:spPr bwMode="auto">
          <a:xfrm>
            <a:off x="7772400" y="22618065"/>
            <a:ext cx="3124200" cy="2674620"/>
          </a:xfrm>
          <a:prstGeom prst="rect">
            <a:avLst/>
          </a:prstGeom>
          <a:noFill/>
        </p:spPr>
      </p:pic>
      <p:pic>
        <p:nvPicPr>
          <p:cNvPr id="1026" name="Picture 2" descr="F:\project\Texas A&amp;M\cotton root rot\presentation\CottonRootRot_cotton.jpg"/>
          <p:cNvPicPr>
            <a:picLocks noChangeAspect="1" noChangeArrowheads="1"/>
          </p:cNvPicPr>
          <p:nvPr/>
        </p:nvPicPr>
        <p:blipFill>
          <a:blip r:embed="rId12" cstate="print"/>
          <a:srcRect/>
          <a:stretch>
            <a:fillRect/>
          </a:stretch>
        </p:blipFill>
        <p:spPr bwMode="auto">
          <a:xfrm>
            <a:off x="609600" y="10104120"/>
            <a:ext cx="3390053" cy="2496312"/>
          </a:xfrm>
          <a:prstGeom prst="rect">
            <a:avLst/>
          </a:prstGeom>
          <a:noFill/>
        </p:spPr>
      </p:pic>
      <p:pic>
        <p:nvPicPr>
          <p:cNvPr id="7" name="Picture 2" descr="F:\project\Texas A&amp;M\cotton root rot\presentation\jatropha curcas seed.jpg"/>
          <p:cNvPicPr>
            <a:picLocks noChangeAspect="1" noChangeArrowheads="1"/>
          </p:cNvPicPr>
          <p:nvPr/>
        </p:nvPicPr>
        <p:blipFill>
          <a:blip r:embed="rId13" cstate="print"/>
          <a:srcRect/>
          <a:stretch>
            <a:fillRect/>
          </a:stretch>
        </p:blipFill>
        <p:spPr bwMode="auto">
          <a:xfrm>
            <a:off x="7570470" y="10103358"/>
            <a:ext cx="2926080" cy="2496312"/>
          </a:xfrm>
          <a:prstGeom prst="rect">
            <a:avLst/>
          </a:prstGeom>
          <a:noFill/>
        </p:spPr>
      </p:pic>
      <p:sp>
        <p:nvSpPr>
          <p:cNvPr id="41" name="Text Box 6"/>
          <p:cNvSpPr txBox="1">
            <a:spLocks noChangeArrowheads="1"/>
          </p:cNvSpPr>
          <p:nvPr/>
        </p:nvSpPr>
        <p:spPr bwMode="auto">
          <a:xfrm>
            <a:off x="7448550" y="12258675"/>
            <a:ext cx="3276600" cy="923330"/>
          </a:xfrm>
          <a:prstGeom prst="rect">
            <a:avLst/>
          </a:prstGeom>
          <a:noFill/>
          <a:ln w="9525">
            <a:noFill/>
            <a:miter lim="800000"/>
            <a:headEnd/>
            <a:tailEnd/>
          </a:ln>
          <a:effectLst/>
        </p:spPr>
        <p:txBody>
          <a:bodyPr wrap="square">
            <a:spAutoFit/>
          </a:bodyPr>
          <a:lstStyle/>
          <a:p>
            <a:pPr>
              <a:spcBef>
                <a:spcPct val="50000"/>
              </a:spcBef>
            </a:pPr>
            <a:r>
              <a:rPr lang="en-US" altLang="zh-CN" sz="1800" b="0" dirty="0" smtClean="0"/>
              <a:t>               </a:t>
            </a:r>
            <a:r>
              <a:rPr lang="en-US" altLang="zh-CN" sz="1800" b="1" dirty="0" err="1" smtClean="0"/>
              <a:t>Jatropha</a:t>
            </a:r>
            <a:r>
              <a:rPr lang="en-US" altLang="zh-CN" sz="1800" b="1" dirty="0" smtClean="0"/>
              <a:t> seed </a:t>
            </a:r>
            <a:r>
              <a:rPr lang="en-US" altLang="zh-CN" sz="1800" b="0" dirty="0" smtClean="0"/>
              <a:t>http</a:t>
            </a:r>
            <a:r>
              <a:rPr lang="en-US" altLang="zh-CN" sz="1800" b="0" dirty="0"/>
              <a:t>://</a:t>
            </a:r>
            <a:r>
              <a:rPr lang="en-US" altLang="zh-CN" sz="1800" b="0" dirty="0" smtClean="0"/>
              <a:t>en.wikipedia.org/wiki/ </a:t>
            </a:r>
            <a:r>
              <a:rPr lang="en-US" altLang="zh-CN" sz="1800" b="0" dirty="0" err="1" smtClean="0"/>
              <a:t>Jatropha_curcas</a:t>
            </a:r>
            <a:endParaRPr lang="en-US" altLang="zh-CN" sz="1800" b="0" dirty="0"/>
          </a:p>
        </p:txBody>
      </p:sp>
      <p:sp>
        <p:nvSpPr>
          <p:cNvPr id="42" name="Rectangle 6"/>
          <p:cNvSpPr>
            <a:spLocks noChangeArrowheads="1"/>
          </p:cNvSpPr>
          <p:nvPr/>
        </p:nvSpPr>
        <p:spPr bwMode="auto">
          <a:xfrm>
            <a:off x="561975" y="12277249"/>
            <a:ext cx="3695700" cy="923330"/>
          </a:xfrm>
          <a:prstGeom prst="rect">
            <a:avLst/>
          </a:prstGeom>
          <a:noFill/>
          <a:ln w="9525">
            <a:noFill/>
            <a:miter lim="800000"/>
            <a:headEnd/>
            <a:tailEnd/>
          </a:ln>
          <a:effectLst/>
        </p:spPr>
        <p:txBody>
          <a:bodyPr wrap="square">
            <a:spAutoFit/>
          </a:bodyPr>
          <a:lstStyle/>
          <a:p>
            <a:r>
              <a:rPr lang="en-US" altLang="zh-CN" sz="1800" b="1" dirty="0" smtClean="0"/>
              <a:t>Cotton root infected by</a:t>
            </a:r>
            <a:r>
              <a:rPr lang="en-US" altLang="zh-CN" sz="1800" b="1" i="1" dirty="0" smtClean="0"/>
              <a:t> P. </a:t>
            </a:r>
            <a:r>
              <a:rPr lang="en-US" altLang="zh-CN" sz="1800" b="1" i="1" dirty="0" err="1" smtClean="0"/>
              <a:t>omnivora</a:t>
            </a:r>
            <a:r>
              <a:rPr lang="en-US" altLang="zh-CN" sz="1800" b="1" dirty="0" smtClean="0"/>
              <a:t> </a:t>
            </a:r>
            <a:r>
              <a:rPr lang="en-US" altLang="zh-CN" sz="1800" b="0" dirty="0" smtClean="0"/>
              <a:t>http</a:t>
            </a:r>
            <a:r>
              <a:rPr lang="en-US" altLang="zh-CN" sz="1800" b="0" dirty="0"/>
              <a:t>://pestdata.ncsu.edu: </a:t>
            </a:r>
            <a:endParaRPr lang="en-US" altLang="zh-CN" sz="1800" b="0" dirty="0" smtClean="0"/>
          </a:p>
          <a:p>
            <a:r>
              <a:rPr lang="en-US" altLang="zh-CN" sz="1800" b="0" dirty="0" smtClean="0"/>
              <a:t>Cotton root</a:t>
            </a:r>
            <a:endParaRPr lang="zh-CN" altLang="en-US" sz="1800" b="0" dirty="0"/>
          </a:p>
        </p:txBody>
      </p:sp>
      <p:sp>
        <p:nvSpPr>
          <p:cNvPr id="48" name="TextBox 47"/>
          <p:cNvSpPr txBox="1"/>
          <p:nvPr/>
        </p:nvSpPr>
        <p:spPr>
          <a:xfrm>
            <a:off x="19126200" y="5200650"/>
            <a:ext cx="18000000" cy="646331"/>
          </a:xfrm>
          <a:prstGeom prst="rect">
            <a:avLst/>
          </a:prstGeom>
          <a:solidFill>
            <a:schemeClr val="bg1"/>
          </a:solidFill>
        </p:spPr>
        <p:txBody>
          <a:bodyPr wrap="square" rtlCol="0">
            <a:spAutoFit/>
          </a:bodyPr>
          <a:lstStyle/>
          <a:p>
            <a:pPr algn="ctr"/>
            <a:r>
              <a:rPr lang="en-US" sz="3600" b="1" dirty="0" smtClean="0">
                <a:latin typeface="Arial" pitchFamily="34" charset="0"/>
                <a:cs typeface="Arial" pitchFamily="34" charset="0"/>
              </a:rPr>
              <a:t>Effect of oilseed meals on survival and germination of </a:t>
            </a:r>
            <a:r>
              <a:rPr lang="en-US" sz="3600" b="1" i="1" dirty="0" smtClean="0">
                <a:latin typeface="Arial" pitchFamily="34" charset="0"/>
                <a:cs typeface="Arial" pitchFamily="34" charset="0"/>
              </a:rPr>
              <a:t>P. </a:t>
            </a:r>
            <a:r>
              <a:rPr lang="en-US" sz="3600" b="1" i="1" dirty="0" err="1" smtClean="0">
                <a:latin typeface="Arial" pitchFamily="34" charset="0"/>
                <a:cs typeface="Arial" pitchFamily="34" charset="0"/>
              </a:rPr>
              <a:t>omnivora</a:t>
            </a:r>
            <a:r>
              <a:rPr lang="en-US" sz="3600" b="1" i="1" dirty="0" smtClean="0">
                <a:latin typeface="Arial" pitchFamily="34" charset="0"/>
                <a:cs typeface="Arial" pitchFamily="34" charset="0"/>
              </a:rPr>
              <a:t> </a:t>
            </a:r>
            <a:r>
              <a:rPr lang="en-US" sz="3600" b="1" dirty="0" err="1" smtClean="0">
                <a:latin typeface="Arial" pitchFamily="34" charset="0"/>
                <a:cs typeface="Arial" pitchFamily="34" charset="0"/>
              </a:rPr>
              <a:t>sclerotia</a:t>
            </a:r>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sp>
        <p:nvSpPr>
          <p:cNvPr id="50" name="TextBox 49"/>
          <p:cNvSpPr txBox="1"/>
          <p:nvPr/>
        </p:nvSpPr>
        <p:spPr>
          <a:xfrm>
            <a:off x="33175575" y="26508514"/>
            <a:ext cx="3962400" cy="8463855"/>
          </a:xfrm>
          <a:prstGeom prst="rect">
            <a:avLst/>
          </a:prstGeom>
          <a:solidFill>
            <a:schemeClr val="bg1"/>
          </a:solidFill>
        </p:spPr>
        <p:txBody>
          <a:bodyPr wrap="square" rtlCol="0">
            <a:spAutoFit/>
          </a:bodyPr>
          <a:lstStyle/>
          <a:p>
            <a:r>
              <a:rPr lang="en-US" sz="3200" dirty="0" smtClean="0">
                <a:latin typeface="Arial" pitchFamily="34" charset="0"/>
                <a:cs typeface="Arial" pitchFamily="34" charset="0"/>
              </a:rPr>
              <a:t>All tested ITCs inhibited </a:t>
            </a:r>
            <a:r>
              <a:rPr lang="en-US" sz="3200" i="1" dirty="0" smtClean="0">
                <a:latin typeface="Arial" pitchFamily="34" charset="0"/>
                <a:cs typeface="Arial" pitchFamily="34" charset="0"/>
              </a:rPr>
              <a:t>P. </a:t>
            </a:r>
            <a:r>
              <a:rPr lang="en-US" sz="3200" i="1" dirty="0" err="1" smtClean="0">
                <a:latin typeface="Arial" pitchFamily="34" charset="0"/>
                <a:cs typeface="Arial" pitchFamily="34" charset="0"/>
              </a:rPr>
              <a:t>omnivora</a:t>
            </a:r>
            <a:r>
              <a:rPr lang="en-US" sz="3200" i="1" dirty="0" smtClean="0">
                <a:latin typeface="Arial" pitchFamily="34" charset="0"/>
                <a:cs typeface="Arial" pitchFamily="34" charset="0"/>
              </a:rPr>
              <a:t> </a:t>
            </a:r>
            <a:r>
              <a:rPr lang="en-US" sz="3200" dirty="0" err="1" smtClean="0">
                <a:latin typeface="Arial" pitchFamily="34" charset="0"/>
                <a:cs typeface="Arial" pitchFamily="34" charset="0"/>
              </a:rPr>
              <a:t>hyphal</a:t>
            </a:r>
            <a:r>
              <a:rPr lang="en-US" sz="3200" dirty="0" smtClean="0">
                <a:latin typeface="Arial" pitchFamily="34" charset="0"/>
                <a:cs typeface="Arial" pitchFamily="34" charset="0"/>
              </a:rPr>
              <a:t> growth at a minimum concentration of 68 </a:t>
            </a:r>
            <a:r>
              <a:rPr lang="en-US" sz="3200" dirty="0" smtClean="0"/>
              <a:t>µL </a:t>
            </a:r>
            <a:r>
              <a:rPr lang="en-US" sz="3200" dirty="0" err="1" smtClean="0"/>
              <a:t>L</a:t>
            </a:r>
            <a:r>
              <a:rPr lang="en-US" sz="3200" baseline="30000" dirty="0" smtClean="0"/>
              <a:t>-1 </a:t>
            </a:r>
            <a:r>
              <a:rPr lang="en-US" sz="3200" dirty="0" smtClean="0">
                <a:latin typeface="Arial" pitchFamily="34" charset="0"/>
                <a:cs typeface="Arial" pitchFamily="34" charset="0"/>
              </a:rPr>
              <a:t> for benzyl-ITC and  6.8 </a:t>
            </a:r>
            <a:r>
              <a:rPr lang="en-US" sz="3200" dirty="0" smtClean="0"/>
              <a:t>µL </a:t>
            </a:r>
            <a:r>
              <a:rPr lang="en-US" sz="3200" dirty="0" err="1" smtClean="0"/>
              <a:t>L</a:t>
            </a:r>
            <a:r>
              <a:rPr lang="en-US" sz="3200" baseline="30000" dirty="0" smtClean="0"/>
              <a:t>-1</a:t>
            </a:r>
            <a:r>
              <a:rPr lang="en-US" sz="3200" dirty="0" smtClean="0">
                <a:latin typeface="Arial" pitchFamily="34" charset="0"/>
                <a:cs typeface="Arial" pitchFamily="34" charset="0"/>
              </a:rPr>
              <a:t> for butyl, phenyl, and </a:t>
            </a:r>
            <a:r>
              <a:rPr lang="en-US" sz="3200" dirty="0" err="1" smtClean="0">
                <a:latin typeface="Arial" pitchFamily="34" charset="0"/>
                <a:cs typeface="Arial" pitchFamily="34" charset="0"/>
              </a:rPr>
              <a:t>allyl</a:t>
            </a:r>
            <a:r>
              <a:rPr lang="en-US" sz="3200" dirty="0" smtClean="0">
                <a:latin typeface="Arial" pitchFamily="34" charset="0"/>
                <a:cs typeface="Arial" pitchFamily="34" charset="0"/>
              </a:rPr>
              <a:t>-ITC. </a:t>
            </a:r>
            <a:r>
              <a:rPr lang="en-US" sz="3200" dirty="0" err="1" smtClean="0">
                <a:latin typeface="Arial" pitchFamily="34" charset="0"/>
                <a:cs typeface="Arial" pitchFamily="34" charset="0"/>
              </a:rPr>
              <a:t>Allyl</a:t>
            </a:r>
            <a:r>
              <a:rPr lang="en-US" sz="3200" dirty="0" smtClean="0">
                <a:latin typeface="Arial" pitchFamily="34" charset="0"/>
                <a:cs typeface="Arial" pitchFamily="34" charset="0"/>
              </a:rPr>
              <a:t> and phenyl-ITCs showed the greatest inhibition of </a:t>
            </a:r>
            <a:r>
              <a:rPr lang="en-US" sz="3200" i="1" dirty="0" smtClean="0">
                <a:latin typeface="Arial" pitchFamily="34" charset="0"/>
                <a:cs typeface="Arial" pitchFamily="34" charset="0"/>
              </a:rPr>
              <a:t>P. </a:t>
            </a:r>
            <a:r>
              <a:rPr lang="en-US" sz="3200" i="1" dirty="0" err="1" smtClean="0">
                <a:latin typeface="Arial" pitchFamily="34" charset="0"/>
                <a:cs typeface="Arial" pitchFamily="34" charset="0"/>
              </a:rPr>
              <a:t>omnivora</a:t>
            </a:r>
            <a:r>
              <a:rPr lang="en-US" sz="3200" i="1" dirty="0" smtClean="0">
                <a:latin typeface="Arial" pitchFamily="34" charset="0"/>
                <a:cs typeface="Arial" pitchFamily="34" charset="0"/>
              </a:rPr>
              <a:t> </a:t>
            </a:r>
            <a:r>
              <a:rPr lang="en-US" sz="3200" dirty="0" err="1" smtClean="0">
                <a:latin typeface="Arial" pitchFamily="34" charset="0"/>
                <a:cs typeface="Arial" pitchFamily="34" charset="0"/>
              </a:rPr>
              <a:t>hyphal</a:t>
            </a:r>
            <a:r>
              <a:rPr lang="en-US" sz="3200" dirty="0" smtClean="0">
                <a:latin typeface="Arial" pitchFamily="34" charset="0"/>
                <a:cs typeface="Arial" pitchFamily="34" charset="0"/>
              </a:rPr>
              <a:t> growth while benzyl- ITC showed the least level of inhibition</a:t>
            </a:r>
            <a:r>
              <a:rPr lang="en-US" sz="3200" i="1" dirty="0" smtClean="0">
                <a:latin typeface="Arial" pitchFamily="34" charset="0"/>
                <a:cs typeface="Arial" pitchFamily="34" charset="0"/>
              </a:rPr>
              <a:t>.</a:t>
            </a:r>
            <a:r>
              <a:rPr lang="en-US" sz="3200" dirty="0" smtClean="0">
                <a:latin typeface="Arial" pitchFamily="34" charset="0"/>
                <a:cs typeface="Arial" pitchFamily="34" charset="0"/>
              </a:rPr>
              <a:t> </a:t>
            </a:r>
          </a:p>
        </p:txBody>
      </p:sp>
      <p:sp>
        <p:nvSpPr>
          <p:cNvPr id="55" name="TextBox 54"/>
          <p:cNvSpPr txBox="1"/>
          <p:nvPr/>
        </p:nvSpPr>
        <p:spPr>
          <a:xfrm>
            <a:off x="19126200" y="25818465"/>
            <a:ext cx="18004536" cy="646331"/>
          </a:xfrm>
          <a:prstGeom prst="rect">
            <a:avLst/>
          </a:prstGeom>
          <a:solidFill>
            <a:schemeClr val="bg1"/>
          </a:solidFill>
        </p:spPr>
        <p:txBody>
          <a:bodyPr wrap="square" rtlCol="0">
            <a:spAutoFit/>
          </a:bodyPr>
          <a:lstStyle/>
          <a:p>
            <a:pPr algn="ctr">
              <a:defRPr sz="1800" b="1" i="0" u="none" strike="noStrike" kern="1200" baseline="0">
                <a:solidFill>
                  <a:prstClr val="black"/>
                </a:solidFill>
                <a:latin typeface="+mn-lt"/>
                <a:ea typeface="+mn-ea"/>
                <a:cs typeface="+mn-cs"/>
              </a:defRPr>
            </a:pPr>
            <a:r>
              <a:rPr lang="en-US" altLang="zh-CN" sz="3600" dirty="0" smtClean="0">
                <a:latin typeface="Arial" pitchFamily="34" charset="0"/>
                <a:cs typeface="Arial" pitchFamily="34" charset="0"/>
              </a:rPr>
              <a:t>Effect of </a:t>
            </a:r>
            <a:r>
              <a:rPr lang="en-US" altLang="zh-CN" sz="3600" dirty="0" err="1" smtClean="0">
                <a:latin typeface="Arial" pitchFamily="34" charset="0"/>
                <a:cs typeface="Arial" pitchFamily="34" charset="0"/>
              </a:rPr>
              <a:t>isothiocyanates</a:t>
            </a:r>
            <a:r>
              <a:rPr lang="en-US" altLang="zh-CN" sz="3600" dirty="0" smtClean="0">
                <a:latin typeface="Arial" pitchFamily="34" charset="0"/>
                <a:cs typeface="Arial" pitchFamily="34" charset="0"/>
              </a:rPr>
              <a:t> on </a:t>
            </a:r>
            <a:r>
              <a:rPr lang="en-US" altLang="zh-CN" sz="3600" i="1" dirty="0" smtClean="0">
                <a:latin typeface="Arial" pitchFamily="34" charset="0"/>
                <a:cs typeface="Arial" pitchFamily="34" charset="0"/>
              </a:rPr>
              <a:t>P. </a:t>
            </a:r>
            <a:r>
              <a:rPr lang="en-US" altLang="zh-CN" sz="3600" i="1" dirty="0" err="1" smtClean="0">
                <a:latin typeface="Arial" pitchFamily="34" charset="0"/>
                <a:cs typeface="Arial" pitchFamily="34" charset="0"/>
              </a:rPr>
              <a:t>omnivora</a:t>
            </a:r>
            <a:r>
              <a:rPr lang="en-US" altLang="zh-CN" sz="3600" i="1" dirty="0" smtClean="0">
                <a:latin typeface="Arial" pitchFamily="34" charset="0"/>
                <a:cs typeface="Arial" pitchFamily="34" charset="0"/>
              </a:rPr>
              <a:t> </a:t>
            </a:r>
            <a:r>
              <a:rPr lang="en-US" altLang="zh-CN" sz="3600" dirty="0" err="1" smtClean="0">
                <a:latin typeface="Arial" pitchFamily="34" charset="0"/>
                <a:cs typeface="Arial" pitchFamily="34" charset="0"/>
              </a:rPr>
              <a:t>hyphal</a:t>
            </a:r>
            <a:r>
              <a:rPr lang="en-US" altLang="zh-CN" sz="3600" dirty="0" smtClean="0">
                <a:latin typeface="Arial" pitchFamily="34" charset="0"/>
                <a:cs typeface="Arial" pitchFamily="34" charset="0"/>
              </a:rPr>
              <a:t> growth</a:t>
            </a:r>
            <a:endParaRPr lang="zh-CN" altLang="en-US" sz="3600" dirty="0">
              <a:latin typeface="Arial" pitchFamily="34" charset="0"/>
              <a:cs typeface="Arial" pitchFamily="34" charset="0"/>
            </a:endParaRPr>
          </a:p>
        </p:txBody>
      </p:sp>
      <p:sp>
        <p:nvSpPr>
          <p:cNvPr id="61" name="TextBox 60"/>
          <p:cNvSpPr txBox="1"/>
          <p:nvPr/>
        </p:nvSpPr>
        <p:spPr>
          <a:xfrm>
            <a:off x="37414200" y="29970661"/>
            <a:ext cx="13258800" cy="1569660"/>
          </a:xfrm>
          <a:prstGeom prst="rect">
            <a:avLst/>
          </a:prstGeom>
          <a:solidFill>
            <a:schemeClr val="bg1"/>
          </a:solidFill>
        </p:spPr>
        <p:txBody>
          <a:bodyPr wrap="square" rtlCol="0">
            <a:spAutoFit/>
          </a:bodyPr>
          <a:lstStyle/>
          <a:p>
            <a:r>
              <a:rPr lang="en-US" altLang="zh-CN" sz="3200" dirty="0" smtClean="0">
                <a:latin typeface="Arial" pitchFamily="34" charset="0"/>
                <a:cs typeface="Arial" pitchFamily="34" charset="0"/>
              </a:rPr>
              <a:t>        We thank Chevron Technology Ventures, a division of Chevron, U.S.A. Inc., and Cotton Incorporated for financial support and also Dr. Charlie Rush for providing </a:t>
            </a:r>
            <a:r>
              <a:rPr lang="en-US" altLang="zh-CN" sz="3200" i="1" dirty="0" smtClean="0">
                <a:latin typeface="Arial" pitchFamily="34" charset="0"/>
                <a:cs typeface="Arial" pitchFamily="34" charset="0"/>
              </a:rPr>
              <a:t>P. </a:t>
            </a:r>
            <a:r>
              <a:rPr lang="en-US" altLang="zh-CN" sz="3200" i="1" dirty="0" err="1" smtClean="0">
                <a:latin typeface="Arial" pitchFamily="34" charset="0"/>
                <a:cs typeface="Arial" pitchFamily="34" charset="0"/>
              </a:rPr>
              <a:t>omnivora</a:t>
            </a:r>
            <a:r>
              <a:rPr lang="en-US" altLang="zh-CN" sz="3200" dirty="0" smtClean="0">
                <a:latin typeface="Arial" pitchFamily="34" charset="0"/>
                <a:cs typeface="Arial" pitchFamily="34" charset="0"/>
              </a:rPr>
              <a:t> </a:t>
            </a:r>
            <a:r>
              <a:rPr lang="en-US" altLang="zh-CN" sz="3200" dirty="0" err="1" smtClean="0">
                <a:latin typeface="Arial" pitchFamily="34" charset="0"/>
                <a:cs typeface="Arial" pitchFamily="34" charset="0"/>
              </a:rPr>
              <a:t>sclerotia</a:t>
            </a:r>
            <a:r>
              <a:rPr lang="en-US" altLang="zh-CN" sz="3200" dirty="0" smtClean="0">
                <a:latin typeface="Arial" pitchFamily="34" charset="0"/>
                <a:cs typeface="Arial" pitchFamily="34" charset="0"/>
              </a:rPr>
              <a:t>.</a:t>
            </a:r>
            <a:endParaRPr lang="en-US" sz="3200" dirty="0" smtClean="0">
              <a:latin typeface="Arial" pitchFamily="34" charset="0"/>
              <a:cs typeface="Arial" pitchFamily="34" charset="0"/>
            </a:endParaRPr>
          </a:p>
        </p:txBody>
      </p:sp>
      <p:sp>
        <p:nvSpPr>
          <p:cNvPr id="64" name="TextBox 63"/>
          <p:cNvSpPr txBox="1"/>
          <p:nvPr/>
        </p:nvSpPr>
        <p:spPr>
          <a:xfrm>
            <a:off x="561975" y="5156274"/>
            <a:ext cx="18000000" cy="1015926"/>
          </a:xfrm>
          <a:prstGeom prst="rect">
            <a:avLst/>
          </a:prstGeom>
          <a:solidFill>
            <a:srgbClr val="640000"/>
          </a:solidFill>
        </p:spPr>
        <p:txBody>
          <a:bodyPr wrap="square" rtlCol="0">
            <a:spAutoFit/>
          </a:bodyPr>
          <a:lstStyle/>
          <a:p>
            <a:pPr algn="ctr"/>
            <a:r>
              <a:rPr lang="en-US" sz="6000" b="1" dirty="0" smtClean="0">
                <a:solidFill>
                  <a:schemeClr val="accent3">
                    <a:lumMod val="20000"/>
                    <a:lumOff val="80000"/>
                  </a:schemeClr>
                </a:solidFill>
                <a:latin typeface="Arial Black" pitchFamily="34" charset="0"/>
                <a:cs typeface="Arial" pitchFamily="34" charset="0"/>
              </a:rPr>
              <a:t>Introduction</a:t>
            </a:r>
            <a:endParaRPr lang="en-US" sz="6000" b="1" dirty="0">
              <a:solidFill>
                <a:schemeClr val="accent3">
                  <a:lumMod val="20000"/>
                  <a:lumOff val="80000"/>
                </a:schemeClr>
              </a:solidFill>
              <a:latin typeface="Arial Black" pitchFamily="34" charset="0"/>
              <a:cs typeface="Arial" pitchFamily="34" charset="0"/>
            </a:endParaRPr>
          </a:p>
        </p:txBody>
      </p:sp>
      <p:sp>
        <p:nvSpPr>
          <p:cNvPr id="69" name="TextBox 68"/>
          <p:cNvSpPr txBox="1"/>
          <p:nvPr/>
        </p:nvSpPr>
        <p:spPr>
          <a:xfrm>
            <a:off x="609600" y="13118698"/>
            <a:ext cx="18004536" cy="1015926"/>
          </a:xfrm>
          <a:prstGeom prst="rect">
            <a:avLst/>
          </a:prstGeom>
          <a:solidFill>
            <a:srgbClr val="640000"/>
          </a:solidFill>
        </p:spPr>
        <p:txBody>
          <a:bodyPr wrap="square" rtlCol="0">
            <a:spAutoFit/>
          </a:bodyPr>
          <a:lstStyle/>
          <a:p>
            <a:pPr algn="ctr"/>
            <a:r>
              <a:rPr lang="en-US" sz="6000" dirty="0" smtClean="0">
                <a:solidFill>
                  <a:schemeClr val="accent3">
                    <a:lumMod val="20000"/>
                    <a:lumOff val="80000"/>
                  </a:schemeClr>
                </a:solidFill>
                <a:latin typeface="Arial Black" pitchFamily="34" charset="0"/>
                <a:cs typeface="Arial" pitchFamily="34" charset="0"/>
              </a:rPr>
              <a:t>Materials and Methods</a:t>
            </a:r>
            <a:endParaRPr lang="en-US" sz="6000" dirty="0">
              <a:solidFill>
                <a:schemeClr val="accent3">
                  <a:lumMod val="20000"/>
                  <a:lumOff val="80000"/>
                </a:schemeClr>
              </a:solidFill>
              <a:latin typeface="Arial Black" pitchFamily="34" charset="0"/>
              <a:cs typeface="Arial" pitchFamily="34" charset="0"/>
            </a:endParaRPr>
          </a:p>
        </p:txBody>
      </p:sp>
      <p:sp>
        <p:nvSpPr>
          <p:cNvPr id="70" name="TextBox 69"/>
          <p:cNvSpPr txBox="1"/>
          <p:nvPr/>
        </p:nvSpPr>
        <p:spPr>
          <a:xfrm>
            <a:off x="37414200" y="5150560"/>
            <a:ext cx="13258800" cy="1015926"/>
          </a:xfrm>
          <a:prstGeom prst="rect">
            <a:avLst/>
          </a:prstGeom>
          <a:solidFill>
            <a:srgbClr val="640000"/>
          </a:solidFill>
        </p:spPr>
        <p:txBody>
          <a:bodyPr wrap="square" rtlCol="0">
            <a:spAutoFit/>
          </a:bodyPr>
          <a:lstStyle/>
          <a:p>
            <a:pPr algn="ctr"/>
            <a:r>
              <a:rPr lang="en-US" sz="6000" b="1" dirty="0" smtClean="0">
                <a:solidFill>
                  <a:schemeClr val="accent3">
                    <a:lumMod val="20000"/>
                    <a:lumOff val="80000"/>
                  </a:schemeClr>
                </a:solidFill>
                <a:latin typeface="Arial Black" pitchFamily="34" charset="0"/>
                <a:cs typeface="Arial" pitchFamily="34" charset="0"/>
              </a:rPr>
              <a:t>Discussion</a:t>
            </a:r>
            <a:endParaRPr lang="en-US" sz="6000" b="1" dirty="0">
              <a:solidFill>
                <a:schemeClr val="accent3">
                  <a:lumMod val="20000"/>
                  <a:lumOff val="80000"/>
                </a:schemeClr>
              </a:solidFill>
              <a:latin typeface="Arial Black" pitchFamily="34" charset="0"/>
              <a:cs typeface="Arial" pitchFamily="34" charset="0"/>
            </a:endParaRPr>
          </a:p>
        </p:txBody>
      </p:sp>
      <p:sp>
        <p:nvSpPr>
          <p:cNvPr id="71" name="TextBox 70"/>
          <p:cNvSpPr txBox="1"/>
          <p:nvPr/>
        </p:nvSpPr>
        <p:spPr>
          <a:xfrm>
            <a:off x="37414200" y="24694515"/>
            <a:ext cx="13258800" cy="1015926"/>
          </a:xfrm>
          <a:prstGeom prst="rect">
            <a:avLst/>
          </a:prstGeom>
          <a:solidFill>
            <a:srgbClr val="640000"/>
          </a:solidFill>
        </p:spPr>
        <p:txBody>
          <a:bodyPr wrap="square" rtlCol="0">
            <a:spAutoFit/>
          </a:bodyPr>
          <a:lstStyle/>
          <a:p>
            <a:pPr algn="ctr"/>
            <a:r>
              <a:rPr lang="en-US" sz="6000" b="1" dirty="0" smtClean="0">
                <a:solidFill>
                  <a:schemeClr val="accent3">
                    <a:lumMod val="20000"/>
                    <a:lumOff val="80000"/>
                  </a:schemeClr>
                </a:solidFill>
                <a:latin typeface="Arial Black" pitchFamily="34" charset="0"/>
                <a:cs typeface="Arial" pitchFamily="34" charset="0"/>
              </a:rPr>
              <a:t>Conclusions</a:t>
            </a:r>
            <a:endParaRPr lang="en-US" sz="6000" b="1" dirty="0">
              <a:solidFill>
                <a:schemeClr val="accent3">
                  <a:lumMod val="20000"/>
                  <a:lumOff val="80000"/>
                </a:schemeClr>
              </a:solidFill>
              <a:latin typeface="Arial Black" pitchFamily="34" charset="0"/>
              <a:cs typeface="Arial" pitchFamily="34" charset="0"/>
            </a:endParaRPr>
          </a:p>
        </p:txBody>
      </p:sp>
      <p:sp>
        <p:nvSpPr>
          <p:cNvPr id="72" name="TextBox 71"/>
          <p:cNvSpPr txBox="1"/>
          <p:nvPr/>
        </p:nvSpPr>
        <p:spPr>
          <a:xfrm>
            <a:off x="37414200" y="29012063"/>
            <a:ext cx="13258800" cy="923330"/>
          </a:xfrm>
          <a:prstGeom prst="rect">
            <a:avLst/>
          </a:prstGeom>
          <a:solidFill>
            <a:srgbClr val="640000"/>
          </a:solidFill>
        </p:spPr>
        <p:txBody>
          <a:bodyPr wrap="square" rtlCol="0">
            <a:spAutoFit/>
          </a:bodyPr>
          <a:lstStyle/>
          <a:p>
            <a:pPr algn="ctr"/>
            <a:r>
              <a:rPr lang="en-US" sz="5400" b="1" dirty="0" smtClean="0">
                <a:solidFill>
                  <a:schemeClr val="accent3">
                    <a:lumMod val="20000"/>
                    <a:lumOff val="80000"/>
                  </a:schemeClr>
                </a:solidFill>
                <a:latin typeface="Arial" pitchFamily="34" charset="0"/>
                <a:cs typeface="Arial" pitchFamily="34" charset="0"/>
              </a:rPr>
              <a:t>Acknowledgements</a:t>
            </a:r>
          </a:p>
        </p:txBody>
      </p:sp>
      <p:pic>
        <p:nvPicPr>
          <p:cNvPr id="3" name="Picture 2" descr="C:\Users\huping\Desktop\TexAMlogo.jpg"/>
          <p:cNvPicPr>
            <a:picLocks noChangeAspect="1" noChangeArrowheads="1"/>
          </p:cNvPicPr>
          <p:nvPr/>
        </p:nvPicPr>
        <p:blipFill>
          <a:blip r:embed="rId14" cstate="print"/>
          <a:srcRect/>
          <a:stretch>
            <a:fillRect/>
          </a:stretch>
        </p:blipFill>
        <p:spPr bwMode="auto">
          <a:xfrm>
            <a:off x="1345544" y="1506855"/>
            <a:ext cx="2769256" cy="2303145"/>
          </a:xfrm>
          <a:prstGeom prst="rect">
            <a:avLst/>
          </a:prstGeom>
          <a:noFill/>
        </p:spPr>
      </p:pic>
      <p:graphicFrame>
        <p:nvGraphicFramePr>
          <p:cNvPr id="74" name="图表 3"/>
          <p:cNvGraphicFramePr/>
          <p:nvPr/>
        </p:nvGraphicFramePr>
        <p:xfrm>
          <a:off x="19126200" y="26523315"/>
          <a:ext cx="13944600" cy="8692515"/>
        </p:xfrm>
        <a:graphic>
          <a:graphicData uri="http://schemas.openxmlformats.org/drawingml/2006/chart">
            <c:chart xmlns:c="http://schemas.openxmlformats.org/drawingml/2006/chart" xmlns:r="http://schemas.openxmlformats.org/officeDocument/2006/relationships" r:id="rId15"/>
          </a:graphicData>
        </a:graphic>
      </p:graphicFrame>
      <p:pic>
        <p:nvPicPr>
          <p:cNvPr id="2" name="Picture 2" descr="G:\DCIM\100CANON\IMG_0300.JPG"/>
          <p:cNvPicPr>
            <a:picLocks noChangeAspect="1" noChangeArrowheads="1"/>
          </p:cNvPicPr>
          <p:nvPr/>
        </p:nvPicPr>
        <p:blipFill>
          <a:blip r:embed="rId16" cstate="print"/>
          <a:srcRect/>
          <a:stretch>
            <a:fillRect/>
          </a:stretch>
        </p:blipFill>
        <p:spPr bwMode="auto">
          <a:xfrm>
            <a:off x="14966578" y="22637115"/>
            <a:ext cx="3626222" cy="2651760"/>
          </a:xfrm>
          <a:prstGeom prst="rect">
            <a:avLst/>
          </a:prstGeom>
          <a:noFill/>
        </p:spPr>
      </p:pic>
      <p:sp>
        <p:nvSpPr>
          <p:cNvPr id="49" name="Rectangle 6"/>
          <p:cNvSpPr>
            <a:spLocks noChangeArrowheads="1"/>
          </p:cNvSpPr>
          <p:nvPr/>
        </p:nvSpPr>
        <p:spPr bwMode="auto">
          <a:xfrm>
            <a:off x="4114800" y="12248674"/>
            <a:ext cx="3429000" cy="923330"/>
          </a:xfrm>
          <a:prstGeom prst="rect">
            <a:avLst/>
          </a:prstGeom>
          <a:noFill/>
          <a:ln w="9525">
            <a:noFill/>
            <a:miter lim="800000"/>
            <a:headEnd/>
            <a:tailEnd/>
          </a:ln>
          <a:effectLst/>
        </p:spPr>
        <p:txBody>
          <a:bodyPr wrap="square">
            <a:spAutoFit/>
          </a:bodyPr>
          <a:lstStyle/>
          <a:p>
            <a:pPr algn="ctr"/>
            <a:r>
              <a:rPr lang="en-US" altLang="zh-CN" sz="1800" b="1" dirty="0" smtClean="0"/>
              <a:t>Indian mustard</a:t>
            </a:r>
          </a:p>
          <a:p>
            <a:r>
              <a:rPr lang="en-US" altLang="zh-CN" sz="1800" dirty="0" smtClean="0"/>
              <a:t>http://www.umass.edu/.../ </a:t>
            </a:r>
            <a:r>
              <a:rPr lang="en-US" altLang="zh-CN" sz="1800" dirty="0" err="1" smtClean="0"/>
              <a:t>Webpages</a:t>
            </a:r>
            <a:r>
              <a:rPr lang="en-US" altLang="zh-CN" sz="1800" dirty="0" smtClean="0"/>
              <a:t>/phytoremediation.htm</a:t>
            </a:r>
            <a:endParaRPr lang="zh-CN" altLang="en-US" sz="1800" b="0" dirty="0"/>
          </a:p>
        </p:txBody>
      </p:sp>
      <p:sp>
        <p:nvSpPr>
          <p:cNvPr id="54" name="Rectangle 6"/>
          <p:cNvSpPr>
            <a:spLocks noChangeArrowheads="1"/>
          </p:cNvSpPr>
          <p:nvPr/>
        </p:nvSpPr>
        <p:spPr bwMode="auto">
          <a:xfrm>
            <a:off x="10706100" y="12258675"/>
            <a:ext cx="4267200" cy="923330"/>
          </a:xfrm>
          <a:prstGeom prst="rect">
            <a:avLst/>
          </a:prstGeom>
          <a:noFill/>
          <a:ln w="9525">
            <a:noFill/>
            <a:miter lim="800000"/>
            <a:headEnd/>
            <a:tailEnd/>
          </a:ln>
          <a:effectLst/>
        </p:spPr>
        <p:txBody>
          <a:bodyPr wrap="square">
            <a:spAutoFit/>
          </a:bodyPr>
          <a:lstStyle/>
          <a:p>
            <a:pPr algn="ctr"/>
            <a:r>
              <a:rPr lang="en-US" altLang="zh-CN" sz="1800" b="1" dirty="0" smtClean="0"/>
              <a:t>Oilseed meals</a:t>
            </a:r>
          </a:p>
          <a:p>
            <a:r>
              <a:rPr lang="en-US" altLang="zh-CN" sz="1800" dirty="0" smtClean="0"/>
              <a:t>http://www.vsjf.org/biofuels/ </a:t>
            </a:r>
            <a:r>
              <a:rPr lang="en-US" altLang="zh-CN" sz="1800" dirty="0" err="1" smtClean="0"/>
              <a:t>vermont_biofuels_initiative.StateLine.shtml</a:t>
            </a:r>
            <a:endParaRPr lang="zh-CN" altLang="en-US" sz="1800" b="0" dirty="0"/>
          </a:p>
        </p:txBody>
      </p:sp>
      <p:sp>
        <p:nvSpPr>
          <p:cNvPr id="58" name="TextBox 57"/>
          <p:cNvSpPr txBox="1"/>
          <p:nvPr/>
        </p:nvSpPr>
        <p:spPr>
          <a:xfrm>
            <a:off x="23622000" y="21099780"/>
            <a:ext cx="9296400" cy="369332"/>
          </a:xfrm>
          <a:prstGeom prst="rect">
            <a:avLst/>
          </a:prstGeom>
          <a:noFill/>
        </p:spPr>
        <p:txBody>
          <a:bodyPr wrap="square" rtlCol="0">
            <a:spAutoFit/>
          </a:bodyPr>
          <a:lstStyle/>
          <a:p>
            <a:r>
              <a:rPr lang="en-US" sz="1800" dirty="0" smtClean="0">
                <a:latin typeface="Arial" pitchFamily="34" charset="0"/>
                <a:cs typeface="Arial" pitchFamily="34" charset="0"/>
              </a:rPr>
              <a:t>Glass tubes filled with oilseed meal treated soil with </a:t>
            </a:r>
            <a:r>
              <a:rPr lang="en-US" sz="1800" i="1" dirty="0" smtClean="0">
                <a:latin typeface="Arial" pitchFamily="34" charset="0"/>
                <a:cs typeface="Arial" pitchFamily="34" charset="0"/>
              </a:rPr>
              <a:t>P. </a:t>
            </a:r>
            <a:r>
              <a:rPr lang="en-US" sz="1800" i="1" dirty="0" err="1" smtClean="0">
                <a:latin typeface="Arial" pitchFamily="34" charset="0"/>
                <a:cs typeface="Arial" pitchFamily="34" charset="0"/>
              </a:rPr>
              <a:t>omnivora</a:t>
            </a:r>
            <a:r>
              <a:rPr lang="en-US" sz="1800" i="1" dirty="0" smtClean="0">
                <a:latin typeface="Arial" pitchFamily="34" charset="0"/>
                <a:cs typeface="Arial" pitchFamily="34" charset="0"/>
              </a:rPr>
              <a:t> </a:t>
            </a:r>
            <a:r>
              <a:rPr lang="en-US" sz="1800" dirty="0" smtClean="0">
                <a:latin typeface="Arial" pitchFamily="34" charset="0"/>
                <a:cs typeface="Arial" pitchFamily="34" charset="0"/>
              </a:rPr>
              <a:t>strands on soil surface</a:t>
            </a:r>
            <a:endParaRPr lang="en-US" sz="1800" dirty="0">
              <a:latin typeface="Arial" pitchFamily="34" charset="0"/>
              <a:cs typeface="Arial" pitchFamily="34" charset="0"/>
            </a:endParaRPr>
          </a:p>
        </p:txBody>
      </p:sp>
      <p:pic>
        <p:nvPicPr>
          <p:cNvPr id="11" name="Picture 2" descr="C:\Documents and Settings\Ping\Desktop\primaryWhiteMaroon.jpg"/>
          <p:cNvPicPr>
            <a:picLocks noChangeAspect="1" noChangeArrowheads="1"/>
          </p:cNvPicPr>
          <p:nvPr/>
        </p:nvPicPr>
        <p:blipFill>
          <a:blip r:embed="rId17" cstate="print"/>
          <a:srcRect/>
          <a:stretch>
            <a:fillRect/>
          </a:stretch>
        </p:blipFill>
        <p:spPr bwMode="auto">
          <a:xfrm>
            <a:off x="42214800" y="32392620"/>
            <a:ext cx="8458200" cy="2004418"/>
          </a:xfrm>
          <a:prstGeom prst="rect">
            <a:avLst/>
          </a:prstGeom>
          <a:noFill/>
        </p:spPr>
      </p:pic>
      <p:pic>
        <p:nvPicPr>
          <p:cNvPr id="1027" name="Picture 3" descr="C:\Documents and Settings\Ping\Desktop\tamu_seal.gif"/>
          <p:cNvPicPr>
            <a:picLocks noChangeAspect="1" noChangeArrowheads="1"/>
          </p:cNvPicPr>
          <p:nvPr/>
        </p:nvPicPr>
        <p:blipFill>
          <a:blip r:embed="rId18" cstate="print"/>
          <a:srcRect/>
          <a:stretch>
            <a:fillRect/>
          </a:stretch>
        </p:blipFill>
        <p:spPr bwMode="auto">
          <a:xfrm>
            <a:off x="37719000" y="31872555"/>
            <a:ext cx="3048000" cy="2971800"/>
          </a:xfrm>
          <a:prstGeom prst="rect">
            <a:avLst/>
          </a:prstGeom>
          <a:noFill/>
        </p:spPr>
      </p:pic>
      <p:pic>
        <p:nvPicPr>
          <p:cNvPr id="1028" name="Picture 4" descr="C:\Documents and Settings\Ping\Desktop\PHMPOM_03.jpg"/>
          <p:cNvPicPr>
            <a:picLocks noChangeAspect="1" noChangeArrowheads="1"/>
          </p:cNvPicPr>
          <p:nvPr/>
        </p:nvPicPr>
        <p:blipFill>
          <a:blip r:embed="rId19" cstate="print"/>
          <a:srcRect/>
          <a:stretch>
            <a:fillRect/>
          </a:stretch>
        </p:blipFill>
        <p:spPr bwMode="auto">
          <a:xfrm>
            <a:off x="14801850" y="10105263"/>
            <a:ext cx="3711163" cy="2496312"/>
          </a:xfrm>
          <a:prstGeom prst="rect">
            <a:avLst/>
          </a:prstGeom>
          <a:noFill/>
        </p:spPr>
      </p:pic>
      <p:sp>
        <p:nvSpPr>
          <p:cNvPr id="75" name="TextBox 74"/>
          <p:cNvSpPr txBox="1"/>
          <p:nvPr/>
        </p:nvSpPr>
        <p:spPr>
          <a:xfrm>
            <a:off x="14935200" y="12258675"/>
            <a:ext cx="2743200" cy="923330"/>
          </a:xfrm>
          <a:prstGeom prst="rect">
            <a:avLst/>
          </a:prstGeom>
          <a:noFill/>
        </p:spPr>
        <p:txBody>
          <a:bodyPr wrap="square" rtlCol="0">
            <a:spAutoFit/>
          </a:bodyPr>
          <a:lstStyle/>
          <a:p>
            <a:pPr algn="ctr"/>
            <a:r>
              <a:rPr lang="en-US" sz="1800" i="1" dirty="0" smtClean="0"/>
              <a:t>        </a:t>
            </a:r>
            <a:r>
              <a:rPr lang="en-US" sz="1800" b="1" i="1" dirty="0" smtClean="0"/>
              <a:t>P. </a:t>
            </a:r>
            <a:r>
              <a:rPr lang="en-US" sz="1800" b="1" i="1" dirty="0" err="1" smtClean="0"/>
              <a:t>omnivora</a:t>
            </a:r>
            <a:r>
              <a:rPr lang="en-US" sz="1800" b="1" i="1" dirty="0" smtClean="0"/>
              <a:t> </a:t>
            </a:r>
            <a:r>
              <a:rPr lang="en-US" sz="1800" b="1" dirty="0" smtClean="0"/>
              <a:t>mycelia</a:t>
            </a:r>
          </a:p>
          <a:p>
            <a:r>
              <a:rPr lang="en-US" sz="1800" dirty="0" smtClean="0"/>
              <a:t>www.eppo.org/.../</a:t>
            </a:r>
          </a:p>
          <a:p>
            <a:r>
              <a:rPr lang="en-US" sz="1800" dirty="0" smtClean="0"/>
              <a:t>PHMPOM_images.htm</a:t>
            </a:r>
            <a:endParaRPr lang="en-US" sz="1800" dirty="0"/>
          </a:p>
        </p:txBody>
      </p:sp>
      <p:sp>
        <p:nvSpPr>
          <p:cNvPr id="73" name="Rectangle 6"/>
          <p:cNvSpPr>
            <a:spLocks noChangeArrowheads="1"/>
          </p:cNvSpPr>
          <p:nvPr/>
        </p:nvSpPr>
        <p:spPr bwMode="auto">
          <a:xfrm>
            <a:off x="609600" y="24574500"/>
            <a:ext cx="3200400" cy="646331"/>
          </a:xfrm>
          <a:prstGeom prst="rect">
            <a:avLst/>
          </a:prstGeom>
          <a:noFill/>
          <a:ln w="9525">
            <a:noFill/>
            <a:miter lim="800000"/>
            <a:headEnd/>
            <a:tailEnd/>
          </a:ln>
          <a:effectLst/>
        </p:spPr>
        <p:txBody>
          <a:bodyPr wrap="square">
            <a:spAutoFit/>
          </a:bodyPr>
          <a:lstStyle/>
          <a:p>
            <a:pPr algn="ctr"/>
            <a:r>
              <a:rPr lang="en-US" altLang="zh-CN" sz="1800" b="1" dirty="0" err="1" smtClean="0">
                <a:solidFill>
                  <a:schemeClr val="bg1"/>
                </a:solidFill>
              </a:rPr>
              <a:t>Sclerotia</a:t>
            </a:r>
            <a:r>
              <a:rPr lang="en-US" altLang="zh-CN" sz="1800" b="1" dirty="0" smtClean="0">
                <a:solidFill>
                  <a:schemeClr val="bg1"/>
                </a:solidFill>
              </a:rPr>
              <a:t> and  sorghum </a:t>
            </a:r>
          </a:p>
          <a:p>
            <a:pPr algn="ctr"/>
            <a:r>
              <a:rPr lang="en-US" altLang="zh-CN" sz="1800" b="1" dirty="0" smtClean="0">
                <a:solidFill>
                  <a:schemeClr val="bg1"/>
                </a:solidFill>
              </a:rPr>
              <a:t>5% Mustard </a:t>
            </a:r>
            <a:endParaRPr lang="zh-CN" altLang="en-US" sz="1800" b="1" dirty="0">
              <a:solidFill>
                <a:schemeClr val="bg1"/>
              </a:solidFill>
            </a:endParaRPr>
          </a:p>
        </p:txBody>
      </p:sp>
      <p:sp>
        <p:nvSpPr>
          <p:cNvPr id="77" name="Rectangle 6"/>
          <p:cNvSpPr>
            <a:spLocks noChangeArrowheads="1"/>
          </p:cNvSpPr>
          <p:nvPr/>
        </p:nvSpPr>
        <p:spPr bwMode="auto">
          <a:xfrm>
            <a:off x="4191000" y="24574500"/>
            <a:ext cx="3352800" cy="646331"/>
          </a:xfrm>
          <a:prstGeom prst="rect">
            <a:avLst/>
          </a:prstGeom>
          <a:noFill/>
          <a:ln w="9525">
            <a:noFill/>
            <a:miter lim="800000"/>
            <a:headEnd/>
            <a:tailEnd/>
          </a:ln>
          <a:effectLst/>
        </p:spPr>
        <p:txBody>
          <a:bodyPr wrap="square">
            <a:spAutoFit/>
          </a:bodyPr>
          <a:lstStyle/>
          <a:p>
            <a:pPr algn="ctr"/>
            <a:r>
              <a:rPr lang="en-US" altLang="zh-CN" sz="1800" b="1" dirty="0" err="1" smtClean="0">
                <a:solidFill>
                  <a:schemeClr val="bg1"/>
                </a:solidFill>
              </a:rPr>
              <a:t>Sclerotia</a:t>
            </a:r>
            <a:r>
              <a:rPr lang="en-US" altLang="zh-CN" sz="1800" b="1" dirty="0" smtClean="0">
                <a:solidFill>
                  <a:schemeClr val="bg1"/>
                </a:solidFill>
              </a:rPr>
              <a:t> and  sorghum </a:t>
            </a:r>
          </a:p>
          <a:p>
            <a:pPr algn="ctr"/>
            <a:r>
              <a:rPr lang="en-US" altLang="zh-CN" sz="1800" b="1" dirty="0" smtClean="0">
                <a:solidFill>
                  <a:schemeClr val="bg1"/>
                </a:solidFill>
              </a:rPr>
              <a:t>1%  Rapeseed </a:t>
            </a:r>
            <a:endParaRPr lang="zh-CN" altLang="en-US" sz="1800" b="1" dirty="0">
              <a:solidFill>
                <a:schemeClr val="bg1"/>
              </a:solidFill>
            </a:endParaRPr>
          </a:p>
        </p:txBody>
      </p:sp>
      <p:sp>
        <p:nvSpPr>
          <p:cNvPr id="78" name="Rectangle 6"/>
          <p:cNvSpPr>
            <a:spLocks noChangeArrowheads="1"/>
          </p:cNvSpPr>
          <p:nvPr/>
        </p:nvSpPr>
        <p:spPr bwMode="auto">
          <a:xfrm>
            <a:off x="7772400" y="24574500"/>
            <a:ext cx="3200400" cy="646331"/>
          </a:xfrm>
          <a:prstGeom prst="rect">
            <a:avLst/>
          </a:prstGeom>
          <a:noFill/>
          <a:ln w="9525">
            <a:noFill/>
            <a:miter lim="800000"/>
            <a:headEnd/>
            <a:tailEnd/>
          </a:ln>
          <a:effectLst/>
        </p:spPr>
        <p:txBody>
          <a:bodyPr wrap="square">
            <a:spAutoFit/>
          </a:bodyPr>
          <a:lstStyle/>
          <a:p>
            <a:pPr algn="ctr"/>
            <a:r>
              <a:rPr lang="en-US" altLang="zh-CN" sz="1800" b="1" dirty="0" err="1" smtClean="0">
                <a:solidFill>
                  <a:schemeClr val="bg1"/>
                </a:solidFill>
              </a:rPr>
              <a:t>Sclerotia</a:t>
            </a:r>
            <a:r>
              <a:rPr lang="en-US" altLang="zh-CN" sz="1800" b="1" dirty="0" smtClean="0">
                <a:solidFill>
                  <a:schemeClr val="bg1"/>
                </a:solidFill>
              </a:rPr>
              <a:t> and  sorghum seeds  5% </a:t>
            </a:r>
            <a:r>
              <a:rPr lang="en-US" altLang="zh-CN" sz="1800" b="1" dirty="0" err="1" smtClean="0">
                <a:solidFill>
                  <a:schemeClr val="bg1"/>
                </a:solidFill>
              </a:rPr>
              <a:t>Camelina</a:t>
            </a:r>
            <a:endParaRPr lang="zh-CN" altLang="en-US" sz="1800" b="1" dirty="0" smtClean="0">
              <a:solidFill>
                <a:schemeClr val="bg1"/>
              </a:solidFill>
            </a:endParaRPr>
          </a:p>
        </p:txBody>
      </p:sp>
      <p:sp>
        <p:nvSpPr>
          <p:cNvPr id="79" name="Rectangle 6"/>
          <p:cNvSpPr>
            <a:spLocks noChangeArrowheads="1"/>
          </p:cNvSpPr>
          <p:nvPr/>
        </p:nvSpPr>
        <p:spPr bwMode="auto">
          <a:xfrm>
            <a:off x="11277600" y="24556819"/>
            <a:ext cx="3124200" cy="646331"/>
          </a:xfrm>
          <a:prstGeom prst="rect">
            <a:avLst/>
          </a:prstGeom>
          <a:noFill/>
          <a:ln w="9525">
            <a:noFill/>
            <a:miter lim="800000"/>
            <a:headEnd/>
            <a:tailEnd/>
          </a:ln>
          <a:effectLst/>
        </p:spPr>
        <p:txBody>
          <a:bodyPr wrap="square">
            <a:spAutoFit/>
          </a:bodyPr>
          <a:lstStyle/>
          <a:p>
            <a:pPr algn="ctr"/>
            <a:r>
              <a:rPr lang="en-US" altLang="zh-CN" sz="1800" b="1" dirty="0" err="1" smtClean="0">
                <a:solidFill>
                  <a:schemeClr val="bg1"/>
                </a:solidFill>
              </a:rPr>
              <a:t>Sclerotia</a:t>
            </a:r>
            <a:r>
              <a:rPr lang="en-US" altLang="zh-CN" sz="1800" b="1" dirty="0" smtClean="0">
                <a:solidFill>
                  <a:schemeClr val="bg1"/>
                </a:solidFill>
              </a:rPr>
              <a:t> and sorghum seed Control</a:t>
            </a:r>
            <a:endParaRPr lang="zh-CN" altLang="en-US" sz="1800" b="1" dirty="0">
              <a:solidFill>
                <a:schemeClr val="bg1"/>
              </a:solidFill>
            </a:endParaRPr>
          </a:p>
        </p:txBody>
      </p:sp>
      <p:sp>
        <p:nvSpPr>
          <p:cNvPr id="80" name="Rectangle 6"/>
          <p:cNvSpPr>
            <a:spLocks noChangeArrowheads="1"/>
          </p:cNvSpPr>
          <p:nvPr/>
        </p:nvSpPr>
        <p:spPr bwMode="auto">
          <a:xfrm>
            <a:off x="15392400" y="24929068"/>
            <a:ext cx="2971800" cy="369332"/>
          </a:xfrm>
          <a:prstGeom prst="rect">
            <a:avLst/>
          </a:prstGeom>
          <a:noFill/>
          <a:ln w="9525">
            <a:noFill/>
            <a:miter lim="800000"/>
            <a:headEnd/>
            <a:tailEnd/>
          </a:ln>
          <a:effectLst/>
        </p:spPr>
        <p:txBody>
          <a:bodyPr wrap="square">
            <a:spAutoFit/>
          </a:bodyPr>
          <a:lstStyle/>
          <a:p>
            <a:r>
              <a:rPr lang="en-US" altLang="zh-CN" sz="1800" b="1" i="1" dirty="0" smtClean="0"/>
              <a:t>P. </a:t>
            </a:r>
            <a:r>
              <a:rPr lang="en-US" altLang="zh-CN" sz="1800" b="1" i="1" dirty="0" err="1" smtClean="0"/>
              <a:t>omnivora</a:t>
            </a:r>
            <a:r>
              <a:rPr lang="en-US" altLang="zh-CN" sz="1800" b="1" i="1" dirty="0" smtClean="0"/>
              <a:t> </a:t>
            </a:r>
            <a:r>
              <a:rPr lang="en-US" altLang="zh-CN" sz="1800" b="1" dirty="0" smtClean="0"/>
              <a:t>grown on PDA</a:t>
            </a:r>
            <a:endParaRPr lang="zh-CN" altLang="en-US" sz="1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1339</Words>
  <Application>Microsoft Office PowerPoint</Application>
  <PresentationFormat>Custom</PresentationFormat>
  <Paragraphs>152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Autumn</dc:creator>
  <cp:lastModifiedBy>designjet</cp:lastModifiedBy>
  <cp:revision>327</cp:revision>
  <dcterms:created xsi:type="dcterms:W3CDTF">2009-04-30T17:37:02Z</dcterms:created>
  <dcterms:modified xsi:type="dcterms:W3CDTF">2009-10-30T19:54:46Z</dcterms:modified>
</cp:coreProperties>
</file>