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drawings/drawing3.xml" ContentType="application/vnd.openxmlformats-officedocument.drawingml.chartshapes+xml"/>
  <Override PartName="/ppt/drawings/drawing4.xml" ContentType="application/vnd.openxmlformats-officedocument.drawingml.chartshapes+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rawings/drawing1.xml" ContentType="application/vnd.openxmlformats-officedocument.drawingml.chartshapes+xml"/>
  <Override PartName="/ppt/drawings/drawing2.xml" ContentType="application/vnd.openxmlformats-officedocument.drawingml.chartshapes+xml"/>
  <Override PartName="/ppt/theme/themeOverride5.xml" ContentType="application/vnd.openxmlformats-officedocument.themeOverride+xml"/>
  <Override PartName="/ppt/theme/themeOverride6.xml" ContentType="application/vnd.openxmlformats-officedocument.themeOverrid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heme/themeOverride3.xml" ContentType="application/vnd.openxmlformats-officedocument.themeOverride+xml"/>
  <Override PartName="/ppt/theme/themeOverride4.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6.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notesMasterIdLst>
    <p:notesMasterId r:id="rId3"/>
  </p:notesMasterIdLst>
  <p:handoutMasterIdLst>
    <p:handoutMasterId r:id="rId4"/>
  </p:handoutMasterIdLst>
  <p:sldIdLst>
    <p:sldId id="256" r:id="rId2"/>
  </p:sldIdLst>
  <p:sldSz cx="32918400" cy="16459200"/>
  <p:notesSz cx="6858000" cy="9117013"/>
  <p:defaultTextStyle>
    <a:defPPr>
      <a:defRPr lang="en-US"/>
    </a:defPPr>
    <a:lvl1pPr algn="l" rtl="0" fontAlgn="base">
      <a:spcBef>
        <a:spcPct val="0"/>
      </a:spcBef>
      <a:spcAft>
        <a:spcPct val="0"/>
      </a:spcAft>
      <a:defRPr sz="1400" kern="1200">
        <a:solidFill>
          <a:schemeClr val="tx1"/>
        </a:solidFill>
        <a:latin typeface="Arial" charset="0"/>
        <a:ea typeface="+mn-ea"/>
        <a:cs typeface="+mn-cs"/>
      </a:defRPr>
    </a:lvl1pPr>
    <a:lvl2pPr marL="457200" algn="l" rtl="0" fontAlgn="base">
      <a:spcBef>
        <a:spcPct val="0"/>
      </a:spcBef>
      <a:spcAft>
        <a:spcPct val="0"/>
      </a:spcAft>
      <a:defRPr sz="1400" kern="1200">
        <a:solidFill>
          <a:schemeClr val="tx1"/>
        </a:solidFill>
        <a:latin typeface="Arial" charset="0"/>
        <a:ea typeface="+mn-ea"/>
        <a:cs typeface="+mn-cs"/>
      </a:defRPr>
    </a:lvl2pPr>
    <a:lvl3pPr marL="914400" algn="l" rtl="0" fontAlgn="base">
      <a:spcBef>
        <a:spcPct val="0"/>
      </a:spcBef>
      <a:spcAft>
        <a:spcPct val="0"/>
      </a:spcAft>
      <a:defRPr sz="1400" kern="1200">
        <a:solidFill>
          <a:schemeClr val="tx1"/>
        </a:solidFill>
        <a:latin typeface="Arial" charset="0"/>
        <a:ea typeface="+mn-ea"/>
        <a:cs typeface="+mn-cs"/>
      </a:defRPr>
    </a:lvl3pPr>
    <a:lvl4pPr marL="1371600" algn="l" rtl="0" fontAlgn="base">
      <a:spcBef>
        <a:spcPct val="0"/>
      </a:spcBef>
      <a:spcAft>
        <a:spcPct val="0"/>
      </a:spcAft>
      <a:defRPr sz="1400" kern="1200">
        <a:solidFill>
          <a:schemeClr val="tx1"/>
        </a:solidFill>
        <a:latin typeface="Arial" charset="0"/>
        <a:ea typeface="+mn-ea"/>
        <a:cs typeface="+mn-cs"/>
      </a:defRPr>
    </a:lvl4pPr>
    <a:lvl5pPr marL="1828800" algn="l" rtl="0" fontAlgn="base">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0000FF"/>
    <a:srgbClr val="FFD629"/>
    <a:srgbClr val="000099"/>
    <a:srgbClr val="006600"/>
    <a:srgbClr val="FFFF00"/>
    <a:srgbClr val="969696"/>
    <a:srgbClr val="FFCC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autoAdjust="0"/>
    <p:restoredTop sz="96296" autoAdjust="0"/>
  </p:normalViewPr>
  <p:slideViewPr>
    <p:cSldViewPr snapToGrid="0">
      <p:cViewPr>
        <p:scale>
          <a:sx n="23" d="100"/>
          <a:sy n="23" d="100"/>
        </p:scale>
        <p:origin x="-1212" y="-450"/>
      </p:cViewPr>
      <p:guideLst>
        <p:guide orient="horz" pos="11189"/>
        <p:guide pos="14781"/>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3" d="100"/>
          <a:sy n="63" d="100"/>
        </p:scale>
        <p:origin x="-1992" y="-82"/>
      </p:cViewPr>
      <p:guideLst>
        <p:guide orient="horz" pos="2871"/>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C:\Documents%20and%20Settings\Xiaolan%20Huang\Desktop\sweet%20cherry\cherry-table.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C:\Documents%20and%20Settings\Xiaolan%20Huang\Desktop\sweet%20cherry\cherry-table.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C:\Documents%20and%20Settings\Xiaolan%20Huang\Desktop\sweet%20cherry\cherry-table.xlsx"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file:///C:\Documents%20and%20Settings\Xiaolan%20Huang\Desktop\sweet%20cherry\cherry-table.xlsx"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oleObject" Target="file:///C:\Documents%20and%20Settings\Xiaolan%20Huang\Desktop\sweet%20cherry\cherry-table.xlsx"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oleObject" Target="file:///C:\Documents%20and%20Settings\Xiaolan%20Huang\Desktop\sweet%20cherry\cherry-table.xlsx" TargetMode="External"/><Relationship Id="rId1" Type="http://schemas.openxmlformats.org/officeDocument/2006/relationships/themeOverride" Target="../theme/themeOverride6.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view3D>
      <c:rAngAx val="1"/>
    </c:view3D>
    <c:plotArea>
      <c:layout>
        <c:manualLayout>
          <c:layoutTarget val="inner"/>
          <c:xMode val="edge"/>
          <c:yMode val="edge"/>
          <c:x val="0.16757251580326221"/>
          <c:y val="3.7409332036851227E-2"/>
          <c:w val="0.7787593104916003"/>
          <c:h val="0.78951913660046225"/>
        </c:manualLayout>
      </c:layout>
      <c:bar3DChart>
        <c:barDir val="col"/>
        <c:grouping val="clustered"/>
        <c:ser>
          <c:idx val="0"/>
          <c:order val="0"/>
          <c:tx>
            <c:strRef>
              <c:f>'table 1'!$B$27</c:f>
              <c:strCache>
                <c:ptCount val="1"/>
                <c:pt idx="0">
                  <c:v>DDR</c:v>
                </c:pt>
              </c:strCache>
            </c:strRef>
          </c:tx>
          <c:cat>
            <c:numRef>
              <c:f>'table 1'!$C$26:$E$26</c:f>
              <c:numCache>
                <c:formatCode>General</c:formatCode>
                <c:ptCount val="3"/>
                <c:pt idx="0">
                  <c:v>2006</c:v>
                </c:pt>
                <c:pt idx="1">
                  <c:v>2007</c:v>
                </c:pt>
                <c:pt idx="2">
                  <c:v>2008</c:v>
                </c:pt>
              </c:numCache>
            </c:numRef>
          </c:cat>
          <c:val>
            <c:numRef>
              <c:f>'table 1'!$C$27:$E$27</c:f>
              <c:numCache>
                <c:formatCode>0</c:formatCode>
                <c:ptCount val="3"/>
                <c:pt idx="0">
                  <c:v>3827.7623999999987</c:v>
                </c:pt>
                <c:pt idx="1">
                  <c:v>3699.695999999999</c:v>
                </c:pt>
                <c:pt idx="2">
                  <c:v>3158.9712000000022</c:v>
                </c:pt>
              </c:numCache>
            </c:numRef>
          </c:val>
        </c:ser>
        <c:ser>
          <c:idx val="1"/>
          <c:order val="1"/>
          <c:tx>
            <c:strRef>
              <c:f>'table 1'!$B$28</c:f>
              <c:strCache>
                <c:ptCount val="1"/>
                <c:pt idx="0">
                  <c:v>MSR</c:v>
                </c:pt>
              </c:strCache>
            </c:strRef>
          </c:tx>
          <c:spPr>
            <a:solidFill>
              <a:srgbClr val="CC9900">
                <a:lumMod val="60000"/>
                <a:lumOff val="40000"/>
              </a:srgbClr>
            </a:solidFill>
          </c:spPr>
          <c:cat>
            <c:numRef>
              <c:f>'table 1'!$C$26:$E$26</c:f>
              <c:numCache>
                <c:formatCode>General</c:formatCode>
                <c:ptCount val="3"/>
                <c:pt idx="0">
                  <c:v>2006</c:v>
                </c:pt>
                <c:pt idx="1">
                  <c:v>2007</c:v>
                </c:pt>
                <c:pt idx="2">
                  <c:v>2008</c:v>
                </c:pt>
              </c:numCache>
            </c:numRef>
          </c:cat>
          <c:val>
            <c:numRef>
              <c:f>'table 1'!$C$28:$E$28</c:f>
              <c:numCache>
                <c:formatCode>0</c:formatCode>
                <c:ptCount val="3"/>
                <c:pt idx="0">
                  <c:v>7305.375</c:v>
                </c:pt>
                <c:pt idx="1">
                  <c:v>8512.3499999999476</c:v>
                </c:pt>
                <c:pt idx="2">
                  <c:v>7559.4749999999995</c:v>
                </c:pt>
              </c:numCache>
            </c:numRef>
          </c:val>
        </c:ser>
        <c:shape val="box"/>
        <c:axId val="65725568"/>
        <c:axId val="66261376"/>
        <c:axId val="0"/>
      </c:bar3DChart>
      <c:catAx>
        <c:axId val="65725568"/>
        <c:scaling>
          <c:orientation val="minMax"/>
        </c:scaling>
        <c:axPos val="b"/>
        <c:title>
          <c:tx>
            <c:rich>
              <a:bodyPr/>
              <a:lstStyle/>
              <a:p>
                <a:pPr>
                  <a:defRPr/>
                </a:pPr>
                <a:r>
                  <a:rPr lang="en-US" dirty="0"/>
                  <a:t>Year</a:t>
                </a:r>
              </a:p>
            </c:rich>
          </c:tx>
          <c:layout>
            <c:manualLayout>
              <c:xMode val="edge"/>
              <c:yMode val="edge"/>
              <c:x val="0.17349723918276497"/>
              <c:y val="0.85733705159993279"/>
            </c:manualLayout>
          </c:layout>
        </c:title>
        <c:numFmt formatCode="General" sourceLinked="1"/>
        <c:majorTickMark val="none"/>
        <c:tickLblPos val="nextTo"/>
        <c:crossAx val="66261376"/>
        <c:crosses val="autoZero"/>
        <c:auto val="1"/>
        <c:lblAlgn val="ctr"/>
        <c:lblOffset val="100"/>
      </c:catAx>
      <c:valAx>
        <c:axId val="66261376"/>
        <c:scaling>
          <c:orientation val="minMax"/>
        </c:scaling>
        <c:axPos val="l"/>
        <c:majorGridlines/>
        <c:title>
          <c:tx>
            <c:rich>
              <a:bodyPr/>
              <a:lstStyle/>
              <a:p>
                <a:pPr>
                  <a:defRPr/>
                </a:pPr>
                <a:r>
                  <a:rPr lang="en-US" dirty="0" smtClean="0"/>
                  <a:t>Irrigated  Water Consumption (mm</a:t>
                </a:r>
                <a:r>
                  <a:rPr lang="en-US" dirty="0"/>
                  <a:t>)</a:t>
                </a:r>
              </a:p>
            </c:rich>
          </c:tx>
          <c:layout>
            <c:manualLayout>
              <c:xMode val="edge"/>
              <c:yMode val="edge"/>
              <c:x val="7.1350487820562199E-3"/>
              <c:y val="0.10796684955394067"/>
            </c:manualLayout>
          </c:layout>
        </c:title>
        <c:numFmt formatCode="0" sourceLinked="1"/>
        <c:tickLblPos val="nextTo"/>
        <c:crossAx val="65725568"/>
        <c:crosses val="autoZero"/>
        <c:crossBetween val="between"/>
        <c:majorUnit val="3000"/>
      </c:valAx>
      <c:spPr>
        <a:noFill/>
      </c:spPr>
    </c:plotArea>
    <c:legend>
      <c:legendPos val="r"/>
      <c:layout>
        <c:manualLayout>
          <c:xMode val="edge"/>
          <c:yMode val="edge"/>
          <c:x val="0.86052120448641656"/>
          <c:y val="0.72869798256613516"/>
          <c:w val="0.11995919398237144"/>
          <c:h val="0.26021388543729351"/>
        </c:manualLayout>
      </c:layout>
    </c:legend>
    <c:plotVisOnly val="1"/>
  </c:chart>
  <c:spPr>
    <a:gradFill flip="none" rotWithShape="1">
      <a:gsLst>
        <a:gs pos="0">
          <a:srgbClr val="5E9EFF"/>
        </a:gs>
        <a:gs pos="39999">
          <a:srgbClr val="85C2FF"/>
        </a:gs>
        <a:gs pos="70000">
          <a:srgbClr val="C4D6EB"/>
        </a:gs>
        <a:gs pos="100000">
          <a:srgbClr val="FFEBFA"/>
        </a:gs>
      </a:gsLst>
      <a:lin ang="16200000" scaled="1"/>
      <a:tileRect/>
    </a:gradFill>
  </c:spPr>
  <c:txPr>
    <a:bodyPr/>
    <a:lstStyle/>
    <a:p>
      <a:pPr>
        <a:defRPr sz="1050">
          <a:solidFill>
            <a:srgbClr val="C00000"/>
          </a:solidFill>
          <a:latin typeface="Arial" pitchFamily="34" charset="0"/>
          <a:cs typeface="Arial" pitchFamily="34" charset="0"/>
        </a:defRPr>
      </a:pPr>
      <a:endParaRPr lang="en-US"/>
    </a:p>
  </c:txPr>
  <c:externalData r:id="rId2"/>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view3D>
      <c:rAngAx val="1"/>
    </c:view3D>
    <c:plotArea>
      <c:layout>
        <c:manualLayout>
          <c:layoutTarget val="inner"/>
          <c:xMode val="edge"/>
          <c:yMode val="edge"/>
          <c:x val="0.18995146440028413"/>
          <c:y val="3.2870370370370626E-2"/>
          <c:w val="0.71382764654418795"/>
          <c:h val="0.80413586322543062"/>
        </c:manualLayout>
      </c:layout>
      <c:bar3DChart>
        <c:barDir val="col"/>
        <c:grouping val="clustered"/>
        <c:ser>
          <c:idx val="0"/>
          <c:order val="0"/>
          <c:tx>
            <c:strRef>
              <c:f>'table 1'!$A$66</c:f>
              <c:strCache>
                <c:ptCount val="1"/>
                <c:pt idx="0">
                  <c:v>DDR</c:v>
                </c:pt>
              </c:strCache>
            </c:strRef>
          </c:tx>
          <c:cat>
            <c:numRef>
              <c:f>'table 1'!$B$65:$D$65</c:f>
              <c:numCache>
                <c:formatCode>General</c:formatCode>
                <c:ptCount val="3"/>
                <c:pt idx="0">
                  <c:v>2006</c:v>
                </c:pt>
                <c:pt idx="1">
                  <c:v>2007</c:v>
                </c:pt>
                <c:pt idx="2">
                  <c:v>2008</c:v>
                </c:pt>
              </c:numCache>
            </c:numRef>
          </c:cat>
          <c:val>
            <c:numRef>
              <c:f>'table 1'!$C$89:$E$89</c:f>
              <c:numCache>
                <c:formatCode>0.00</c:formatCode>
                <c:ptCount val="3"/>
                <c:pt idx="0">
                  <c:v>2.1928075990740767</c:v>
                </c:pt>
                <c:pt idx="1">
                  <c:v>0.95157556456790049</c:v>
                </c:pt>
                <c:pt idx="2">
                  <c:v>0.56574269899443363</c:v>
                </c:pt>
              </c:numCache>
            </c:numRef>
          </c:val>
        </c:ser>
        <c:ser>
          <c:idx val="1"/>
          <c:order val="1"/>
          <c:tx>
            <c:strRef>
              <c:f>'table 1'!$A$67</c:f>
              <c:strCache>
                <c:ptCount val="1"/>
                <c:pt idx="0">
                  <c:v>MSR</c:v>
                </c:pt>
              </c:strCache>
            </c:strRef>
          </c:tx>
          <c:spPr>
            <a:solidFill>
              <a:srgbClr val="CC9900">
                <a:lumMod val="60000"/>
                <a:lumOff val="40000"/>
              </a:srgbClr>
            </a:solidFill>
          </c:spPr>
          <c:cat>
            <c:numRef>
              <c:f>'table 1'!$B$65:$D$65</c:f>
              <c:numCache>
                <c:formatCode>General</c:formatCode>
                <c:ptCount val="3"/>
                <c:pt idx="0">
                  <c:v>2006</c:v>
                </c:pt>
                <c:pt idx="1">
                  <c:v>2007</c:v>
                </c:pt>
                <c:pt idx="2">
                  <c:v>2008</c:v>
                </c:pt>
              </c:numCache>
            </c:numRef>
          </c:cat>
          <c:val>
            <c:numRef>
              <c:f>'table 1'!$C$90:$E$90</c:f>
              <c:numCache>
                <c:formatCode>0.00</c:formatCode>
                <c:ptCount val="3"/>
                <c:pt idx="0">
                  <c:v>2.2597406088888867</c:v>
                </c:pt>
                <c:pt idx="1">
                  <c:v>0.87117185629630156</c:v>
                </c:pt>
                <c:pt idx="2">
                  <c:v>0.63885808130759414</c:v>
                </c:pt>
              </c:numCache>
            </c:numRef>
          </c:val>
        </c:ser>
        <c:shape val="box"/>
        <c:axId val="66299008"/>
        <c:axId val="66300928"/>
        <c:axId val="0"/>
      </c:bar3DChart>
      <c:catAx>
        <c:axId val="66299008"/>
        <c:scaling>
          <c:orientation val="minMax"/>
        </c:scaling>
        <c:axPos val="b"/>
        <c:title>
          <c:tx>
            <c:rich>
              <a:bodyPr/>
              <a:lstStyle/>
              <a:p>
                <a:pPr>
                  <a:defRPr/>
                </a:pPr>
                <a:r>
                  <a:rPr lang="en-US" dirty="0"/>
                  <a:t>Year</a:t>
                </a:r>
              </a:p>
            </c:rich>
          </c:tx>
          <c:layout>
            <c:manualLayout>
              <c:xMode val="edge"/>
              <c:yMode val="edge"/>
              <c:x val="0.16191426872958564"/>
              <c:y val="0.84066038159948164"/>
            </c:manualLayout>
          </c:layout>
        </c:title>
        <c:numFmt formatCode="General" sourceLinked="1"/>
        <c:majorTickMark val="none"/>
        <c:tickLblPos val="nextTo"/>
        <c:crossAx val="66300928"/>
        <c:crosses val="autoZero"/>
        <c:auto val="1"/>
        <c:lblAlgn val="ctr"/>
        <c:lblOffset val="100"/>
      </c:catAx>
      <c:valAx>
        <c:axId val="66300928"/>
        <c:scaling>
          <c:orientation val="minMax"/>
        </c:scaling>
        <c:axPos val="l"/>
        <c:majorGridlines/>
        <c:title>
          <c:tx>
            <c:rich>
              <a:bodyPr/>
              <a:lstStyle/>
              <a:p>
                <a:pPr>
                  <a:defRPr/>
                </a:pPr>
                <a:r>
                  <a:rPr lang="en-US" dirty="0"/>
                  <a:t>Marketable </a:t>
                </a:r>
                <a:r>
                  <a:rPr lang="en-US" dirty="0" smtClean="0"/>
                  <a:t>Yield </a:t>
                </a:r>
                <a:endParaRPr lang="en-US" dirty="0"/>
              </a:p>
              <a:p>
                <a:pPr>
                  <a:defRPr/>
                </a:pPr>
                <a:r>
                  <a:rPr lang="en-US" dirty="0"/>
                  <a:t>(Mg/ha)</a:t>
                </a:r>
              </a:p>
            </c:rich>
          </c:tx>
          <c:layout>
            <c:manualLayout>
              <c:xMode val="edge"/>
              <c:yMode val="edge"/>
              <c:x val="3.8161734913232138E-2"/>
              <c:y val="8.4493007170774015E-2"/>
            </c:manualLayout>
          </c:layout>
        </c:title>
        <c:numFmt formatCode="0.00" sourceLinked="1"/>
        <c:tickLblPos val="nextTo"/>
        <c:crossAx val="66299008"/>
        <c:crosses val="autoZero"/>
        <c:crossBetween val="between"/>
      </c:valAx>
    </c:plotArea>
    <c:legend>
      <c:legendPos val="r"/>
      <c:layout>
        <c:manualLayout>
          <c:xMode val="edge"/>
          <c:yMode val="edge"/>
          <c:x val="0.84984238751157404"/>
          <c:y val="0.60158079202293457"/>
          <c:w val="0.12634809734659871"/>
          <c:h val="0.39273086130099466"/>
        </c:manualLayout>
      </c:layout>
    </c:legend>
    <c:plotVisOnly val="1"/>
  </c:chart>
  <c:spPr>
    <a:gradFill flip="none" rotWithShape="1">
      <a:gsLst>
        <a:gs pos="0">
          <a:srgbClr val="5E9EFF"/>
        </a:gs>
        <a:gs pos="39999">
          <a:srgbClr val="85C2FF"/>
        </a:gs>
        <a:gs pos="70000">
          <a:srgbClr val="C4D6EB"/>
        </a:gs>
        <a:gs pos="100000">
          <a:srgbClr val="FFEBFA"/>
        </a:gs>
      </a:gsLst>
      <a:lin ang="16200000" scaled="1"/>
      <a:tileRect/>
    </a:gradFill>
  </c:spPr>
  <c:txPr>
    <a:bodyPr/>
    <a:lstStyle/>
    <a:p>
      <a:pPr>
        <a:defRPr sz="1200">
          <a:solidFill>
            <a:srgbClr val="C00000"/>
          </a:solidFill>
          <a:latin typeface="Arial" pitchFamily="34" charset="0"/>
          <a:cs typeface="Arial" pitchFamily="34" charset="0"/>
        </a:defRPr>
      </a:pPr>
      <a:endParaRPr lang="en-US"/>
    </a:p>
  </c:txPr>
  <c:externalData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view3D>
      <c:rAngAx val="1"/>
    </c:view3D>
    <c:plotArea>
      <c:layout>
        <c:manualLayout>
          <c:layoutTarget val="inner"/>
          <c:xMode val="edge"/>
          <c:yMode val="edge"/>
          <c:x val="0.19839139455451779"/>
          <c:y val="4.6711967800160376E-2"/>
          <c:w val="0.78894339837955063"/>
          <c:h val="0.7639805127098882"/>
        </c:manualLayout>
      </c:layout>
      <c:bar3DChart>
        <c:barDir val="col"/>
        <c:grouping val="clustered"/>
        <c:ser>
          <c:idx val="0"/>
          <c:order val="0"/>
          <c:tx>
            <c:strRef>
              <c:f>'table 1'!$B$30</c:f>
              <c:strCache>
                <c:ptCount val="1"/>
                <c:pt idx="0">
                  <c:v>DDR</c:v>
                </c:pt>
              </c:strCache>
            </c:strRef>
          </c:tx>
          <c:cat>
            <c:numRef>
              <c:f>'table 1'!$C$29:$E$29</c:f>
              <c:numCache>
                <c:formatCode>General</c:formatCode>
                <c:ptCount val="3"/>
                <c:pt idx="0">
                  <c:v>2006</c:v>
                </c:pt>
                <c:pt idx="1">
                  <c:v>2007</c:v>
                </c:pt>
                <c:pt idx="2">
                  <c:v>2008</c:v>
                </c:pt>
              </c:numCache>
            </c:numRef>
          </c:cat>
          <c:val>
            <c:numRef>
              <c:f>'table 1'!$C$30:$E$30</c:f>
              <c:numCache>
                <c:formatCode>0.00</c:formatCode>
                <c:ptCount val="3"/>
                <c:pt idx="0">
                  <c:v>7.5876729598627382</c:v>
                </c:pt>
                <c:pt idx="1">
                  <c:v>4.4498913050500599</c:v>
                </c:pt>
                <c:pt idx="2">
                  <c:v>2.7839608995569787</c:v>
                </c:pt>
              </c:numCache>
            </c:numRef>
          </c:val>
        </c:ser>
        <c:ser>
          <c:idx val="1"/>
          <c:order val="1"/>
          <c:tx>
            <c:strRef>
              <c:f>'table 1'!$B$31</c:f>
              <c:strCache>
                <c:ptCount val="1"/>
                <c:pt idx="0">
                  <c:v>MSR</c:v>
                </c:pt>
              </c:strCache>
            </c:strRef>
          </c:tx>
          <c:spPr>
            <a:solidFill>
              <a:srgbClr val="CC9900">
                <a:lumMod val="60000"/>
                <a:lumOff val="40000"/>
              </a:srgbClr>
            </a:solidFill>
          </c:spPr>
          <c:cat>
            <c:numRef>
              <c:f>'table 1'!$C$29:$E$29</c:f>
              <c:numCache>
                <c:formatCode>General</c:formatCode>
                <c:ptCount val="3"/>
                <c:pt idx="0">
                  <c:v>2006</c:v>
                </c:pt>
                <c:pt idx="1">
                  <c:v>2007</c:v>
                </c:pt>
                <c:pt idx="2">
                  <c:v>2008</c:v>
                </c:pt>
              </c:numCache>
            </c:numRef>
          </c:cat>
          <c:val>
            <c:numRef>
              <c:f>'table 1'!$C$31:$E$31</c:f>
              <c:numCache>
                <c:formatCode>0.00</c:formatCode>
                <c:ptCount val="3"/>
                <c:pt idx="0">
                  <c:v>4.4700253048079128</c:v>
                </c:pt>
                <c:pt idx="1">
                  <c:v>1.8882308036536901</c:v>
                </c:pt>
                <c:pt idx="2">
                  <c:v>1.4399900021737078</c:v>
                </c:pt>
              </c:numCache>
            </c:numRef>
          </c:val>
        </c:ser>
        <c:shape val="box"/>
        <c:axId val="66392064"/>
        <c:axId val="66393984"/>
        <c:axId val="0"/>
      </c:bar3DChart>
      <c:catAx>
        <c:axId val="66392064"/>
        <c:scaling>
          <c:orientation val="minMax"/>
        </c:scaling>
        <c:axPos val="b"/>
        <c:title>
          <c:tx>
            <c:rich>
              <a:bodyPr/>
              <a:lstStyle/>
              <a:p>
                <a:pPr>
                  <a:defRPr/>
                </a:pPr>
                <a:r>
                  <a:rPr lang="en-US" dirty="0"/>
                  <a:t>Year</a:t>
                </a:r>
              </a:p>
            </c:rich>
          </c:tx>
          <c:layout>
            <c:manualLayout>
              <c:xMode val="edge"/>
              <c:yMode val="edge"/>
              <c:x val="0.18676381143531798"/>
              <c:y val="0.88048126019516759"/>
            </c:manualLayout>
          </c:layout>
        </c:title>
        <c:numFmt formatCode="General" sourceLinked="1"/>
        <c:majorTickMark val="none"/>
        <c:tickLblPos val="nextTo"/>
        <c:crossAx val="66393984"/>
        <c:crosses val="autoZero"/>
        <c:auto val="1"/>
        <c:lblAlgn val="ctr"/>
        <c:lblOffset val="100"/>
      </c:catAx>
      <c:valAx>
        <c:axId val="66393984"/>
        <c:scaling>
          <c:orientation val="minMax"/>
        </c:scaling>
        <c:axPos val="l"/>
        <c:majorGridlines/>
        <c:title>
          <c:tx>
            <c:rich>
              <a:bodyPr/>
              <a:lstStyle/>
              <a:p>
                <a:pPr>
                  <a:defRPr/>
                </a:pPr>
                <a:r>
                  <a:rPr lang="en-US" dirty="0"/>
                  <a:t>Productivity </a:t>
                </a:r>
                <a:r>
                  <a:rPr lang="en-US" dirty="0" smtClean="0"/>
                  <a:t>of</a:t>
                </a:r>
              </a:p>
              <a:p>
                <a:pPr>
                  <a:defRPr/>
                </a:pPr>
                <a:r>
                  <a:rPr lang="en-US" dirty="0" smtClean="0"/>
                  <a:t>Irrigated Water</a:t>
                </a:r>
                <a:endParaRPr lang="en-US" dirty="0"/>
              </a:p>
              <a:p>
                <a:pPr>
                  <a:defRPr/>
                </a:pPr>
                <a:r>
                  <a:rPr lang="en-US" dirty="0"/>
                  <a:t> (kg/ha mm)</a:t>
                </a:r>
              </a:p>
            </c:rich>
          </c:tx>
          <c:layout>
            <c:manualLayout>
              <c:xMode val="edge"/>
              <c:yMode val="edge"/>
              <c:x val="3.2483114029034581E-2"/>
              <c:y val="0.25970724785961796"/>
            </c:manualLayout>
          </c:layout>
        </c:title>
        <c:numFmt formatCode="0.00" sourceLinked="1"/>
        <c:tickLblPos val="nextTo"/>
        <c:crossAx val="66392064"/>
        <c:crosses val="autoZero"/>
        <c:crossBetween val="between"/>
        <c:majorUnit val="2"/>
      </c:valAx>
    </c:plotArea>
    <c:legend>
      <c:legendPos val="r"/>
      <c:layout>
        <c:manualLayout>
          <c:xMode val="edge"/>
          <c:yMode val="edge"/>
          <c:x val="0.88586196272075957"/>
          <c:y val="0.76775769041437381"/>
          <c:w val="0.11222615742458181"/>
          <c:h val="0.23224230958563044"/>
        </c:manualLayout>
      </c:layout>
    </c:legend>
    <c:plotVisOnly val="1"/>
  </c:chart>
  <c:spPr>
    <a:gradFill flip="none" rotWithShape="1">
      <a:gsLst>
        <a:gs pos="0">
          <a:srgbClr val="FFFFFF"/>
        </a:gs>
        <a:gs pos="39999">
          <a:srgbClr val="85C2FF"/>
        </a:gs>
        <a:gs pos="70000">
          <a:srgbClr val="C4D6EB"/>
        </a:gs>
        <a:gs pos="100000">
          <a:srgbClr val="FFEBFA"/>
        </a:gs>
      </a:gsLst>
      <a:lin ang="5400000" scaled="0"/>
      <a:tileRect r="-100000" b="-100000"/>
    </a:gradFill>
  </c:spPr>
  <c:txPr>
    <a:bodyPr/>
    <a:lstStyle/>
    <a:p>
      <a:pPr>
        <a:defRPr sz="1000">
          <a:solidFill>
            <a:srgbClr val="C00000"/>
          </a:solidFill>
          <a:latin typeface="Arial" pitchFamily="34" charset="0"/>
          <a:cs typeface="Arial" pitchFamily="34" charset="0"/>
        </a:defRPr>
      </a:pPr>
      <a:endParaRPr lang="en-US"/>
    </a:p>
  </c:txPr>
  <c:externalData r:id="rId2"/>
  <c:userShapes r:id="rId3"/>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view3D>
      <c:rAngAx val="1"/>
    </c:view3D>
    <c:sideWall>
      <c:spPr>
        <a:gradFill>
          <a:gsLst>
            <a:gs pos="0">
              <a:srgbClr val="FFEFD1"/>
            </a:gs>
            <a:gs pos="64999">
              <a:srgbClr val="F0EBD5"/>
            </a:gs>
            <a:gs pos="100000">
              <a:srgbClr val="D1C39F"/>
            </a:gs>
          </a:gsLst>
          <a:lin ang="5400000" scaled="0"/>
        </a:gradFill>
      </c:spPr>
    </c:sideWall>
    <c:backWall>
      <c:spPr>
        <a:gradFill>
          <a:gsLst>
            <a:gs pos="0">
              <a:srgbClr val="FFEFD1"/>
            </a:gs>
            <a:gs pos="64999">
              <a:srgbClr val="F0EBD5"/>
            </a:gs>
            <a:gs pos="100000">
              <a:srgbClr val="D1C39F"/>
            </a:gs>
          </a:gsLst>
          <a:lin ang="5400000" scaled="0"/>
        </a:gradFill>
      </c:spPr>
    </c:backWall>
    <c:plotArea>
      <c:layout>
        <c:manualLayout>
          <c:layoutTarget val="inner"/>
          <c:xMode val="edge"/>
          <c:yMode val="edge"/>
          <c:x val="0.15055553621153334"/>
          <c:y val="3.4299516908212591E-2"/>
          <c:w val="0.76601301392907495"/>
          <c:h val="0.79562003119175362"/>
        </c:manualLayout>
      </c:layout>
      <c:bar3DChart>
        <c:barDir val="col"/>
        <c:grouping val="clustered"/>
        <c:ser>
          <c:idx val="0"/>
          <c:order val="0"/>
          <c:tx>
            <c:strRef>
              <c:f>'table 1'!$C$10</c:f>
              <c:strCache>
                <c:ptCount val="1"/>
                <c:pt idx="0">
                  <c:v>NC</c:v>
                </c:pt>
              </c:strCache>
            </c:strRef>
          </c:tx>
          <c:spPr>
            <a:solidFill>
              <a:srgbClr val="3399FF"/>
            </a:solidFill>
          </c:spPr>
          <c:cat>
            <c:numRef>
              <c:f>'table 1'!$C$26:$E$26</c:f>
              <c:numCache>
                <c:formatCode>General</c:formatCode>
                <c:ptCount val="3"/>
                <c:pt idx="0">
                  <c:v>2006</c:v>
                </c:pt>
                <c:pt idx="1">
                  <c:v>2007</c:v>
                </c:pt>
                <c:pt idx="2">
                  <c:v>2008</c:v>
                </c:pt>
              </c:numCache>
            </c:numRef>
          </c:cat>
          <c:val>
            <c:numRef>
              <c:f>'table 1'!$D$10:$F$10</c:f>
              <c:numCache>
                <c:formatCode>0</c:formatCode>
                <c:ptCount val="3"/>
                <c:pt idx="0">
                  <c:v>5697.4301999999989</c:v>
                </c:pt>
                <c:pt idx="1">
                  <c:v>6628.4526000000014</c:v>
                </c:pt>
                <c:pt idx="2">
                  <c:v>5573.9375999999984</c:v>
                </c:pt>
              </c:numCache>
            </c:numRef>
          </c:val>
        </c:ser>
        <c:ser>
          <c:idx val="1"/>
          <c:order val="1"/>
          <c:tx>
            <c:strRef>
              <c:f>'table 1'!$C$11</c:f>
              <c:strCache>
                <c:ptCount val="1"/>
                <c:pt idx="0">
                  <c:v>SM</c:v>
                </c:pt>
              </c:strCache>
            </c:strRef>
          </c:tx>
          <c:spPr>
            <a:solidFill>
              <a:srgbClr val="7030A0"/>
            </a:solidFill>
          </c:spPr>
          <c:cat>
            <c:numRef>
              <c:f>'table 1'!$C$26:$E$26</c:f>
              <c:numCache>
                <c:formatCode>General</c:formatCode>
                <c:ptCount val="3"/>
                <c:pt idx="0">
                  <c:v>2006</c:v>
                </c:pt>
                <c:pt idx="1">
                  <c:v>2007</c:v>
                </c:pt>
                <c:pt idx="2">
                  <c:v>2008</c:v>
                </c:pt>
              </c:numCache>
            </c:numRef>
          </c:cat>
          <c:val>
            <c:numRef>
              <c:f>'table 1'!$D$11:$F$11</c:f>
              <c:numCache>
                <c:formatCode>0</c:formatCode>
                <c:ptCount val="3"/>
                <c:pt idx="0">
                  <c:v>5435.7071999999989</c:v>
                </c:pt>
                <c:pt idx="1">
                  <c:v>5583.5934000000007</c:v>
                </c:pt>
                <c:pt idx="2">
                  <c:v>5144.5085999999983</c:v>
                </c:pt>
              </c:numCache>
            </c:numRef>
          </c:val>
        </c:ser>
        <c:shape val="box"/>
        <c:axId val="66431616"/>
        <c:axId val="66421504"/>
        <c:axId val="0"/>
      </c:bar3DChart>
      <c:catAx>
        <c:axId val="66431616"/>
        <c:scaling>
          <c:orientation val="minMax"/>
        </c:scaling>
        <c:axPos val="b"/>
        <c:title>
          <c:tx>
            <c:rich>
              <a:bodyPr/>
              <a:lstStyle/>
              <a:p>
                <a:pPr>
                  <a:defRPr/>
                </a:pPr>
                <a:r>
                  <a:rPr lang="en-US" dirty="0"/>
                  <a:t>Year</a:t>
                </a:r>
              </a:p>
            </c:rich>
          </c:tx>
          <c:layout>
            <c:manualLayout>
              <c:xMode val="edge"/>
              <c:yMode val="edge"/>
              <c:x val="0.12665825425667937"/>
              <c:y val="0.86736879664235522"/>
            </c:manualLayout>
          </c:layout>
        </c:title>
        <c:numFmt formatCode="General" sourceLinked="1"/>
        <c:majorTickMark val="none"/>
        <c:tickLblPos val="nextTo"/>
        <c:crossAx val="66421504"/>
        <c:crosses val="autoZero"/>
        <c:auto val="1"/>
        <c:lblAlgn val="ctr"/>
        <c:lblOffset val="100"/>
      </c:catAx>
      <c:valAx>
        <c:axId val="66421504"/>
        <c:scaling>
          <c:orientation val="minMax"/>
        </c:scaling>
        <c:axPos val="l"/>
        <c:majorGridlines/>
        <c:title>
          <c:tx>
            <c:rich>
              <a:bodyPr/>
              <a:lstStyle/>
              <a:p>
                <a:pPr>
                  <a:defRPr/>
                </a:pPr>
                <a:r>
                  <a:rPr lang="en-US" dirty="0"/>
                  <a:t>Irrigated Water </a:t>
                </a:r>
              </a:p>
              <a:p>
                <a:pPr>
                  <a:defRPr/>
                </a:pPr>
                <a:r>
                  <a:rPr lang="en-US" dirty="0"/>
                  <a:t>Consumption (mm)</a:t>
                </a:r>
              </a:p>
            </c:rich>
          </c:tx>
          <c:layout>
            <c:manualLayout>
              <c:xMode val="edge"/>
              <c:yMode val="edge"/>
              <c:x val="3.2010778979191086E-2"/>
              <c:y val="0.12186871286715757"/>
            </c:manualLayout>
          </c:layout>
        </c:title>
        <c:numFmt formatCode="0" sourceLinked="1"/>
        <c:tickLblPos val="nextTo"/>
        <c:crossAx val="66431616"/>
        <c:crosses val="autoZero"/>
        <c:crossBetween val="between"/>
        <c:majorUnit val="3000"/>
      </c:valAx>
      <c:spPr>
        <a:gradFill>
          <a:gsLst>
            <a:gs pos="0">
              <a:srgbClr val="FFEFD1"/>
            </a:gs>
            <a:gs pos="64999">
              <a:srgbClr val="F0EBD5"/>
            </a:gs>
            <a:gs pos="100000">
              <a:srgbClr val="D1C39F"/>
            </a:gs>
          </a:gsLst>
          <a:lin ang="5400000" scaled="0"/>
        </a:gradFill>
      </c:spPr>
    </c:plotArea>
    <c:legend>
      <c:legendPos val="r"/>
      <c:layout>
        <c:manualLayout>
          <c:xMode val="edge"/>
          <c:yMode val="edge"/>
          <c:x val="0.88958273797078857"/>
          <c:y val="0.5700021520609414"/>
          <c:w val="9.1943939699845184E-2"/>
          <c:h val="0.24814126056823599"/>
        </c:manualLayout>
      </c:layout>
    </c:legend>
    <c:plotVisOnly val="1"/>
  </c:chart>
  <c:spPr>
    <a:gradFill>
      <a:gsLst>
        <a:gs pos="0">
          <a:srgbClr val="FFEFD1"/>
        </a:gs>
        <a:gs pos="64999">
          <a:srgbClr val="F0EBD5"/>
        </a:gs>
        <a:gs pos="100000">
          <a:srgbClr val="D1C39F"/>
        </a:gs>
      </a:gsLst>
      <a:lin ang="5400000" scaled="0"/>
    </a:gradFill>
  </c:spPr>
  <c:txPr>
    <a:bodyPr/>
    <a:lstStyle/>
    <a:p>
      <a:pPr>
        <a:defRPr sz="1000">
          <a:solidFill>
            <a:schemeClr val="tx2"/>
          </a:solidFill>
          <a:latin typeface="Arial" pitchFamily="34" charset="0"/>
          <a:cs typeface="Arial" pitchFamily="34" charset="0"/>
        </a:defRPr>
      </a:pPr>
      <a:endParaRPr lang="en-US"/>
    </a:p>
  </c:txPr>
  <c:externalData r:id="rId2"/>
  <c:userShapes r:id="rId3"/>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view3D>
      <c:rAngAx val="1"/>
    </c:view3D>
    <c:plotArea>
      <c:layout>
        <c:manualLayout>
          <c:layoutTarget val="inner"/>
          <c:xMode val="edge"/>
          <c:yMode val="edge"/>
          <c:x val="0.13684491711376923"/>
          <c:y val="0.10464753230731741"/>
          <c:w val="0.73686944907573571"/>
          <c:h val="0.5969787197807942"/>
        </c:manualLayout>
      </c:layout>
      <c:bar3DChart>
        <c:barDir val="col"/>
        <c:grouping val="clustered"/>
        <c:ser>
          <c:idx val="0"/>
          <c:order val="0"/>
          <c:tx>
            <c:strRef>
              <c:f>'table 1'!$B$92</c:f>
              <c:strCache>
                <c:ptCount val="1"/>
                <c:pt idx="0">
                  <c:v>NC</c:v>
                </c:pt>
              </c:strCache>
            </c:strRef>
          </c:tx>
          <c:spPr>
            <a:solidFill>
              <a:srgbClr val="3399FF"/>
            </a:solidFill>
          </c:spPr>
          <c:cat>
            <c:numRef>
              <c:f>'table 1'!$B$65:$D$65</c:f>
              <c:numCache>
                <c:formatCode>General</c:formatCode>
                <c:ptCount val="3"/>
                <c:pt idx="0">
                  <c:v>2006</c:v>
                </c:pt>
                <c:pt idx="1">
                  <c:v>2007</c:v>
                </c:pt>
                <c:pt idx="2">
                  <c:v>2008</c:v>
                </c:pt>
              </c:numCache>
            </c:numRef>
          </c:cat>
          <c:val>
            <c:numRef>
              <c:f>'table 1'!$C$92:$E$92</c:f>
              <c:numCache>
                <c:formatCode>0.00</c:formatCode>
                <c:ptCount val="3"/>
                <c:pt idx="0">
                  <c:v>2.2342285132716047</c:v>
                </c:pt>
                <c:pt idx="1">
                  <c:v>0.86979511530864551</c:v>
                </c:pt>
                <c:pt idx="2">
                  <c:v>0.63623187162830608</c:v>
                </c:pt>
              </c:numCache>
            </c:numRef>
          </c:val>
        </c:ser>
        <c:ser>
          <c:idx val="1"/>
          <c:order val="1"/>
          <c:tx>
            <c:strRef>
              <c:f>'table 1'!$B$93</c:f>
              <c:strCache>
                <c:ptCount val="1"/>
                <c:pt idx="0">
                  <c:v>SM</c:v>
                </c:pt>
              </c:strCache>
            </c:strRef>
          </c:tx>
          <c:spPr>
            <a:solidFill>
              <a:srgbClr val="7030A0"/>
            </a:solidFill>
          </c:spPr>
          <c:cat>
            <c:numRef>
              <c:f>'table 1'!$B$65:$D$65</c:f>
              <c:numCache>
                <c:formatCode>General</c:formatCode>
                <c:ptCount val="3"/>
                <c:pt idx="0">
                  <c:v>2006</c:v>
                </c:pt>
                <c:pt idx="1">
                  <c:v>2007</c:v>
                </c:pt>
                <c:pt idx="2">
                  <c:v>2008</c:v>
                </c:pt>
              </c:numCache>
            </c:numRef>
          </c:cat>
          <c:val>
            <c:numRef>
              <c:f>'table 1'!$C$93:$E$93</c:f>
              <c:numCache>
                <c:formatCode>0.00</c:formatCode>
                <c:ptCount val="3"/>
                <c:pt idx="0">
                  <c:v>2.1468003740740738</c:v>
                </c:pt>
                <c:pt idx="1">
                  <c:v>0.94114658203703649</c:v>
                </c:pt>
                <c:pt idx="2">
                  <c:v>0.57379856888185898</c:v>
                </c:pt>
              </c:numCache>
            </c:numRef>
          </c:val>
        </c:ser>
        <c:shape val="box"/>
        <c:axId val="66504192"/>
        <c:axId val="66506112"/>
        <c:axId val="0"/>
      </c:bar3DChart>
      <c:catAx>
        <c:axId val="66504192"/>
        <c:scaling>
          <c:orientation val="minMax"/>
        </c:scaling>
        <c:axPos val="b"/>
        <c:title>
          <c:tx>
            <c:rich>
              <a:bodyPr/>
              <a:lstStyle/>
              <a:p>
                <a:pPr>
                  <a:defRPr/>
                </a:pPr>
                <a:r>
                  <a:rPr lang="en-US" dirty="0"/>
                  <a:t>Year</a:t>
                </a:r>
              </a:p>
            </c:rich>
          </c:tx>
          <c:layout>
            <c:manualLayout>
              <c:xMode val="edge"/>
              <c:yMode val="edge"/>
              <c:x val="0.17355830424512128"/>
              <c:y val="0.75778342053890335"/>
            </c:manualLayout>
          </c:layout>
        </c:title>
        <c:numFmt formatCode="General" sourceLinked="1"/>
        <c:majorTickMark val="none"/>
        <c:tickLblPos val="nextTo"/>
        <c:crossAx val="66506112"/>
        <c:crosses val="autoZero"/>
        <c:auto val="1"/>
        <c:lblAlgn val="ctr"/>
        <c:lblOffset val="100"/>
      </c:catAx>
      <c:valAx>
        <c:axId val="66506112"/>
        <c:scaling>
          <c:orientation val="minMax"/>
        </c:scaling>
        <c:axPos val="l"/>
        <c:majorGridlines/>
        <c:title>
          <c:tx>
            <c:rich>
              <a:bodyPr/>
              <a:lstStyle/>
              <a:p>
                <a:pPr algn="ctr" rtl="0">
                  <a:defRPr/>
                </a:pPr>
                <a:r>
                  <a:rPr lang="en-US" dirty="0"/>
                  <a:t>Fruit  Marketable Yield (Mg/ha)</a:t>
                </a:r>
              </a:p>
              <a:p>
                <a:pPr algn="ctr" rtl="0">
                  <a:defRPr/>
                </a:pPr>
                <a:endParaRPr lang="en-US" dirty="0"/>
              </a:p>
            </c:rich>
          </c:tx>
          <c:layout>
            <c:manualLayout>
              <c:xMode val="edge"/>
              <c:yMode val="edge"/>
              <c:x val="2.1844349244279346E-2"/>
              <c:y val="6.7771785182519723E-2"/>
            </c:manualLayout>
          </c:layout>
        </c:title>
        <c:numFmt formatCode="0.00" sourceLinked="1"/>
        <c:tickLblPos val="nextTo"/>
        <c:crossAx val="66504192"/>
        <c:crosses val="autoZero"/>
        <c:crossBetween val="between"/>
        <c:majorUnit val="1"/>
      </c:valAx>
    </c:plotArea>
    <c:legend>
      <c:legendPos val="r"/>
      <c:layout>
        <c:manualLayout>
          <c:xMode val="edge"/>
          <c:yMode val="edge"/>
          <c:x val="0.86281693566354001"/>
          <c:y val="0.46391763996491597"/>
          <c:w val="0.13511745616906556"/>
          <c:h val="0.34623565479391216"/>
        </c:manualLayout>
      </c:layout>
    </c:legend>
    <c:plotVisOnly val="1"/>
  </c:chart>
  <c:spPr>
    <a:gradFill>
      <a:gsLst>
        <a:gs pos="0">
          <a:srgbClr val="FFEFD1"/>
        </a:gs>
        <a:gs pos="64999">
          <a:srgbClr val="F0EBD5"/>
        </a:gs>
        <a:gs pos="100000">
          <a:srgbClr val="D1C39F"/>
        </a:gs>
      </a:gsLst>
      <a:lin ang="5400000" scaled="0"/>
    </a:gradFill>
  </c:spPr>
  <c:txPr>
    <a:bodyPr/>
    <a:lstStyle/>
    <a:p>
      <a:pPr>
        <a:defRPr sz="1200">
          <a:solidFill>
            <a:schemeClr val="tx2"/>
          </a:solidFill>
          <a:latin typeface="Arial" pitchFamily="34" charset="0"/>
          <a:cs typeface="Arial" pitchFamily="34" charset="0"/>
        </a:defRPr>
      </a:pPr>
      <a:endParaRPr lang="en-US"/>
    </a:p>
  </c:txPr>
  <c:externalData r:id="rId2"/>
  <c:userShapes r:id="rId3"/>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view3D>
      <c:rAngAx val="1"/>
    </c:view3D>
    <c:plotArea>
      <c:layout>
        <c:manualLayout>
          <c:layoutTarget val="inner"/>
          <c:xMode val="edge"/>
          <c:yMode val="edge"/>
          <c:x val="0.16632994495844292"/>
          <c:y val="5.1400554097404488E-2"/>
          <c:w val="0.7537696361890871"/>
          <c:h val="0.70005358705161858"/>
        </c:manualLayout>
      </c:layout>
      <c:bar3DChart>
        <c:barDir val="col"/>
        <c:grouping val="clustered"/>
        <c:ser>
          <c:idx val="0"/>
          <c:order val="0"/>
          <c:tx>
            <c:strRef>
              <c:f>'table 1'!$B$33</c:f>
              <c:strCache>
                <c:ptCount val="1"/>
                <c:pt idx="0">
                  <c:v>NC</c:v>
                </c:pt>
              </c:strCache>
            </c:strRef>
          </c:tx>
          <c:spPr>
            <a:solidFill>
              <a:srgbClr val="3399FF"/>
            </a:solidFill>
          </c:spPr>
          <c:cat>
            <c:numRef>
              <c:f>'table 1'!$C$29:$E$29</c:f>
              <c:numCache>
                <c:formatCode>General</c:formatCode>
                <c:ptCount val="3"/>
                <c:pt idx="0">
                  <c:v>2006</c:v>
                </c:pt>
                <c:pt idx="1">
                  <c:v>2007</c:v>
                </c:pt>
                <c:pt idx="2">
                  <c:v>2008</c:v>
                </c:pt>
              </c:numCache>
            </c:numRef>
          </c:cat>
          <c:val>
            <c:numRef>
              <c:f>'table 1'!$C$33:$E$33</c:f>
              <c:numCache>
                <c:formatCode>0.00</c:formatCode>
                <c:ptCount val="3"/>
                <c:pt idx="0">
                  <c:v>5.4845693826258746</c:v>
                </c:pt>
                <c:pt idx="1">
                  <c:v>2.3686181054543787</c:v>
                </c:pt>
                <c:pt idx="2">
                  <c:v>1.8681420348185254</c:v>
                </c:pt>
              </c:numCache>
            </c:numRef>
          </c:val>
        </c:ser>
        <c:ser>
          <c:idx val="1"/>
          <c:order val="1"/>
          <c:tx>
            <c:strRef>
              <c:f>'table 1'!$B$34</c:f>
              <c:strCache>
                <c:ptCount val="1"/>
                <c:pt idx="0">
                  <c:v>SM</c:v>
                </c:pt>
              </c:strCache>
            </c:strRef>
          </c:tx>
          <c:spPr>
            <a:solidFill>
              <a:srgbClr val="7030A0"/>
            </a:solidFill>
          </c:spPr>
          <c:cat>
            <c:numRef>
              <c:f>'table 1'!$C$29:$E$29</c:f>
              <c:numCache>
                <c:formatCode>General</c:formatCode>
                <c:ptCount val="3"/>
                <c:pt idx="0">
                  <c:v>2006</c:v>
                </c:pt>
                <c:pt idx="1">
                  <c:v>2007</c:v>
                </c:pt>
                <c:pt idx="2">
                  <c:v>2008</c:v>
                </c:pt>
              </c:numCache>
            </c:numRef>
          </c:cat>
          <c:val>
            <c:numRef>
              <c:f>'table 1'!$C$34:$E$34</c:f>
              <c:numCache>
                <c:formatCode>0.00</c:formatCode>
                <c:ptCount val="3"/>
                <c:pt idx="0">
                  <c:v>5.6020436744279465</c:v>
                </c:pt>
                <c:pt idx="1">
                  <c:v>3.0153079741987767</c:v>
                </c:pt>
                <c:pt idx="2">
                  <c:v>1.8013603078228289</c:v>
                </c:pt>
              </c:numCache>
            </c:numRef>
          </c:val>
        </c:ser>
        <c:shape val="box"/>
        <c:axId val="66597248"/>
        <c:axId val="66599168"/>
        <c:axId val="0"/>
      </c:bar3DChart>
      <c:catAx>
        <c:axId val="66597248"/>
        <c:scaling>
          <c:orientation val="minMax"/>
        </c:scaling>
        <c:axPos val="b"/>
        <c:title>
          <c:tx>
            <c:rich>
              <a:bodyPr/>
              <a:lstStyle/>
              <a:p>
                <a:pPr>
                  <a:defRPr/>
                </a:pPr>
                <a:r>
                  <a:rPr lang="en-US" dirty="0"/>
                  <a:t>Year</a:t>
                </a:r>
              </a:p>
            </c:rich>
          </c:tx>
          <c:layout>
            <c:manualLayout>
              <c:xMode val="edge"/>
              <c:yMode val="edge"/>
              <c:x val="0.17491867424604099"/>
              <c:y val="0.82085451444855428"/>
            </c:manualLayout>
          </c:layout>
        </c:title>
        <c:numFmt formatCode="General" sourceLinked="1"/>
        <c:majorTickMark val="none"/>
        <c:tickLblPos val="nextTo"/>
        <c:crossAx val="66599168"/>
        <c:crosses val="autoZero"/>
        <c:auto val="1"/>
        <c:lblAlgn val="ctr"/>
        <c:lblOffset val="100"/>
      </c:catAx>
      <c:valAx>
        <c:axId val="66599168"/>
        <c:scaling>
          <c:orientation val="minMax"/>
        </c:scaling>
        <c:axPos val="l"/>
        <c:majorGridlines/>
        <c:title>
          <c:tx>
            <c:rich>
              <a:bodyPr/>
              <a:lstStyle/>
              <a:p>
                <a:pPr>
                  <a:defRPr/>
                </a:pPr>
                <a:r>
                  <a:rPr lang="en-US" dirty="0"/>
                  <a:t>Productivity of Irrigated </a:t>
                </a:r>
                <a:r>
                  <a:rPr lang="en-US" dirty="0" smtClean="0"/>
                  <a:t>Water </a:t>
                </a:r>
                <a:r>
                  <a:rPr lang="en-US" dirty="0"/>
                  <a:t>(kg/ha mm)</a:t>
                </a:r>
              </a:p>
            </c:rich>
          </c:tx>
          <c:layout>
            <c:manualLayout>
              <c:xMode val="edge"/>
              <c:yMode val="edge"/>
              <c:x val="1.7948913991345974E-2"/>
              <c:y val="2.5768581809681605E-2"/>
            </c:manualLayout>
          </c:layout>
        </c:title>
        <c:numFmt formatCode="0.00" sourceLinked="1"/>
        <c:tickLblPos val="nextTo"/>
        <c:crossAx val="66597248"/>
        <c:crosses val="autoZero"/>
        <c:crossBetween val="between"/>
        <c:majorUnit val="2"/>
      </c:valAx>
    </c:plotArea>
    <c:legend>
      <c:legendPos val="r"/>
      <c:layout>
        <c:manualLayout>
          <c:xMode val="edge"/>
          <c:yMode val="edge"/>
          <c:x val="0.89115669281884868"/>
          <c:y val="0.60441434428145457"/>
          <c:w val="9.7874327721281268E-2"/>
          <c:h val="0.27139080910674546"/>
        </c:manualLayout>
      </c:layout>
    </c:legend>
    <c:plotVisOnly val="1"/>
  </c:chart>
  <c:spPr>
    <a:gradFill>
      <a:gsLst>
        <a:gs pos="0">
          <a:srgbClr val="FFEFD1"/>
        </a:gs>
        <a:gs pos="64999">
          <a:srgbClr val="F0EBD5"/>
        </a:gs>
        <a:gs pos="100000">
          <a:srgbClr val="D1C39F"/>
        </a:gs>
      </a:gsLst>
      <a:lin ang="5400000" scaled="0"/>
    </a:gradFill>
  </c:spPr>
  <c:txPr>
    <a:bodyPr/>
    <a:lstStyle/>
    <a:p>
      <a:pPr>
        <a:defRPr sz="1100">
          <a:solidFill>
            <a:schemeClr val="tx2"/>
          </a:solidFill>
          <a:latin typeface="Arial" pitchFamily="34" charset="0"/>
          <a:cs typeface="Arial" pitchFamily="34" charset="0"/>
        </a:defRPr>
      </a:pPr>
      <a:endParaRPr lang="en-US"/>
    </a:p>
  </c:txPr>
  <c:externalData r:id="rId2"/>
</c:chartSpace>
</file>

<file path=ppt/drawings/drawing1.xml><?xml version="1.0" encoding="utf-8"?>
<c:userShapes xmlns:c="http://schemas.openxmlformats.org/drawingml/2006/chart">
  <cdr:relSizeAnchor xmlns:cdr="http://schemas.openxmlformats.org/drawingml/2006/chartDrawing">
    <cdr:from>
      <cdr:x>0.2639</cdr:x>
      <cdr:y>0.04523</cdr:y>
    </cdr:from>
    <cdr:to>
      <cdr:x>0.40468</cdr:x>
      <cdr:y>0.18864</cdr:y>
    </cdr:to>
    <cdr:sp macro="" textlink="">
      <cdr:nvSpPr>
        <cdr:cNvPr id="5" name="TextBox 4"/>
        <cdr:cNvSpPr txBox="1"/>
      </cdr:nvSpPr>
      <cdr:spPr>
        <a:xfrm xmlns:a="http://schemas.openxmlformats.org/drawingml/2006/main">
          <a:off x="1362489" y="95663"/>
          <a:ext cx="726859" cy="30330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200" b="1" dirty="0" smtClean="0">
              <a:solidFill>
                <a:srgbClr val="C00000"/>
              </a:solidFill>
              <a:latin typeface="Arial" pitchFamily="34" charset="0"/>
              <a:cs typeface="Arial" pitchFamily="34" charset="0"/>
            </a:rPr>
            <a:t>b      </a:t>
          </a:r>
          <a:r>
            <a:rPr lang="en-US" sz="1200" b="1" dirty="0" smtClean="0">
              <a:solidFill>
                <a:srgbClr val="C00000"/>
              </a:solidFill>
              <a:latin typeface="Arial" pitchFamily="34" charset="0"/>
              <a:cs typeface="Arial" pitchFamily="34" charset="0"/>
            </a:rPr>
            <a:t> </a:t>
          </a:r>
          <a:r>
            <a:rPr lang="en-US" sz="1200" b="1" dirty="0" smtClean="0">
              <a:solidFill>
                <a:srgbClr val="C00000"/>
              </a:solidFill>
              <a:latin typeface="Arial" pitchFamily="34" charset="0"/>
              <a:cs typeface="Arial" pitchFamily="34" charset="0"/>
            </a:rPr>
            <a:t>a</a:t>
          </a:r>
          <a:endParaRPr lang="en-US" sz="1200" b="1" dirty="0">
            <a:solidFill>
              <a:srgbClr val="C00000"/>
            </a:solidFill>
            <a:latin typeface="Arial" pitchFamily="34" charset="0"/>
            <a:cs typeface="Arial" pitchFamily="34" charset="0"/>
          </a:endParaRPr>
        </a:p>
      </cdr:txBody>
    </cdr:sp>
  </cdr:relSizeAnchor>
  <cdr:relSizeAnchor xmlns:cdr="http://schemas.openxmlformats.org/drawingml/2006/chartDrawing">
    <cdr:from>
      <cdr:x>0.47748</cdr:x>
      <cdr:y>0.01493</cdr:y>
    </cdr:from>
    <cdr:to>
      <cdr:x>0.62918</cdr:x>
      <cdr:y>0.14431</cdr:y>
    </cdr:to>
    <cdr:sp macro="" textlink="">
      <cdr:nvSpPr>
        <cdr:cNvPr id="6" name="TextBox 5"/>
        <cdr:cNvSpPr txBox="1"/>
      </cdr:nvSpPr>
      <cdr:spPr>
        <a:xfrm xmlns:a="http://schemas.openxmlformats.org/drawingml/2006/main">
          <a:off x="2465212" y="31576"/>
          <a:ext cx="783227" cy="27363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200" b="1" dirty="0" smtClean="0">
              <a:solidFill>
                <a:srgbClr val="C00000"/>
              </a:solidFill>
              <a:latin typeface="Arial" pitchFamily="34" charset="0"/>
              <a:cs typeface="Arial" pitchFamily="34" charset="0"/>
            </a:rPr>
            <a:t>b    </a:t>
          </a:r>
          <a:r>
            <a:rPr lang="en-US" sz="1200" b="1" dirty="0" smtClean="0">
              <a:solidFill>
                <a:srgbClr val="C00000"/>
              </a:solidFill>
              <a:latin typeface="Arial" pitchFamily="34" charset="0"/>
              <a:cs typeface="Arial" pitchFamily="34" charset="0"/>
            </a:rPr>
            <a:t>   </a:t>
          </a:r>
          <a:r>
            <a:rPr lang="en-US" sz="1200" b="1" dirty="0" smtClean="0">
              <a:solidFill>
                <a:srgbClr val="C00000"/>
              </a:solidFill>
              <a:latin typeface="Arial" pitchFamily="34" charset="0"/>
              <a:cs typeface="Arial" pitchFamily="34" charset="0"/>
            </a:rPr>
            <a:t>a</a:t>
          </a:r>
          <a:endParaRPr lang="en-US" sz="1200" b="1" dirty="0">
            <a:solidFill>
              <a:srgbClr val="C00000"/>
            </a:solidFill>
            <a:latin typeface="Arial" pitchFamily="34" charset="0"/>
            <a:cs typeface="Arial" pitchFamily="34" charset="0"/>
          </a:endParaRPr>
        </a:p>
      </cdr:txBody>
    </cdr:sp>
  </cdr:relSizeAnchor>
  <cdr:relSizeAnchor xmlns:cdr="http://schemas.openxmlformats.org/drawingml/2006/chartDrawing">
    <cdr:from>
      <cdr:x>0.72425</cdr:x>
      <cdr:y>0.07463</cdr:y>
    </cdr:from>
    <cdr:to>
      <cdr:x>0.872</cdr:x>
      <cdr:y>0.18182</cdr:y>
    </cdr:to>
    <cdr:sp macro="" textlink="">
      <cdr:nvSpPr>
        <cdr:cNvPr id="7" name="TextBox 6"/>
        <cdr:cNvSpPr txBox="1"/>
      </cdr:nvSpPr>
      <cdr:spPr>
        <a:xfrm xmlns:a="http://schemas.openxmlformats.org/drawingml/2006/main">
          <a:off x="3974109" y="217582"/>
          <a:ext cx="810753" cy="31250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b="1" dirty="0" smtClean="0">
              <a:solidFill>
                <a:srgbClr val="C00000"/>
              </a:solidFill>
              <a:latin typeface="Arial" pitchFamily="34" charset="0"/>
              <a:cs typeface="Arial" pitchFamily="34" charset="0"/>
            </a:rPr>
            <a:t>b   </a:t>
          </a:r>
          <a:r>
            <a:rPr lang="en-US" sz="1200" b="1" dirty="0" smtClean="0">
              <a:solidFill>
                <a:srgbClr val="C00000"/>
              </a:solidFill>
              <a:latin typeface="Arial" pitchFamily="34" charset="0"/>
              <a:cs typeface="Arial" pitchFamily="34" charset="0"/>
            </a:rPr>
            <a:t>   </a:t>
          </a:r>
          <a:r>
            <a:rPr lang="en-US" sz="1200" b="1" dirty="0" smtClean="0">
              <a:solidFill>
                <a:srgbClr val="C00000"/>
              </a:solidFill>
              <a:latin typeface="Arial" pitchFamily="34" charset="0"/>
              <a:cs typeface="Arial" pitchFamily="34" charset="0"/>
            </a:rPr>
            <a:t>a</a:t>
          </a:r>
          <a:endParaRPr lang="en-US" sz="1200" b="1" dirty="0">
            <a:solidFill>
              <a:srgbClr val="C00000"/>
            </a:solidFill>
            <a:latin typeface="Arial" pitchFamily="34" charset="0"/>
            <a:cs typeface="Arial"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0.53913</cdr:x>
      <cdr:y>0.30137</cdr:y>
    </cdr:from>
    <cdr:to>
      <cdr:x>0.70435</cdr:x>
      <cdr:y>0.36986</cdr:y>
    </cdr:to>
    <cdr:sp macro="" textlink="">
      <cdr:nvSpPr>
        <cdr:cNvPr id="2" name="TextBox 1"/>
        <cdr:cNvSpPr txBox="1"/>
      </cdr:nvSpPr>
      <cdr:spPr>
        <a:xfrm xmlns:a="http://schemas.openxmlformats.org/drawingml/2006/main">
          <a:off x="4724400" y="1676400"/>
          <a:ext cx="14478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400" b="1" dirty="0" smtClean="0">
              <a:solidFill>
                <a:srgbClr val="C00000"/>
              </a:solidFill>
            </a:rPr>
            <a:t>a         b</a:t>
          </a:r>
          <a:endParaRPr lang="en-US" sz="2400" b="1" dirty="0">
            <a:solidFill>
              <a:srgbClr val="C00000"/>
            </a:solidFill>
          </a:endParaRPr>
        </a:p>
      </cdr:txBody>
    </cdr:sp>
  </cdr:relSizeAnchor>
  <cdr:relSizeAnchor xmlns:cdr="http://schemas.openxmlformats.org/drawingml/2006/chartDrawing">
    <cdr:from>
      <cdr:x>0.32224</cdr:x>
      <cdr:y>0</cdr:y>
    </cdr:from>
    <cdr:to>
      <cdr:x>0.49826</cdr:x>
      <cdr:y>0.20861</cdr:y>
    </cdr:to>
    <cdr:sp macro="" textlink="">
      <cdr:nvSpPr>
        <cdr:cNvPr id="3" name="TextBox 2"/>
        <cdr:cNvSpPr txBox="1"/>
      </cdr:nvSpPr>
      <cdr:spPr>
        <a:xfrm xmlns:a="http://schemas.openxmlformats.org/drawingml/2006/main">
          <a:off x="1704425" y="0"/>
          <a:ext cx="931023" cy="43225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C00000"/>
              </a:solidFill>
            </a:rPr>
            <a:t>a        b</a:t>
          </a:r>
          <a:endParaRPr lang="en-US" sz="1400" b="1" dirty="0">
            <a:solidFill>
              <a:srgbClr val="C00000"/>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0.46965</cdr:x>
      <cdr:y>0.08717</cdr:y>
    </cdr:from>
    <cdr:to>
      <cdr:x>0.6455</cdr:x>
      <cdr:y>0.23636</cdr:y>
    </cdr:to>
    <cdr:sp macro="" textlink="">
      <cdr:nvSpPr>
        <cdr:cNvPr id="12" name="TextBox 11"/>
        <cdr:cNvSpPr txBox="1"/>
      </cdr:nvSpPr>
      <cdr:spPr>
        <a:xfrm xmlns:a="http://schemas.openxmlformats.org/drawingml/2006/main">
          <a:off x="2505489" y="158843"/>
          <a:ext cx="938127" cy="27185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b="1" dirty="0" smtClean="0">
              <a:solidFill>
                <a:srgbClr val="0000FF"/>
              </a:solidFill>
              <a:latin typeface="Arial" pitchFamily="34" charset="0"/>
              <a:cs typeface="Arial" pitchFamily="34" charset="0"/>
            </a:rPr>
            <a:t>a       </a:t>
          </a:r>
          <a:r>
            <a:rPr lang="en-US" sz="1200" b="1" dirty="0" smtClean="0">
              <a:solidFill>
                <a:srgbClr val="0000FF"/>
              </a:solidFill>
              <a:latin typeface="Arial" pitchFamily="34" charset="0"/>
              <a:cs typeface="Arial" pitchFamily="34" charset="0"/>
            </a:rPr>
            <a:t>b</a:t>
          </a:r>
          <a:endParaRPr lang="en-US" sz="1200" b="1" dirty="0">
            <a:solidFill>
              <a:srgbClr val="0000FF"/>
            </a:solidFill>
            <a:latin typeface="Arial" pitchFamily="34" charset="0"/>
            <a:cs typeface="Arial" pitchFamily="34"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cdr:x>
      <cdr:y>0.7807</cdr:y>
    </cdr:from>
    <cdr:to>
      <cdr:x>0.2145</cdr:x>
      <cdr:y>1</cdr:y>
    </cdr:to>
    <cdr:sp macro="" textlink="">
      <cdr:nvSpPr>
        <cdr:cNvPr id="2" name="TextBox 1"/>
        <cdr:cNvSpPr txBox="1"/>
      </cdr:nvSpPr>
      <cdr:spPr>
        <a:xfrm xmlns:a="http://schemas.openxmlformats.org/drawingml/2006/main">
          <a:off x="0" y="1479666"/>
          <a:ext cx="1180406" cy="41563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400" b="1" dirty="0" smtClean="0">
              <a:solidFill>
                <a:srgbClr val="0000FF"/>
              </a:solidFill>
              <a:latin typeface="Arial" pitchFamily="34" charset="0"/>
              <a:cs typeface="Arial" pitchFamily="34" charset="0"/>
            </a:rPr>
            <a:t>Fig.  2b</a:t>
          </a:r>
          <a:endParaRPr lang="en-US" sz="1400" b="1" dirty="0">
            <a:solidFill>
              <a:srgbClr val="0000FF"/>
            </a:solidFill>
            <a:latin typeface="Arial" pitchFamily="34" charset="0"/>
            <a:cs typeface="Arial"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1026"/>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dirty="0"/>
          </a:p>
        </p:txBody>
      </p:sp>
      <p:sp>
        <p:nvSpPr>
          <p:cNvPr id="16387" name="Rectangle 1027"/>
          <p:cNvSpPr>
            <a:spLocks noGrp="1" noChangeArrowheads="1"/>
          </p:cNvSpPr>
          <p:nvPr>
            <p:ph type="dt" sz="quarter" idx="1"/>
          </p:nvPr>
        </p:nvSpPr>
        <p:spPr bwMode="auto">
          <a:xfrm>
            <a:off x="388620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dirty="0"/>
          </a:p>
        </p:txBody>
      </p:sp>
      <p:sp>
        <p:nvSpPr>
          <p:cNvPr id="16388" name="Rectangle 1028"/>
          <p:cNvSpPr>
            <a:spLocks noGrp="1" noChangeArrowheads="1"/>
          </p:cNvSpPr>
          <p:nvPr>
            <p:ph type="ftr" sz="quarter" idx="2"/>
          </p:nvPr>
        </p:nvSpPr>
        <p:spPr bwMode="auto">
          <a:xfrm>
            <a:off x="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dirty="0"/>
          </a:p>
        </p:txBody>
      </p:sp>
      <p:sp>
        <p:nvSpPr>
          <p:cNvPr id="16389" name="Rectangle 1029"/>
          <p:cNvSpPr>
            <a:spLocks noGrp="1" noChangeArrowheads="1"/>
          </p:cNvSpPr>
          <p:nvPr>
            <p:ph type="sldNum" sz="quarter" idx="3"/>
          </p:nvPr>
        </p:nvSpPr>
        <p:spPr bwMode="auto">
          <a:xfrm>
            <a:off x="388620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9D6DA93E-A1CE-40C9-853A-62AED9489590}" type="slidenum">
              <a:rPr lang="en-US"/>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dirty="0"/>
          </a:p>
        </p:txBody>
      </p:sp>
      <p:sp>
        <p:nvSpPr>
          <p:cNvPr id="24579" name="Rectangle 1027"/>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dirty="0"/>
          </a:p>
        </p:txBody>
      </p:sp>
      <p:sp>
        <p:nvSpPr>
          <p:cNvPr id="24580" name="Rectangle 1028"/>
          <p:cNvSpPr>
            <a:spLocks noGrp="1" noRot="1" noChangeAspect="1" noChangeArrowheads="1" noTextEdit="1"/>
          </p:cNvSpPr>
          <p:nvPr>
            <p:ph type="sldImg" idx="2"/>
          </p:nvPr>
        </p:nvSpPr>
        <p:spPr bwMode="auto">
          <a:xfrm>
            <a:off x="0" y="685800"/>
            <a:ext cx="6858000" cy="3429000"/>
          </a:xfrm>
          <a:prstGeom prst="rect">
            <a:avLst/>
          </a:prstGeom>
          <a:noFill/>
          <a:ln w="9525">
            <a:solidFill>
              <a:srgbClr val="000000"/>
            </a:solidFill>
            <a:miter lim="800000"/>
            <a:headEnd/>
            <a:tailEnd/>
          </a:ln>
          <a:effectLst/>
        </p:spPr>
      </p:sp>
      <p:sp>
        <p:nvSpPr>
          <p:cNvPr id="24581" name="Rectangle 1029"/>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582" name="Rectangle 1030"/>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dirty="0"/>
          </a:p>
        </p:txBody>
      </p:sp>
      <p:sp>
        <p:nvSpPr>
          <p:cNvPr id="24583" name="Rectangle 1031"/>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119F0BA0-5E7E-440F-BBD4-BDF790E1A034}" type="slidenum">
              <a:rPr lang="en-US"/>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5FD9358-4807-43F2-B32E-A3CA7CBFF207}" type="slidenum">
              <a:rPr lang="en-US"/>
              <a:pPr/>
              <a:t>1</a:t>
            </a:fld>
            <a:endParaRPr lang="en-US" dirty="0"/>
          </a:p>
        </p:txBody>
      </p:sp>
      <p:sp>
        <p:nvSpPr>
          <p:cNvPr id="25602" name="Rectangle 1026"/>
          <p:cNvSpPr>
            <a:spLocks noGrp="1" noRot="1" noChangeAspect="1" noChangeArrowheads="1" noTextEdit="1"/>
          </p:cNvSpPr>
          <p:nvPr>
            <p:ph type="sldImg"/>
          </p:nvPr>
        </p:nvSpPr>
        <p:spPr>
          <a:ln/>
        </p:spPr>
      </p:sp>
      <p:sp>
        <p:nvSpPr>
          <p:cNvPr id="25603" name="Rectangle 1027"/>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4338" name="Picture 2" descr="bamboo"/>
          <p:cNvPicPr>
            <a:picLocks noChangeAspect="1" noChangeArrowheads="1"/>
          </p:cNvPicPr>
          <p:nvPr/>
        </p:nvPicPr>
        <p:blipFill>
          <a:blip r:embed="rId2" cstate="print"/>
          <a:srcRect r="13792"/>
          <a:stretch>
            <a:fillRect/>
          </a:stretch>
        </p:blipFill>
        <p:spPr bwMode="ltGray">
          <a:xfrm>
            <a:off x="22655213" y="-3175"/>
            <a:ext cx="10287000" cy="16489363"/>
          </a:xfrm>
          <a:prstGeom prst="rect">
            <a:avLst/>
          </a:prstGeom>
          <a:noFill/>
        </p:spPr>
      </p:pic>
      <p:sp>
        <p:nvSpPr>
          <p:cNvPr id="14339" name="Rectangle 3"/>
          <p:cNvSpPr>
            <a:spLocks noGrp="1" noChangeArrowheads="1"/>
          </p:cNvSpPr>
          <p:nvPr>
            <p:ph type="ctrTitle"/>
          </p:nvPr>
        </p:nvSpPr>
        <p:spPr>
          <a:xfrm>
            <a:off x="1103313" y="4919663"/>
            <a:ext cx="22488525" cy="1298575"/>
          </a:xfrm>
        </p:spPr>
        <p:txBody>
          <a:bodyPr/>
          <a:lstStyle>
            <a:lvl1pPr>
              <a:defRPr/>
            </a:lvl1pPr>
          </a:lstStyle>
          <a:p>
            <a:r>
              <a:rPr lang="en-US"/>
              <a:t>Click to edit Master title style</a:t>
            </a:r>
          </a:p>
        </p:txBody>
      </p:sp>
      <p:sp>
        <p:nvSpPr>
          <p:cNvPr id="14340" name="Rectangle 4"/>
          <p:cNvSpPr>
            <a:spLocks noGrp="1" noChangeArrowheads="1"/>
          </p:cNvSpPr>
          <p:nvPr>
            <p:ph type="subTitle" idx="1"/>
          </p:nvPr>
        </p:nvSpPr>
        <p:spPr>
          <a:xfrm>
            <a:off x="1103313" y="8229600"/>
            <a:ext cx="21666200" cy="4202113"/>
          </a:xfrm>
        </p:spPr>
        <p:txBody>
          <a:bodyPr/>
          <a:lstStyle>
            <a:lvl1pPr marL="0" indent="0" algn="ctr">
              <a:buFont typeface="Wingdings" pitchFamily="2" charset="2"/>
              <a:buNone/>
              <a:defRPr/>
            </a:lvl1pPr>
          </a:lstStyle>
          <a:p>
            <a:r>
              <a:rPr lang="en-US"/>
              <a:t>Click to edit Master subtitle style</a:t>
            </a:r>
          </a:p>
        </p:txBody>
      </p:sp>
      <p:sp>
        <p:nvSpPr>
          <p:cNvPr id="14341" name="Rectangle 5"/>
          <p:cNvSpPr>
            <a:spLocks noGrp="1" noChangeArrowheads="1"/>
          </p:cNvSpPr>
          <p:nvPr>
            <p:ph type="dt" sz="half" idx="2"/>
          </p:nvPr>
        </p:nvSpPr>
        <p:spPr>
          <a:xfrm>
            <a:off x="931863" y="15000288"/>
            <a:ext cx="5835650" cy="1089025"/>
          </a:xfrm>
        </p:spPr>
        <p:txBody>
          <a:bodyPr/>
          <a:lstStyle>
            <a:lvl1pPr>
              <a:defRPr/>
            </a:lvl1pPr>
          </a:lstStyle>
          <a:p>
            <a:endParaRPr lang="en-US" dirty="0"/>
          </a:p>
        </p:txBody>
      </p:sp>
      <p:sp>
        <p:nvSpPr>
          <p:cNvPr id="14342" name="Rectangle 6"/>
          <p:cNvSpPr>
            <a:spLocks noGrp="1" noChangeArrowheads="1"/>
          </p:cNvSpPr>
          <p:nvPr>
            <p:ph type="ftr" sz="quarter" idx="3"/>
          </p:nvPr>
        </p:nvSpPr>
        <p:spPr>
          <a:xfrm>
            <a:off x="7589838" y="15000288"/>
            <a:ext cx="10788650" cy="1089025"/>
          </a:xfrm>
        </p:spPr>
        <p:txBody>
          <a:bodyPr/>
          <a:lstStyle>
            <a:lvl1pPr>
              <a:defRPr/>
            </a:lvl1pPr>
          </a:lstStyle>
          <a:p>
            <a:endParaRPr lang="en-US" dirty="0"/>
          </a:p>
        </p:txBody>
      </p:sp>
      <p:sp>
        <p:nvSpPr>
          <p:cNvPr id="14343" name="Rectangle 7"/>
          <p:cNvSpPr>
            <a:spLocks noGrp="1" noChangeArrowheads="1"/>
          </p:cNvSpPr>
          <p:nvPr>
            <p:ph type="sldNum" sz="quarter" idx="4"/>
          </p:nvPr>
        </p:nvSpPr>
        <p:spPr>
          <a:xfrm>
            <a:off x="19750088" y="15000288"/>
            <a:ext cx="4938712" cy="1089025"/>
          </a:xfrm>
        </p:spPr>
        <p:txBody>
          <a:bodyPr/>
          <a:lstStyle>
            <a:lvl1pPr>
              <a:defRPr/>
            </a:lvl1pPr>
          </a:lstStyle>
          <a:p>
            <a:fld id="{64B0C1B3-D0AA-479C-8BA9-2C414459E765}"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98A98FA3-8F85-401F-97B4-862BC2D02EDD}"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191538" y="2903538"/>
            <a:ext cx="6788150" cy="117268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23913" y="2903538"/>
            <a:ext cx="20215225" cy="117268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4D8EFBC7-3C0C-41B3-AB24-0917F46EED27}"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528E793B-F5CE-4043-A5BD-A1A6EFB91711}"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0575925"/>
            <a:ext cx="27981275" cy="32702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6975475"/>
            <a:ext cx="27981275" cy="36004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B2FE0562-F350-4E78-A009-5850510AD80D}"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23913" y="4754563"/>
            <a:ext cx="13501687" cy="98758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4478000" y="4754563"/>
            <a:ext cx="13501688" cy="98758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5E99A599-22CA-413D-9BF6-F822C476651E}"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658813"/>
            <a:ext cx="29625925" cy="2743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3684588"/>
            <a:ext cx="14544675"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5219700"/>
            <a:ext cx="14544675"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3684588"/>
            <a:ext cx="14549438"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5219700"/>
            <a:ext cx="14549438"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F8663A5F-843E-4FA9-B664-7D62DD437A89}"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7B73BBFF-97CE-4345-B3E2-1068835A7EAB}"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AE070420-A72E-40B5-A146-8A251C04A4DB}"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655638"/>
            <a:ext cx="10829925" cy="278923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655638"/>
            <a:ext cx="18402300" cy="140477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3444875"/>
            <a:ext cx="10829925" cy="11258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936AF5DD-08DF-420E-ADD5-229F4A7BBBC4}"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1522075"/>
            <a:ext cx="19751675" cy="135890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470025"/>
            <a:ext cx="19751675" cy="98758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451600" y="12880975"/>
            <a:ext cx="19751675" cy="1931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6418C3CB-5E43-440E-82C8-E921DAFA48E3}"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tile tx="0" ty="0" sx="100000" sy="100000" flip="none" algn="tl"/>
        </a:blipFill>
        <a:effectLst/>
      </p:bgPr>
    </p:bg>
    <p:spTree>
      <p:nvGrpSpPr>
        <p:cNvPr id="1" name=""/>
        <p:cNvGrpSpPr/>
        <p:nvPr/>
      </p:nvGrpSpPr>
      <p:grpSpPr>
        <a:xfrm>
          <a:off x="0" y="0"/>
          <a:ext cx="0" cy="0"/>
          <a:chOff x="0" y="0"/>
          <a:chExt cx="0" cy="0"/>
        </a:xfrm>
      </p:grpSpPr>
      <p:pic>
        <p:nvPicPr>
          <p:cNvPr id="13314" name="Picture 2" descr="bamboo"/>
          <p:cNvPicPr>
            <a:picLocks noChangeAspect="1" noChangeArrowheads="1"/>
          </p:cNvPicPr>
          <p:nvPr/>
        </p:nvPicPr>
        <p:blipFill>
          <a:blip r:embed="rId14" cstate="print"/>
          <a:srcRect r="45976"/>
          <a:stretch>
            <a:fillRect/>
          </a:stretch>
        </p:blipFill>
        <p:spPr bwMode="ltGray">
          <a:xfrm>
            <a:off x="26477913" y="0"/>
            <a:ext cx="6440487" cy="16459200"/>
          </a:xfrm>
          <a:prstGeom prst="rect">
            <a:avLst/>
          </a:prstGeom>
          <a:noFill/>
        </p:spPr>
      </p:pic>
      <p:sp>
        <p:nvSpPr>
          <p:cNvPr id="13315" name="Rectangle 3"/>
          <p:cNvSpPr>
            <a:spLocks noGrp="1" noChangeArrowheads="1"/>
          </p:cNvSpPr>
          <p:nvPr>
            <p:ph type="title"/>
          </p:nvPr>
        </p:nvSpPr>
        <p:spPr bwMode="auto">
          <a:xfrm>
            <a:off x="823913" y="2903538"/>
            <a:ext cx="26882725" cy="1298575"/>
          </a:xfrm>
          <a:prstGeom prst="rect">
            <a:avLst/>
          </a:prstGeom>
          <a:noFill/>
          <a:ln w="9525">
            <a:noFill/>
            <a:miter lim="800000"/>
            <a:headEnd/>
            <a:tailEnd/>
          </a:ln>
          <a:effectLst/>
        </p:spPr>
        <p:txBody>
          <a:bodyPr vert="horz" wrap="square" lIns="154373" tIns="77189" rIns="154373" bIns="77189" numCol="1" anchor="b" anchorCtr="0" compatLnSpc="1">
            <a:prstTxWarp prst="textNoShape">
              <a:avLst/>
            </a:prstTxWarp>
            <a:spAutoFit/>
          </a:bodyPr>
          <a:lstStyle/>
          <a:p>
            <a:pPr lvl="0"/>
            <a:r>
              <a:rPr lang="en-US" smtClean="0"/>
              <a:t>Click to edit Master title style</a:t>
            </a:r>
          </a:p>
        </p:txBody>
      </p:sp>
      <p:sp>
        <p:nvSpPr>
          <p:cNvPr id="13316" name="Rectangle 4"/>
          <p:cNvSpPr>
            <a:spLocks noGrp="1" noChangeArrowheads="1"/>
          </p:cNvSpPr>
          <p:nvPr>
            <p:ph type="body" idx="1"/>
          </p:nvPr>
        </p:nvSpPr>
        <p:spPr bwMode="auto">
          <a:xfrm>
            <a:off x="823913" y="4754563"/>
            <a:ext cx="27155775" cy="9875837"/>
          </a:xfrm>
          <a:prstGeom prst="rect">
            <a:avLst/>
          </a:prstGeom>
          <a:noFill/>
          <a:ln w="9525">
            <a:noFill/>
            <a:miter lim="800000"/>
            <a:headEnd/>
            <a:tailEnd/>
          </a:ln>
          <a:effectLst/>
        </p:spPr>
        <p:txBody>
          <a:bodyPr vert="horz" wrap="square" lIns="154373" tIns="77189" rIns="154373" bIns="7718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317" name="Rectangle 5"/>
          <p:cNvSpPr>
            <a:spLocks noGrp="1" noChangeArrowheads="1"/>
          </p:cNvSpPr>
          <p:nvPr>
            <p:ph type="dt" sz="half" idx="2"/>
          </p:nvPr>
        </p:nvSpPr>
        <p:spPr bwMode="auto">
          <a:xfrm>
            <a:off x="823913" y="15000288"/>
            <a:ext cx="5765800" cy="1089025"/>
          </a:xfrm>
          <a:prstGeom prst="rect">
            <a:avLst/>
          </a:prstGeom>
          <a:noFill/>
          <a:ln w="9525">
            <a:noFill/>
            <a:miter lim="800000"/>
            <a:headEnd/>
            <a:tailEnd/>
          </a:ln>
          <a:effectLst/>
        </p:spPr>
        <p:txBody>
          <a:bodyPr vert="horz" wrap="square" lIns="154373" tIns="77189" rIns="154373" bIns="77189" numCol="1" anchor="t" anchorCtr="0" compatLnSpc="1">
            <a:prstTxWarp prst="textNoShape">
              <a:avLst/>
            </a:prstTxWarp>
          </a:bodyPr>
          <a:lstStyle>
            <a:lvl1pPr defTabSz="1544638">
              <a:defRPr sz="2600">
                <a:latin typeface="Times New Roman" pitchFamily="18" charset="0"/>
              </a:defRPr>
            </a:lvl1pPr>
          </a:lstStyle>
          <a:p>
            <a:endParaRPr lang="en-US" dirty="0"/>
          </a:p>
        </p:txBody>
      </p:sp>
      <p:sp>
        <p:nvSpPr>
          <p:cNvPr id="13318" name="Rectangle 6"/>
          <p:cNvSpPr>
            <a:spLocks noGrp="1" noChangeArrowheads="1"/>
          </p:cNvSpPr>
          <p:nvPr>
            <p:ph type="ftr" sz="quarter" idx="3"/>
          </p:nvPr>
        </p:nvSpPr>
        <p:spPr bwMode="auto">
          <a:xfrm>
            <a:off x="7961313" y="15000288"/>
            <a:ext cx="12612687" cy="1089025"/>
          </a:xfrm>
          <a:prstGeom prst="rect">
            <a:avLst/>
          </a:prstGeom>
          <a:noFill/>
          <a:ln w="9525">
            <a:noFill/>
            <a:miter lim="800000"/>
            <a:headEnd/>
            <a:tailEnd/>
          </a:ln>
          <a:effectLst/>
        </p:spPr>
        <p:txBody>
          <a:bodyPr vert="horz" wrap="square" lIns="154373" tIns="77189" rIns="154373" bIns="77189" numCol="1" anchor="t" anchorCtr="0" compatLnSpc="1">
            <a:prstTxWarp prst="textNoShape">
              <a:avLst/>
            </a:prstTxWarp>
          </a:bodyPr>
          <a:lstStyle>
            <a:lvl1pPr algn="ctr" defTabSz="1544638">
              <a:defRPr sz="2600">
                <a:latin typeface="Times New Roman" pitchFamily="18" charset="0"/>
              </a:defRPr>
            </a:lvl1pPr>
          </a:lstStyle>
          <a:p>
            <a:endParaRPr lang="en-US" dirty="0"/>
          </a:p>
        </p:txBody>
      </p:sp>
      <p:sp>
        <p:nvSpPr>
          <p:cNvPr id="13319" name="Rectangle 7"/>
          <p:cNvSpPr>
            <a:spLocks noGrp="1" noChangeArrowheads="1"/>
          </p:cNvSpPr>
          <p:nvPr>
            <p:ph type="sldNum" sz="quarter" idx="4"/>
          </p:nvPr>
        </p:nvSpPr>
        <p:spPr bwMode="auto">
          <a:xfrm>
            <a:off x="22493288" y="15000288"/>
            <a:ext cx="5486400" cy="1089025"/>
          </a:xfrm>
          <a:prstGeom prst="rect">
            <a:avLst/>
          </a:prstGeom>
          <a:noFill/>
          <a:ln w="9525">
            <a:noFill/>
            <a:miter lim="800000"/>
            <a:headEnd/>
            <a:tailEnd/>
          </a:ln>
          <a:effectLst/>
        </p:spPr>
        <p:txBody>
          <a:bodyPr vert="horz" wrap="square" lIns="154373" tIns="77189" rIns="154373" bIns="77189" numCol="1" anchor="t" anchorCtr="0" compatLnSpc="1">
            <a:prstTxWarp prst="textNoShape">
              <a:avLst/>
            </a:prstTxWarp>
          </a:bodyPr>
          <a:lstStyle>
            <a:lvl1pPr algn="r" defTabSz="1544638">
              <a:defRPr sz="2600">
                <a:latin typeface="Times New Roman" pitchFamily="18" charset="0"/>
              </a:defRPr>
            </a:lvl1pPr>
          </a:lstStyle>
          <a:p>
            <a:fld id="{04D8D593-65F9-488C-9DB3-9A3A02C5BE8F}"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ctr" defTabSz="1544638" rtl="0" fontAlgn="base">
        <a:spcBef>
          <a:spcPct val="0"/>
        </a:spcBef>
        <a:spcAft>
          <a:spcPct val="0"/>
        </a:spcAft>
        <a:defRPr sz="7500">
          <a:solidFill>
            <a:schemeClr val="tx2"/>
          </a:solidFill>
          <a:latin typeface="+mj-lt"/>
          <a:ea typeface="+mj-ea"/>
          <a:cs typeface="+mj-cs"/>
        </a:defRPr>
      </a:lvl1pPr>
      <a:lvl2pPr algn="ctr" defTabSz="1544638" rtl="0" fontAlgn="base">
        <a:spcBef>
          <a:spcPct val="0"/>
        </a:spcBef>
        <a:spcAft>
          <a:spcPct val="0"/>
        </a:spcAft>
        <a:defRPr sz="7500">
          <a:solidFill>
            <a:schemeClr val="tx2"/>
          </a:solidFill>
          <a:latin typeface="Arial Black" pitchFamily="34" charset="0"/>
        </a:defRPr>
      </a:lvl2pPr>
      <a:lvl3pPr algn="ctr" defTabSz="1544638" rtl="0" fontAlgn="base">
        <a:spcBef>
          <a:spcPct val="0"/>
        </a:spcBef>
        <a:spcAft>
          <a:spcPct val="0"/>
        </a:spcAft>
        <a:defRPr sz="7500">
          <a:solidFill>
            <a:schemeClr val="tx2"/>
          </a:solidFill>
          <a:latin typeface="Arial Black" pitchFamily="34" charset="0"/>
        </a:defRPr>
      </a:lvl3pPr>
      <a:lvl4pPr algn="ctr" defTabSz="1544638" rtl="0" fontAlgn="base">
        <a:spcBef>
          <a:spcPct val="0"/>
        </a:spcBef>
        <a:spcAft>
          <a:spcPct val="0"/>
        </a:spcAft>
        <a:defRPr sz="7500">
          <a:solidFill>
            <a:schemeClr val="tx2"/>
          </a:solidFill>
          <a:latin typeface="Arial Black" pitchFamily="34" charset="0"/>
        </a:defRPr>
      </a:lvl4pPr>
      <a:lvl5pPr algn="ctr" defTabSz="1544638" rtl="0" fontAlgn="base">
        <a:spcBef>
          <a:spcPct val="0"/>
        </a:spcBef>
        <a:spcAft>
          <a:spcPct val="0"/>
        </a:spcAft>
        <a:defRPr sz="7500">
          <a:solidFill>
            <a:schemeClr val="tx2"/>
          </a:solidFill>
          <a:latin typeface="Arial Black" pitchFamily="34" charset="0"/>
        </a:defRPr>
      </a:lvl5pPr>
      <a:lvl6pPr marL="457200" algn="ctr" defTabSz="1544638" rtl="0" fontAlgn="base">
        <a:spcBef>
          <a:spcPct val="0"/>
        </a:spcBef>
        <a:spcAft>
          <a:spcPct val="0"/>
        </a:spcAft>
        <a:defRPr sz="7500">
          <a:solidFill>
            <a:schemeClr val="tx2"/>
          </a:solidFill>
          <a:latin typeface="Arial Black" pitchFamily="34" charset="0"/>
        </a:defRPr>
      </a:lvl6pPr>
      <a:lvl7pPr marL="914400" algn="ctr" defTabSz="1544638" rtl="0" fontAlgn="base">
        <a:spcBef>
          <a:spcPct val="0"/>
        </a:spcBef>
        <a:spcAft>
          <a:spcPct val="0"/>
        </a:spcAft>
        <a:defRPr sz="7500">
          <a:solidFill>
            <a:schemeClr val="tx2"/>
          </a:solidFill>
          <a:latin typeface="Arial Black" pitchFamily="34" charset="0"/>
        </a:defRPr>
      </a:lvl7pPr>
      <a:lvl8pPr marL="1371600" algn="ctr" defTabSz="1544638" rtl="0" fontAlgn="base">
        <a:spcBef>
          <a:spcPct val="0"/>
        </a:spcBef>
        <a:spcAft>
          <a:spcPct val="0"/>
        </a:spcAft>
        <a:defRPr sz="7500">
          <a:solidFill>
            <a:schemeClr val="tx2"/>
          </a:solidFill>
          <a:latin typeface="Arial Black" pitchFamily="34" charset="0"/>
        </a:defRPr>
      </a:lvl8pPr>
      <a:lvl9pPr marL="1828800" algn="ctr" defTabSz="1544638" rtl="0" fontAlgn="base">
        <a:spcBef>
          <a:spcPct val="0"/>
        </a:spcBef>
        <a:spcAft>
          <a:spcPct val="0"/>
        </a:spcAft>
        <a:defRPr sz="7500">
          <a:solidFill>
            <a:schemeClr val="tx2"/>
          </a:solidFill>
          <a:latin typeface="Arial Black" pitchFamily="34" charset="0"/>
        </a:defRPr>
      </a:lvl9pPr>
    </p:titleStyle>
    <p:bodyStyle>
      <a:lvl1pPr marL="574675" indent="-574675" algn="l" defTabSz="1544638" rtl="0" fontAlgn="base">
        <a:spcBef>
          <a:spcPct val="20000"/>
        </a:spcBef>
        <a:spcAft>
          <a:spcPct val="0"/>
        </a:spcAft>
        <a:buClr>
          <a:schemeClr val="bg2"/>
        </a:buClr>
        <a:buSzPct val="65000"/>
        <a:buFont typeface="Wingdings" pitchFamily="2" charset="2"/>
        <a:buChar char="­"/>
        <a:defRPr sz="5400">
          <a:solidFill>
            <a:schemeClr val="tx1"/>
          </a:solidFill>
          <a:latin typeface="+mn-lt"/>
          <a:ea typeface="+mn-ea"/>
          <a:cs typeface="+mn-cs"/>
        </a:defRPr>
      </a:lvl1pPr>
      <a:lvl2pPr marL="1260475" indent="-488950" algn="l" defTabSz="1544638" rtl="0" fontAlgn="base">
        <a:spcBef>
          <a:spcPct val="20000"/>
        </a:spcBef>
        <a:spcAft>
          <a:spcPct val="0"/>
        </a:spcAft>
        <a:buClr>
          <a:schemeClr val="bg2"/>
        </a:buClr>
        <a:buChar char="–"/>
        <a:defRPr sz="4800">
          <a:solidFill>
            <a:schemeClr val="tx1"/>
          </a:solidFill>
          <a:latin typeface="+mn-lt"/>
        </a:defRPr>
      </a:lvl2pPr>
      <a:lvl3pPr marL="1931988" indent="-387350" algn="l" defTabSz="1544638" rtl="0" fontAlgn="base">
        <a:spcBef>
          <a:spcPct val="20000"/>
        </a:spcBef>
        <a:spcAft>
          <a:spcPct val="0"/>
        </a:spcAft>
        <a:buClr>
          <a:schemeClr val="bg2"/>
        </a:buClr>
        <a:buSzPct val="65000"/>
        <a:buFont typeface="Wingdings" pitchFamily="2" charset="2"/>
        <a:buChar char="­"/>
        <a:defRPr sz="4200">
          <a:solidFill>
            <a:schemeClr val="tx1"/>
          </a:solidFill>
          <a:latin typeface="+mn-lt"/>
        </a:defRPr>
      </a:lvl3pPr>
      <a:lvl4pPr marL="2705100" indent="-388938" algn="l" defTabSz="1544638" rtl="0" fontAlgn="base">
        <a:spcBef>
          <a:spcPct val="20000"/>
        </a:spcBef>
        <a:spcAft>
          <a:spcPct val="0"/>
        </a:spcAft>
        <a:buClr>
          <a:schemeClr val="bg2"/>
        </a:buClr>
        <a:buChar char="–"/>
        <a:defRPr sz="3300">
          <a:solidFill>
            <a:schemeClr val="tx1"/>
          </a:solidFill>
          <a:latin typeface="+mn-lt"/>
        </a:defRPr>
      </a:lvl4pPr>
      <a:lvl5pPr marL="3476625" indent="-388938" algn="l" defTabSz="1544638" rtl="0" fontAlgn="base">
        <a:spcBef>
          <a:spcPct val="20000"/>
        </a:spcBef>
        <a:spcAft>
          <a:spcPct val="0"/>
        </a:spcAft>
        <a:buClr>
          <a:schemeClr val="bg2"/>
        </a:buClr>
        <a:buChar char="•"/>
        <a:defRPr sz="3300">
          <a:solidFill>
            <a:schemeClr val="tx1"/>
          </a:solidFill>
          <a:latin typeface="+mn-lt"/>
        </a:defRPr>
      </a:lvl5pPr>
      <a:lvl6pPr marL="3933825" indent="-388938" algn="l" defTabSz="1544638" rtl="0" fontAlgn="base">
        <a:spcBef>
          <a:spcPct val="20000"/>
        </a:spcBef>
        <a:spcAft>
          <a:spcPct val="0"/>
        </a:spcAft>
        <a:buClr>
          <a:schemeClr val="bg2"/>
        </a:buClr>
        <a:buChar char="•"/>
        <a:defRPr sz="3300">
          <a:solidFill>
            <a:schemeClr val="tx1"/>
          </a:solidFill>
          <a:latin typeface="+mn-lt"/>
        </a:defRPr>
      </a:lvl6pPr>
      <a:lvl7pPr marL="4391025" indent="-388938" algn="l" defTabSz="1544638" rtl="0" fontAlgn="base">
        <a:spcBef>
          <a:spcPct val="20000"/>
        </a:spcBef>
        <a:spcAft>
          <a:spcPct val="0"/>
        </a:spcAft>
        <a:buClr>
          <a:schemeClr val="bg2"/>
        </a:buClr>
        <a:buChar char="•"/>
        <a:defRPr sz="3300">
          <a:solidFill>
            <a:schemeClr val="tx1"/>
          </a:solidFill>
          <a:latin typeface="+mn-lt"/>
        </a:defRPr>
      </a:lvl7pPr>
      <a:lvl8pPr marL="4848225" indent="-388938" algn="l" defTabSz="1544638" rtl="0" fontAlgn="base">
        <a:spcBef>
          <a:spcPct val="20000"/>
        </a:spcBef>
        <a:spcAft>
          <a:spcPct val="0"/>
        </a:spcAft>
        <a:buClr>
          <a:schemeClr val="bg2"/>
        </a:buClr>
        <a:buChar char="•"/>
        <a:defRPr sz="3300">
          <a:solidFill>
            <a:schemeClr val="tx1"/>
          </a:solidFill>
          <a:latin typeface="+mn-lt"/>
        </a:defRPr>
      </a:lvl8pPr>
      <a:lvl9pPr marL="5305425" indent="-388938" algn="l" defTabSz="1544638" rtl="0" fontAlgn="base">
        <a:spcBef>
          <a:spcPct val="20000"/>
        </a:spcBef>
        <a:spcAft>
          <a:spcPct val="0"/>
        </a:spcAft>
        <a:buClr>
          <a:schemeClr val="bg2"/>
        </a:buClr>
        <a:buChar char="•"/>
        <a:defRPr sz="33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5.xml"/><Relationship Id="rId3" Type="http://schemas.openxmlformats.org/officeDocument/2006/relationships/image" Target="../media/image3.jpeg"/><Relationship Id="rId7" Type="http://schemas.openxmlformats.org/officeDocument/2006/relationships/chart" Target="../charts/chart4.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chart" Target="../charts/chart1.xml"/><Relationship Id="rId9"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srcRect/>
          <a:tile tx="0" ty="0" sx="100000" sy="100000" flip="none" algn="tl"/>
        </a:blipFill>
        <a:effectLst/>
      </p:bgPr>
    </p:bg>
    <p:spTree>
      <p:nvGrpSpPr>
        <p:cNvPr id="1" name=""/>
        <p:cNvGrpSpPr/>
        <p:nvPr/>
      </p:nvGrpSpPr>
      <p:grpSpPr>
        <a:xfrm>
          <a:off x="0" y="0"/>
          <a:ext cx="0" cy="0"/>
          <a:chOff x="0" y="0"/>
          <a:chExt cx="0" cy="0"/>
        </a:xfrm>
      </p:grpSpPr>
      <p:sp>
        <p:nvSpPr>
          <p:cNvPr id="2096" name="Text Box 48"/>
          <p:cNvSpPr txBox="1">
            <a:spLocks noChangeArrowheads="1"/>
          </p:cNvSpPr>
          <p:nvPr/>
        </p:nvSpPr>
        <p:spPr bwMode="auto">
          <a:xfrm>
            <a:off x="495300" y="1"/>
            <a:ext cx="31470600" cy="2310322"/>
          </a:xfrm>
          <a:prstGeom prst="rect">
            <a:avLst/>
          </a:prstGeom>
          <a:noFill/>
          <a:ln w="12700" cap="sq">
            <a:noFill/>
            <a:miter lim="800000"/>
            <a:headEnd type="none" w="sm" len="sm"/>
            <a:tailEnd type="none" w="sm" len="sm"/>
          </a:ln>
          <a:effectLst/>
        </p:spPr>
        <p:txBody>
          <a:bodyPr wrap="square" lIns="154373" tIns="77189" rIns="154373" bIns="77189">
            <a:spAutoFit/>
          </a:bodyPr>
          <a:lstStyle/>
          <a:p>
            <a:pPr algn="ctr" defTabSz="1544638"/>
            <a:r>
              <a:rPr lang="en-GB" sz="4400" b="1" dirty="0" smtClean="0">
                <a:solidFill>
                  <a:schemeClr val="hlink"/>
                </a:solidFill>
              </a:rPr>
              <a:t>Responses </a:t>
            </a:r>
            <a:r>
              <a:rPr lang="en-GB" sz="4400" b="1" dirty="0">
                <a:solidFill>
                  <a:schemeClr val="hlink"/>
                </a:solidFill>
              </a:rPr>
              <a:t>of Sweet Cherry Productivity and Soil Quality to Alternate Groundcover and Irrigation </a:t>
            </a:r>
            <a:r>
              <a:rPr lang="en-GB" sz="4400" b="1" dirty="0" smtClean="0">
                <a:solidFill>
                  <a:schemeClr val="hlink"/>
                </a:solidFill>
              </a:rPr>
              <a:t>Systems</a:t>
            </a:r>
            <a:endParaRPr lang="en-GB" sz="4800" b="1" dirty="0">
              <a:solidFill>
                <a:schemeClr val="hlink"/>
              </a:solidFill>
              <a:cs typeface="Times New Roman" pitchFamily="18" charset="0"/>
            </a:endParaRPr>
          </a:p>
          <a:p>
            <a:pPr algn="ctr"/>
            <a:r>
              <a:rPr lang="en-US" sz="3200" dirty="0">
                <a:solidFill>
                  <a:srgbClr val="FF0000"/>
                </a:solidFill>
              </a:rPr>
              <a:t>Xinhua </a:t>
            </a:r>
            <a:r>
              <a:rPr lang="en-US" sz="3200" dirty="0" smtClean="0">
                <a:solidFill>
                  <a:srgbClr val="FF0000"/>
                </a:solidFill>
              </a:rPr>
              <a:t>Yin</a:t>
            </a:r>
            <a:r>
              <a:rPr lang="en-US" sz="3200" baseline="30000" dirty="0" smtClean="0">
                <a:solidFill>
                  <a:srgbClr val="FF0000"/>
                </a:solidFill>
              </a:rPr>
              <a:t>1</a:t>
            </a:r>
            <a:r>
              <a:rPr lang="en-US" sz="3200" dirty="0" smtClean="0">
                <a:solidFill>
                  <a:srgbClr val="FF0000"/>
                </a:solidFill>
              </a:rPr>
              <a:t>,</a:t>
            </a:r>
            <a:r>
              <a:rPr lang="en-US" sz="3200" baseline="30000" dirty="0" smtClean="0">
                <a:solidFill>
                  <a:srgbClr val="FF0000"/>
                </a:solidFill>
              </a:rPr>
              <a:t> </a:t>
            </a:r>
            <a:r>
              <a:rPr lang="en-US" sz="3200" dirty="0" smtClean="0">
                <a:solidFill>
                  <a:srgbClr val="FF0000"/>
                </a:solidFill>
              </a:rPr>
              <a:t>Xiaolan</a:t>
            </a:r>
            <a:r>
              <a:rPr lang="en-US" sz="3200" dirty="0" smtClean="0">
                <a:solidFill>
                  <a:srgbClr val="FF0000"/>
                </a:solidFill>
              </a:rPr>
              <a:t> Huang</a:t>
            </a:r>
            <a:r>
              <a:rPr lang="en-US" sz="3200" baseline="30000" dirty="0" smtClean="0">
                <a:solidFill>
                  <a:srgbClr val="FF0000"/>
                </a:solidFill>
              </a:rPr>
              <a:t>1</a:t>
            </a:r>
            <a:r>
              <a:rPr lang="en-US" sz="3200" dirty="0" smtClean="0">
                <a:solidFill>
                  <a:srgbClr val="FF0000"/>
                </a:solidFill>
              </a:rPr>
              <a:t>, </a:t>
            </a:r>
            <a:r>
              <a:rPr lang="en-US" sz="3200" dirty="0">
                <a:solidFill>
                  <a:srgbClr val="FF0000"/>
                </a:solidFill>
              </a:rPr>
              <a:t>and </a:t>
            </a:r>
            <a:r>
              <a:rPr lang="en-US" sz="3200" dirty="0" smtClean="0">
                <a:solidFill>
                  <a:srgbClr val="FF0000"/>
                </a:solidFill>
              </a:rPr>
              <a:t>Lynn Long</a:t>
            </a:r>
            <a:r>
              <a:rPr lang="en-US" sz="3200" baseline="30000" dirty="0" smtClean="0">
                <a:solidFill>
                  <a:srgbClr val="FF0000"/>
                </a:solidFill>
              </a:rPr>
              <a:t>2</a:t>
            </a:r>
            <a:endParaRPr lang="en-US" sz="3200" dirty="0">
              <a:solidFill>
                <a:srgbClr val="FF0000"/>
              </a:solidFill>
            </a:endParaRPr>
          </a:p>
          <a:p>
            <a:pPr algn="ctr"/>
            <a:r>
              <a:rPr lang="en-US" sz="3200" baseline="30000" dirty="0" smtClean="0">
                <a:solidFill>
                  <a:srgbClr val="FF0000"/>
                </a:solidFill>
              </a:rPr>
              <a:t>1</a:t>
            </a:r>
            <a:r>
              <a:rPr lang="en-US" sz="3200" dirty="0" smtClean="0">
                <a:solidFill>
                  <a:srgbClr val="FF0000"/>
                </a:solidFill>
              </a:rPr>
              <a:t>Department </a:t>
            </a:r>
            <a:r>
              <a:rPr lang="en-US" sz="3200" dirty="0">
                <a:solidFill>
                  <a:srgbClr val="FF0000"/>
                </a:solidFill>
              </a:rPr>
              <a:t>of Plant Sciences, University of Tennessee, </a:t>
            </a:r>
            <a:r>
              <a:rPr lang="en-US" sz="3200" dirty="0" smtClean="0">
                <a:solidFill>
                  <a:srgbClr val="FF0000"/>
                </a:solidFill>
              </a:rPr>
              <a:t>Knoxville, </a:t>
            </a:r>
            <a:r>
              <a:rPr lang="en-US" sz="3200" dirty="0">
                <a:solidFill>
                  <a:srgbClr val="FF0000"/>
                </a:solidFill>
              </a:rPr>
              <a:t>TN </a:t>
            </a:r>
            <a:r>
              <a:rPr lang="en-US" sz="3200" dirty="0" smtClean="0">
                <a:solidFill>
                  <a:srgbClr val="FF0000"/>
                </a:solidFill>
              </a:rPr>
              <a:t>37996</a:t>
            </a:r>
            <a:r>
              <a:rPr lang="en-US" sz="3200" baseline="30000" dirty="0">
                <a:solidFill>
                  <a:srgbClr val="FF0000"/>
                </a:solidFill>
              </a:rPr>
              <a:t> </a:t>
            </a:r>
            <a:endParaRPr lang="en-US" sz="3200" dirty="0">
              <a:solidFill>
                <a:srgbClr val="FF0000"/>
              </a:solidFill>
            </a:endParaRPr>
          </a:p>
          <a:p>
            <a:pPr algn="ctr"/>
            <a:r>
              <a:rPr lang="en-US" sz="3200" baseline="30000" dirty="0">
                <a:solidFill>
                  <a:srgbClr val="FF0000"/>
                </a:solidFill>
              </a:rPr>
              <a:t>2</a:t>
            </a:r>
            <a:r>
              <a:rPr lang="en-US" sz="3200" dirty="0">
                <a:solidFill>
                  <a:srgbClr val="FF0000"/>
                </a:solidFill>
              </a:rPr>
              <a:t>Department of </a:t>
            </a:r>
            <a:r>
              <a:rPr lang="en-US" sz="3200" dirty="0" smtClean="0">
                <a:solidFill>
                  <a:srgbClr val="FF0000"/>
                </a:solidFill>
              </a:rPr>
              <a:t>Horticulture, Oregon State University, Corvallis, OR 97331</a:t>
            </a:r>
            <a:endParaRPr lang="en-US" sz="3200" dirty="0">
              <a:solidFill>
                <a:srgbClr val="FF0000"/>
              </a:solidFill>
            </a:endParaRPr>
          </a:p>
        </p:txBody>
      </p:sp>
      <p:sp>
        <p:nvSpPr>
          <p:cNvPr id="19195" name="Text Box 1787"/>
          <p:cNvSpPr txBox="1">
            <a:spLocks noChangeArrowheads="1"/>
          </p:cNvSpPr>
          <p:nvPr/>
        </p:nvSpPr>
        <p:spPr bwMode="auto">
          <a:xfrm>
            <a:off x="457200" y="2743201"/>
            <a:ext cx="10192871" cy="3796747"/>
          </a:xfrm>
          <a:prstGeom prst="rect">
            <a:avLst/>
          </a:prstGeom>
          <a:solidFill>
            <a:schemeClr val="bg1"/>
          </a:solidFill>
          <a:ln w="9525">
            <a:solidFill>
              <a:schemeClr val="tx1"/>
            </a:solidFill>
            <a:miter lim="800000"/>
            <a:headEnd/>
            <a:tailEnd/>
          </a:ln>
          <a:effectLst/>
        </p:spPr>
        <p:txBody>
          <a:bodyPr lIns="97473" tIns="48738" rIns="97473" bIns="48738"/>
          <a:lstStyle/>
          <a:p>
            <a:pPr algn="ctr" defTabSz="974725"/>
            <a:r>
              <a:rPr lang="en-US" sz="1800" b="1" dirty="0" smtClean="0"/>
              <a:t>INTRODUCTION</a:t>
            </a:r>
          </a:p>
          <a:p>
            <a:pPr algn="just" defTabSz="974725"/>
            <a:r>
              <a:rPr lang="en-US" sz="1800" dirty="0" smtClean="0"/>
              <a:t>Sweet cherry production is highly dependent on water and ground management to achieve high yields (Glover</a:t>
            </a:r>
            <a:r>
              <a:rPr lang="en-US" sz="1800" i="1" dirty="0" smtClean="0"/>
              <a:t> et al.</a:t>
            </a:r>
            <a:r>
              <a:rPr lang="en-US" sz="1800" dirty="0" smtClean="0"/>
              <a:t>, 2000; Granatstein and Mullinix, 2008). Oregon produces over 20% of the sweet cherries in the United States (Yin</a:t>
            </a:r>
            <a:r>
              <a:rPr lang="en-US" sz="1800" i="1" dirty="0" smtClean="0"/>
              <a:t> et al.</a:t>
            </a:r>
            <a:r>
              <a:rPr lang="en-US" sz="1800" dirty="0" smtClean="0"/>
              <a:t>, 2007). Presently, impact and micro sprinkler systems are the primary forms of irrigation in Oregon. These irrigation systems wet 100% of orchard ground surface by providing water to both the tree rows and between-row grasses. It has shown that water use efficiency is below optimal under these irrigation systems. Additionally, there is increasing concern about the adverse impacts of the current irrigation systems on fruit quality and storability of sweet cherry. U</a:t>
            </a:r>
            <a:r>
              <a:rPr lang="en-GB" sz="1800" dirty="0" smtClean="0"/>
              <a:t>sing crop straw to cover the row areas beneath orchard trees is emerging as an in-row ground management alternative to the traditional practice of no ground cover but with herbicide applications for weed control (Glover</a:t>
            </a:r>
            <a:r>
              <a:rPr lang="en-GB" sz="1800" i="1" dirty="0" smtClean="0"/>
              <a:t> et al.</a:t>
            </a:r>
            <a:r>
              <a:rPr lang="en-GB" sz="1800" dirty="0" smtClean="0"/>
              <a:t>, 2000; </a:t>
            </a:r>
            <a:r>
              <a:rPr lang="en-GB" sz="1800" dirty="0" smtClean="0"/>
              <a:t>Verdu</a:t>
            </a:r>
            <a:r>
              <a:rPr lang="en-GB" sz="1800" dirty="0" smtClean="0"/>
              <a:t> and </a:t>
            </a:r>
            <a:r>
              <a:rPr lang="en-GB" sz="1800" dirty="0" smtClean="0"/>
              <a:t>Mas</a:t>
            </a:r>
            <a:r>
              <a:rPr lang="en-GB" sz="1800" dirty="0" smtClean="0"/>
              <a:t>, 2007).</a:t>
            </a:r>
            <a:r>
              <a:rPr lang="en-US" sz="1800" dirty="0" smtClean="0"/>
              <a:t> Therefore, alternate irrigation and ground cover systems are needed for profitable and sustainable sweet cherry production. </a:t>
            </a:r>
          </a:p>
          <a:p>
            <a:pPr algn="just" defTabSz="974725"/>
            <a:endParaRPr lang="en-US" dirty="0"/>
          </a:p>
        </p:txBody>
      </p:sp>
      <p:sp>
        <p:nvSpPr>
          <p:cNvPr id="19197" name="Text Box 1789"/>
          <p:cNvSpPr txBox="1">
            <a:spLocks noChangeArrowheads="1"/>
          </p:cNvSpPr>
          <p:nvPr/>
        </p:nvSpPr>
        <p:spPr bwMode="auto">
          <a:xfrm>
            <a:off x="22093238" y="2743200"/>
            <a:ext cx="10558461" cy="7817224"/>
          </a:xfrm>
          <a:prstGeom prst="rect">
            <a:avLst/>
          </a:prstGeom>
          <a:solidFill>
            <a:schemeClr val="bg1"/>
          </a:solidFill>
          <a:ln w="9525">
            <a:solidFill>
              <a:schemeClr val="tx1"/>
            </a:solidFill>
            <a:miter lim="800000"/>
            <a:headEnd/>
            <a:tailEnd/>
          </a:ln>
          <a:effectLst/>
        </p:spPr>
        <p:txBody>
          <a:bodyPr lIns="97473" tIns="48738" rIns="97473" bIns="48738"/>
          <a:lstStyle/>
          <a:p>
            <a:pPr algn="ctr" defTabSz="974725"/>
            <a:r>
              <a:rPr lang="en-US" sz="1800" b="1" dirty="0" smtClean="0">
                <a:solidFill>
                  <a:srgbClr val="000000"/>
                </a:solidFill>
                <a:cs typeface="Arial" charset="0"/>
              </a:rPr>
              <a:t>RESULTS AND DISCUSSION</a:t>
            </a:r>
          </a:p>
          <a:p>
            <a:pPr marL="0" lvl="1" algn="just" defTabSz="974725"/>
            <a:r>
              <a:rPr lang="en-US" sz="1800" b="1" dirty="0" smtClean="0"/>
              <a:t>Irrigation Water Consumption and Fruit Yield </a:t>
            </a:r>
          </a:p>
          <a:p>
            <a:pPr algn="just" defTabSz="974725">
              <a:buSzPct val="150000"/>
              <a:buFontTx/>
              <a:buChar char="•"/>
            </a:pPr>
            <a:r>
              <a:rPr lang="en-US" sz="1800" dirty="0" smtClean="0"/>
              <a:t>Seasonal irrigation water consumption under the traditional MSR ranged from 7305 to 8512 Mg ha</a:t>
            </a:r>
            <a:r>
              <a:rPr lang="en-US" sz="1800" baseline="30000" dirty="0" smtClean="0"/>
              <a:t>-1</a:t>
            </a:r>
            <a:r>
              <a:rPr lang="en-US" sz="1800" dirty="0" smtClean="0"/>
              <a:t> for the three years with an average of 7792 Mg ha</a:t>
            </a:r>
            <a:r>
              <a:rPr lang="en-US" sz="1800" baseline="30000" dirty="0" smtClean="0"/>
              <a:t>-1</a:t>
            </a:r>
            <a:r>
              <a:rPr lang="en-US" sz="1800" dirty="0" smtClean="0"/>
              <a:t>, whereas the corresponding value for DDR ranged from 3159 to 3828 Mg ha</a:t>
            </a:r>
            <a:r>
              <a:rPr lang="en-US" sz="1800" baseline="30000" dirty="0" smtClean="0"/>
              <a:t>-1 </a:t>
            </a:r>
            <a:r>
              <a:rPr lang="en-US" sz="1800" dirty="0" smtClean="0"/>
              <a:t>averaging 3562 Mg ha</a:t>
            </a:r>
            <a:r>
              <a:rPr lang="en-US" sz="1800" baseline="30000" dirty="0" smtClean="0"/>
              <a:t>-1</a:t>
            </a:r>
            <a:r>
              <a:rPr lang="en-US" sz="1800" dirty="0" smtClean="0"/>
              <a:t> (Fig. 1a). Straw mulch reduced seasonal water use </a:t>
            </a:r>
            <a:r>
              <a:rPr lang="en-US" sz="1800" dirty="0" smtClean="0"/>
              <a:t>in 2007 compared with </a:t>
            </a:r>
            <a:r>
              <a:rPr lang="en-US" sz="1800" dirty="0" smtClean="0"/>
              <a:t>NC (Fig. 1b). No interactions between irrigation and ground cover systems were observed.</a:t>
            </a:r>
          </a:p>
          <a:p>
            <a:pPr algn="just" defTabSz="974725">
              <a:buSzPct val="150000"/>
              <a:buFontTx/>
              <a:buChar char="•"/>
            </a:pPr>
            <a:r>
              <a:rPr lang="en-US" sz="1800" dirty="0" smtClean="0"/>
              <a:t>Total and marketable fruit yields at harvest did not differ between the two irrigation or ground cover systems in any season (Fig. 2a, 2b).</a:t>
            </a:r>
          </a:p>
          <a:p>
            <a:pPr algn="just" defTabSz="974725">
              <a:buSzPct val="150000"/>
              <a:buFontTx/>
              <a:buChar char="•"/>
            </a:pPr>
            <a:r>
              <a:rPr lang="en-US" sz="1800" dirty="0" smtClean="0"/>
              <a:t>Productivity of irrigation water differed with </a:t>
            </a:r>
            <a:r>
              <a:rPr lang="en-US" sz="1800" dirty="0" smtClean="0"/>
              <a:t>treatment. </a:t>
            </a:r>
            <a:r>
              <a:rPr lang="en-US" sz="1800" dirty="0" smtClean="0"/>
              <a:t>One mm of irrigation water produced 2.8 to 7.6 kg ha</a:t>
            </a:r>
            <a:r>
              <a:rPr lang="en-US" sz="1800" baseline="30000" dirty="0" smtClean="0"/>
              <a:t>-1</a:t>
            </a:r>
            <a:r>
              <a:rPr lang="en-US" sz="1800" dirty="0" smtClean="0"/>
              <a:t> fruit under DDR, about 1.7 to 2.4 times greater than that with MSR. (Fig. 3a). Straw mulch </a:t>
            </a:r>
            <a:r>
              <a:rPr lang="en-US" sz="1800" dirty="0" smtClean="0"/>
              <a:t>improved </a:t>
            </a:r>
            <a:r>
              <a:rPr lang="en-US" sz="1800" dirty="0" smtClean="0"/>
              <a:t>the productivity of irrigated </a:t>
            </a:r>
            <a:r>
              <a:rPr lang="en-US" sz="1800" dirty="0" smtClean="0"/>
              <a:t>water in 2007 (Fig</a:t>
            </a:r>
            <a:r>
              <a:rPr lang="en-US" sz="1800" dirty="0" smtClean="0"/>
              <a:t>. 3b). </a:t>
            </a:r>
            <a:endParaRPr lang="en-US" sz="1800" b="1" dirty="0" smtClean="0"/>
          </a:p>
          <a:p>
            <a:pPr marL="0" lvl="1" algn="just" defTabSz="974725">
              <a:buSzPct val="150000"/>
            </a:pPr>
            <a:endParaRPr lang="en-US" sz="1800" b="1" dirty="0" smtClean="0"/>
          </a:p>
          <a:p>
            <a:pPr marL="0" lvl="1" algn="just" defTabSz="974725">
              <a:buSzPct val="150000"/>
            </a:pPr>
            <a:r>
              <a:rPr lang="en-US" sz="1800" b="1" dirty="0" smtClean="0"/>
              <a:t>Fruit Quality and Storability</a:t>
            </a:r>
          </a:p>
          <a:p>
            <a:pPr algn="just" defTabSz="974725">
              <a:buSzPct val="150000"/>
              <a:buFontTx/>
              <a:buChar char="•"/>
            </a:pPr>
            <a:r>
              <a:rPr lang="en-US" sz="1800" dirty="0" smtClean="0"/>
              <a:t> Fruit quality including size, firmness, </a:t>
            </a:r>
            <a:r>
              <a:rPr lang="en-US" sz="1800" dirty="0" smtClean="0"/>
              <a:t>titratable</a:t>
            </a:r>
            <a:r>
              <a:rPr lang="en-US" sz="1800" dirty="0" smtClean="0"/>
              <a:t> acidity, and sugar content at harvest or after 3-week cold storage did not differ regardless of irrigation or ground cover system (data not presented).</a:t>
            </a:r>
          </a:p>
          <a:p>
            <a:pPr marL="0" lvl="1" algn="just" defTabSz="974725"/>
            <a:endParaRPr lang="en-US" sz="1800" b="1" dirty="0" smtClean="0"/>
          </a:p>
          <a:p>
            <a:pPr marL="0" lvl="1" algn="just" defTabSz="974725"/>
            <a:r>
              <a:rPr lang="en-US" sz="1800" b="1" dirty="0" smtClean="0"/>
              <a:t>Leaf Nutrient Concentrations after Fruit Harvest</a:t>
            </a:r>
          </a:p>
          <a:p>
            <a:pPr algn="just" defTabSz="974725">
              <a:buSzPct val="150000"/>
              <a:buFontTx/>
              <a:buChar char="•"/>
            </a:pPr>
            <a:r>
              <a:rPr lang="en-US" sz="1800" dirty="0" smtClean="0"/>
              <a:t>Leaf P concentrations were lower with DDR than MSR each year with an average decrease of 30% </a:t>
            </a:r>
            <a:r>
              <a:rPr lang="en-US" sz="1800" dirty="0" smtClean="0"/>
              <a:t>(data not presented). </a:t>
            </a:r>
            <a:r>
              <a:rPr lang="en-US" sz="1800" dirty="0" smtClean="0"/>
              <a:t>Leaf Zn levels were lower under DDR than MSR in 2006 and 2007 with a reduction of 15.6 to 19.3%. </a:t>
            </a:r>
            <a:r>
              <a:rPr lang="en-US" sz="1800" dirty="0" smtClean="0"/>
              <a:t>Leaf </a:t>
            </a:r>
            <a:r>
              <a:rPr lang="en-US" sz="1800" dirty="0" smtClean="0"/>
              <a:t>nutrient concentrations did not differ between the two ground cover systems </a:t>
            </a:r>
            <a:r>
              <a:rPr lang="en-US" sz="1800" dirty="0" smtClean="0"/>
              <a:t>(data not presented).</a:t>
            </a:r>
            <a:endParaRPr lang="en-US" sz="1800" dirty="0" smtClean="0"/>
          </a:p>
          <a:p>
            <a:pPr marL="0" lvl="1" algn="just" defTabSz="974725"/>
            <a:endParaRPr lang="en-US" sz="1800" b="1" dirty="0" smtClean="0"/>
          </a:p>
          <a:p>
            <a:pPr marL="0" lvl="1" algn="just" defTabSz="974725"/>
            <a:r>
              <a:rPr lang="en-US" sz="1800" b="1" dirty="0" smtClean="0"/>
              <a:t>Soil Biology at the End of Experimentation</a:t>
            </a:r>
            <a:endParaRPr lang="en-US" sz="1800" b="1" dirty="0" smtClean="0"/>
          </a:p>
          <a:p>
            <a:pPr algn="just" defTabSz="974725">
              <a:buSzPct val="150000"/>
              <a:buFontTx/>
              <a:buChar char="•"/>
            </a:pPr>
            <a:r>
              <a:rPr lang="en-US" sz="1800" dirty="0" smtClean="0"/>
              <a:t>Soil active and total fungi and total bacteria differed between the two irrigation and ground cover systems (Table 1).</a:t>
            </a:r>
            <a:endParaRPr lang="en-US" sz="1800" dirty="0" smtClean="0"/>
          </a:p>
          <a:p>
            <a:pPr algn="just" defTabSz="974725">
              <a:buSzPct val="150000"/>
              <a:buFontTx/>
              <a:buChar char="•"/>
            </a:pPr>
            <a:r>
              <a:rPr lang="en-US" sz="1800" dirty="0" smtClean="0"/>
              <a:t>Soil </a:t>
            </a:r>
            <a:r>
              <a:rPr lang="en-US" sz="1800" dirty="0" smtClean="0"/>
              <a:t>protozoa including flagellates and soil nematodes as well were different for </a:t>
            </a:r>
            <a:r>
              <a:rPr lang="en-US" sz="1800" dirty="0" smtClean="0"/>
              <a:t>the two irrigation and ground cover systems (</a:t>
            </a:r>
            <a:r>
              <a:rPr lang="en-US" sz="1800" dirty="0" smtClean="0"/>
              <a:t>Tables 2 </a:t>
            </a:r>
            <a:r>
              <a:rPr lang="en-US" sz="1800" dirty="0" smtClean="0"/>
              <a:t>&amp; 3).</a:t>
            </a:r>
          </a:p>
          <a:p>
            <a:pPr algn="just" defTabSz="974725">
              <a:buSzPct val="150000"/>
              <a:buFontTx/>
              <a:buChar char="•"/>
            </a:pPr>
            <a:endParaRPr lang="en-US" sz="1800" dirty="0"/>
          </a:p>
        </p:txBody>
      </p:sp>
      <p:sp>
        <p:nvSpPr>
          <p:cNvPr id="19328" name="Text Box 1920"/>
          <p:cNvSpPr txBox="1">
            <a:spLocks noChangeArrowheads="1"/>
          </p:cNvSpPr>
          <p:nvPr/>
        </p:nvSpPr>
        <p:spPr bwMode="auto">
          <a:xfrm>
            <a:off x="457200" y="7035372"/>
            <a:ext cx="10195560" cy="1302235"/>
          </a:xfrm>
          <a:prstGeom prst="rect">
            <a:avLst/>
          </a:prstGeom>
          <a:solidFill>
            <a:schemeClr val="bg1"/>
          </a:solidFill>
          <a:ln w="9525">
            <a:solidFill>
              <a:schemeClr val="tx1"/>
            </a:solidFill>
            <a:miter lim="800000"/>
            <a:headEnd/>
            <a:tailEnd/>
          </a:ln>
          <a:effectLst/>
        </p:spPr>
        <p:txBody>
          <a:bodyPr lIns="97473" tIns="48738" rIns="97473" bIns="48738"/>
          <a:lstStyle/>
          <a:p>
            <a:pPr algn="ctr" defTabSz="974725"/>
            <a:r>
              <a:rPr lang="en-US" sz="1800" b="1" dirty="0" smtClean="0"/>
              <a:t>OBJECTIVE</a:t>
            </a:r>
          </a:p>
          <a:p>
            <a:pPr algn="just" defTabSz="974725"/>
            <a:r>
              <a:rPr lang="en-US" sz="1800" dirty="0" smtClean="0"/>
              <a:t>To evaluate </a:t>
            </a:r>
            <a:r>
              <a:rPr lang="en-US" sz="1800" dirty="0"/>
              <a:t>the </a:t>
            </a:r>
            <a:r>
              <a:rPr lang="en-US" sz="1800" dirty="0" smtClean="0"/>
              <a:t>main and interactive effects </a:t>
            </a:r>
            <a:r>
              <a:rPr lang="en-US" sz="1800" dirty="0"/>
              <a:t>of straw mulching and drip </a:t>
            </a:r>
            <a:r>
              <a:rPr lang="en-US" sz="1800" dirty="0" smtClean="0"/>
              <a:t>irrigation </a:t>
            </a:r>
            <a:r>
              <a:rPr lang="en-US" sz="1800" dirty="0"/>
              <a:t>on tree growth, fruit yield, quality, and storability of sweet cherry compared with </a:t>
            </a:r>
            <a:r>
              <a:rPr lang="en-US" sz="1800" dirty="0" smtClean="0"/>
              <a:t>those of the </a:t>
            </a:r>
            <a:r>
              <a:rPr lang="en-US" sz="1800" dirty="0"/>
              <a:t>current no ground cover </a:t>
            </a:r>
            <a:r>
              <a:rPr lang="en-US" sz="1800" dirty="0" smtClean="0"/>
              <a:t>(but </a:t>
            </a:r>
            <a:r>
              <a:rPr lang="en-US" sz="1800" dirty="0"/>
              <a:t>with herbicide </a:t>
            </a:r>
            <a:r>
              <a:rPr lang="en-US" sz="1800" dirty="0" smtClean="0"/>
              <a:t>applications) </a:t>
            </a:r>
            <a:r>
              <a:rPr lang="en-US" sz="1800" dirty="0"/>
              <a:t>and micro sprinkler </a:t>
            </a:r>
            <a:r>
              <a:rPr lang="en-US" sz="1800" dirty="0" smtClean="0"/>
              <a:t>irrigation systems. </a:t>
            </a:r>
            <a:endParaRPr lang="en-US" sz="1800" dirty="0">
              <a:solidFill>
                <a:srgbClr val="000000"/>
              </a:solidFill>
              <a:cs typeface="Arial" charset="0"/>
            </a:endParaRPr>
          </a:p>
        </p:txBody>
      </p:sp>
      <p:sp>
        <p:nvSpPr>
          <p:cNvPr id="19330" name="Text Box 1922"/>
          <p:cNvSpPr txBox="1">
            <a:spLocks noChangeArrowheads="1"/>
          </p:cNvSpPr>
          <p:nvPr/>
        </p:nvSpPr>
        <p:spPr bwMode="auto">
          <a:xfrm>
            <a:off x="22091904" y="10883150"/>
            <a:ext cx="10561320" cy="2420476"/>
          </a:xfrm>
          <a:prstGeom prst="rect">
            <a:avLst/>
          </a:prstGeom>
          <a:solidFill>
            <a:schemeClr val="bg1"/>
          </a:solidFill>
          <a:ln w="9525">
            <a:solidFill>
              <a:schemeClr val="tx1"/>
            </a:solidFill>
            <a:miter lim="800000"/>
            <a:headEnd/>
            <a:tailEnd/>
          </a:ln>
          <a:effectLst/>
        </p:spPr>
        <p:txBody>
          <a:bodyPr lIns="97473" tIns="48738" rIns="97473" bIns="48738"/>
          <a:lstStyle/>
          <a:p>
            <a:pPr algn="ctr" defTabSz="974725"/>
            <a:r>
              <a:rPr lang="en-US" sz="1800" b="1" dirty="0">
                <a:cs typeface="Arial" charset="0"/>
              </a:rPr>
              <a:t>CONCLUSIONS</a:t>
            </a:r>
          </a:p>
          <a:p>
            <a:pPr algn="just" defTabSz="974725">
              <a:buSzPct val="150000"/>
              <a:buFontTx/>
              <a:buChar char="•"/>
            </a:pPr>
            <a:r>
              <a:rPr lang="en-US" sz="1800" dirty="0" smtClean="0"/>
              <a:t>Double-line </a:t>
            </a:r>
            <a:r>
              <a:rPr lang="en-US" sz="1800" dirty="0"/>
              <a:t>drip irrigation </a:t>
            </a:r>
            <a:r>
              <a:rPr lang="en-US" sz="1800" dirty="0" smtClean="0"/>
              <a:t>reduced seasonal irrigation </a:t>
            </a:r>
            <a:r>
              <a:rPr lang="en-US" sz="1800" dirty="0"/>
              <a:t>water </a:t>
            </a:r>
            <a:r>
              <a:rPr lang="en-US" sz="1800" dirty="0" smtClean="0"/>
              <a:t>consumption by 50-57% compared </a:t>
            </a:r>
            <a:r>
              <a:rPr lang="en-US" sz="1800" dirty="0"/>
              <a:t>with </a:t>
            </a:r>
            <a:r>
              <a:rPr lang="en-US" sz="1800" dirty="0" smtClean="0"/>
              <a:t>MSR. </a:t>
            </a:r>
            <a:r>
              <a:rPr lang="en-US" sz="1800" dirty="0"/>
              <a:t>Straw mulch lowered irrigation water use by 5-16% relative to </a:t>
            </a:r>
            <a:r>
              <a:rPr lang="en-US" sz="1800" dirty="0" smtClean="0"/>
              <a:t>NC. </a:t>
            </a:r>
          </a:p>
          <a:p>
            <a:pPr algn="just" defTabSz="974725">
              <a:buSzPct val="150000"/>
              <a:buFontTx/>
              <a:buChar char="•"/>
            </a:pPr>
            <a:r>
              <a:rPr lang="en-US" sz="1800" dirty="0" smtClean="0"/>
              <a:t>Total and marketable fruit </a:t>
            </a:r>
            <a:r>
              <a:rPr lang="en-US" sz="1800" dirty="0"/>
              <a:t>yields were similar for </a:t>
            </a:r>
            <a:r>
              <a:rPr lang="en-US" sz="1800" dirty="0" smtClean="0"/>
              <a:t>the two irrigation and ground cover systems.</a:t>
            </a:r>
          </a:p>
          <a:p>
            <a:pPr algn="just" defTabSz="974725">
              <a:buSzPct val="150000"/>
              <a:buFontTx/>
              <a:buChar char="•"/>
            </a:pPr>
            <a:r>
              <a:rPr lang="en-US" sz="1800" dirty="0" smtClean="0"/>
              <a:t>Productivity of </a:t>
            </a:r>
            <a:r>
              <a:rPr lang="en-US" sz="1800" dirty="0" smtClean="0"/>
              <a:t>irrigation </a:t>
            </a:r>
            <a:r>
              <a:rPr lang="en-US" sz="1800" dirty="0" smtClean="0"/>
              <a:t>water was substantially enhanced with DDR relative to MSR.</a:t>
            </a:r>
          </a:p>
          <a:p>
            <a:pPr algn="just" defTabSz="974725">
              <a:buSzPct val="150000"/>
              <a:buFontTx/>
              <a:buChar char="•"/>
            </a:pPr>
            <a:r>
              <a:rPr lang="en-US" sz="1800" dirty="0" smtClean="0"/>
              <a:t>Fruit quality at harvest or after 3-week cold storage did not differ regardless of irrigation and ground cover system. </a:t>
            </a:r>
            <a:endParaRPr lang="en-US" sz="1800" dirty="0" smtClean="0"/>
          </a:p>
          <a:p>
            <a:pPr algn="just" defTabSz="974725">
              <a:buSzPct val="150000"/>
              <a:buFontTx/>
              <a:buChar char="•"/>
            </a:pPr>
            <a:r>
              <a:rPr lang="en-US" sz="1800" dirty="0" smtClean="0"/>
              <a:t>Soil bacteria, fungi, protozoa, and nematodes </a:t>
            </a:r>
            <a:r>
              <a:rPr lang="en-US" sz="1800" dirty="0" smtClean="0"/>
              <a:t>were mostly affected by drip irrigation and straw mulch.</a:t>
            </a:r>
            <a:endParaRPr lang="en-US" sz="1800" dirty="0" smtClean="0"/>
          </a:p>
          <a:p>
            <a:pPr algn="just" defTabSz="974725">
              <a:buSzPct val="150000"/>
              <a:buFontTx/>
              <a:buChar char="•"/>
            </a:pPr>
            <a:endParaRPr lang="en-US" sz="1800" dirty="0" smtClean="0"/>
          </a:p>
          <a:p>
            <a:pPr algn="just" defTabSz="974725">
              <a:buSzPct val="150000"/>
              <a:buFontTx/>
              <a:buChar char="•"/>
            </a:pPr>
            <a:endParaRPr lang="en-US" sz="1800" dirty="0">
              <a:solidFill>
                <a:srgbClr val="000000"/>
              </a:solidFill>
              <a:cs typeface="Arial" charset="0"/>
            </a:endParaRPr>
          </a:p>
        </p:txBody>
      </p:sp>
      <p:sp>
        <p:nvSpPr>
          <p:cNvPr id="19331" name="Text Box 1923"/>
          <p:cNvSpPr txBox="1">
            <a:spLocks noChangeArrowheads="1"/>
          </p:cNvSpPr>
          <p:nvPr/>
        </p:nvSpPr>
        <p:spPr bwMode="auto">
          <a:xfrm>
            <a:off x="22091904" y="13572559"/>
            <a:ext cx="10561320" cy="838768"/>
          </a:xfrm>
          <a:prstGeom prst="rect">
            <a:avLst/>
          </a:prstGeom>
          <a:solidFill>
            <a:schemeClr val="bg1"/>
          </a:solidFill>
          <a:ln w="9525">
            <a:solidFill>
              <a:schemeClr val="tx1"/>
            </a:solidFill>
            <a:miter lim="800000"/>
            <a:headEnd/>
            <a:tailEnd/>
          </a:ln>
          <a:effectLst/>
        </p:spPr>
        <p:txBody>
          <a:bodyPr lIns="97473" tIns="48738" rIns="97473" bIns="48738"/>
          <a:lstStyle/>
          <a:p>
            <a:pPr algn="ctr" defTabSz="974725"/>
            <a:r>
              <a:rPr lang="en-US" sz="1800" b="1" dirty="0">
                <a:solidFill>
                  <a:srgbClr val="000000"/>
                </a:solidFill>
                <a:cs typeface="Arial" charset="0"/>
              </a:rPr>
              <a:t>ACKNOWLEDGMENTS</a:t>
            </a:r>
            <a:endParaRPr lang="en-US" sz="1800" b="1" dirty="0">
              <a:solidFill>
                <a:srgbClr val="000000"/>
              </a:solidFill>
              <a:cs typeface="Times New Roman" pitchFamily="18" charset="0"/>
            </a:endParaRPr>
          </a:p>
          <a:p>
            <a:pPr algn="just" defTabSz="974725"/>
            <a:r>
              <a:rPr lang="en-GB" dirty="0">
                <a:solidFill>
                  <a:srgbClr val="000000"/>
                </a:solidFill>
                <a:cs typeface="Arial" charset="0"/>
              </a:rPr>
              <a:t>Research was supported by </a:t>
            </a:r>
            <a:r>
              <a:rPr lang="en-GB" dirty="0" smtClean="0">
                <a:solidFill>
                  <a:srgbClr val="000000"/>
                </a:solidFill>
                <a:cs typeface="Arial" charset="0"/>
              </a:rPr>
              <a:t>USDA NRCS CIG Program, Northwest Sweet Cherry Commission, and Oregon State University Agricultural Research Foundation.</a:t>
            </a:r>
            <a:endParaRPr lang="en-GB" b="1" dirty="0">
              <a:solidFill>
                <a:srgbClr val="000000"/>
              </a:solidFill>
              <a:cs typeface="Times New Roman" pitchFamily="18" charset="0"/>
            </a:endParaRPr>
          </a:p>
        </p:txBody>
      </p:sp>
      <p:sp>
        <p:nvSpPr>
          <p:cNvPr id="32220" name="Text Box 2524"/>
          <p:cNvSpPr txBox="1">
            <a:spLocks noChangeArrowheads="1"/>
          </p:cNvSpPr>
          <p:nvPr/>
        </p:nvSpPr>
        <p:spPr bwMode="auto">
          <a:xfrm>
            <a:off x="457200" y="8834511"/>
            <a:ext cx="10195560" cy="7315700"/>
          </a:xfrm>
          <a:prstGeom prst="rect">
            <a:avLst/>
          </a:prstGeom>
          <a:solidFill>
            <a:schemeClr val="bg1"/>
          </a:solidFill>
          <a:ln w="9525">
            <a:solidFill>
              <a:schemeClr val="tx1"/>
            </a:solidFill>
            <a:miter lim="800000"/>
            <a:headEnd/>
            <a:tailEnd/>
          </a:ln>
          <a:effectLst/>
        </p:spPr>
        <p:txBody>
          <a:bodyPr lIns="97473" tIns="48738" rIns="97473" bIns="48738"/>
          <a:lstStyle/>
          <a:p>
            <a:pPr algn="ctr" defTabSz="974725"/>
            <a:r>
              <a:rPr lang="en-US" sz="1800" b="1" dirty="0">
                <a:cs typeface="Arial" charset="0"/>
              </a:rPr>
              <a:t>MATERIALS AND METHODS</a:t>
            </a:r>
            <a:endParaRPr lang="en-US" sz="1800" b="1" dirty="0">
              <a:cs typeface="Times New Roman" pitchFamily="18" charset="0"/>
            </a:endParaRPr>
          </a:p>
          <a:p>
            <a:pPr algn="just" defTabSz="974725"/>
            <a:r>
              <a:rPr lang="en-GB" sz="1800" b="1" dirty="0" smtClean="0">
                <a:solidFill>
                  <a:srgbClr val="000000"/>
                </a:solidFill>
                <a:cs typeface="Arial" charset="0"/>
              </a:rPr>
              <a:t>Field Experiment   </a:t>
            </a:r>
            <a:endParaRPr lang="en-GB" sz="1800" b="1" dirty="0">
              <a:solidFill>
                <a:srgbClr val="000000"/>
              </a:solidFill>
              <a:cs typeface="Times New Roman" pitchFamily="18" charset="0"/>
            </a:endParaRPr>
          </a:p>
          <a:p>
            <a:pPr algn="just" defTabSz="974725">
              <a:buSzPct val="150000"/>
              <a:buFontTx/>
              <a:buChar char="•"/>
            </a:pPr>
            <a:r>
              <a:rPr lang="en-US" sz="1800" dirty="0"/>
              <a:t>A field </a:t>
            </a:r>
            <a:r>
              <a:rPr lang="en-US" sz="1800" dirty="0" smtClean="0"/>
              <a:t>trial </a:t>
            </a:r>
            <a:r>
              <a:rPr lang="en-US" sz="1800" dirty="0"/>
              <a:t>was conducted </a:t>
            </a:r>
            <a:r>
              <a:rPr lang="en-US" sz="1800" dirty="0" smtClean="0"/>
              <a:t>on bearing </a:t>
            </a:r>
            <a:r>
              <a:rPr lang="en-US" sz="1800" dirty="0"/>
              <a:t>Lapins</a:t>
            </a:r>
            <a:r>
              <a:rPr lang="en-US" sz="1800" dirty="0"/>
              <a:t> sweet cherry </a:t>
            </a:r>
            <a:r>
              <a:rPr lang="en-US" sz="1800" dirty="0" smtClean="0"/>
              <a:t>trees on </a:t>
            </a:r>
            <a:r>
              <a:rPr lang="en-US" sz="1800" dirty="0"/>
              <a:t>the </a:t>
            </a:r>
            <a:r>
              <a:rPr lang="en-US" sz="1800" dirty="0"/>
              <a:t>Omeg</a:t>
            </a:r>
            <a:r>
              <a:rPr lang="en-US" sz="1800" dirty="0"/>
              <a:t> Orchards near The </a:t>
            </a:r>
            <a:r>
              <a:rPr lang="en-US" sz="1800" dirty="0"/>
              <a:t>Dalles</a:t>
            </a:r>
            <a:r>
              <a:rPr lang="en-US" sz="1800" dirty="0"/>
              <a:t>, </a:t>
            </a:r>
            <a:r>
              <a:rPr lang="en-US" sz="1800" dirty="0" smtClean="0"/>
              <a:t>OR from 2006 to 2008. </a:t>
            </a:r>
          </a:p>
          <a:p>
            <a:pPr algn="just" defTabSz="974725">
              <a:buSzPct val="150000"/>
              <a:buFontTx/>
              <a:buChar char="•"/>
            </a:pPr>
            <a:r>
              <a:rPr lang="en-US" sz="1800" dirty="0" smtClean="0"/>
              <a:t>Micro </a:t>
            </a:r>
            <a:r>
              <a:rPr lang="en-US" sz="1800" dirty="0"/>
              <a:t>sprinkler irrigation and no ground cover (but with herbicide applications for weed control) were used to manage this </a:t>
            </a:r>
            <a:r>
              <a:rPr lang="en-US" sz="1800" dirty="0" smtClean="0"/>
              <a:t>orchard block </a:t>
            </a:r>
            <a:r>
              <a:rPr lang="en-US" sz="1800" dirty="0"/>
              <a:t>prior to the </a:t>
            </a:r>
            <a:r>
              <a:rPr lang="en-US" sz="1800" dirty="0" smtClean="0"/>
              <a:t>implementation </a:t>
            </a:r>
            <a:r>
              <a:rPr lang="en-US" sz="1800" dirty="0"/>
              <a:t>of this trial. </a:t>
            </a:r>
            <a:endParaRPr lang="en-US" sz="1800" dirty="0" smtClean="0"/>
          </a:p>
          <a:p>
            <a:pPr algn="just" defTabSz="974725">
              <a:buSzPct val="150000"/>
              <a:buFontTx/>
              <a:buChar char="•"/>
            </a:pPr>
            <a:r>
              <a:rPr lang="en-US" sz="1800" dirty="0" smtClean="0"/>
              <a:t>Two </a:t>
            </a:r>
            <a:r>
              <a:rPr lang="en-US" sz="1800" dirty="0"/>
              <a:t>irrigation systems [double-line drip irrigation (DDR), </a:t>
            </a:r>
            <a:r>
              <a:rPr lang="en-US" sz="1800" dirty="0" smtClean="0"/>
              <a:t>micro </a:t>
            </a:r>
            <a:r>
              <a:rPr lang="en-US" sz="1800" dirty="0"/>
              <a:t>sprinkler irrigation (MSR)] and two ground management systems </a:t>
            </a:r>
            <a:r>
              <a:rPr lang="en-US" sz="1800" dirty="0" smtClean="0"/>
              <a:t>[wheat </a:t>
            </a:r>
            <a:r>
              <a:rPr lang="en-GB" sz="1800" dirty="0" smtClean="0"/>
              <a:t>straw </a:t>
            </a:r>
            <a:r>
              <a:rPr lang="en-US" sz="1800" dirty="0"/>
              <a:t>mulch cover (SM), and control </a:t>
            </a:r>
            <a:r>
              <a:rPr lang="en-US" sz="1800" dirty="0" smtClean="0"/>
              <a:t>(NC) (no </a:t>
            </a:r>
            <a:r>
              <a:rPr lang="en-US" sz="1800" dirty="0"/>
              <a:t>mulch or fabric cover, but herbicides were used to control weeds)] were </a:t>
            </a:r>
            <a:r>
              <a:rPr lang="en-US" sz="1800" dirty="0" smtClean="0"/>
              <a:t>assigned to the main and split plots, respectively, in </a:t>
            </a:r>
            <a:r>
              <a:rPr lang="en-US" sz="1800" dirty="0"/>
              <a:t>a </a:t>
            </a:r>
            <a:r>
              <a:rPr lang="en-US" sz="1800" dirty="0" smtClean="0"/>
              <a:t>randomized complete block split-plot </a:t>
            </a:r>
            <a:r>
              <a:rPr lang="en-US" sz="1800" dirty="0"/>
              <a:t>design with four replications</a:t>
            </a:r>
            <a:r>
              <a:rPr lang="en-US" sz="1800" dirty="0" smtClean="0"/>
              <a:t>.</a:t>
            </a:r>
          </a:p>
          <a:p>
            <a:pPr algn="just" defTabSz="974725">
              <a:buSzPct val="150000"/>
              <a:buFontTx/>
              <a:buChar char="•"/>
            </a:pPr>
            <a:r>
              <a:rPr lang="en-US" sz="1800" dirty="0" smtClean="0"/>
              <a:t>Soil </a:t>
            </a:r>
            <a:r>
              <a:rPr lang="en-US" sz="1800" dirty="0"/>
              <a:t>moisture </a:t>
            </a:r>
            <a:r>
              <a:rPr lang="en-US" sz="1800" dirty="0" smtClean="0"/>
              <a:t>was monitored </a:t>
            </a:r>
            <a:r>
              <a:rPr lang="en-US" sz="1800" dirty="0"/>
              <a:t>weekly at a </a:t>
            </a:r>
            <a:r>
              <a:rPr lang="en-US" sz="1800" dirty="0" smtClean="0"/>
              <a:t>30-cm depth from </a:t>
            </a:r>
            <a:r>
              <a:rPr lang="en-US" sz="1800" dirty="0"/>
              <a:t>May to </a:t>
            </a:r>
            <a:r>
              <a:rPr lang="en-US" sz="1800" dirty="0" smtClean="0"/>
              <a:t>Oct. for each plot. </a:t>
            </a:r>
            <a:r>
              <a:rPr lang="en-US" sz="1800" dirty="0"/>
              <a:t>Irrigation scheduling for each </a:t>
            </a:r>
            <a:r>
              <a:rPr lang="en-US" sz="1800" dirty="0" smtClean="0"/>
              <a:t>plot </a:t>
            </a:r>
            <a:r>
              <a:rPr lang="en-US" sz="1800" dirty="0"/>
              <a:t>was based on </a:t>
            </a:r>
            <a:r>
              <a:rPr lang="en-US" sz="1800" dirty="0" smtClean="0"/>
              <a:t>soil </a:t>
            </a:r>
            <a:r>
              <a:rPr lang="en-US" sz="1800" dirty="0"/>
              <a:t>moisture content, and each plot was irrigated </a:t>
            </a:r>
            <a:r>
              <a:rPr lang="en-US" sz="1800" dirty="0" smtClean="0"/>
              <a:t>separately.</a:t>
            </a:r>
          </a:p>
          <a:p>
            <a:pPr algn="just" defTabSz="974725">
              <a:buSzPct val="150000"/>
            </a:pPr>
            <a:endParaRPr lang="en-US" sz="1800" b="1" dirty="0" smtClean="0"/>
          </a:p>
          <a:p>
            <a:pPr algn="just" defTabSz="974725">
              <a:buSzPct val="150000"/>
            </a:pPr>
            <a:r>
              <a:rPr lang="en-US" sz="1800" b="1" dirty="0" smtClean="0"/>
              <a:t>Measurement</a:t>
            </a:r>
            <a:endParaRPr lang="en-US" sz="1800" b="1" dirty="0"/>
          </a:p>
          <a:p>
            <a:pPr lvl="0">
              <a:buSzPct val="150000"/>
              <a:buFont typeface="Arial" pitchFamily="34" charset="0"/>
              <a:buChar char="•"/>
            </a:pPr>
            <a:r>
              <a:rPr lang="en-US" sz="1800" dirty="0" smtClean="0"/>
              <a:t>Soil moisture; weekly and seasonal irrigation </a:t>
            </a:r>
            <a:r>
              <a:rPr lang="en-US" sz="1800" dirty="0"/>
              <a:t>water </a:t>
            </a:r>
            <a:r>
              <a:rPr lang="en-US" sz="1800" dirty="0" smtClean="0"/>
              <a:t>consumption  </a:t>
            </a:r>
            <a:endParaRPr lang="en-US" sz="1800" dirty="0"/>
          </a:p>
          <a:p>
            <a:pPr lvl="0">
              <a:buSzPct val="150000"/>
              <a:buFont typeface="Arial" pitchFamily="34" charset="0"/>
              <a:buChar char="•"/>
            </a:pPr>
            <a:r>
              <a:rPr lang="en-GB" sz="1800" dirty="0" smtClean="0"/>
              <a:t>Leaf </a:t>
            </a:r>
            <a:r>
              <a:rPr lang="en-GB" sz="1800" dirty="0"/>
              <a:t>N, P, K, Ca, Mg, S, B, Zn, Mn, &amp; </a:t>
            </a:r>
            <a:r>
              <a:rPr lang="en-GB" sz="1800" dirty="0" smtClean="0"/>
              <a:t>Cu concentrations</a:t>
            </a:r>
            <a:endParaRPr lang="en-US" sz="1800" dirty="0"/>
          </a:p>
          <a:p>
            <a:pPr lvl="0">
              <a:buSzPct val="150000"/>
              <a:buFont typeface="Arial" pitchFamily="34" charset="0"/>
              <a:buChar char="•"/>
            </a:pPr>
            <a:r>
              <a:rPr lang="en-GB" sz="1800" dirty="0" smtClean="0"/>
              <a:t>Fruit yield; fruit </a:t>
            </a:r>
            <a:r>
              <a:rPr lang="en-GB" sz="1800" dirty="0"/>
              <a:t>size, firmness, </a:t>
            </a:r>
            <a:r>
              <a:rPr lang="en-GB" sz="1800" dirty="0"/>
              <a:t>color</a:t>
            </a:r>
            <a:r>
              <a:rPr lang="en-GB" sz="1800" dirty="0"/>
              <a:t>, </a:t>
            </a:r>
            <a:r>
              <a:rPr lang="en-GB" sz="1800" dirty="0" smtClean="0"/>
              <a:t>sugar, </a:t>
            </a:r>
            <a:r>
              <a:rPr lang="en-GB" sz="1800" dirty="0"/>
              <a:t>&amp; </a:t>
            </a:r>
            <a:r>
              <a:rPr lang="en-GB" sz="1800" dirty="0" smtClean="0"/>
              <a:t>titratable acidity at harvest</a:t>
            </a:r>
            <a:endParaRPr lang="en-US" sz="1800" dirty="0"/>
          </a:p>
          <a:p>
            <a:pPr lvl="0">
              <a:buSzPct val="150000"/>
              <a:buFont typeface="Arial" pitchFamily="34" charset="0"/>
              <a:buChar char="•"/>
            </a:pPr>
            <a:r>
              <a:rPr lang="en-GB" sz="1800" dirty="0"/>
              <a:t>Fruit surface </a:t>
            </a:r>
            <a:r>
              <a:rPr lang="en-GB" sz="1800" dirty="0" smtClean="0"/>
              <a:t>pitting and marketable fruit yield</a:t>
            </a:r>
          </a:p>
          <a:p>
            <a:pPr>
              <a:buSzPct val="150000"/>
              <a:buFont typeface="Arial" pitchFamily="34" charset="0"/>
              <a:buChar char="•"/>
            </a:pPr>
            <a:r>
              <a:rPr lang="en-GB" sz="1800" dirty="0" smtClean="0"/>
              <a:t>Soil available N, P, K, Ca, Mg, S, B, Zn, Mn, &amp; Cu contents, pH, &amp; OM </a:t>
            </a:r>
            <a:endParaRPr lang="en-US" sz="1800" dirty="0" smtClean="0"/>
          </a:p>
          <a:p>
            <a:pPr lvl="0">
              <a:buSzPct val="150000"/>
              <a:buFont typeface="Arial" pitchFamily="34" charset="0"/>
              <a:buChar char="•"/>
            </a:pPr>
            <a:r>
              <a:rPr lang="en-GB" sz="1800" dirty="0" smtClean="0"/>
              <a:t>Soil active and total bacteria, fungi, protozoa, &amp; nematodes at the end of experimentation</a:t>
            </a:r>
          </a:p>
          <a:p>
            <a:pPr algn="just" defTabSz="974725"/>
            <a:endParaRPr lang="en-GB" sz="1800" b="1" dirty="0" smtClean="0"/>
          </a:p>
          <a:p>
            <a:pPr algn="just" defTabSz="974725"/>
            <a:r>
              <a:rPr lang="en-GB" sz="1800" b="1" dirty="0" smtClean="0"/>
              <a:t>Statistical Analysis</a:t>
            </a:r>
          </a:p>
          <a:p>
            <a:pPr algn="just" defTabSz="974725">
              <a:buSzPct val="150000"/>
              <a:buFontTx/>
              <a:buChar char="•"/>
            </a:pPr>
            <a:r>
              <a:rPr lang="en-US" sz="1800" dirty="0" smtClean="0"/>
              <a:t>Analysis </a:t>
            </a:r>
            <a:r>
              <a:rPr lang="en-US" sz="1800" dirty="0"/>
              <a:t>of variance (ANOVA) </a:t>
            </a:r>
            <a:r>
              <a:rPr lang="en-US" sz="1800" dirty="0" smtClean="0"/>
              <a:t>was </a:t>
            </a:r>
            <a:r>
              <a:rPr lang="en-US" sz="1800" dirty="0"/>
              <a:t>conducted </a:t>
            </a:r>
            <a:r>
              <a:rPr lang="en-US" sz="1800" dirty="0" smtClean="0"/>
              <a:t>for each measurement in a randomized complete block split-plot design for </a:t>
            </a:r>
            <a:r>
              <a:rPr lang="en-US" sz="1800" dirty="0"/>
              <a:t>each </a:t>
            </a:r>
            <a:r>
              <a:rPr lang="en-US" sz="1800" dirty="0" smtClean="0"/>
              <a:t>year using the SAS </a:t>
            </a:r>
            <a:r>
              <a:rPr lang="en-US" sz="1800" dirty="0"/>
              <a:t>statistical </a:t>
            </a:r>
            <a:r>
              <a:rPr lang="en-US" sz="1800" dirty="0" smtClean="0"/>
              <a:t>software. </a:t>
            </a:r>
            <a:r>
              <a:rPr lang="en-US" sz="1800" dirty="0"/>
              <a:t>Probability levels less than 0.05 were designated as significant</a:t>
            </a:r>
            <a:r>
              <a:rPr lang="en-US" sz="1800" dirty="0" smtClean="0"/>
              <a:t>.</a:t>
            </a:r>
            <a:endParaRPr lang="en-GB" sz="1800" dirty="0"/>
          </a:p>
        </p:txBody>
      </p:sp>
      <p:sp>
        <p:nvSpPr>
          <p:cNvPr id="35910" name="Text Box 4166"/>
          <p:cNvSpPr txBox="1">
            <a:spLocks noChangeArrowheads="1"/>
          </p:cNvSpPr>
          <p:nvPr/>
        </p:nvSpPr>
        <p:spPr bwMode="auto">
          <a:xfrm>
            <a:off x="10895013" y="1931988"/>
            <a:ext cx="10956925" cy="373062"/>
          </a:xfrm>
          <a:prstGeom prst="rect">
            <a:avLst/>
          </a:prstGeom>
          <a:noFill/>
          <a:ln w="9525">
            <a:noFill/>
            <a:miter lim="800000"/>
            <a:headEnd/>
            <a:tailEnd/>
          </a:ln>
          <a:effectLst/>
        </p:spPr>
        <p:txBody>
          <a:bodyPr lIns="97473" tIns="48738" rIns="97473" bIns="48738">
            <a:spAutoFit/>
          </a:bodyPr>
          <a:lstStyle/>
          <a:p>
            <a:pPr algn="ctr">
              <a:spcBef>
                <a:spcPct val="50000"/>
              </a:spcBef>
            </a:pPr>
            <a:endParaRPr lang="en-US" sz="1800" dirty="0">
              <a:latin typeface="Times New Roman" pitchFamily="18" charset="0"/>
            </a:endParaRPr>
          </a:p>
        </p:txBody>
      </p:sp>
      <p:sp>
        <p:nvSpPr>
          <p:cNvPr id="36770" name="Rectangle 5026"/>
          <p:cNvSpPr>
            <a:spLocks noChangeArrowheads="1"/>
          </p:cNvSpPr>
          <p:nvPr/>
        </p:nvSpPr>
        <p:spPr bwMode="auto">
          <a:xfrm>
            <a:off x="0" y="6340475"/>
            <a:ext cx="32918400" cy="0"/>
          </a:xfrm>
          <a:prstGeom prst="rect">
            <a:avLst/>
          </a:prstGeom>
          <a:noFill/>
          <a:ln w="9525">
            <a:noFill/>
            <a:miter lim="800000"/>
            <a:headEnd/>
            <a:tailEnd/>
          </a:ln>
          <a:effectLst/>
        </p:spPr>
        <p:txBody>
          <a:bodyPr wrap="none" lIns="97496" tIns="48749" rIns="97496" bIns="48749" anchor="ctr">
            <a:spAutoFit/>
          </a:bodyPr>
          <a:lstStyle/>
          <a:p>
            <a:endParaRPr lang="en-US" dirty="0"/>
          </a:p>
        </p:txBody>
      </p:sp>
      <p:sp>
        <p:nvSpPr>
          <p:cNvPr id="36772" name="Rectangle 5028"/>
          <p:cNvSpPr>
            <a:spLocks noChangeArrowheads="1"/>
          </p:cNvSpPr>
          <p:nvPr/>
        </p:nvSpPr>
        <p:spPr bwMode="auto">
          <a:xfrm>
            <a:off x="0" y="6149975"/>
            <a:ext cx="32918400" cy="0"/>
          </a:xfrm>
          <a:prstGeom prst="rect">
            <a:avLst/>
          </a:prstGeom>
          <a:noFill/>
          <a:ln w="9525">
            <a:noFill/>
            <a:miter lim="800000"/>
            <a:headEnd/>
            <a:tailEnd/>
          </a:ln>
          <a:effectLst/>
        </p:spPr>
        <p:txBody>
          <a:bodyPr wrap="none" lIns="97496" tIns="48749" rIns="97496" bIns="48749" anchor="ctr">
            <a:spAutoFit/>
          </a:bodyPr>
          <a:lstStyle/>
          <a:p>
            <a:endParaRPr lang="en-US" dirty="0"/>
          </a:p>
        </p:txBody>
      </p:sp>
      <p:sp>
        <p:nvSpPr>
          <p:cNvPr id="36774" name="Rectangle 5030"/>
          <p:cNvSpPr>
            <a:spLocks noChangeArrowheads="1"/>
          </p:cNvSpPr>
          <p:nvPr/>
        </p:nvSpPr>
        <p:spPr bwMode="auto">
          <a:xfrm>
            <a:off x="0" y="6359525"/>
            <a:ext cx="32918400" cy="0"/>
          </a:xfrm>
          <a:prstGeom prst="rect">
            <a:avLst/>
          </a:prstGeom>
          <a:noFill/>
          <a:ln w="9525">
            <a:noFill/>
            <a:miter lim="800000"/>
            <a:headEnd/>
            <a:tailEnd/>
          </a:ln>
          <a:effectLst/>
        </p:spPr>
        <p:txBody>
          <a:bodyPr wrap="none" lIns="97496" tIns="48749" rIns="97496" bIns="48749" anchor="ctr">
            <a:spAutoFit/>
          </a:bodyPr>
          <a:lstStyle/>
          <a:p>
            <a:endParaRPr lang="en-US" dirty="0"/>
          </a:p>
        </p:txBody>
      </p:sp>
      <p:sp>
        <p:nvSpPr>
          <p:cNvPr id="36776" name="Rectangle 5032"/>
          <p:cNvSpPr>
            <a:spLocks noChangeArrowheads="1"/>
          </p:cNvSpPr>
          <p:nvPr/>
        </p:nvSpPr>
        <p:spPr bwMode="auto">
          <a:xfrm>
            <a:off x="0" y="6297613"/>
            <a:ext cx="32918400" cy="0"/>
          </a:xfrm>
          <a:prstGeom prst="rect">
            <a:avLst/>
          </a:prstGeom>
          <a:noFill/>
          <a:ln w="9525">
            <a:noFill/>
            <a:miter lim="800000"/>
            <a:headEnd/>
            <a:tailEnd/>
          </a:ln>
          <a:effectLst/>
        </p:spPr>
        <p:txBody>
          <a:bodyPr wrap="none" lIns="97496" tIns="48749" rIns="97496" bIns="48749" anchor="ctr">
            <a:spAutoFit/>
          </a:bodyPr>
          <a:lstStyle/>
          <a:p>
            <a:endParaRPr lang="en-US" dirty="0"/>
          </a:p>
        </p:txBody>
      </p:sp>
      <p:sp>
        <p:nvSpPr>
          <p:cNvPr id="36780" name="Text Box 5036"/>
          <p:cNvSpPr txBox="1">
            <a:spLocks noChangeArrowheads="1"/>
          </p:cNvSpPr>
          <p:nvPr/>
        </p:nvSpPr>
        <p:spPr bwMode="auto">
          <a:xfrm>
            <a:off x="22091904" y="14666258"/>
            <a:ext cx="10561320" cy="1564341"/>
          </a:xfrm>
          <a:prstGeom prst="rect">
            <a:avLst/>
          </a:prstGeom>
          <a:solidFill>
            <a:schemeClr val="bg1"/>
          </a:solidFill>
          <a:ln w="9525">
            <a:solidFill>
              <a:schemeClr val="tx1"/>
            </a:solidFill>
            <a:miter lim="800000"/>
            <a:headEnd/>
            <a:tailEnd/>
          </a:ln>
          <a:effectLst/>
        </p:spPr>
        <p:txBody>
          <a:bodyPr lIns="97473" tIns="48738" rIns="97473" bIns="48738"/>
          <a:lstStyle/>
          <a:p>
            <a:pPr algn="ctr" defTabSz="974725"/>
            <a:r>
              <a:rPr lang="en-US" sz="1800" b="1" dirty="0" smtClean="0">
                <a:solidFill>
                  <a:srgbClr val="000000"/>
                </a:solidFill>
                <a:cs typeface="Arial" charset="0"/>
              </a:rPr>
              <a:t>REFERENCES</a:t>
            </a:r>
          </a:p>
          <a:p>
            <a:pPr algn="ctr" defTabSz="974725"/>
            <a:endParaRPr lang="en-US" sz="1000" b="1" dirty="0" smtClean="0">
              <a:solidFill>
                <a:srgbClr val="000000"/>
              </a:solidFill>
              <a:cs typeface="Arial" charset="0"/>
            </a:endParaRPr>
          </a:p>
          <a:p>
            <a:pPr>
              <a:buFont typeface="Arial" pitchFamily="34" charset="0"/>
              <a:buChar char="•"/>
            </a:pPr>
            <a:r>
              <a:rPr lang="en-US" sz="1000" dirty="0" smtClean="0"/>
              <a:t>Glover, J.D., J.P. Reganold, and P.K. Andrews. 2000. Systematic method for rating soil quality of conventional, organic, and integrated apple orchards in Washington State. </a:t>
            </a:r>
            <a:r>
              <a:rPr lang="en-US" sz="1000" i="1" dirty="0" smtClean="0"/>
              <a:t>Agriculture Ecosystems &amp; Environment </a:t>
            </a:r>
            <a:r>
              <a:rPr lang="en-US" sz="1000" dirty="0" smtClean="0"/>
              <a:t>80:29-45.</a:t>
            </a:r>
          </a:p>
          <a:p>
            <a:pPr>
              <a:buFont typeface="Arial" pitchFamily="34" charset="0"/>
              <a:buChar char="•"/>
            </a:pPr>
            <a:r>
              <a:rPr lang="en-US" sz="1000" dirty="0" smtClean="0"/>
              <a:t>Granatstein, D., and K. Mullinix. 2008. Mulching options for northwest organic and conventional orchards. </a:t>
            </a:r>
            <a:r>
              <a:rPr lang="en-US" sz="1000" i="1" dirty="0" smtClean="0"/>
              <a:t>HortSci. </a:t>
            </a:r>
            <a:r>
              <a:rPr lang="en-US" sz="1000" dirty="0" smtClean="0"/>
              <a:t>43:45-50.</a:t>
            </a:r>
          </a:p>
          <a:p>
            <a:pPr>
              <a:buFont typeface="Arial" pitchFamily="34" charset="0"/>
              <a:buChar char="•"/>
            </a:pPr>
            <a:r>
              <a:rPr lang="en-US" sz="1000" dirty="0" smtClean="0"/>
              <a:t>Verdu, A.M., and M.T. Mas. 2007. Mulching as an alternative technique for weed management in mandarin orchard tree rows. </a:t>
            </a:r>
            <a:r>
              <a:rPr lang="en-US" sz="1000" i="1" dirty="0" smtClean="0"/>
              <a:t>Agronomy for Sustainable Development </a:t>
            </a:r>
            <a:r>
              <a:rPr lang="en-US" sz="1000" dirty="0" smtClean="0"/>
              <a:t>27:367-375.</a:t>
            </a:r>
          </a:p>
          <a:p>
            <a:pPr>
              <a:buFont typeface="Arial" pitchFamily="34" charset="0"/>
              <a:buChar char="•"/>
            </a:pPr>
            <a:r>
              <a:rPr lang="en-US" sz="1000" dirty="0" smtClean="0"/>
              <a:t>Yin, X.H., C.F. Seavert, R. Núñez-Elisea, J. Turner, and H. Cahn. 2007. Effects of polypropylene groundcover on soil nutrient availability, sweet cherry nutrition, and cash costs and returns </a:t>
            </a:r>
            <a:r>
              <a:rPr lang="en-US" sz="1000" i="1" dirty="0" smtClean="0"/>
              <a:t>HortSci.</a:t>
            </a:r>
            <a:r>
              <a:rPr lang="en-US" sz="1000" dirty="0" smtClean="0"/>
              <a:t> 42:147-151.</a:t>
            </a:r>
            <a:r>
              <a:rPr lang="en-GB" sz="1000" b="1" dirty="0" smtClean="0"/>
              <a:t>       </a:t>
            </a:r>
            <a:endParaRPr lang="en-US" sz="1000" dirty="0"/>
          </a:p>
        </p:txBody>
      </p:sp>
      <p:graphicFrame>
        <p:nvGraphicFramePr>
          <p:cNvPr id="28" name="Chart 27"/>
          <p:cNvGraphicFramePr/>
          <p:nvPr/>
        </p:nvGraphicFramePr>
        <p:xfrm>
          <a:off x="10979721" y="2780059"/>
          <a:ext cx="5100371" cy="204964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Chart 17"/>
          <p:cNvGraphicFramePr/>
          <p:nvPr/>
        </p:nvGraphicFramePr>
        <p:xfrm>
          <a:off x="10880745" y="5432025"/>
          <a:ext cx="5249518" cy="1934403"/>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9" name="Chart 18"/>
          <p:cNvGraphicFramePr/>
          <p:nvPr/>
        </p:nvGraphicFramePr>
        <p:xfrm>
          <a:off x="10913248" y="8080502"/>
          <a:ext cx="5289302" cy="207206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0" name="Chart 19"/>
          <p:cNvGraphicFramePr/>
          <p:nvPr/>
        </p:nvGraphicFramePr>
        <p:xfrm>
          <a:off x="16332744" y="2765019"/>
          <a:ext cx="5432376" cy="2023412"/>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21" name="Chart 20"/>
          <p:cNvGraphicFramePr/>
          <p:nvPr/>
        </p:nvGraphicFramePr>
        <p:xfrm>
          <a:off x="16306319" y="5451301"/>
          <a:ext cx="5503025" cy="1895302"/>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22" name="Chart 21"/>
          <p:cNvGraphicFramePr/>
          <p:nvPr/>
        </p:nvGraphicFramePr>
        <p:xfrm>
          <a:off x="16344065" y="8034272"/>
          <a:ext cx="5545628" cy="2156114"/>
        </p:xfrm>
        <a:graphic>
          <a:graphicData uri="http://schemas.openxmlformats.org/drawingml/2006/chart">
            <c:chart xmlns:c="http://schemas.openxmlformats.org/drawingml/2006/chart" xmlns:r="http://schemas.openxmlformats.org/officeDocument/2006/relationships" r:id="rId9"/>
          </a:graphicData>
        </a:graphic>
      </p:graphicFrame>
      <p:sp>
        <p:nvSpPr>
          <p:cNvPr id="24" name="TextBox 23"/>
          <p:cNvSpPr txBox="1"/>
          <p:nvPr/>
        </p:nvSpPr>
        <p:spPr>
          <a:xfrm>
            <a:off x="13782423" y="8468318"/>
            <a:ext cx="748146" cy="307777"/>
          </a:xfrm>
          <a:prstGeom prst="rect">
            <a:avLst/>
          </a:prstGeom>
          <a:noFill/>
        </p:spPr>
        <p:txBody>
          <a:bodyPr wrap="square" rtlCol="0">
            <a:spAutoFit/>
          </a:bodyPr>
          <a:lstStyle/>
          <a:p>
            <a:r>
              <a:rPr lang="en-US" b="1" dirty="0" smtClean="0">
                <a:solidFill>
                  <a:srgbClr val="C00000"/>
                </a:solidFill>
              </a:rPr>
              <a:t>a     b</a:t>
            </a:r>
            <a:endParaRPr lang="en-US" b="1" dirty="0">
              <a:solidFill>
                <a:srgbClr val="C00000"/>
              </a:solidFill>
            </a:endParaRPr>
          </a:p>
        </p:txBody>
      </p:sp>
      <p:sp>
        <p:nvSpPr>
          <p:cNvPr id="25" name="TextBox 24"/>
          <p:cNvSpPr txBox="1"/>
          <p:nvPr/>
        </p:nvSpPr>
        <p:spPr>
          <a:xfrm>
            <a:off x="14913575" y="8771188"/>
            <a:ext cx="831273" cy="307777"/>
          </a:xfrm>
          <a:prstGeom prst="rect">
            <a:avLst/>
          </a:prstGeom>
          <a:noFill/>
        </p:spPr>
        <p:txBody>
          <a:bodyPr wrap="square" rtlCol="0">
            <a:spAutoFit/>
          </a:bodyPr>
          <a:lstStyle/>
          <a:p>
            <a:r>
              <a:rPr lang="en-US" b="1" dirty="0" smtClean="0">
                <a:solidFill>
                  <a:srgbClr val="C00000"/>
                </a:solidFill>
              </a:rPr>
              <a:t>a     b</a:t>
            </a:r>
            <a:endParaRPr lang="en-US" b="1" dirty="0">
              <a:solidFill>
                <a:srgbClr val="C00000"/>
              </a:solidFill>
            </a:endParaRPr>
          </a:p>
        </p:txBody>
      </p:sp>
      <p:sp>
        <p:nvSpPr>
          <p:cNvPr id="29" name="TextBox 28"/>
          <p:cNvSpPr txBox="1"/>
          <p:nvPr/>
        </p:nvSpPr>
        <p:spPr>
          <a:xfrm>
            <a:off x="19132589" y="8225082"/>
            <a:ext cx="615141" cy="307777"/>
          </a:xfrm>
          <a:prstGeom prst="rect">
            <a:avLst/>
          </a:prstGeom>
          <a:noFill/>
        </p:spPr>
        <p:txBody>
          <a:bodyPr wrap="square" rtlCol="0">
            <a:spAutoFit/>
          </a:bodyPr>
          <a:lstStyle/>
          <a:p>
            <a:r>
              <a:rPr lang="en-US" dirty="0" smtClean="0">
                <a:solidFill>
                  <a:srgbClr val="0000FF"/>
                </a:solidFill>
              </a:rPr>
              <a:t>b   </a:t>
            </a:r>
            <a:r>
              <a:rPr lang="en-US" dirty="0" smtClean="0">
                <a:solidFill>
                  <a:srgbClr val="0000FF"/>
                </a:solidFill>
              </a:rPr>
              <a:t>a</a:t>
            </a:r>
            <a:endParaRPr lang="en-US" dirty="0">
              <a:solidFill>
                <a:srgbClr val="0000FF"/>
              </a:solidFill>
            </a:endParaRPr>
          </a:p>
        </p:txBody>
      </p:sp>
      <p:sp>
        <p:nvSpPr>
          <p:cNvPr id="38" name="TextBox 37"/>
          <p:cNvSpPr txBox="1"/>
          <p:nvPr/>
        </p:nvSpPr>
        <p:spPr>
          <a:xfrm>
            <a:off x="10941862" y="4575056"/>
            <a:ext cx="809798" cy="307777"/>
          </a:xfrm>
          <a:prstGeom prst="rect">
            <a:avLst/>
          </a:prstGeom>
          <a:noFill/>
        </p:spPr>
        <p:txBody>
          <a:bodyPr wrap="square" rtlCol="0">
            <a:spAutoFit/>
          </a:bodyPr>
          <a:lstStyle/>
          <a:p>
            <a:r>
              <a:rPr lang="en-US" b="1" dirty="0" smtClean="0">
                <a:solidFill>
                  <a:srgbClr val="C00000"/>
                </a:solidFill>
              </a:rPr>
              <a:t>Fig. 1a</a:t>
            </a:r>
            <a:endParaRPr lang="en-US" b="1" dirty="0">
              <a:solidFill>
                <a:srgbClr val="C00000"/>
              </a:solidFill>
            </a:endParaRPr>
          </a:p>
        </p:txBody>
      </p:sp>
      <p:sp>
        <p:nvSpPr>
          <p:cNvPr id="39" name="TextBox 38"/>
          <p:cNvSpPr txBox="1"/>
          <p:nvPr/>
        </p:nvSpPr>
        <p:spPr>
          <a:xfrm>
            <a:off x="10924702" y="7015231"/>
            <a:ext cx="814647" cy="307777"/>
          </a:xfrm>
          <a:prstGeom prst="rect">
            <a:avLst/>
          </a:prstGeom>
          <a:noFill/>
        </p:spPr>
        <p:txBody>
          <a:bodyPr wrap="square" rtlCol="0">
            <a:spAutoFit/>
          </a:bodyPr>
          <a:lstStyle/>
          <a:p>
            <a:r>
              <a:rPr lang="en-US" b="1" dirty="0" smtClean="0">
                <a:solidFill>
                  <a:srgbClr val="C00000"/>
                </a:solidFill>
              </a:rPr>
              <a:t>Fig. 2a</a:t>
            </a:r>
            <a:endParaRPr lang="en-US" b="1" dirty="0">
              <a:solidFill>
                <a:srgbClr val="C00000"/>
              </a:solidFill>
            </a:endParaRPr>
          </a:p>
        </p:txBody>
      </p:sp>
      <p:sp>
        <p:nvSpPr>
          <p:cNvPr id="40" name="TextBox 39"/>
          <p:cNvSpPr txBox="1"/>
          <p:nvPr/>
        </p:nvSpPr>
        <p:spPr>
          <a:xfrm>
            <a:off x="10990612" y="9774331"/>
            <a:ext cx="755107" cy="307777"/>
          </a:xfrm>
          <a:prstGeom prst="rect">
            <a:avLst/>
          </a:prstGeom>
          <a:noFill/>
        </p:spPr>
        <p:txBody>
          <a:bodyPr wrap="square" rtlCol="0">
            <a:spAutoFit/>
          </a:bodyPr>
          <a:lstStyle/>
          <a:p>
            <a:r>
              <a:rPr lang="en-US" b="1" dirty="0" smtClean="0">
                <a:solidFill>
                  <a:srgbClr val="C00000"/>
                </a:solidFill>
              </a:rPr>
              <a:t>Fig. 3a</a:t>
            </a:r>
            <a:endParaRPr lang="en-US" b="1" dirty="0">
              <a:solidFill>
                <a:srgbClr val="C00000"/>
              </a:solidFill>
            </a:endParaRPr>
          </a:p>
        </p:txBody>
      </p:sp>
      <p:sp>
        <p:nvSpPr>
          <p:cNvPr id="41" name="TextBox 40"/>
          <p:cNvSpPr txBox="1"/>
          <p:nvPr/>
        </p:nvSpPr>
        <p:spPr>
          <a:xfrm>
            <a:off x="16277439" y="4490454"/>
            <a:ext cx="809837" cy="307777"/>
          </a:xfrm>
          <a:prstGeom prst="rect">
            <a:avLst/>
          </a:prstGeom>
          <a:noFill/>
        </p:spPr>
        <p:txBody>
          <a:bodyPr wrap="none" rtlCol="0">
            <a:spAutoFit/>
          </a:bodyPr>
          <a:lstStyle/>
          <a:p>
            <a:r>
              <a:rPr lang="en-US" b="1" dirty="0" smtClean="0">
                <a:solidFill>
                  <a:srgbClr val="0000FF"/>
                </a:solidFill>
              </a:rPr>
              <a:t>Fig . 1b</a:t>
            </a:r>
            <a:endParaRPr lang="en-US" b="1" dirty="0">
              <a:solidFill>
                <a:srgbClr val="0000FF"/>
              </a:solidFill>
            </a:endParaRPr>
          </a:p>
        </p:txBody>
      </p:sp>
      <p:sp>
        <p:nvSpPr>
          <p:cNvPr id="42" name="TextBox 41"/>
          <p:cNvSpPr txBox="1"/>
          <p:nvPr/>
        </p:nvSpPr>
        <p:spPr>
          <a:xfrm>
            <a:off x="16359448" y="9756982"/>
            <a:ext cx="760144" cy="307777"/>
          </a:xfrm>
          <a:prstGeom prst="rect">
            <a:avLst/>
          </a:prstGeom>
          <a:noFill/>
        </p:spPr>
        <p:txBody>
          <a:bodyPr wrap="none" rtlCol="0">
            <a:spAutoFit/>
          </a:bodyPr>
          <a:lstStyle/>
          <a:p>
            <a:r>
              <a:rPr lang="en-US" b="1" dirty="0" smtClean="0">
                <a:solidFill>
                  <a:srgbClr val="0000FF"/>
                </a:solidFill>
              </a:rPr>
              <a:t>Fig. 3b</a:t>
            </a:r>
            <a:endParaRPr lang="en-US" b="1" dirty="0">
              <a:solidFill>
                <a:srgbClr val="0000FF"/>
              </a:solidFill>
            </a:endParaRPr>
          </a:p>
        </p:txBody>
      </p:sp>
      <p:sp>
        <p:nvSpPr>
          <p:cNvPr id="54" name="TextBox 53"/>
          <p:cNvSpPr txBox="1"/>
          <p:nvPr/>
        </p:nvSpPr>
        <p:spPr>
          <a:xfrm>
            <a:off x="10904031" y="10801641"/>
            <a:ext cx="6348154" cy="523220"/>
          </a:xfrm>
          <a:prstGeom prst="rect">
            <a:avLst/>
          </a:prstGeom>
          <a:gradFill>
            <a:gsLst>
              <a:gs pos="0">
                <a:srgbClr val="5E9EFF"/>
              </a:gs>
              <a:gs pos="39999">
                <a:srgbClr val="85C2FF"/>
              </a:gs>
              <a:gs pos="70000">
                <a:srgbClr val="C4D6EB"/>
              </a:gs>
              <a:gs pos="100000">
                <a:srgbClr val="FFEBFA"/>
              </a:gs>
            </a:gsLst>
            <a:lin ang="16200000" scaled="1"/>
          </a:gradFill>
        </p:spPr>
        <p:txBody>
          <a:bodyPr wrap="square" rtlCol="0">
            <a:spAutoFit/>
          </a:bodyPr>
          <a:lstStyle/>
          <a:p>
            <a:r>
              <a:rPr lang="en-US" b="1" dirty="0" smtClean="0"/>
              <a:t>Table </a:t>
            </a:r>
            <a:r>
              <a:rPr lang="en-US" b="1" dirty="0" smtClean="0"/>
              <a:t>1.  </a:t>
            </a:r>
            <a:r>
              <a:rPr lang="en-US" b="1" dirty="0" smtClean="0"/>
              <a:t>Effects of irrigation </a:t>
            </a:r>
            <a:r>
              <a:rPr lang="en-US" b="1" dirty="0" smtClean="0"/>
              <a:t>and </a:t>
            </a:r>
            <a:r>
              <a:rPr lang="en-US" b="1" dirty="0" smtClean="0"/>
              <a:t>ground cover systems on </a:t>
            </a:r>
            <a:r>
              <a:rPr lang="en-US" b="1" dirty="0" smtClean="0"/>
              <a:t>soil </a:t>
            </a:r>
            <a:r>
              <a:rPr lang="en-US" b="1" dirty="0" smtClean="0"/>
              <a:t>microbiology </a:t>
            </a:r>
            <a:r>
              <a:rPr lang="en-US" b="1" dirty="0" smtClean="0"/>
              <a:t>(Mar. 2009</a:t>
            </a:r>
            <a:r>
              <a:rPr lang="en-US" b="1" dirty="0" smtClean="0"/>
              <a:t>).</a:t>
            </a:r>
            <a:endParaRPr lang="en-US" dirty="0"/>
          </a:p>
        </p:txBody>
      </p:sp>
      <p:sp>
        <p:nvSpPr>
          <p:cNvPr id="55" name="TextBox 54"/>
          <p:cNvSpPr txBox="1"/>
          <p:nvPr/>
        </p:nvSpPr>
        <p:spPr>
          <a:xfrm>
            <a:off x="17459941" y="10773171"/>
            <a:ext cx="4433976" cy="523220"/>
          </a:xfrm>
          <a:prstGeom prst="rect">
            <a:avLst/>
          </a:prstGeom>
          <a:gradFill>
            <a:gsLst>
              <a:gs pos="0">
                <a:srgbClr val="5E9EFF"/>
              </a:gs>
              <a:gs pos="39999">
                <a:srgbClr val="85C2FF"/>
              </a:gs>
              <a:gs pos="70000">
                <a:srgbClr val="C4D6EB"/>
              </a:gs>
              <a:gs pos="100000">
                <a:srgbClr val="FFEBFA"/>
              </a:gs>
            </a:gsLst>
            <a:lin ang="16200000" scaled="1"/>
          </a:gradFill>
        </p:spPr>
        <p:txBody>
          <a:bodyPr wrap="square" rtlCol="0">
            <a:spAutoFit/>
          </a:bodyPr>
          <a:lstStyle/>
          <a:p>
            <a:r>
              <a:rPr lang="en-US" b="1" dirty="0" smtClean="0"/>
              <a:t>Table </a:t>
            </a:r>
            <a:r>
              <a:rPr lang="en-US" b="1" dirty="0" smtClean="0"/>
              <a:t>2.  </a:t>
            </a:r>
            <a:r>
              <a:rPr lang="en-US" b="1" dirty="0" smtClean="0"/>
              <a:t>Effects of irrigation </a:t>
            </a:r>
            <a:r>
              <a:rPr lang="en-US" b="1" dirty="0" smtClean="0"/>
              <a:t>and </a:t>
            </a:r>
            <a:r>
              <a:rPr lang="en-US" b="1" dirty="0" smtClean="0"/>
              <a:t>ground cover systems on </a:t>
            </a:r>
            <a:r>
              <a:rPr lang="en-US" b="1" dirty="0" smtClean="0"/>
              <a:t>soil </a:t>
            </a:r>
            <a:r>
              <a:rPr lang="en-US" b="1" dirty="0" smtClean="0"/>
              <a:t>protozoa </a:t>
            </a:r>
            <a:r>
              <a:rPr lang="en-US" b="1" dirty="0" smtClean="0"/>
              <a:t>(Mar. 2009</a:t>
            </a:r>
            <a:r>
              <a:rPr lang="en-US" b="1" dirty="0" smtClean="0"/>
              <a:t>).</a:t>
            </a:r>
            <a:endParaRPr lang="en-US" dirty="0"/>
          </a:p>
        </p:txBody>
      </p:sp>
      <p:sp>
        <p:nvSpPr>
          <p:cNvPr id="2" name="AutoShape 3"/>
          <p:cNvSpPr>
            <a:spLocks noChangeAspect="1" noChangeArrowheads="1" noTextEdit="1"/>
          </p:cNvSpPr>
          <p:nvPr/>
        </p:nvSpPr>
        <p:spPr bwMode="auto">
          <a:xfrm>
            <a:off x="13195300" y="14304963"/>
            <a:ext cx="6408738" cy="1930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29" name="Rectangle 5"/>
          <p:cNvSpPr>
            <a:spLocks noChangeArrowheads="1"/>
          </p:cNvSpPr>
          <p:nvPr/>
        </p:nvSpPr>
        <p:spPr bwMode="auto">
          <a:xfrm>
            <a:off x="13195299" y="14304963"/>
            <a:ext cx="6652559" cy="1930400"/>
          </a:xfrm>
          <a:prstGeom prst="rect">
            <a:avLst/>
          </a:prstGeom>
          <a:solidFill>
            <a:srgbClr val="C5D9F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3" name="Rectangle 6"/>
          <p:cNvSpPr>
            <a:spLocks noChangeArrowheads="1"/>
          </p:cNvSpPr>
          <p:nvPr/>
        </p:nvSpPr>
        <p:spPr bwMode="auto">
          <a:xfrm>
            <a:off x="13236575" y="14465301"/>
            <a:ext cx="1027113"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Treatment</a:t>
            </a:r>
            <a:endParaRPr kumimoji="0" lang="en-US" sz="1800" b="0" i="0" u="none" strike="noStrike" cap="none" normalizeH="0" baseline="0" dirty="0" smtClean="0">
              <a:ln>
                <a:noFill/>
              </a:ln>
              <a:solidFill>
                <a:schemeClr val="tx1"/>
              </a:solidFill>
              <a:effectLst/>
              <a:latin typeface="Arial" pitchFamily="34" charset="0"/>
            </a:endParaRPr>
          </a:p>
        </p:txBody>
      </p:sp>
      <p:sp>
        <p:nvSpPr>
          <p:cNvPr id="4" name="Rectangle 7"/>
          <p:cNvSpPr>
            <a:spLocks noChangeArrowheads="1"/>
          </p:cNvSpPr>
          <p:nvPr/>
        </p:nvSpPr>
        <p:spPr bwMode="auto">
          <a:xfrm>
            <a:off x="14838363" y="14341476"/>
            <a:ext cx="574675"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Bact-</a:t>
            </a:r>
            <a:endParaRPr kumimoji="0" lang="en-US" sz="1800" b="0" i="0" u="none" strike="noStrike" cap="none" normalizeH="0" baseline="0" dirty="0" smtClean="0">
              <a:ln>
                <a:noFill/>
              </a:ln>
              <a:solidFill>
                <a:schemeClr val="tx1"/>
              </a:solidFill>
              <a:effectLst/>
              <a:latin typeface="Arial" pitchFamily="34" charset="0"/>
            </a:endParaRPr>
          </a:p>
        </p:txBody>
      </p:sp>
      <p:sp>
        <p:nvSpPr>
          <p:cNvPr id="1032" name="Rectangle 8"/>
          <p:cNvSpPr>
            <a:spLocks noChangeArrowheads="1"/>
          </p:cNvSpPr>
          <p:nvPr/>
        </p:nvSpPr>
        <p:spPr bwMode="auto">
          <a:xfrm>
            <a:off x="14701838" y="14576426"/>
            <a:ext cx="849313"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Feeders</a:t>
            </a:r>
            <a:endParaRPr kumimoji="0" lang="en-US" sz="1800" b="0" i="0" u="none" strike="noStrike" cap="none" normalizeH="0" baseline="0" dirty="0" smtClean="0">
              <a:ln>
                <a:noFill/>
              </a:ln>
              <a:solidFill>
                <a:schemeClr val="tx1"/>
              </a:solidFill>
              <a:effectLst/>
              <a:latin typeface="Arial" pitchFamily="34" charset="0"/>
            </a:endParaRPr>
          </a:p>
        </p:txBody>
      </p:sp>
      <p:sp>
        <p:nvSpPr>
          <p:cNvPr id="1033" name="Rectangle 9"/>
          <p:cNvSpPr>
            <a:spLocks noChangeArrowheads="1"/>
          </p:cNvSpPr>
          <p:nvPr/>
        </p:nvSpPr>
        <p:spPr bwMode="auto">
          <a:xfrm>
            <a:off x="15797213" y="14341476"/>
            <a:ext cx="793750"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Fungal-</a:t>
            </a:r>
            <a:endParaRPr kumimoji="0" lang="en-US" sz="1800" b="0" i="0" u="none" strike="noStrike" cap="none" normalizeH="0" baseline="0" dirty="0" smtClean="0">
              <a:ln>
                <a:noFill/>
              </a:ln>
              <a:solidFill>
                <a:schemeClr val="tx1"/>
              </a:solidFill>
              <a:effectLst/>
              <a:latin typeface="Arial" pitchFamily="34" charset="0"/>
            </a:endParaRPr>
          </a:p>
        </p:txBody>
      </p:sp>
      <p:sp>
        <p:nvSpPr>
          <p:cNvPr id="1034" name="Rectangle 10"/>
          <p:cNvSpPr>
            <a:spLocks noChangeArrowheads="1"/>
          </p:cNvSpPr>
          <p:nvPr/>
        </p:nvSpPr>
        <p:spPr bwMode="auto">
          <a:xfrm>
            <a:off x="15755938" y="14576426"/>
            <a:ext cx="849313"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Feeders</a:t>
            </a:r>
            <a:endParaRPr kumimoji="0" lang="en-US" sz="1800" b="0" i="0" u="none" strike="noStrike" cap="none" normalizeH="0" baseline="0" dirty="0" smtClean="0">
              <a:ln>
                <a:noFill/>
              </a:ln>
              <a:solidFill>
                <a:schemeClr val="tx1"/>
              </a:solidFill>
              <a:effectLst/>
              <a:latin typeface="Arial" pitchFamily="34" charset="0"/>
            </a:endParaRPr>
          </a:p>
        </p:txBody>
      </p:sp>
      <p:sp>
        <p:nvSpPr>
          <p:cNvPr id="1035" name="Rectangle 11"/>
          <p:cNvSpPr>
            <a:spLocks noChangeArrowheads="1"/>
          </p:cNvSpPr>
          <p:nvPr/>
        </p:nvSpPr>
        <p:spPr bwMode="auto">
          <a:xfrm>
            <a:off x="16865600" y="14341476"/>
            <a:ext cx="603250"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Root-</a:t>
            </a:r>
            <a:endParaRPr kumimoji="0" lang="en-US" sz="1800" b="0" i="0" u="none" strike="noStrike" cap="none" normalizeH="0" baseline="0" dirty="0" smtClean="0">
              <a:ln>
                <a:noFill/>
              </a:ln>
              <a:solidFill>
                <a:schemeClr val="tx1"/>
              </a:solidFill>
              <a:effectLst/>
              <a:latin typeface="Arial" pitchFamily="34" charset="0"/>
            </a:endParaRPr>
          </a:p>
        </p:txBody>
      </p:sp>
      <p:sp>
        <p:nvSpPr>
          <p:cNvPr id="1036" name="Rectangle 12"/>
          <p:cNvSpPr>
            <a:spLocks noChangeArrowheads="1"/>
          </p:cNvSpPr>
          <p:nvPr/>
        </p:nvSpPr>
        <p:spPr bwMode="auto">
          <a:xfrm>
            <a:off x="16741775" y="14576426"/>
            <a:ext cx="849313"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Feeders</a:t>
            </a:r>
            <a:endParaRPr kumimoji="0" lang="en-US" sz="1800" b="0" i="0" u="none" strike="noStrike" cap="none" normalizeH="0" baseline="0" dirty="0" smtClean="0">
              <a:ln>
                <a:noFill/>
              </a:ln>
              <a:solidFill>
                <a:schemeClr val="tx1"/>
              </a:solidFill>
              <a:effectLst/>
              <a:latin typeface="Arial" pitchFamily="34" charset="0"/>
            </a:endParaRPr>
          </a:p>
        </p:txBody>
      </p:sp>
      <p:sp>
        <p:nvSpPr>
          <p:cNvPr id="1037" name="Rectangle 13"/>
          <p:cNvSpPr>
            <a:spLocks noChangeArrowheads="1"/>
          </p:cNvSpPr>
          <p:nvPr/>
        </p:nvSpPr>
        <p:spPr bwMode="auto">
          <a:xfrm>
            <a:off x="17686338" y="14465301"/>
            <a:ext cx="1041400"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Predatory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038" name="Rectangle 14"/>
          <p:cNvSpPr>
            <a:spLocks noChangeArrowheads="1"/>
          </p:cNvSpPr>
          <p:nvPr/>
        </p:nvSpPr>
        <p:spPr bwMode="auto">
          <a:xfrm>
            <a:off x="18905538" y="14330363"/>
            <a:ext cx="615950"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Total </a:t>
            </a:r>
            <a:endParaRPr kumimoji="0" lang="en-US" sz="1800" b="0" i="0" u="none" strike="noStrike" cap="none" normalizeH="0" baseline="0" dirty="0" smtClean="0">
              <a:ln>
                <a:noFill/>
              </a:ln>
              <a:solidFill>
                <a:schemeClr val="tx1"/>
              </a:solidFill>
              <a:effectLst/>
              <a:latin typeface="Arial" pitchFamily="34" charset="0"/>
            </a:endParaRPr>
          </a:p>
        </p:txBody>
      </p:sp>
      <p:sp>
        <p:nvSpPr>
          <p:cNvPr id="1039" name="Rectangle 15"/>
          <p:cNvSpPr>
            <a:spLocks noChangeArrowheads="1"/>
          </p:cNvSpPr>
          <p:nvPr/>
        </p:nvSpPr>
        <p:spPr bwMode="auto">
          <a:xfrm>
            <a:off x="18713450" y="14565313"/>
            <a:ext cx="985847" cy="2308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Nematodes</a:t>
            </a:r>
            <a:endParaRPr kumimoji="0" lang="en-US" sz="1800" b="0" i="0" u="none" strike="noStrike" cap="none" normalizeH="0" baseline="0" dirty="0" smtClean="0">
              <a:ln>
                <a:noFill/>
              </a:ln>
              <a:solidFill>
                <a:schemeClr val="tx1"/>
              </a:solidFill>
              <a:effectLst/>
              <a:latin typeface="Arial" pitchFamily="34" charset="0"/>
            </a:endParaRPr>
          </a:p>
        </p:txBody>
      </p:sp>
      <p:sp>
        <p:nvSpPr>
          <p:cNvPr id="1041" name="Rectangle 17"/>
          <p:cNvSpPr>
            <a:spLocks noChangeArrowheads="1"/>
          </p:cNvSpPr>
          <p:nvPr/>
        </p:nvSpPr>
        <p:spPr bwMode="auto">
          <a:xfrm>
            <a:off x="13236575" y="14836776"/>
            <a:ext cx="533400"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DDR</a:t>
            </a:r>
            <a:endParaRPr kumimoji="0" lang="en-US" sz="1800" b="0" i="0" u="none" strike="noStrike" cap="none" normalizeH="0" baseline="0" dirty="0" smtClean="0">
              <a:ln>
                <a:noFill/>
              </a:ln>
              <a:solidFill>
                <a:schemeClr val="tx1"/>
              </a:solidFill>
              <a:effectLst/>
              <a:latin typeface="Arial" pitchFamily="34" charset="0"/>
            </a:endParaRPr>
          </a:p>
        </p:txBody>
      </p:sp>
      <p:sp>
        <p:nvSpPr>
          <p:cNvPr id="1042" name="Rectangle 18"/>
          <p:cNvSpPr>
            <a:spLocks noChangeArrowheads="1"/>
          </p:cNvSpPr>
          <p:nvPr/>
        </p:nvSpPr>
        <p:spPr bwMode="auto">
          <a:xfrm>
            <a:off x="14825663" y="14836776"/>
            <a:ext cx="375103" cy="2308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0.34</a:t>
            </a:r>
            <a:endParaRPr kumimoji="0" lang="en-US" sz="1800" b="0" i="0" u="none" strike="noStrike" cap="none" normalizeH="0" baseline="0" dirty="0" smtClean="0">
              <a:ln>
                <a:noFill/>
              </a:ln>
              <a:solidFill>
                <a:schemeClr val="tx1"/>
              </a:solidFill>
              <a:effectLst/>
              <a:latin typeface="Arial" pitchFamily="34" charset="0"/>
            </a:endParaRPr>
          </a:p>
        </p:txBody>
      </p:sp>
      <p:grpSp>
        <p:nvGrpSpPr>
          <p:cNvPr id="131" name="Group 130"/>
          <p:cNvGrpSpPr/>
          <p:nvPr/>
        </p:nvGrpSpPr>
        <p:grpSpPr>
          <a:xfrm>
            <a:off x="13226504" y="13765016"/>
            <a:ext cx="6589670" cy="1332110"/>
            <a:chOff x="13226504" y="13765016"/>
            <a:chExt cx="6348154" cy="1332110"/>
          </a:xfrm>
        </p:grpSpPr>
        <p:sp>
          <p:nvSpPr>
            <p:cNvPr id="56" name="TextBox 55"/>
            <p:cNvSpPr txBox="1"/>
            <p:nvPr/>
          </p:nvSpPr>
          <p:spPr>
            <a:xfrm>
              <a:off x="13226504" y="13765016"/>
              <a:ext cx="6348154" cy="523220"/>
            </a:xfrm>
            <a:prstGeom prst="rect">
              <a:avLst/>
            </a:prstGeom>
            <a:gradFill>
              <a:gsLst>
                <a:gs pos="0">
                  <a:srgbClr val="5E9EFF"/>
                </a:gs>
                <a:gs pos="39999">
                  <a:srgbClr val="85C2FF"/>
                </a:gs>
                <a:gs pos="70000">
                  <a:srgbClr val="C4D6EB"/>
                </a:gs>
                <a:gs pos="100000">
                  <a:srgbClr val="FFEBFA"/>
                </a:gs>
              </a:gsLst>
              <a:lin ang="16200000" scaled="1"/>
            </a:gradFill>
          </p:spPr>
          <p:txBody>
            <a:bodyPr wrap="square" rtlCol="0">
              <a:spAutoFit/>
            </a:bodyPr>
            <a:lstStyle/>
            <a:p>
              <a:r>
                <a:rPr lang="en-US" b="1" dirty="0" smtClean="0"/>
                <a:t>Table </a:t>
              </a:r>
              <a:r>
                <a:rPr lang="en-US" b="1" dirty="0" smtClean="0"/>
                <a:t>3  </a:t>
              </a:r>
              <a:r>
                <a:rPr lang="en-US" b="1" dirty="0" smtClean="0"/>
                <a:t>Effects of irrigation </a:t>
              </a:r>
              <a:r>
                <a:rPr lang="en-US" b="1" dirty="0" smtClean="0"/>
                <a:t>and </a:t>
              </a:r>
              <a:r>
                <a:rPr lang="en-US" b="1" dirty="0" smtClean="0"/>
                <a:t>ground cover systems on </a:t>
              </a:r>
              <a:r>
                <a:rPr lang="en-US" b="1" dirty="0" smtClean="0"/>
                <a:t>soil </a:t>
              </a:r>
              <a:r>
                <a:rPr lang="en-US" b="1" dirty="0" smtClean="0"/>
                <a:t>nematodes </a:t>
              </a:r>
              <a:r>
                <a:rPr lang="en-US" b="1" dirty="0" smtClean="0"/>
                <a:t>(Mar. 2009</a:t>
              </a:r>
              <a:r>
                <a:rPr lang="en-US" b="1" dirty="0" smtClean="0"/>
                <a:t>).</a:t>
              </a:r>
              <a:endParaRPr lang="en-US" dirty="0"/>
            </a:p>
          </p:txBody>
        </p:sp>
        <p:sp>
          <p:nvSpPr>
            <p:cNvPr id="1043" name="Rectangle 19"/>
            <p:cNvSpPr>
              <a:spLocks noChangeArrowheads="1"/>
            </p:cNvSpPr>
            <p:nvPr/>
          </p:nvSpPr>
          <p:spPr bwMode="auto">
            <a:xfrm>
              <a:off x="15771560" y="14836776"/>
              <a:ext cx="615950"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0.054</a:t>
              </a:r>
              <a:endParaRPr kumimoji="0" lang="en-US" sz="1800" b="0" i="0" u="none" strike="noStrike" cap="none" normalizeH="0" baseline="0" dirty="0" smtClean="0">
                <a:ln>
                  <a:noFill/>
                </a:ln>
                <a:solidFill>
                  <a:schemeClr val="tx1"/>
                </a:solidFill>
                <a:effectLst/>
                <a:latin typeface="Arial" pitchFamily="34" charset="0"/>
              </a:endParaRPr>
            </a:p>
          </p:txBody>
        </p:sp>
      </p:grpSp>
      <p:sp>
        <p:nvSpPr>
          <p:cNvPr id="1044" name="Rectangle 20"/>
          <p:cNvSpPr>
            <a:spLocks noChangeArrowheads="1"/>
          </p:cNvSpPr>
          <p:nvPr/>
        </p:nvSpPr>
        <p:spPr bwMode="auto">
          <a:xfrm>
            <a:off x="16878300" y="14836776"/>
            <a:ext cx="615950"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0.026</a:t>
            </a:r>
            <a:endParaRPr kumimoji="0" lang="en-US" sz="1800" b="0" i="0" u="none" strike="noStrike" cap="none" normalizeH="0" baseline="0" dirty="0" smtClean="0">
              <a:ln>
                <a:noFill/>
              </a:ln>
              <a:solidFill>
                <a:schemeClr val="tx1"/>
              </a:solidFill>
              <a:effectLst/>
              <a:latin typeface="Arial" pitchFamily="34" charset="0"/>
            </a:endParaRPr>
          </a:p>
        </p:txBody>
      </p:sp>
      <p:sp>
        <p:nvSpPr>
          <p:cNvPr id="1045" name="Rectangle 21"/>
          <p:cNvSpPr>
            <a:spLocks noChangeArrowheads="1"/>
          </p:cNvSpPr>
          <p:nvPr/>
        </p:nvSpPr>
        <p:spPr bwMode="auto">
          <a:xfrm>
            <a:off x="17878425" y="14836776"/>
            <a:ext cx="615950"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0.004</a:t>
            </a:r>
            <a:endParaRPr kumimoji="0" lang="en-US" sz="1800" b="0" i="0" u="none" strike="noStrike" cap="none" normalizeH="0" baseline="0" dirty="0" smtClean="0">
              <a:ln>
                <a:noFill/>
              </a:ln>
              <a:solidFill>
                <a:schemeClr val="tx1"/>
              </a:solidFill>
              <a:effectLst/>
              <a:latin typeface="Arial" pitchFamily="34" charset="0"/>
            </a:endParaRPr>
          </a:p>
        </p:txBody>
      </p:sp>
      <p:sp>
        <p:nvSpPr>
          <p:cNvPr id="1046" name="Rectangle 22"/>
          <p:cNvSpPr>
            <a:spLocks noChangeArrowheads="1"/>
          </p:cNvSpPr>
          <p:nvPr/>
        </p:nvSpPr>
        <p:spPr bwMode="auto">
          <a:xfrm>
            <a:off x="18896479" y="14836776"/>
            <a:ext cx="375103" cy="2308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0.42</a:t>
            </a:r>
            <a:endParaRPr kumimoji="0" lang="en-US" sz="1800" b="0" i="0" u="none" strike="noStrike" cap="none" normalizeH="0" baseline="0" dirty="0" smtClean="0">
              <a:ln>
                <a:noFill/>
              </a:ln>
              <a:solidFill>
                <a:schemeClr val="tx1"/>
              </a:solidFill>
              <a:effectLst/>
              <a:latin typeface="Arial" pitchFamily="34" charset="0"/>
            </a:endParaRPr>
          </a:p>
        </p:txBody>
      </p:sp>
      <p:sp>
        <p:nvSpPr>
          <p:cNvPr id="1047" name="Rectangle 23"/>
          <p:cNvSpPr>
            <a:spLocks noChangeArrowheads="1"/>
          </p:cNvSpPr>
          <p:nvPr/>
        </p:nvSpPr>
        <p:spPr bwMode="auto">
          <a:xfrm>
            <a:off x="13236575" y="15071726"/>
            <a:ext cx="547688"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MSR</a:t>
            </a:r>
            <a:endParaRPr kumimoji="0" lang="en-US" sz="1800" b="0" i="0" u="none" strike="noStrike" cap="none" normalizeH="0" baseline="0" dirty="0" smtClean="0">
              <a:ln>
                <a:noFill/>
              </a:ln>
              <a:solidFill>
                <a:schemeClr val="tx1"/>
              </a:solidFill>
              <a:effectLst/>
              <a:latin typeface="Arial" pitchFamily="34" charset="0"/>
            </a:endParaRPr>
          </a:p>
        </p:txBody>
      </p:sp>
      <p:sp>
        <p:nvSpPr>
          <p:cNvPr id="1048" name="Rectangle 24"/>
          <p:cNvSpPr>
            <a:spLocks noChangeArrowheads="1"/>
          </p:cNvSpPr>
          <p:nvPr/>
        </p:nvSpPr>
        <p:spPr bwMode="auto">
          <a:xfrm>
            <a:off x="14825663" y="15071726"/>
            <a:ext cx="375103" cy="2308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0.22</a:t>
            </a:r>
            <a:endParaRPr kumimoji="0" lang="en-US" sz="1800" b="0" i="0" u="none" strike="noStrike" cap="none" normalizeH="0" baseline="0" dirty="0" smtClean="0">
              <a:ln>
                <a:noFill/>
              </a:ln>
              <a:solidFill>
                <a:schemeClr val="tx1"/>
              </a:solidFill>
              <a:effectLst/>
              <a:latin typeface="Arial" pitchFamily="34" charset="0"/>
            </a:endParaRPr>
          </a:p>
        </p:txBody>
      </p:sp>
      <p:sp>
        <p:nvSpPr>
          <p:cNvPr id="1049" name="Rectangle 25"/>
          <p:cNvSpPr>
            <a:spLocks noChangeArrowheads="1"/>
          </p:cNvSpPr>
          <p:nvPr/>
        </p:nvSpPr>
        <p:spPr bwMode="auto">
          <a:xfrm>
            <a:off x="15892463" y="15071726"/>
            <a:ext cx="615950"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0.024</a:t>
            </a:r>
            <a:endParaRPr kumimoji="0" lang="en-US" sz="1800" b="0" i="0" u="none" strike="noStrike" cap="none" normalizeH="0" baseline="0" dirty="0" smtClean="0">
              <a:ln>
                <a:noFill/>
              </a:ln>
              <a:solidFill>
                <a:schemeClr val="tx1"/>
              </a:solidFill>
              <a:effectLst/>
              <a:latin typeface="Arial" pitchFamily="34" charset="0"/>
            </a:endParaRPr>
          </a:p>
        </p:txBody>
      </p:sp>
      <p:sp>
        <p:nvSpPr>
          <p:cNvPr id="1050" name="Rectangle 26"/>
          <p:cNvSpPr>
            <a:spLocks noChangeArrowheads="1"/>
          </p:cNvSpPr>
          <p:nvPr/>
        </p:nvSpPr>
        <p:spPr bwMode="auto">
          <a:xfrm>
            <a:off x="16878300" y="15071726"/>
            <a:ext cx="615950"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0.043</a:t>
            </a:r>
            <a:endParaRPr kumimoji="0" lang="en-US" sz="1800" b="0" i="0" u="none" strike="noStrike" cap="none" normalizeH="0" baseline="0" dirty="0" smtClean="0">
              <a:ln>
                <a:noFill/>
              </a:ln>
              <a:solidFill>
                <a:schemeClr val="tx1"/>
              </a:solidFill>
              <a:effectLst/>
              <a:latin typeface="Arial" pitchFamily="34" charset="0"/>
            </a:endParaRPr>
          </a:p>
        </p:txBody>
      </p:sp>
      <p:sp>
        <p:nvSpPr>
          <p:cNvPr id="1051" name="Rectangle 27"/>
          <p:cNvSpPr>
            <a:spLocks noChangeArrowheads="1"/>
          </p:cNvSpPr>
          <p:nvPr/>
        </p:nvSpPr>
        <p:spPr bwMode="auto">
          <a:xfrm>
            <a:off x="17878425" y="15071726"/>
            <a:ext cx="615950"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0.008</a:t>
            </a:r>
            <a:endParaRPr kumimoji="0" lang="en-US" sz="1800" b="0" i="0" u="none" strike="noStrike" cap="none" normalizeH="0" baseline="0" dirty="0" smtClean="0">
              <a:ln>
                <a:noFill/>
              </a:ln>
              <a:solidFill>
                <a:schemeClr val="tx1"/>
              </a:solidFill>
              <a:effectLst/>
              <a:latin typeface="Arial" pitchFamily="34" charset="0"/>
            </a:endParaRPr>
          </a:p>
        </p:txBody>
      </p:sp>
      <p:sp>
        <p:nvSpPr>
          <p:cNvPr id="1052" name="Rectangle 28"/>
          <p:cNvSpPr>
            <a:spLocks noChangeArrowheads="1"/>
          </p:cNvSpPr>
          <p:nvPr/>
        </p:nvSpPr>
        <p:spPr bwMode="auto">
          <a:xfrm>
            <a:off x="18878550" y="15071726"/>
            <a:ext cx="375103" cy="2308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0.29</a:t>
            </a:r>
            <a:endParaRPr kumimoji="0" lang="en-US" sz="1800" b="0" i="0" u="none" strike="noStrike" cap="none" normalizeH="0" baseline="0" dirty="0" smtClean="0">
              <a:ln>
                <a:noFill/>
              </a:ln>
              <a:solidFill>
                <a:schemeClr val="tx1"/>
              </a:solidFill>
              <a:effectLst/>
              <a:latin typeface="Arial" pitchFamily="34" charset="0"/>
            </a:endParaRPr>
          </a:p>
        </p:txBody>
      </p:sp>
      <p:sp>
        <p:nvSpPr>
          <p:cNvPr id="1053" name="Rectangle 29"/>
          <p:cNvSpPr>
            <a:spLocks noChangeArrowheads="1"/>
          </p:cNvSpPr>
          <p:nvPr/>
        </p:nvSpPr>
        <p:spPr bwMode="auto">
          <a:xfrm>
            <a:off x="13236575" y="15306676"/>
            <a:ext cx="1204913"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Significance</a:t>
            </a:r>
            <a:endParaRPr kumimoji="0" lang="en-US" sz="1800" b="0" i="0" u="none" strike="noStrike" cap="none" normalizeH="0" baseline="0" dirty="0" smtClean="0">
              <a:ln>
                <a:noFill/>
              </a:ln>
              <a:solidFill>
                <a:schemeClr val="tx1"/>
              </a:solidFill>
              <a:effectLst/>
              <a:latin typeface="Arial" pitchFamily="34" charset="0"/>
            </a:endParaRPr>
          </a:p>
        </p:txBody>
      </p:sp>
      <p:sp>
        <p:nvSpPr>
          <p:cNvPr id="1054" name="Rectangle 30"/>
          <p:cNvSpPr>
            <a:spLocks noChangeArrowheads="1"/>
          </p:cNvSpPr>
          <p:nvPr/>
        </p:nvSpPr>
        <p:spPr bwMode="auto">
          <a:xfrm>
            <a:off x="14962188" y="15306676"/>
            <a:ext cx="75342" cy="2308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055" name="Rectangle 31"/>
          <p:cNvSpPr>
            <a:spLocks noChangeArrowheads="1"/>
          </p:cNvSpPr>
          <p:nvPr/>
        </p:nvSpPr>
        <p:spPr bwMode="auto">
          <a:xfrm>
            <a:off x="16030575" y="15306676"/>
            <a:ext cx="75342" cy="2308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056" name="Rectangle 32"/>
          <p:cNvSpPr>
            <a:spLocks noChangeArrowheads="1"/>
          </p:cNvSpPr>
          <p:nvPr/>
        </p:nvSpPr>
        <p:spPr bwMode="auto">
          <a:xfrm>
            <a:off x="17016413" y="15306676"/>
            <a:ext cx="75342" cy="2308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057" name="Rectangle 33"/>
          <p:cNvSpPr>
            <a:spLocks noChangeArrowheads="1"/>
          </p:cNvSpPr>
          <p:nvPr/>
        </p:nvSpPr>
        <p:spPr bwMode="auto">
          <a:xfrm>
            <a:off x="18014950" y="15306676"/>
            <a:ext cx="75342" cy="2308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058" name="Rectangle 34"/>
          <p:cNvSpPr>
            <a:spLocks noChangeArrowheads="1"/>
          </p:cNvSpPr>
          <p:nvPr/>
        </p:nvSpPr>
        <p:spPr bwMode="auto">
          <a:xfrm>
            <a:off x="19015075" y="15306676"/>
            <a:ext cx="75342" cy="2308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059" name="Rectangle 35"/>
          <p:cNvSpPr>
            <a:spLocks noChangeArrowheads="1"/>
          </p:cNvSpPr>
          <p:nvPr/>
        </p:nvSpPr>
        <p:spPr bwMode="auto">
          <a:xfrm>
            <a:off x="13236575" y="15541626"/>
            <a:ext cx="396875"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NC</a:t>
            </a:r>
            <a:endParaRPr kumimoji="0" lang="en-US" sz="1800" b="0" i="0" u="none" strike="noStrike" cap="none" normalizeH="0" baseline="0" dirty="0" smtClean="0">
              <a:ln>
                <a:noFill/>
              </a:ln>
              <a:solidFill>
                <a:schemeClr val="tx1"/>
              </a:solidFill>
              <a:effectLst/>
              <a:latin typeface="Arial" pitchFamily="34" charset="0"/>
            </a:endParaRPr>
          </a:p>
        </p:txBody>
      </p:sp>
      <p:sp>
        <p:nvSpPr>
          <p:cNvPr id="1060" name="Rectangle 36"/>
          <p:cNvSpPr>
            <a:spLocks noChangeArrowheads="1"/>
          </p:cNvSpPr>
          <p:nvPr/>
        </p:nvSpPr>
        <p:spPr bwMode="auto">
          <a:xfrm>
            <a:off x="14825663" y="15541626"/>
            <a:ext cx="375103" cy="2308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0.23</a:t>
            </a:r>
            <a:endParaRPr kumimoji="0" lang="en-US" sz="1800" b="0" i="0" u="none" strike="noStrike" cap="none" normalizeH="0" baseline="0" dirty="0" smtClean="0">
              <a:ln>
                <a:noFill/>
              </a:ln>
              <a:solidFill>
                <a:schemeClr val="tx1"/>
              </a:solidFill>
              <a:effectLst/>
              <a:latin typeface="Arial" pitchFamily="34" charset="0"/>
            </a:endParaRPr>
          </a:p>
        </p:txBody>
      </p:sp>
      <p:sp>
        <p:nvSpPr>
          <p:cNvPr id="1061" name="Rectangle 37"/>
          <p:cNvSpPr>
            <a:spLocks noChangeArrowheads="1"/>
          </p:cNvSpPr>
          <p:nvPr/>
        </p:nvSpPr>
        <p:spPr bwMode="auto">
          <a:xfrm>
            <a:off x="15892463" y="15541626"/>
            <a:ext cx="615950"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0.030</a:t>
            </a:r>
            <a:endParaRPr kumimoji="0" lang="en-US" sz="1800" b="0" i="0" u="none" strike="noStrike" cap="none" normalizeH="0" baseline="0" dirty="0" smtClean="0">
              <a:ln>
                <a:noFill/>
              </a:ln>
              <a:solidFill>
                <a:schemeClr val="tx1"/>
              </a:solidFill>
              <a:effectLst/>
              <a:latin typeface="Arial" pitchFamily="34" charset="0"/>
            </a:endParaRPr>
          </a:p>
        </p:txBody>
      </p:sp>
      <p:sp>
        <p:nvSpPr>
          <p:cNvPr id="1062" name="Rectangle 38"/>
          <p:cNvSpPr>
            <a:spLocks noChangeArrowheads="1"/>
          </p:cNvSpPr>
          <p:nvPr/>
        </p:nvSpPr>
        <p:spPr bwMode="auto">
          <a:xfrm>
            <a:off x="16878300" y="15541626"/>
            <a:ext cx="615950"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0.046</a:t>
            </a:r>
            <a:endParaRPr kumimoji="0" lang="en-US" sz="1800" b="0" i="0" u="none" strike="noStrike" cap="none" normalizeH="0" baseline="0" dirty="0" smtClean="0">
              <a:ln>
                <a:noFill/>
              </a:ln>
              <a:solidFill>
                <a:schemeClr val="tx1"/>
              </a:solidFill>
              <a:effectLst/>
              <a:latin typeface="Arial" pitchFamily="34" charset="0"/>
            </a:endParaRPr>
          </a:p>
        </p:txBody>
      </p:sp>
      <p:sp>
        <p:nvSpPr>
          <p:cNvPr id="1063" name="Rectangle 39"/>
          <p:cNvSpPr>
            <a:spLocks noChangeArrowheads="1"/>
          </p:cNvSpPr>
          <p:nvPr/>
        </p:nvSpPr>
        <p:spPr bwMode="auto">
          <a:xfrm>
            <a:off x="17878425" y="15541626"/>
            <a:ext cx="615950"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0.003</a:t>
            </a:r>
            <a:endParaRPr kumimoji="0" lang="en-US" sz="1800" b="0" i="0" u="none" strike="noStrike" cap="none" normalizeH="0" baseline="0" dirty="0" smtClean="0">
              <a:ln>
                <a:noFill/>
              </a:ln>
              <a:solidFill>
                <a:schemeClr val="tx1"/>
              </a:solidFill>
              <a:effectLst/>
              <a:latin typeface="Arial" pitchFamily="34" charset="0"/>
            </a:endParaRPr>
          </a:p>
        </p:txBody>
      </p:sp>
      <p:sp>
        <p:nvSpPr>
          <p:cNvPr id="1064" name="Rectangle 40"/>
          <p:cNvSpPr>
            <a:spLocks noChangeArrowheads="1"/>
          </p:cNvSpPr>
          <p:nvPr/>
        </p:nvSpPr>
        <p:spPr bwMode="auto">
          <a:xfrm>
            <a:off x="18878550" y="15541626"/>
            <a:ext cx="375103" cy="2308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0.30</a:t>
            </a:r>
            <a:endParaRPr kumimoji="0" lang="en-US" sz="1800" b="0" i="0" u="none" strike="noStrike" cap="none" normalizeH="0" baseline="0" dirty="0" smtClean="0">
              <a:ln>
                <a:noFill/>
              </a:ln>
              <a:solidFill>
                <a:schemeClr val="tx1"/>
              </a:solidFill>
              <a:effectLst/>
              <a:latin typeface="Arial" pitchFamily="34" charset="0"/>
            </a:endParaRPr>
          </a:p>
        </p:txBody>
      </p:sp>
      <p:sp>
        <p:nvSpPr>
          <p:cNvPr id="1065" name="Rectangle 41"/>
          <p:cNvSpPr>
            <a:spLocks noChangeArrowheads="1"/>
          </p:cNvSpPr>
          <p:nvPr/>
        </p:nvSpPr>
        <p:spPr bwMode="auto">
          <a:xfrm>
            <a:off x="13236575" y="15778163"/>
            <a:ext cx="396875"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SM</a:t>
            </a:r>
            <a:endParaRPr kumimoji="0" lang="en-US" sz="1800" b="0" i="0" u="none" strike="noStrike" cap="none" normalizeH="0" baseline="0" dirty="0" smtClean="0">
              <a:ln>
                <a:noFill/>
              </a:ln>
              <a:solidFill>
                <a:schemeClr val="tx1"/>
              </a:solidFill>
              <a:effectLst/>
              <a:latin typeface="Arial" pitchFamily="34" charset="0"/>
            </a:endParaRPr>
          </a:p>
        </p:txBody>
      </p:sp>
      <p:sp>
        <p:nvSpPr>
          <p:cNvPr id="1066" name="Rectangle 42"/>
          <p:cNvSpPr>
            <a:spLocks noChangeArrowheads="1"/>
          </p:cNvSpPr>
          <p:nvPr/>
        </p:nvSpPr>
        <p:spPr bwMode="auto">
          <a:xfrm>
            <a:off x="14825663" y="15778163"/>
            <a:ext cx="375103" cy="2308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0.33</a:t>
            </a:r>
            <a:endParaRPr kumimoji="0" lang="en-US" sz="1800" b="0" i="0" u="none" strike="noStrike" cap="none" normalizeH="0" baseline="0" dirty="0" smtClean="0">
              <a:ln>
                <a:noFill/>
              </a:ln>
              <a:solidFill>
                <a:schemeClr val="tx1"/>
              </a:solidFill>
              <a:effectLst/>
              <a:latin typeface="Arial" pitchFamily="34" charset="0"/>
            </a:endParaRPr>
          </a:p>
        </p:txBody>
      </p:sp>
      <p:sp>
        <p:nvSpPr>
          <p:cNvPr id="1067" name="Rectangle 43"/>
          <p:cNvSpPr>
            <a:spLocks noChangeArrowheads="1"/>
          </p:cNvSpPr>
          <p:nvPr/>
        </p:nvSpPr>
        <p:spPr bwMode="auto">
          <a:xfrm>
            <a:off x="15892463" y="15778163"/>
            <a:ext cx="615950"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0.048</a:t>
            </a:r>
            <a:endParaRPr kumimoji="0" lang="en-US" sz="1800" b="0" i="0" u="none" strike="noStrike" cap="none" normalizeH="0" baseline="0" dirty="0" smtClean="0">
              <a:ln>
                <a:noFill/>
              </a:ln>
              <a:solidFill>
                <a:schemeClr val="tx1"/>
              </a:solidFill>
              <a:effectLst/>
              <a:latin typeface="Arial" pitchFamily="34" charset="0"/>
            </a:endParaRPr>
          </a:p>
        </p:txBody>
      </p:sp>
      <p:sp>
        <p:nvSpPr>
          <p:cNvPr id="1068" name="Rectangle 44"/>
          <p:cNvSpPr>
            <a:spLocks noChangeArrowheads="1"/>
          </p:cNvSpPr>
          <p:nvPr/>
        </p:nvSpPr>
        <p:spPr bwMode="auto">
          <a:xfrm>
            <a:off x="16878300" y="15778163"/>
            <a:ext cx="615950"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0.025</a:t>
            </a:r>
            <a:endParaRPr kumimoji="0" lang="en-US" sz="1800" b="0" i="0" u="none" strike="noStrike" cap="none" normalizeH="0" baseline="0" dirty="0" smtClean="0">
              <a:ln>
                <a:noFill/>
              </a:ln>
              <a:solidFill>
                <a:schemeClr val="tx1"/>
              </a:solidFill>
              <a:effectLst/>
              <a:latin typeface="Arial" pitchFamily="34" charset="0"/>
            </a:endParaRPr>
          </a:p>
        </p:txBody>
      </p:sp>
      <p:sp>
        <p:nvSpPr>
          <p:cNvPr id="1069" name="Rectangle 45"/>
          <p:cNvSpPr>
            <a:spLocks noChangeArrowheads="1"/>
          </p:cNvSpPr>
          <p:nvPr/>
        </p:nvSpPr>
        <p:spPr bwMode="auto">
          <a:xfrm>
            <a:off x="17878425" y="15778163"/>
            <a:ext cx="615950"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0.008</a:t>
            </a:r>
            <a:endParaRPr kumimoji="0" lang="en-US" sz="1800" b="0" i="0" u="none" strike="noStrike" cap="none" normalizeH="0" baseline="0" dirty="0" smtClean="0">
              <a:ln>
                <a:noFill/>
              </a:ln>
              <a:solidFill>
                <a:schemeClr val="tx1"/>
              </a:solidFill>
              <a:effectLst/>
              <a:latin typeface="Arial" pitchFamily="34" charset="0"/>
            </a:endParaRPr>
          </a:p>
        </p:txBody>
      </p:sp>
      <p:sp>
        <p:nvSpPr>
          <p:cNvPr id="1070" name="Rectangle 46"/>
          <p:cNvSpPr>
            <a:spLocks noChangeArrowheads="1"/>
          </p:cNvSpPr>
          <p:nvPr/>
        </p:nvSpPr>
        <p:spPr bwMode="auto">
          <a:xfrm>
            <a:off x="18878550" y="15778163"/>
            <a:ext cx="375103" cy="2308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0.41</a:t>
            </a:r>
            <a:endParaRPr kumimoji="0" lang="en-US" sz="1800" b="0" i="0" u="none" strike="noStrike" cap="none" normalizeH="0" baseline="0" dirty="0" smtClean="0">
              <a:ln>
                <a:noFill/>
              </a:ln>
              <a:solidFill>
                <a:schemeClr val="tx1"/>
              </a:solidFill>
              <a:effectLst/>
              <a:latin typeface="Arial" pitchFamily="34" charset="0"/>
            </a:endParaRPr>
          </a:p>
        </p:txBody>
      </p:sp>
      <p:sp>
        <p:nvSpPr>
          <p:cNvPr id="1071" name="Rectangle 47"/>
          <p:cNvSpPr>
            <a:spLocks noChangeArrowheads="1"/>
          </p:cNvSpPr>
          <p:nvPr/>
        </p:nvSpPr>
        <p:spPr bwMode="auto">
          <a:xfrm>
            <a:off x="13236575" y="16013113"/>
            <a:ext cx="1204913" cy="2603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Significance</a:t>
            </a:r>
            <a:endParaRPr kumimoji="0" lang="en-US" sz="1800" b="0" i="0" u="none" strike="noStrike" cap="none" normalizeH="0" baseline="0" dirty="0" smtClean="0">
              <a:ln>
                <a:noFill/>
              </a:ln>
              <a:solidFill>
                <a:schemeClr val="tx1"/>
              </a:solidFill>
              <a:effectLst/>
              <a:latin typeface="Arial" pitchFamily="34" charset="0"/>
            </a:endParaRPr>
          </a:p>
        </p:txBody>
      </p:sp>
      <p:sp>
        <p:nvSpPr>
          <p:cNvPr id="1072" name="Rectangle 48"/>
          <p:cNvSpPr>
            <a:spLocks noChangeArrowheads="1"/>
          </p:cNvSpPr>
          <p:nvPr/>
        </p:nvSpPr>
        <p:spPr bwMode="auto">
          <a:xfrm>
            <a:off x="14962188" y="16013113"/>
            <a:ext cx="75342" cy="2308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073" name="Rectangle 49"/>
          <p:cNvSpPr>
            <a:spLocks noChangeArrowheads="1"/>
          </p:cNvSpPr>
          <p:nvPr/>
        </p:nvSpPr>
        <p:spPr bwMode="auto">
          <a:xfrm>
            <a:off x="16030575" y="16013113"/>
            <a:ext cx="75342" cy="2308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074" name="Rectangle 50"/>
          <p:cNvSpPr>
            <a:spLocks noChangeArrowheads="1"/>
          </p:cNvSpPr>
          <p:nvPr/>
        </p:nvSpPr>
        <p:spPr bwMode="auto">
          <a:xfrm>
            <a:off x="17016413" y="16013113"/>
            <a:ext cx="75342" cy="2308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075" name="Rectangle 51"/>
          <p:cNvSpPr>
            <a:spLocks noChangeArrowheads="1"/>
          </p:cNvSpPr>
          <p:nvPr/>
        </p:nvSpPr>
        <p:spPr bwMode="auto">
          <a:xfrm>
            <a:off x="18014950" y="16013113"/>
            <a:ext cx="75342" cy="2308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076" name="Rectangle 52"/>
          <p:cNvSpPr>
            <a:spLocks noChangeArrowheads="1"/>
          </p:cNvSpPr>
          <p:nvPr/>
        </p:nvSpPr>
        <p:spPr bwMode="auto">
          <a:xfrm>
            <a:off x="19015075" y="16013113"/>
            <a:ext cx="75342" cy="2308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7030A0"/>
                </a:solidFill>
                <a:effectLst/>
                <a:latin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077" name="Rectangle 53"/>
          <p:cNvSpPr>
            <a:spLocks noChangeArrowheads="1"/>
          </p:cNvSpPr>
          <p:nvPr/>
        </p:nvSpPr>
        <p:spPr bwMode="auto">
          <a:xfrm>
            <a:off x="13195300" y="14304963"/>
            <a:ext cx="14288" cy="1588"/>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78" name="Rectangle 54"/>
          <p:cNvSpPr>
            <a:spLocks noChangeArrowheads="1"/>
          </p:cNvSpPr>
          <p:nvPr/>
        </p:nvSpPr>
        <p:spPr bwMode="auto">
          <a:xfrm>
            <a:off x="14509750" y="14304963"/>
            <a:ext cx="14288" cy="1588"/>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79" name="Rectangle 55"/>
          <p:cNvSpPr>
            <a:spLocks noChangeArrowheads="1"/>
          </p:cNvSpPr>
          <p:nvPr/>
        </p:nvSpPr>
        <p:spPr bwMode="auto">
          <a:xfrm>
            <a:off x="15619413" y="14304963"/>
            <a:ext cx="12700" cy="1588"/>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80" name="Rectangle 56"/>
          <p:cNvSpPr>
            <a:spLocks noChangeArrowheads="1"/>
          </p:cNvSpPr>
          <p:nvPr/>
        </p:nvSpPr>
        <p:spPr bwMode="auto">
          <a:xfrm>
            <a:off x="16632238" y="14304963"/>
            <a:ext cx="14288" cy="1588"/>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81" name="Rectangle 57"/>
          <p:cNvSpPr>
            <a:spLocks noChangeArrowheads="1"/>
          </p:cNvSpPr>
          <p:nvPr/>
        </p:nvSpPr>
        <p:spPr bwMode="auto">
          <a:xfrm>
            <a:off x="17591088" y="14304963"/>
            <a:ext cx="14288" cy="1588"/>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82" name="Rectangle 58"/>
          <p:cNvSpPr>
            <a:spLocks noChangeArrowheads="1"/>
          </p:cNvSpPr>
          <p:nvPr/>
        </p:nvSpPr>
        <p:spPr bwMode="auto">
          <a:xfrm>
            <a:off x="18632488" y="14304963"/>
            <a:ext cx="12700" cy="1588"/>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83" name="Line 59"/>
          <p:cNvSpPr>
            <a:spLocks noChangeShapeType="1"/>
          </p:cNvSpPr>
          <p:nvPr/>
        </p:nvSpPr>
        <p:spPr bwMode="auto">
          <a:xfrm>
            <a:off x="13195300" y="14304963"/>
            <a:ext cx="640873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84" name="Rectangle 60"/>
          <p:cNvSpPr>
            <a:spLocks noChangeArrowheads="1"/>
          </p:cNvSpPr>
          <p:nvPr/>
        </p:nvSpPr>
        <p:spPr bwMode="auto">
          <a:xfrm>
            <a:off x="13195300" y="14304963"/>
            <a:ext cx="6408738" cy="12700"/>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85" name="Rectangle 61"/>
          <p:cNvSpPr>
            <a:spLocks noChangeArrowheads="1"/>
          </p:cNvSpPr>
          <p:nvPr/>
        </p:nvSpPr>
        <p:spPr bwMode="auto">
          <a:xfrm>
            <a:off x="19589750" y="14304963"/>
            <a:ext cx="14288" cy="1588"/>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86" name="Line 62"/>
          <p:cNvSpPr>
            <a:spLocks noChangeShapeType="1"/>
          </p:cNvSpPr>
          <p:nvPr/>
        </p:nvSpPr>
        <p:spPr bwMode="auto">
          <a:xfrm>
            <a:off x="13195300" y="14812963"/>
            <a:ext cx="640873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87" name="Rectangle 63"/>
          <p:cNvSpPr>
            <a:spLocks noChangeArrowheads="1"/>
          </p:cNvSpPr>
          <p:nvPr/>
        </p:nvSpPr>
        <p:spPr bwMode="auto">
          <a:xfrm>
            <a:off x="13195300" y="14812963"/>
            <a:ext cx="6408738" cy="11113"/>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88" name="Line 64"/>
          <p:cNvSpPr>
            <a:spLocks noChangeShapeType="1"/>
          </p:cNvSpPr>
          <p:nvPr/>
        </p:nvSpPr>
        <p:spPr bwMode="auto">
          <a:xfrm>
            <a:off x="13195300" y="15517813"/>
            <a:ext cx="640873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89" name="Rectangle 65"/>
          <p:cNvSpPr>
            <a:spLocks noChangeArrowheads="1"/>
          </p:cNvSpPr>
          <p:nvPr/>
        </p:nvSpPr>
        <p:spPr bwMode="auto">
          <a:xfrm>
            <a:off x="13195300" y="15517813"/>
            <a:ext cx="6408738" cy="12700"/>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90" name="Line 66"/>
          <p:cNvSpPr>
            <a:spLocks noChangeShapeType="1"/>
          </p:cNvSpPr>
          <p:nvPr/>
        </p:nvSpPr>
        <p:spPr bwMode="auto">
          <a:xfrm>
            <a:off x="13195300" y="16222663"/>
            <a:ext cx="640873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91" name="Rectangle 67"/>
          <p:cNvSpPr>
            <a:spLocks noChangeArrowheads="1"/>
          </p:cNvSpPr>
          <p:nvPr/>
        </p:nvSpPr>
        <p:spPr bwMode="auto">
          <a:xfrm>
            <a:off x="13195300" y="16222663"/>
            <a:ext cx="6408738" cy="12700"/>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92" name="Line 68"/>
          <p:cNvSpPr>
            <a:spLocks noChangeShapeType="1"/>
          </p:cNvSpPr>
          <p:nvPr/>
        </p:nvSpPr>
        <p:spPr bwMode="auto">
          <a:xfrm>
            <a:off x="13195300" y="16235363"/>
            <a:ext cx="1588" cy="1588"/>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93" name="Rectangle 69"/>
          <p:cNvSpPr>
            <a:spLocks noChangeArrowheads="1"/>
          </p:cNvSpPr>
          <p:nvPr/>
        </p:nvSpPr>
        <p:spPr bwMode="auto">
          <a:xfrm>
            <a:off x="13195300" y="16235363"/>
            <a:ext cx="14288" cy="12700"/>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94" name="Line 70"/>
          <p:cNvSpPr>
            <a:spLocks noChangeShapeType="1"/>
          </p:cNvSpPr>
          <p:nvPr/>
        </p:nvSpPr>
        <p:spPr bwMode="auto">
          <a:xfrm>
            <a:off x="14509750" y="16235363"/>
            <a:ext cx="1588" cy="1588"/>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95" name="Rectangle 71"/>
          <p:cNvSpPr>
            <a:spLocks noChangeArrowheads="1"/>
          </p:cNvSpPr>
          <p:nvPr/>
        </p:nvSpPr>
        <p:spPr bwMode="auto">
          <a:xfrm>
            <a:off x="14509750" y="16235363"/>
            <a:ext cx="14288" cy="12700"/>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96" name="Line 72"/>
          <p:cNvSpPr>
            <a:spLocks noChangeShapeType="1"/>
          </p:cNvSpPr>
          <p:nvPr/>
        </p:nvSpPr>
        <p:spPr bwMode="auto">
          <a:xfrm>
            <a:off x="15619413" y="16235363"/>
            <a:ext cx="1588" cy="1588"/>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97" name="Rectangle 73"/>
          <p:cNvSpPr>
            <a:spLocks noChangeArrowheads="1"/>
          </p:cNvSpPr>
          <p:nvPr/>
        </p:nvSpPr>
        <p:spPr bwMode="auto">
          <a:xfrm>
            <a:off x="15619413" y="16235363"/>
            <a:ext cx="12700" cy="12700"/>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98" name="Line 74"/>
          <p:cNvSpPr>
            <a:spLocks noChangeShapeType="1"/>
          </p:cNvSpPr>
          <p:nvPr/>
        </p:nvSpPr>
        <p:spPr bwMode="auto">
          <a:xfrm>
            <a:off x="16632238" y="16235363"/>
            <a:ext cx="1588" cy="1588"/>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99" name="Rectangle 75"/>
          <p:cNvSpPr>
            <a:spLocks noChangeArrowheads="1"/>
          </p:cNvSpPr>
          <p:nvPr/>
        </p:nvSpPr>
        <p:spPr bwMode="auto">
          <a:xfrm>
            <a:off x="16632238" y="16235363"/>
            <a:ext cx="14288" cy="12700"/>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00" name="Line 76"/>
          <p:cNvSpPr>
            <a:spLocks noChangeShapeType="1"/>
          </p:cNvSpPr>
          <p:nvPr/>
        </p:nvSpPr>
        <p:spPr bwMode="auto">
          <a:xfrm>
            <a:off x="17591088" y="16235363"/>
            <a:ext cx="1588" cy="1588"/>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01" name="Rectangle 77"/>
          <p:cNvSpPr>
            <a:spLocks noChangeArrowheads="1"/>
          </p:cNvSpPr>
          <p:nvPr/>
        </p:nvSpPr>
        <p:spPr bwMode="auto">
          <a:xfrm>
            <a:off x="17591088" y="16235363"/>
            <a:ext cx="14288" cy="12700"/>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02" name="Line 78"/>
          <p:cNvSpPr>
            <a:spLocks noChangeShapeType="1"/>
          </p:cNvSpPr>
          <p:nvPr/>
        </p:nvSpPr>
        <p:spPr bwMode="auto">
          <a:xfrm>
            <a:off x="18632488" y="16235363"/>
            <a:ext cx="1588" cy="1588"/>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03" name="Rectangle 79"/>
          <p:cNvSpPr>
            <a:spLocks noChangeArrowheads="1"/>
          </p:cNvSpPr>
          <p:nvPr/>
        </p:nvSpPr>
        <p:spPr bwMode="auto">
          <a:xfrm>
            <a:off x="18632488" y="16235363"/>
            <a:ext cx="12700" cy="12700"/>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04" name="Line 80"/>
          <p:cNvSpPr>
            <a:spLocks noChangeShapeType="1"/>
          </p:cNvSpPr>
          <p:nvPr/>
        </p:nvSpPr>
        <p:spPr bwMode="auto">
          <a:xfrm>
            <a:off x="19589750" y="16235363"/>
            <a:ext cx="1588" cy="1588"/>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05" name="Rectangle 81"/>
          <p:cNvSpPr>
            <a:spLocks noChangeArrowheads="1"/>
          </p:cNvSpPr>
          <p:nvPr/>
        </p:nvSpPr>
        <p:spPr bwMode="auto">
          <a:xfrm>
            <a:off x="19589750" y="16235363"/>
            <a:ext cx="14288" cy="12700"/>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06" name="Line 82"/>
          <p:cNvSpPr>
            <a:spLocks noChangeShapeType="1"/>
          </p:cNvSpPr>
          <p:nvPr/>
        </p:nvSpPr>
        <p:spPr bwMode="auto">
          <a:xfrm>
            <a:off x="19604038" y="14304963"/>
            <a:ext cx="1588" cy="1588"/>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07" name="Rectangle 83"/>
          <p:cNvSpPr>
            <a:spLocks noChangeArrowheads="1"/>
          </p:cNvSpPr>
          <p:nvPr/>
        </p:nvSpPr>
        <p:spPr bwMode="auto">
          <a:xfrm>
            <a:off x="19604038" y="14304963"/>
            <a:ext cx="14288" cy="12700"/>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08" name="Line 84"/>
          <p:cNvSpPr>
            <a:spLocks noChangeShapeType="1"/>
          </p:cNvSpPr>
          <p:nvPr/>
        </p:nvSpPr>
        <p:spPr bwMode="auto">
          <a:xfrm>
            <a:off x="19604038" y="14812963"/>
            <a:ext cx="1588" cy="1588"/>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09" name="Rectangle 85"/>
          <p:cNvSpPr>
            <a:spLocks noChangeArrowheads="1"/>
          </p:cNvSpPr>
          <p:nvPr/>
        </p:nvSpPr>
        <p:spPr bwMode="auto">
          <a:xfrm>
            <a:off x="19604038" y="14812963"/>
            <a:ext cx="14288" cy="11113"/>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10" name="Line 86"/>
          <p:cNvSpPr>
            <a:spLocks noChangeShapeType="1"/>
          </p:cNvSpPr>
          <p:nvPr/>
        </p:nvSpPr>
        <p:spPr bwMode="auto">
          <a:xfrm>
            <a:off x="19604038" y="15047913"/>
            <a:ext cx="1588" cy="1588"/>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11" name="Rectangle 87"/>
          <p:cNvSpPr>
            <a:spLocks noChangeArrowheads="1"/>
          </p:cNvSpPr>
          <p:nvPr/>
        </p:nvSpPr>
        <p:spPr bwMode="auto">
          <a:xfrm>
            <a:off x="19604038" y="15047913"/>
            <a:ext cx="14288" cy="11113"/>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12" name="Line 88"/>
          <p:cNvSpPr>
            <a:spLocks noChangeShapeType="1"/>
          </p:cNvSpPr>
          <p:nvPr/>
        </p:nvSpPr>
        <p:spPr bwMode="auto">
          <a:xfrm>
            <a:off x="19604038" y="15282863"/>
            <a:ext cx="1588" cy="1588"/>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13" name="Rectangle 89"/>
          <p:cNvSpPr>
            <a:spLocks noChangeArrowheads="1"/>
          </p:cNvSpPr>
          <p:nvPr/>
        </p:nvSpPr>
        <p:spPr bwMode="auto">
          <a:xfrm>
            <a:off x="19604038" y="15282863"/>
            <a:ext cx="14288" cy="12700"/>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14" name="Line 90"/>
          <p:cNvSpPr>
            <a:spLocks noChangeShapeType="1"/>
          </p:cNvSpPr>
          <p:nvPr/>
        </p:nvSpPr>
        <p:spPr bwMode="auto">
          <a:xfrm>
            <a:off x="19604038" y="15517813"/>
            <a:ext cx="1588" cy="1588"/>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15" name="Rectangle 91"/>
          <p:cNvSpPr>
            <a:spLocks noChangeArrowheads="1"/>
          </p:cNvSpPr>
          <p:nvPr/>
        </p:nvSpPr>
        <p:spPr bwMode="auto">
          <a:xfrm>
            <a:off x="19604038" y="15517813"/>
            <a:ext cx="14288" cy="12700"/>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16" name="Line 92"/>
          <p:cNvSpPr>
            <a:spLocks noChangeShapeType="1"/>
          </p:cNvSpPr>
          <p:nvPr/>
        </p:nvSpPr>
        <p:spPr bwMode="auto">
          <a:xfrm>
            <a:off x="19604038" y="15752763"/>
            <a:ext cx="1588" cy="1588"/>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17" name="Rectangle 93"/>
          <p:cNvSpPr>
            <a:spLocks noChangeArrowheads="1"/>
          </p:cNvSpPr>
          <p:nvPr/>
        </p:nvSpPr>
        <p:spPr bwMode="auto">
          <a:xfrm>
            <a:off x="19604038" y="15752763"/>
            <a:ext cx="14288" cy="12700"/>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18" name="Line 94"/>
          <p:cNvSpPr>
            <a:spLocks noChangeShapeType="1"/>
          </p:cNvSpPr>
          <p:nvPr/>
        </p:nvSpPr>
        <p:spPr bwMode="auto">
          <a:xfrm>
            <a:off x="19604038" y="15987713"/>
            <a:ext cx="1588" cy="1588"/>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19" name="Rectangle 95"/>
          <p:cNvSpPr>
            <a:spLocks noChangeArrowheads="1"/>
          </p:cNvSpPr>
          <p:nvPr/>
        </p:nvSpPr>
        <p:spPr bwMode="auto">
          <a:xfrm>
            <a:off x="19604038" y="15987713"/>
            <a:ext cx="14288" cy="12700"/>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20" name="Line 96"/>
          <p:cNvSpPr>
            <a:spLocks noChangeShapeType="1"/>
          </p:cNvSpPr>
          <p:nvPr/>
        </p:nvSpPr>
        <p:spPr bwMode="auto">
          <a:xfrm>
            <a:off x="19604038" y="16222663"/>
            <a:ext cx="1588" cy="1588"/>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21" name="Rectangle 97"/>
          <p:cNvSpPr>
            <a:spLocks noChangeArrowheads="1"/>
          </p:cNvSpPr>
          <p:nvPr/>
        </p:nvSpPr>
        <p:spPr bwMode="auto">
          <a:xfrm>
            <a:off x="19604038" y="16222663"/>
            <a:ext cx="14288" cy="12700"/>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nvGrpSpPr>
          <p:cNvPr id="1124" name="Group 100"/>
          <p:cNvGrpSpPr>
            <a:grpSpLocks noChangeAspect="1"/>
          </p:cNvGrpSpPr>
          <p:nvPr/>
        </p:nvGrpSpPr>
        <p:grpSpPr bwMode="auto">
          <a:xfrm>
            <a:off x="17481552" y="11314110"/>
            <a:ext cx="4414838" cy="1955799"/>
            <a:chOff x="11012" y="7127"/>
            <a:chExt cx="2781" cy="1232"/>
          </a:xfrm>
        </p:grpSpPr>
        <p:sp>
          <p:nvSpPr>
            <p:cNvPr id="1123" name="AutoShape 99"/>
            <p:cNvSpPr>
              <a:spLocks noChangeAspect="1" noChangeArrowheads="1" noTextEdit="1"/>
            </p:cNvSpPr>
            <p:nvPr/>
          </p:nvSpPr>
          <p:spPr bwMode="auto">
            <a:xfrm>
              <a:off x="11012" y="7127"/>
              <a:ext cx="2772" cy="12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25" name="Rectangle 101"/>
            <p:cNvSpPr>
              <a:spLocks noChangeArrowheads="1"/>
            </p:cNvSpPr>
            <p:nvPr/>
          </p:nvSpPr>
          <p:spPr bwMode="auto">
            <a:xfrm>
              <a:off x="11012" y="7127"/>
              <a:ext cx="2772" cy="1205"/>
            </a:xfrm>
            <a:prstGeom prst="rect">
              <a:avLst/>
            </a:prstGeom>
            <a:solidFill>
              <a:srgbClr val="EAF1DD"/>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26" name="Rectangle 102"/>
            <p:cNvSpPr>
              <a:spLocks noChangeArrowheads="1"/>
            </p:cNvSpPr>
            <p:nvPr/>
          </p:nvSpPr>
          <p:spPr bwMode="auto">
            <a:xfrm>
              <a:off x="11038" y="7145"/>
              <a:ext cx="654" cy="1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Treatment</a:t>
              </a:r>
              <a:endParaRPr kumimoji="0" lang="en-US" sz="1800" b="0" i="0" u="none" strike="noStrike" cap="none" normalizeH="0" baseline="0" dirty="0" smtClean="0">
                <a:ln>
                  <a:noFill/>
                </a:ln>
                <a:solidFill>
                  <a:schemeClr val="tx1"/>
                </a:solidFill>
                <a:effectLst/>
                <a:latin typeface="Arial" pitchFamily="34" charset="0"/>
              </a:endParaRPr>
            </a:p>
          </p:txBody>
        </p:sp>
        <p:sp>
          <p:nvSpPr>
            <p:cNvPr id="1127" name="Rectangle 103"/>
            <p:cNvSpPr>
              <a:spLocks noChangeArrowheads="1"/>
            </p:cNvSpPr>
            <p:nvPr/>
          </p:nvSpPr>
          <p:spPr bwMode="auto">
            <a:xfrm>
              <a:off x="11864" y="7145"/>
              <a:ext cx="689" cy="1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Flagellates</a:t>
              </a:r>
              <a:endParaRPr kumimoji="0" lang="en-US" sz="1800" b="0" i="0" u="none" strike="noStrike" cap="none" normalizeH="0" baseline="0" dirty="0" smtClean="0">
                <a:ln>
                  <a:noFill/>
                </a:ln>
                <a:solidFill>
                  <a:schemeClr val="tx1"/>
                </a:solidFill>
                <a:effectLst/>
                <a:latin typeface="Arial" pitchFamily="34" charset="0"/>
              </a:endParaRPr>
            </a:p>
          </p:txBody>
        </p:sp>
        <p:sp>
          <p:nvSpPr>
            <p:cNvPr id="1128" name="Rectangle 104"/>
            <p:cNvSpPr>
              <a:spLocks noChangeArrowheads="1"/>
            </p:cNvSpPr>
            <p:nvPr/>
          </p:nvSpPr>
          <p:spPr bwMode="auto">
            <a:xfrm>
              <a:off x="12562" y="7145"/>
              <a:ext cx="542" cy="1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Amoeba</a:t>
              </a:r>
              <a:endParaRPr kumimoji="0" lang="en-US" sz="1800" b="0" i="0" u="none" strike="noStrike" cap="none" normalizeH="0" baseline="0" dirty="0" smtClean="0">
                <a:ln>
                  <a:noFill/>
                </a:ln>
                <a:solidFill>
                  <a:schemeClr val="tx1"/>
                </a:solidFill>
                <a:effectLst/>
                <a:latin typeface="Arial" pitchFamily="34" charset="0"/>
              </a:endParaRPr>
            </a:p>
          </p:txBody>
        </p:sp>
        <p:sp>
          <p:nvSpPr>
            <p:cNvPr id="1129" name="Rectangle 105"/>
            <p:cNvSpPr>
              <a:spLocks noChangeArrowheads="1"/>
            </p:cNvSpPr>
            <p:nvPr/>
          </p:nvSpPr>
          <p:spPr bwMode="auto">
            <a:xfrm>
              <a:off x="13199" y="7145"/>
              <a:ext cx="482" cy="1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Ciliates</a:t>
              </a:r>
              <a:endParaRPr kumimoji="0" lang="en-US" sz="1800" b="0" i="0" u="none" strike="noStrike" cap="none" normalizeH="0" baseline="0" dirty="0" smtClean="0">
                <a:ln>
                  <a:noFill/>
                </a:ln>
                <a:solidFill>
                  <a:schemeClr val="tx1"/>
                </a:solidFill>
                <a:effectLst/>
                <a:latin typeface="Arial" pitchFamily="34" charset="0"/>
              </a:endParaRPr>
            </a:p>
          </p:txBody>
        </p:sp>
        <p:sp>
          <p:nvSpPr>
            <p:cNvPr id="1130" name="Rectangle 106"/>
            <p:cNvSpPr>
              <a:spLocks noChangeArrowheads="1"/>
            </p:cNvSpPr>
            <p:nvPr/>
          </p:nvSpPr>
          <p:spPr bwMode="auto">
            <a:xfrm>
              <a:off x="11038" y="7316"/>
              <a:ext cx="336" cy="1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DDR</a:t>
              </a:r>
              <a:endParaRPr kumimoji="0" lang="en-US" sz="1800" b="0" i="0" u="none" strike="noStrike" cap="none" normalizeH="0" baseline="0" dirty="0" smtClean="0">
                <a:ln>
                  <a:noFill/>
                </a:ln>
                <a:solidFill>
                  <a:schemeClr val="tx1"/>
                </a:solidFill>
                <a:effectLst/>
                <a:latin typeface="Arial" pitchFamily="34" charset="0"/>
              </a:endParaRPr>
            </a:p>
          </p:txBody>
        </p:sp>
        <p:sp>
          <p:nvSpPr>
            <p:cNvPr id="1131" name="Rectangle 107"/>
            <p:cNvSpPr>
              <a:spLocks noChangeArrowheads="1"/>
            </p:cNvSpPr>
            <p:nvPr/>
          </p:nvSpPr>
          <p:spPr bwMode="auto">
            <a:xfrm>
              <a:off x="12036" y="7316"/>
              <a:ext cx="387" cy="1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165.0</a:t>
              </a:r>
              <a:endParaRPr kumimoji="0" lang="en-US" sz="1800" b="0" i="0" u="none" strike="noStrike" cap="none" normalizeH="0" baseline="0" dirty="0" smtClean="0">
                <a:ln>
                  <a:noFill/>
                </a:ln>
                <a:solidFill>
                  <a:schemeClr val="tx1"/>
                </a:solidFill>
                <a:effectLst/>
                <a:latin typeface="Arial" pitchFamily="34" charset="0"/>
              </a:endParaRPr>
            </a:p>
          </p:txBody>
        </p:sp>
        <p:sp>
          <p:nvSpPr>
            <p:cNvPr id="1132" name="Rectangle 108"/>
            <p:cNvSpPr>
              <a:spLocks noChangeArrowheads="1"/>
            </p:cNvSpPr>
            <p:nvPr/>
          </p:nvSpPr>
          <p:spPr bwMode="auto">
            <a:xfrm>
              <a:off x="12665" y="7316"/>
              <a:ext cx="456" cy="1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1902.9</a:t>
              </a:r>
              <a:endParaRPr kumimoji="0" lang="en-US" sz="1800" b="0" i="0" u="none" strike="noStrike" cap="none" normalizeH="0" baseline="0" dirty="0" smtClean="0">
                <a:ln>
                  <a:noFill/>
                </a:ln>
                <a:solidFill>
                  <a:schemeClr val="tx1"/>
                </a:solidFill>
                <a:effectLst/>
                <a:latin typeface="Arial" pitchFamily="34" charset="0"/>
              </a:endParaRPr>
            </a:p>
          </p:txBody>
        </p:sp>
        <p:sp>
          <p:nvSpPr>
            <p:cNvPr id="1133" name="Rectangle 109"/>
            <p:cNvSpPr>
              <a:spLocks noChangeArrowheads="1"/>
            </p:cNvSpPr>
            <p:nvPr/>
          </p:nvSpPr>
          <p:spPr bwMode="auto">
            <a:xfrm>
              <a:off x="13388" y="7316"/>
              <a:ext cx="241" cy="1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9.9</a:t>
              </a:r>
              <a:endParaRPr kumimoji="0" lang="en-US" sz="1800" b="0" i="0" u="none" strike="noStrike" cap="none" normalizeH="0" baseline="0" dirty="0" smtClean="0">
                <a:ln>
                  <a:noFill/>
                </a:ln>
                <a:solidFill>
                  <a:schemeClr val="tx1"/>
                </a:solidFill>
                <a:effectLst/>
                <a:latin typeface="Arial" pitchFamily="34" charset="0"/>
              </a:endParaRPr>
            </a:p>
          </p:txBody>
        </p:sp>
        <p:sp>
          <p:nvSpPr>
            <p:cNvPr id="1134" name="Rectangle 110"/>
            <p:cNvSpPr>
              <a:spLocks noChangeArrowheads="1"/>
            </p:cNvSpPr>
            <p:nvPr/>
          </p:nvSpPr>
          <p:spPr bwMode="auto">
            <a:xfrm>
              <a:off x="11038" y="7487"/>
              <a:ext cx="344" cy="1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MSR</a:t>
              </a:r>
              <a:endParaRPr kumimoji="0" lang="en-US" sz="1800" b="0" i="0" u="none" strike="noStrike" cap="none" normalizeH="0" baseline="0" dirty="0" smtClean="0">
                <a:ln>
                  <a:noFill/>
                </a:ln>
                <a:solidFill>
                  <a:schemeClr val="tx1"/>
                </a:solidFill>
                <a:effectLst/>
                <a:latin typeface="Arial" pitchFamily="34" charset="0"/>
              </a:endParaRPr>
            </a:p>
          </p:txBody>
        </p:sp>
        <p:sp>
          <p:nvSpPr>
            <p:cNvPr id="1135" name="Rectangle 111"/>
            <p:cNvSpPr>
              <a:spLocks noChangeArrowheads="1"/>
            </p:cNvSpPr>
            <p:nvPr/>
          </p:nvSpPr>
          <p:spPr bwMode="auto">
            <a:xfrm>
              <a:off x="12036" y="7487"/>
              <a:ext cx="387" cy="1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303.5</a:t>
              </a:r>
              <a:endParaRPr kumimoji="0" lang="en-US" sz="1800" b="0" i="0" u="none" strike="noStrike" cap="none" normalizeH="0" baseline="0" dirty="0" smtClean="0">
                <a:ln>
                  <a:noFill/>
                </a:ln>
                <a:solidFill>
                  <a:schemeClr val="tx1"/>
                </a:solidFill>
                <a:effectLst/>
                <a:latin typeface="Arial" pitchFamily="34" charset="0"/>
              </a:endParaRPr>
            </a:p>
          </p:txBody>
        </p:sp>
        <p:sp>
          <p:nvSpPr>
            <p:cNvPr id="1136" name="Rectangle 112"/>
            <p:cNvSpPr>
              <a:spLocks noChangeArrowheads="1"/>
            </p:cNvSpPr>
            <p:nvPr/>
          </p:nvSpPr>
          <p:spPr bwMode="auto">
            <a:xfrm>
              <a:off x="12665" y="7487"/>
              <a:ext cx="456" cy="1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1827.0</a:t>
              </a:r>
              <a:endParaRPr kumimoji="0" lang="en-US" sz="1800" b="0" i="0" u="none" strike="noStrike" cap="none" normalizeH="0" baseline="0" dirty="0" smtClean="0">
                <a:ln>
                  <a:noFill/>
                </a:ln>
                <a:solidFill>
                  <a:schemeClr val="tx1"/>
                </a:solidFill>
                <a:effectLst/>
                <a:latin typeface="Arial" pitchFamily="34" charset="0"/>
              </a:endParaRPr>
            </a:p>
          </p:txBody>
        </p:sp>
        <p:sp>
          <p:nvSpPr>
            <p:cNvPr id="1137" name="Rectangle 113"/>
            <p:cNvSpPr>
              <a:spLocks noChangeArrowheads="1"/>
            </p:cNvSpPr>
            <p:nvPr/>
          </p:nvSpPr>
          <p:spPr bwMode="auto">
            <a:xfrm>
              <a:off x="13388" y="7487"/>
              <a:ext cx="241" cy="1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9.6</a:t>
              </a:r>
              <a:endParaRPr kumimoji="0" lang="en-US" sz="1800" b="0" i="0" u="none" strike="noStrike" cap="none" normalizeH="0" baseline="0" dirty="0" smtClean="0">
                <a:ln>
                  <a:noFill/>
                </a:ln>
                <a:solidFill>
                  <a:schemeClr val="tx1"/>
                </a:solidFill>
                <a:effectLst/>
                <a:latin typeface="Arial" pitchFamily="34" charset="0"/>
              </a:endParaRPr>
            </a:p>
          </p:txBody>
        </p:sp>
        <p:sp>
          <p:nvSpPr>
            <p:cNvPr id="1138" name="Rectangle 114"/>
            <p:cNvSpPr>
              <a:spLocks noChangeArrowheads="1"/>
            </p:cNvSpPr>
            <p:nvPr/>
          </p:nvSpPr>
          <p:spPr bwMode="auto">
            <a:xfrm>
              <a:off x="11038" y="7658"/>
              <a:ext cx="758" cy="1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Significance</a:t>
              </a:r>
              <a:endParaRPr kumimoji="0" lang="en-US" sz="1800" b="0" i="0" u="none" strike="noStrike" cap="none" normalizeH="0" baseline="0" dirty="0" smtClean="0">
                <a:ln>
                  <a:noFill/>
                </a:ln>
                <a:solidFill>
                  <a:schemeClr val="tx1"/>
                </a:solidFill>
                <a:effectLst/>
                <a:latin typeface="Arial" pitchFamily="34" charset="0"/>
              </a:endParaRPr>
            </a:p>
          </p:txBody>
        </p:sp>
        <p:sp>
          <p:nvSpPr>
            <p:cNvPr id="1139" name="Rectangle 115"/>
            <p:cNvSpPr>
              <a:spLocks noChangeArrowheads="1"/>
            </p:cNvSpPr>
            <p:nvPr/>
          </p:nvSpPr>
          <p:spPr bwMode="auto">
            <a:xfrm>
              <a:off x="12123" y="7658"/>
              <a:ext cx="54" cy="16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140" name="Rectangle 116"/>
            <p:cNvSpPr>
              <a:spLocks noChangeArrowheads="1"/>
            </p:cNvSpPr>
            <p:nvPr/>
          </p:nvSpPr>
          <p:spPr bwMode="auto">
            <a:xfrm>
              <a:off x="12785" y="7658"/>
              <a:ext cx="198" cy="1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ns</a:t>
              </a:r>
              <a:endParaRPr kumimoji="0" lang="en-US" sz="1800" b="0" i="0" u="none" strike="noStrike" cap="none" normalizeH="0" baseline="0" dirty="0" smtClean="0">
                <a:ln>
                  <a:noFill/>
                </a:ln>
                <a:solidFill>
                  <a:schemeClr val="tx1"/>
                </a:solidFill>
                <a:effectLst/>
                <a:latin typeface="Arial" pitchFamily="34" charset="0"/>
              </a:endParaRPr>
            </a:p>
          </p:txBody>
        </p:sp>
        <p:sp>
          <p:nvSpPr>
            <p:cNvPr id="1141" name="Rectangle 117"/>
            <p:cNvSpPr>
              <a:spLocks noChangeArrowheads="1"/>
            </p:cNvSpPr>
            <p:nvPr/>
          </p:nvSpPr>
          <p:spPr bwMode="auto">
            <a:xfrm>
              <a:off x="13405" y="7658"/>
              <a:ext cx="198" cy="1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ns</a:t>
              </a:r>
              <a:endParaRPr kumimoji="0" lang="en-US" sz="1800" b="0" i="0" u="none" strike="noStrike" cap="none" normalizeH="0" baseline="0" dirty="0" smtClean="0">
                <a:ln>
                  <a:noFill/>
                </a:ln>
                <a:solidFill>
                  <a:schemeClr val="tx1"/>
                </a:solidFill>
                <a:effectLst/>
                <a:latin typeface="Arial" pitchFamily="34" charset="0"/>
              </a:endParaRPr>
            </a:p>
          </p:txBody>
        </p:sp>
        <p:sp>
          <p:nvSpPr>
            <p:cNvPr id="1142" name="Rectangle 118"/>
            <p:cNvSpPr>
              <a:spLocks noChangeArrowheads="1"/>
            </p:cNvSpPr>
            <p:nvPr/>
          </p:nvSpPr>
          <p:spPr bwMode="auto">
            <a:xfrm>
              <a:off x="11038" y="7828"/>
              <a:ext cx="250" cy="1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NC</a:t>
              </a:r>
              <a:endParaRPr kumimoji="0" lang="en-US" sz="1800" b="0" i="0" u="none" strike="noStrike" cap="none" normalizeH="0" baseline="0" dirty="0" smtClean="0">
                <a:ln>
                  <a:noFill/>
                </a:ln>
                <a:solidFill>
                  <a:schemeClr val="tx1"/>
                </a:solidFill>
                <a:effectLst/>
                <a:latin typeface="Arial" pitchFamily="34" charset="0"/>
              </a:endParaRPr>
            </a:p>
          </p:txBody>
        </p:sp>
        <p:sp>
          <p:nvSpPr>
            <p:cNvPr id="1143" name="Rectangle 119"/>
            <p:cNvSpPr>
              <a:spLocks noChangeArrowheads="1"/>
            </p:cNvSpPr>
            <p:nvPr/>
          </p:nvSpPr>
          <p:spPr bwMode="auto">
            <a:xfrm>
              <a:off x="12002" y="7828"/>
              <a:ext cx="345" cy="16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313.7</a:t>
              </a:r>
              <a:endParaRPr kumimoji="0" lang="en-US" sz="1800" b="0" i="0" u="none" strike="noStrike" cap="none" normalizeH="0" baseline="0" dirty="0" smtClean="0">
                <a:ln>
                  <a:noFill/>
                </a:ln>
                <a:solidFill>
                  <a:schemeClr val="tx1"/>
                </a:solidFill>
                <a:effectLst/>
                <a:latin typeface="Arial" pitchFamily="34" charset="0"/>
              </a:endParaRPr>
            </a:p>
          </p:txBody>
        </p:sp>
        <p:sp>
          <p:nvSpPr>
            <p:cNvPr id="1144" name="Rectangle 120"/>
            <p:cNvSpPr>
              <a:spLocks noChangeArrowheads="1"/>
            </p:cNvSpPr>
            <p:nvPr/>
          </p:nvSpPr>
          <p:spPr bwMode="auto">
            <a:xfrm>
              <a:off x="12630" y="7828"/>
              <a:ext cx="422" cy="16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3131.6</a:t>
              </a:r>
              <a:endParaRPr kumimoji="0" lang="en-US" sz="1800" b="0" i="0" u="none" strike="noStrike" cap="none" normalizeH="0" baseline="0" dirty="0" smtClean="0">
                <a:ln>
                  <a:noFill/>
                </a:ln>
                <a:solidFill>
                  <a:schemeClr val="tx1"/>
                </a:solidFill>
                <a:effectLst/>
                <a:latin typeface="Arial" pitchFamily="34" charset="0"/>
              </a:endParaRPr>
            </a:p>
          </p:txBody>
        </p:sp>
        <p:sp>
          <p:nvSpPr>
            <p:cNvPr id="1145" name="Rectangle 121"/>
            <p:cNvSpPr>
              <a:spLocks noChangeArrowheads="1"/>
            </p:cNvSpPr>
            <p:nvPr/>
          </p:nvSpPr>
          <p:spPr bwMode="auto">
            <a:xfrm>
              <a:off x="13354" y="7828"/>
              <a:ext cx="192" cy="16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8.9</a:t>
              </a:r>
              <a:endParaRPr kumimoji="0" lang="en-US" sz="1800" b="0" i="0" u="none" strike="noStrike" cap="none" normalizeH="0" baseline="0" dirty="0" smtClean="0">
                <a:ln>
                  <a:noFill/>
                </a:ln>
                <a:solidFill>
                  <a:schemeClr val="tx1"/>
                </a:solidFill>
                <a:effectLst/>
                <a:latin typeface="Arial" pitchFamily="34" charset="0"/>
              </a:endParaRPr>
            </a:p>
          </p:txBody>
        </p:sp>
        <p:sp>
          <p:nvSpPr>
            <p:cNvPr id="1146" name="Rectangle 122"/>
            <p:cNvSpPr>
              <a:spLocks noChangeArrowheads="1"/>
            </p:cNvSpPr>
            <p:nvPr/>
          </p:nvSpPr>
          <p:spPr bwMode="auto">
            <a:xfrm>
              <a:off x="11038" y="7999"/>
              <a:ext cx="258" cy="1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SM</a:t>
              </a:r>
              <a:endParaRPr kumimoji="0" lang="en-US" sz="1800" b="0" i="0" u="none" strike="noStrike" cap="none" normalizeH="0" baseline="0" dirty="0" smtClean="0">
                <a:ln>
                  <a:noFill/>
                </a:ln>
                <a:solidFill>
                  <a:schemeClr val="tx1"/>
                </a:solidFill>
                <a:effectLst/>
                <a:latin typeface="Arial" pitchFamily="34" charset="0"/>
              </a:endParaRPr>
            </a:p>
          </p:txBody>
        </p:sp>
        <p:sp>
          <p:nvSpPr>
            <p:cNvPr id="1147" name="Rectangle 123"/>
            <p:cNvSpPr>
              <a:spLocks noChangeArrowheads="1"/>
            </p:cNvSpPr>
            <p:nvPr/>
          </p:nvSpPr>
          <p:spPr bwMode="auto">
            <a:xfrm>
              <a:off x="12002" y="7999"/>
              <a:ext cx="345" cy="16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154.7</a:t>
              </a:r>
              <a:endParaRPr kumimoji="0" lang="en-US" sz="1800" b="0" i="0" u="none" strike="noStrike" cap="none" normalizeH="0" baseline="0" dirty="0" smtClean="0">
                <a:ln>
                  <a:noFill/>
                </a:ln>
                <a:solidFill>
                  <a:schemeClr val="tx1"/>
                </a:solidFill>
                <a:effectLst/>
                <a:latin typeface="Arial" pitchFamily="34" charset="0"/>
              </a:endParaRPr>
            </a:p>
          </p:txBody>
        </p:sp>
        <p:sp>
          <p:nvSpPr>
            <p:cNvPr id="1148" name="Rectangle 124"/>
            <p:cNvSpPr>
              <a:spLocks noChangeArrowheads="1"/>
            </p:cNvSpPr>
            <p:nvPr/>
          </p:nvSpPr>
          <p:spPr bwMode="auto">
            <a:xfrm>
              <a:off x="12665" y="7999"/>
              <a:ext cx="345" cy="16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598.3</a:t>
              </a:r>
              <a:endParaRPr kumimoji="0" lang="en-US" sz="1800" b="0" i="0" u="none" strike="noStrike" cap="none" normalizeH="0" baseline="0" dirty="0" smtClean="0">
                <a:ln>
                  <a:noFill/>
                </a:ln>
                <a:solidFill>
                  <a:schemeClr val="tx1"/>
                </a:solidFill>
                <a:effectLst/>
                <a:latin typeface="Arial" pitchFamily="34" charset="0"/>
              </a:endParaRPr>
            </a:p>
          </p:txBody>
        </p:sp>
        <p:sp>
          <p:nvSpPr>
            <p:cNvPr id="1149" name="Rectangle 125"/>
            <p:cNvSpPr>
              <a:spLocks noChangeArrowheads="1"/>
            </p:cNvSpPr>
            <p:nvPr/>
          </p:nvSpPr>
          <p:spPr bwMode="auto">
            <a:xfrm>
              <a:off x="13319" y="7999"/>
              <a:ext cx="269" cy="16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10.7</a:t>
              </a:r>
              <a:endParaRPr kumimoji="0" lang="en-US" sz="1800" b="0" i="0" u="none" strike="noStrike" cap="none" normalizeH="0" baseline="0" dirty="0" smtClean="0">
                <a:ln>
                  <a:noFill/>
                </a:ln>
                <a:solidFill>
                  <a:schemeClr val="tx1"/>
                </a:solidFill>
                <a:effectLst/>
                <a:latin typeface="Arial" pitchFamily="34" charset="0"/>
              </a:endParaRPr>
            </a:p>
          </p:txBody>
        </p:sp>
        <p:sp>
          <p:nvSpPr>
            <p:cNvPr id="1150" name="Rectangle 126"/>
            <p:cNvSpPr>
              <a:spLocks noChangeArrowheads="1"/>
            </p:cNvSpPr>
            <p:nvPr/>
          </p:nvSpPr>
          <p:spPr bwMode="auto">
            <a:xfrm>
              <a:off x="11038" y="8170"/>
              <a:ext cx="758" cy="1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Significance</a:t>
              </a:r>
              <a:endParaRPr kumimoji="0" lang="en-US" sz="1800" b="0" i="0" u="none" strike="noStrike" cap="none" normalizeH="0" baseline="0" dirty="0" smtClean="0">
                <a:ln>
                  <a:noFill/>
                </a:ln>
                <a:solidFill>
                  <a:schemeClr val="tx1"/>
                </a:solidFill>
                <a:effectLst/>
                <a:latin typeface="Arial" pitchFamily="34" charset="0"/>
              </a:endParaRPr>
            </a:p>
          </p:txBody>
        </p:sp>
        <p:sp>
          <p:nvSpPr>
            <p:cNvPr id="1151" name="Rectangle 127"/>
            <p:cNvSpPr>
              <a:spLocks noChangeArrowheads="1"/>
            </p:cNvSpPr>
            <p:nvPr/>
          </p:nvSpPr>
          <p:spPr bwMode="auto">
            <a:xfrm>
              <a:off x="12123" y="8170"/>
              <a:ext cx="54" cy="16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152" name="Rectangle 128"/>
            <p:cNvSpPr>
              <a:spLocks noChangeArrowheads="1"/>
            </p:cNvSpPr>
            <p:nvPr/>
          </p:nvSpPr>
          <p:spPr bwMode="auto">
            <a:xfrm>
              <a:off x="12820" y="8170"/>
              <a:ext cx="54" cy="16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1700" dirty="0" smtClean="0">
                  <a:solidFill>
                    <a:srgbClr val="953735"/>
                  </a:solidFill>
                  <a:latin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153" name="Rectangle 129"/>
            <p:cNvSpPr>
              <a:spLocks noChangeArrowheads="1"/>
            </p:cNvSpPr>
            <p:nvPr/>
          </p:nvSpPr>
          <p:spPr bwMode="auto">
            <a:xfrm>
              <a:off x="13405" y="8170"/>
              <a:ext cx="198" cy="18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rgbClr val="953735"/>
                  </a:solidFill>
                  <a:effectLst/>
                  <a:latin typeface="Arial" pitchFamily="34" charset="0"/>
                </a:rPr>
                <a:t>ns</a:t>
              </a:r>
              <a:endParaRPr kumimoji="0" lang="en-US" sz="1800" b="0" i="0" u="none" strike="noStrike" cap="none" normalizeH="0" baseline="0" dirty="0" smtClean="0">
                <a:ln>
                  <a:noFill/>
                </a:ln>
                <a:solidFill>
                  <a:schemeClr val="tx1"/>
                </a:solidFill>
                <a:effectLst/>
                <a:latin typeface="Arial" pitchFamily="34" charset="0"/>
              </a:endParaRPr>
            </a:p>
          </p:txBody>
        </p:sp>
        <p:sp>
          <p:nvSpPr>
            <p:cNvPr id="1154" name="Rectangle 130"/>
            <p:cNvSpPr>
              <a:spLocks noChangeArrowheads="1"/>
            </p:cNvSpPr>
            <p:nvPr/>
          </p:nvSpPr>
          <p:spPr bwMode="auto">
            <a:xfrm>
              <a:off x="11012" y="7127"/>
              <a:ext cx="9" cy="1"/>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55" name="Rectangle 131"/>
            <p:cNvSpPr>
              <a:spLocks noChangeArrowheads="1"/>
            </p:cNvSpPr>
            <p:nvPr/>
          </p:nvSpPr>
          <p:spPr bwMode="auto">
            <a:xfrm>
              <a:off x="11838" y="7127"/>
              <a:ext cx="9" cy="1"/>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56" name="Rectangle 132"/>
            <p:cNvSpPr>
              <a:spLocks noChangeArrowheads="1"/>
            </p:cNvSpPr>
            <p:nvPr/>
          </p:nvSpPr>
          <p:spPr bwMode="auto">
            <a:xfrm>
              <a:off x="12536" y="7127"/>
              <a:ext cx="8" cy="1"/>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57" name="Rectangle 133"/>
            <p:cNvSpPr>
              <a:spLocks noChangeArrowheads="1"/>
            </p:cNvSpPr>
            <p:nvPr/>
          </p:nvSpPr>
          <p:spPr bwMode="auto">
            <a:xfrm>
              <a:off x="13173" y="7127"/>
              <a:ext cx="8" cy="1"/>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58" name="Line 134"/>
            <p:cNvSpPr>
              <a:spLocks noChangeShapeType="1"/>
            </p:cNvSpPr>
            <p:nvPr/>
          </p:nvSpPr>
          <p:spPr bwMode="auto">
            <a:xfrm>
              <a:off x="11012" y="7127"/>
              <a:ext cx="2772"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59" name="Rectangle 135"/>
            <p:cNvSpPr>
              <a:spLocks noChangeArrowheads="1"/>
            </p:cNvSpPr>
            <p:nvPr/>
          </p:nvSpPr>
          <p:spPr bwMode="auto">
            <a:xfrm>
              <a:off x="11012" y="7127"/>
              <a:ext cx="2772"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60" name="Rectangle 136"/>
            <p:cNvSpPr>
              <a:spLocks noChangeArrowheads="1"/>
            </p:cNvSpPr>
            <p:nvPr/>
          </p:nvSpPr>
          <p:spPr bwMode="auto">
            <a:xfrm>
              <a:off x="13775" y="7127"/>
              <a:ext cx="9" cy="1"/>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61" name="Line 137"/>
            <p:cNvSpPr>
              <a:spLocks noChangeShapeType="1"/>
            </p:cNvSpPr>
            <p:nvPr/>
          </p:nvSpPr>
          <p:spPr bwMode="auto">
            <a:xfrm>
              <a:off x="11012" y="7298"/>
              <a:ext cx="2772"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62" name="Rectangle 138"/>
            <p:cNvSpPr>
              <a:spLocks noChangeArrowheads="1"/>
            </p:cNvSpPr>
            <p:nvPr/>
          </p:nvSpPr>
          <p:spPr bwMode="auto">
            <a:xfrm>
              <a:off x="11012" y="7298"/>
              <a:ext cx="2772"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63" name="Line 139"/>
            <p:cNvSpPr>
              <a:spLocks noChangeShapeType="1"/>
            </p:cNvSpPr>
            <p:nvPr/>
          </p:nvSpPr>
          <p:spPr bwMode="auto">
            <a:xfrm>
              <a:off x="11012" y="7810"/>
              <a:ext cx="2772"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64" name="Rectangle 140"/>
            <p:cNvSpPr>
              <a:spLocks noChangeArrowheads="1"/>
            </p:cNvSpPr>
            <p:nvPr/>
          </p:nvSpPr>
          <p:spPr bwMode="auto">
            <a:xfrm>
              <a:off x="11012" y="7810"/>
              <a:ext cx="2772"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65" name="Line 141"/>
            <p:cNvSpPr>
              <a:spLocks noChangeShapeType="1"/>
            </p:cNvSpPr>
            <p:nvPr/>
          </p:nvSpPr>
          <p:spPr bwMode="auto">
            <a:xfrm>
              <a:off x="11012" y="8323"/>
              <a:ext cx="2772"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66" name="Rectangle 142"/>
            <p:cNvSpPr>
              <a:spLocks noChangeArrowheads="1"/>
            </p:cNvSpPr>
            <p:nvPr/>
          </p:nvSpPr>
          <p:spPr bwMode="auto">
            <a:xfrm>
              <a:off x="11012" y="8323"/>
              <a:ext cx="2772"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67" name="Line 143"/>
            <p:cNvSpPr>
              <a:spLocks noChangeShapeType="1"/>
            </p:cNvSpPr>
            <p:nvPr/>
          </p:nvSpPr>
          <p:spPr bwMode="auto">
            <a:xfrm>
              <a:off x="11012" y="8332"/>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68" name="Rectangle 144"/>
            <p:cNvSpPr>
              <a:spLocks noChangeArrowheads="1"/>
            </p:cNvSpPr>
            <p:nvPr/>
          </p:nvSpPr>
          <p:spPr bwMode="auto">
            <a:xfrm>
              <a:off x="11012" y="8332"/>
              <a:ext cx="9"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69" name="Line 145"/>
            <p:cNvSpPr>
              <a:spLocks noChangeShapeType="1"/>
            </p:cNvSpPr>
            <p:nvPr/>
          </p:nvSpPr>
          <p:spPr bwMode="auto">
            <a:xfrm>
              <a:off x="11838" y="8332"/>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70" name="Rectangle 146"/>
            <p:cNvSpPr>
              <a:spLocks noChangeArrowheads="1"/>
            </p:cNvSpPr>
            <p:nvPr/>
          </p:nvSpPr>
          <p:spPr bwMode="auto">
            <a:xfrm>
              <a:off x="11838" y="8332"/>
              <a:ext cx="9"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71" name="Line 147"/>
            <p:cNvSpPr>
              <a:spLocks noChangeShapeType="1"/>
            </p:cNvSpPr>
            <p:nvPr/>
          </p:nvSpPr>
          <p:spPr bwMode="auto">
            <a:xfrm>
              <a:off x="12536" y="8332"/>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72" name="Rectangle 148"/>
            <p:cNvSpPr>
              <a:spLocks noChangeArrowheads="1"/>
            </p:cNvSpPr>
            <p:nvPr/>
          </p:nvSpPr>
          <p:spPr bwMode="auto">
            <a:xfrm>
              <a:off x="12536" y="8332"/>
              <a:ext cx="8"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73" name="Line 149"/>
            <p:cNvSpPr>
              <a:spLocks noChangeShapeType="1"/>
            </p:cNvSpPr>
            <p:nvPr/>
          </p:nvSpPr>
          <p:spPr bwMode="auto">
            <a:xfrm>
              <a:off x="13173" y="8332"/>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74" name="Rectangle 150"/>
            <p:cNvSpPr>
              <a:spLocks noChangeArrowheads="1"/>
            </p:cNvSpPr>
            <p:nvPr/>
          </p:nvSpPr>
          <p:spPr bwMode="auto">
            <a:xfrm>
              <a:off x="13173" y="8332"/>
              <a:ext cx="8"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75" name="Line 151"/>
            <p:cNvSpPr>
              <a:spLocks noChangeShapeType="1"/>
            </p:cNvSpPr>
            <p:nvPr/>
          </p:nvSpPr>
          <p:spPr bwMode="auto">
            <a:xfrm>
              <a:off x="13775" y="8332"/>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76" name="Rectangle 152"/>
            <p:cNvSpPr>
              <a:spLocks noChangeArrowheads="1"/>
            </p:cNvSpPr>
            <p:nvPr/>
          </p:nvSpPr>
          <p:spPr bwMode="auto">
            <a:xfrm>
              <a:off x="13775" y="8332"/>
              <a:ext cx="9"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77" name="Line 153"/>
            <p:cNvSpPr>
              <a:spLocks noChangeShapeType="1"/>
            </p:cNvSpPr>
            <p:nvPr/>
          </p:nvSpPr>
          <p:spPr bwMode="auto">
            <a:xfrm>
              <a:off x="13784" y="7127"/>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78" name="Rectangle 154"/>
            <p:cNvSpPr>
              <a:spLocks noChangeArrowheads="1"/>
            </p:cNvSpPr>
            <p:nvPr/>
          </p:nvSpPr>
          <p:spPr bwMode="auto">
            <a:xfrm>
              <a:off x="13784" y="7127"/>
              <a:ext cx="9"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79" name="Line 155"/>
            <p:cNvSpPr>
              <a:spLocks noChangeShapeType="1"/>
            </p:cNvSpPr>
            <p:nvPr/>
          </p:nvSpPr>
          <p:spPr bwMode="auto">
            <a:xfrm>
              <a:off x="13784" y="7298"/>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80" name="Rectangle 156"/>
            <p:cNvSpPr>
              <a:spLocks noChangeArrowheads="1"/>
            </p:cNvSpPr>
            <p:nvPr/>
          </p:nvSpPr>
          <p:spPr bwMode="auto">
            <a:xfrm>
              <a:off x="13784" y="7298"/>
              <a:ext cx="9"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81" name="Line 157"/>
            <p:cNvSpPr>
              <a:spLocks noChangeShapeType="1"/>
            </p:cNvSpPr>
            <p:nvPr/>
          </p:nvSpPr>
          <p:spPr bwMode="auto">
            <a:xfrm>
              <a:off x="13784" y="7469"/>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82" name="Rectangle 158"/>
            <p:cNvSpPr>
              <a:spLocks noChangeArrowheads="1"/>
            </p:cNvSpPr>
            <p:nvPr/>
          </p:nvSpPr>
          <p:spPr bwMode="auto">
            <a:xfrm>
              <a:off x="13784" y="7469"/>
              <a:ext cx="9"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83" name="Line 159"/>
            <p:cNvSpPr>
              <a:spLocks noChangeShapeType="1"/>
            </p:cNvSpPr>
            <p:nvPr/>
          </p:nvSpPr>
          <p:spPr bwMode="auto">
            <a:xfrm>
              <a:off x="13784" y="7640"/>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84" name="Rectangle 160"/>
            <p:cNvSpPr>
              <a:spLocks noChangeArrowheads="1"/>
            </p:cNvSpPr>
            <p:nvPr/>
          </p:nvSpPr>
          <p:spPr bwMode="auto">
            <a:xfrm>
              <a:off x="13784" y="7640"/>
              <a:ext cx="9"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85" name="Line 161"/>
            <p:cNvSpPr>
              <a:spLocks noChangeShapeType="1"/>
            </p:cNvSpPr>
            <p:nvPr/>
          </p:nvSpPr>
          <p:spPr bwMode="auto">
            <a:xfrm>
              <a:off x="13784" y="7810"/>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86" name="Rectangle 162"/>
            <p:cNvSpPr>
              <a:spLocks noChangeArrowheads="1"/>
            </p:cNvSpPr>
            <p:nvPr/>
          </p:nvSpPr>
          <p:spPr bwMode="auto">
            <a:xfrm>
              <a:off x="13784" y="7810"/>
              <a:ext cx="9"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87" name="Line 163"/>
            <p:cNvSpPr>
              <a:spLocks noChangeShapeType="1"/>
            </p:cNvSpPr>
            <p:nvPr/>
          </p:nvSpPr>
          <p:spPr bwMode="auto">
            <a:xfrm>
              <a:off x="13784" y="7981"/>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88" name="Rectangle 164"/>
            <p:cNvSpPr>
              <a:spLocks noChangeArrowheads="1"/>
            </p:cNvSpPr>
            <p:nvPr/>
          </p:nvSpPr>
          <p:spPr bwMode="auto">
            <a:xfrm>
              <a:off x="13784" y="7981"/>
              <a:ext cx="9"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89" name="Line 165"/>
            <p:cNvSpPr>
              <a:spLocks noChangeShapeType="1"/>
            </p:cNvSpPr>
            <p:nvPr/>
          </p:nvSpPr>
          <p:spPr bwMode="auto">
            <a:xfrm>
              <a:off x="13784" y="8152"/>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90" name="Rectangle 166"/>
            <p:cNvSpPr>
              <a:spLocks noChangeArrowheads="1"/>
            </p:cNvSpPr>
            <p:nvPr/>
          </p:nvSpPr>
          <p:spPr bwMode="auto">
            <a:xfrm>
              <a:off x="13784" y="8152"/>
              <a:ext cx="9"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91" name="Line 167"/>
            <p:cNvSpPr>
              <a:spLocks noChangeShapeType="1"/>
            </p:cNvSpPr>
            <p:nvPr/>
          </p:nvSpPr>
          <p:spPr bwMode="auto">
            <a:xfrm>
              <a:off x="13784" y="8323"/>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92" name="Rectangle 168"/>
            <p:cNvSpPr>
              <a:spLocks noChangeArrowheads="1"/>
            </p:cNvSpPr>
            <p:nvPr/>
          </p:nvSpPr>
          <p:spPr bwMode="auto">
            <a:xfrm>
              <a:off x="13784" y="8323"/>
              <a:ext cx="9"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1195" name="Group 171"/>
          <p:cNvGrpSpPr>
            <a:grpSpLocks noChangeAspect="1"/>
          </p:cNvGrpSpPr>
          <p:nvPr/>
        </p:nvGrpSpPr>
        <p:grpSpPr bwMode="auto">
          <a:xfrm>
            <a:off x="10848975" y="11345863"/>
            <a:ext cx="6419850" cy="1943100"/>
            <a:chOff x="6834" y="7147"/>
            <a:chExt cx="4044" cy="1224"/>
          </a:xfrm>
        </p:grpSpPr>
        <p:sp>
          <p:nvSpPr>
            <p:cNvPr id="1194" name="AutoShape 170"/>
            <p:cNvSpPr>
              <a:spLocks noChangeAspect="1" noChangeArrowheads="1" noTextEdit="1"/>
            </p:cNvSpPr>
            <p:nvPr/>
          </p:nvSpPr>
          <p:spPr bwMode="auto">
            <a:xfrm>
              <a:off x="6834" y="7147"/>
              <a:ext cx="4038" cy="1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96" name="Rectangle 172"/>
            <p:cNvSpPr>
              <a:spLocks noChangeArrowheads="1"/>
            </p:cNvSpPr>
            <p:nvPr/>
          </p:nvSpPr>
          <p:spPr bwMode="auto">
            <a:xfrm>
              <a:off x="6834" y="7147"/>
              <a:ext cx="4038" cy="1200"/>
            </a:xfrm>
            <a:prstGeom prst="rect">
              <a:avLst/>
            </a:prstGeom>
            <a:solidFill>
              <a:srgbClr val="FDE9D9"/>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97" name="Rectangle 173"/>
            <p:cNvSpPr>
              <a:spLocks noChangeArrowheads="1"/>
            </p:cNvSpPr>
            <p:nvPr/>
          </p:nvSpPr>
          <p:spPr bwMode="auto">
            <a:xfrm>
              <a:off x="6852" y="7273"/>
              <a:ext cx="480"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Treatment</a:t>
              </a:r>
              <a:endParaRPr kumimoji="0" lang="en-US" sz="1800" b="0" i="0" u="none" strike="noStrike" cap="none" normalizeH="0" baseline="0" dirty="0" smtClean="0">
                <a:ln>
                  <a:noFill/>
                </a:ln>
                <a:solidFill>
                  <a:schemeClr val="tx1"/>
                </a:solidFill>
                <a:effectLst/>
                <a:latin typeface="Arial" pitchFamily="34" charset="0"/>
              </a:endParaRPr>
            </a:p>
          </p:txBody>
        </p:sp>
        <p:sp>
          <p:nvSpPr>
            <p:cNvPr id="1198" name="Rectangle 174"/>
            <p:cNvSpPr>
              <a:spLocks noChangeArrowheads="1"/>
            </p:cNvSpPr>
            <p:nvPr/>
          </p:nvSpPr>
          <p:spPr bwMode="auto">
            <a:xfrm>
              <a:off x="7500" y="7159"/>
              <a:ext cx="330"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Active </a:t>
              </a:r>
              <a:endParaRPr kumimoji="0" lang="en-US" sz="1800" b="0" i="0" u="none" strike="noStrike" cap="none" normalizeH="0" baseline="0" dirty="0" smtClean="0">
                <a:ln>
                  <a:noFill/>
                </a:ln>
                <a:solidFill>
                  <a:schemeClr val="tx1"/>
                </a:solidFill>
                <a:effectLst/>
                <a:latin typeface="Arial" pitchFamily="34" charset="0"/>
              </a:endParaRPr>
            </a:p>
          </p:txBody>
        </p:sp>
        <p:sp>
          <p:nvSpPr>
            <p:cNvPr id="1199" name="Rectangle 175"/>
            <p:cNvSpPr>
              <a:spLocks noChangeArrowheads="1"/>
            </p:cNvSpPr>
            <p:nvPr/>
          </p:nvSpPr>
          <p:spPr bwMode="auto">
            <a:xfrm>
              <a:off x="7512" y="7273"/>
              <a:ext cx="306"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Fungi </a:t>
              </a:r>
              <a:endParaRPr kumimoji="0" lang="en-US" sz="1800" b="0" i="0" u="none" strike="noStrike" cap="none" normalizeH="0" baseline="0" dirty="0" smtClean="0">
                <a:ln>
                  <a:noFill/>
                </a:ln>
                <a:solidFill>
                  <a:schemeClr val="tx1"/>
                </a:solidFill>
                <a:effectLst/>
                <a:latin typeface="Arial" pitchFamily="34" charset="0"/>
              </a:endParaRPr>
            </a:p>
          </p:txBody>
        </p:sp>
        <p:sp>
          <p:nvSpPr>
            <p:cNvPr id="1200" name="Rectangle 176"/>
            <p:cNvSpPr>
              <a:spLocks noChangeArrowheads="1"/>
            </p:cNvSpPr>
            <p:nvPr/>
          </p:nvSpPr>
          <p:spPr bwMode="auto">
            <a:xfrm>
              <a:off x="7536" y="7387"/>
              <a:ext cx="228"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(AF)</a:t>
              </a:r>
              <a:endParaRPr kumimoji="0" lang="en-US" sz="1800" b="0" i="0" u="none" strike="noStrike" cap="none" normalizeH="0" baseline="0" dirty="0" smtClean="0">
                <a:ln>
                  <a:noFill/>
                </a:ln>
                <a:solidFill>
                  <a:schemeClr val="tx1"/>
                </a:solidFill>
                <a:effectLst/>
                <a:latin typeface="Arial" pitchFamily="34" charset="0"/>
              </a:endParaRPr>
            </a:p>
          </p:txBody>
        </p:sp>
        <p:sp>
          <p:nvSpPr>
            <p:cNvPr id="1201" name="Rectangle 177"/>
            <p:cNvSpPr>
              <a:spLocks noChangeArrowheads="1"/>
            </p:cNvSpPr>
            <p:nvPr/>
          </p:nvSpPr>
          <p:spPr bwMode="auto">
            <a:xfrm>
              <a:off x="7926" y="7159"/>
              <a:ext cx="330"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Active </a:t>
              </a:r>
              <a:endParaRPr kumimoji="0" lang="en-US" sz="1800" b="0" i="0" u="none" strike="noStrike" cap="none" normalizeH="0" baseline="0" dirty="0" smtClean="0">
                <a:ln>
                  <a:noFill/>
                </a:ln>
                <a:solidFill>
                  <a:schemeClr val="tx1"/>
                </a:solidFill>
                <a:effectLst/>
                <a:latin typeface="Arial" pitchFamily="34" charset="0"/>
              </a:endParaRPr>
            </a:p>
          </p:txBody>
        </p:sp>
        <p:sp>
          <p:nvSpPr>
            <p:cNvPr id="1202" name="Rectangle 178"/>
            <p:cNvSpPr>
              <a:spLocks noChangeArrowheads="1"/>
            </p:cNvSpPr>
            <p:nvPr/>
          </p:nvSpPr>
          <p:spPr bwMode="auto">
            <a:xfrm>
              <a:off x="7878" y="7273"/>
              <a:ext cx="420"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Bacteria </a:t>
              </a:r>
              <a:endParaRPr kumimoji="0" lang="en-US" sz="1800" b="0" i="0" u="none" strike="noStrike" cap="none" normalizeH="0" baseline="0" dirty="0" smtClean="0">
                <a:ln>
                  <a:noFill/>
                </a:ln>
                <a:solidFill>
                  <a:schemeClr val="tx1"/>
                </a:solidFill>
                <a:effectLst/>
                <a:latin typeface="Arial" pitchFamily="34" charset="0"/>
              </a:endParaRPr>
            </a:p>
          </p:txBody>
        </p:sp>
        <p:sp>
          <p:nvSpPr>
            <p:cNvPr id="1203" name="Rectangle 179"/>
            <p:cNvSpPr>
              <a:spLocks noChangeArrowheads="1"/>
            </p:cNvSpPr>
            <p:nvPr/>
          </p:nvSpPr>
          <p:spPr bwMode="auto">
            <a:xfrm>
              <a:off x="7956" y="7387"/>
              <a:ext cx="234"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(AB)</a:t>
              </a:r>
              <a:endParaRPr kumimoji="0" lang="en-US" sz="1800" b="0" i="0" u="none" strike="noStrike" cap="none" normalizeH="0" baseline="0" dirty="0" smtClean="0">
                <a:ln>
                  <a:noFill/>
                </a:ln>
                <a:solidFill>
                  <a:schemeClr val="tx1"/>
                </a:solidFill>
                <a:effectLst/>
                <a:latin typeface="Arial" pitchFamily="34" charset="0"/>
              </a:endParaRPr>
            </a:p>
          </p:txBody>
        </p:sp>
        <p:sp>
          <p:nvSpPr>
            <p:cNvPr id="1204" name="Rectangle 180"/>
            <p:cNvSpPr>
              <a:spLocks noChangeArrowheads="1"/>
            </p:cNvSpPr>
            <p:nvPr/>
          </p:nvSpPr>
          <p:spPr bwMode="auto">
            <a:xfrm>
              <a:off x="8364" y="7159"/>
              <a:ext cx="306"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 Total </a:t>
              </a:r>
              <a:endParaRPr kumimoji="0" lang="en-US" sz="1800" b="0" i="0" u="none" strike="noStrike" cap="none" normalizeH="0" baseline="0" dirty="0" smtClean="0">
                <a:ln>
                  <a:noFill/>
                </a:ln>
                <a:solidFill>
                  <a:schemeClr val="tx1"/>
                </a:solidFill>
                <a:effectLst/>
                <a:latin typeface="Arial" pitchFamily="34" charset="0"/>
              </a:endParaRPr>
            </a:p>
          </p:txBody>
        </p:sp>
        <p:sp>
          <p:nvSpPr>
            <p:cNvPr id="1205" name="Rectangle 181"/>
            <p:cNvSpPr>
              <a:spLocks noChangeArrowheads="1"/>
            </p:cNvSpPr>
            <p:nvPr/>
          </p:nvSpPr>
          <p:spPr bwMode="auto">
            <a:xfrm>
              <a:off x="8364" y="7273"/>
              <a:ext cx="247"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Fungi </a:t>
              </a:r>
              <a:endParaRPr kumimoji="0" lang="en-US" sz="1800" b="0" i="0" u="none" strike="noStrike" cap="none" normalizeH="0" baseline="0" dirty="0" smtClean="0">
                <a:ln>
                  <a:noFill/>
                </a:ln>
                <a:solidFill>
                  <a:schemeClr val="tx1"/>
                </a:solidFill>
                <a:effectLst/>
                <a:latin typeface="Arial" pitchFamily="34" charset="0"/>
              </a:endParaRPr>
            </a:p>
          </p:txBody>
        </p:sp>
        <p:sp>
          <p:nvSpPr>
            <p:cNvPr id="1206" name="Rectangle 182"/>
            <p:cNvSpPr>
              <a:spLocks noChangeArrowheads="1"/>
            </p:cNvSpPr>
            <p:nvPr/>
          </p:nvSpPr>
          <p:spPr bwMode="auto">
            <a:xfrm>
              <a:off x="8388" y="7387"/>
              <a:ext cx="222"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(TF)</a:t>
              </a:r>
              <a:endParaRPr kumimoji="0" lang="en-US" sz="1800" b="0" i="0" u="none" strike="noStrike" cap="none" normalizeH="0" baseline="0" dirty="0" smtClean="0">
                <a:ln>
                  <a:noFill/>
                </a:ln>
                <a:solidFill>
                  <a:schemeClr val="tx1"/>
                </a:solidFill>
                <a:effectLst/>
                <a:latin typeface="Arial" pitchFamily="34" charset="0"/>
              </a:endParaRPr>
            </a:p>
          </p:txBody>
        </p:sp>
        <p:sp>
          <p:nvSpPr>
            <p:cNvPr id="1207" name="Rectangle 183"/>
            <p:cNvSpPr>
              <a:spLocks noChangeArrowheads="1"/>
            </p:cNvSpPr>
            <p:nvPr/>
          </p:nvSpPr>
          <p:spPr bwMode="auto">
            <a:xfrm>
              <a:off x="8766" y="7159"/>
              <a:ext cx="306"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 Total </a:t>
              </a:r>
              <a:endParaRPr kumimoji="0" lang="en-US" sz="1800" b="0" i="0" u="none" strike="noStrike" cap="none" normalizeH="0" baseline="0" dirty="0" smtClean="0">
                <a:ln>
                  <a:noFill/>
                </a:ln>
                <a:solidFill>
                  <a:schemeClr val="tx1"/>
                </a:solidFill>
                <a:effectLst/>
                <a:latin typeface="Arial" pitchFamily="34" charset="0"/>
              </a:endParaRPr>
            </a:p>
          </p:txBody>
        </p:sp>
        <p:sp>
          <p:nvSpPr>
            <p:cNvPr id="1208" name="Rectangle 184"/>
            <p:cNvSpPr>
              <a:spLocks noChangeArrowheads="1"/>
            </p:cNvSpPr>
            <p:nvPr/>
          </p:nvSpPr>
          <p:spPr bwMode="auto">
            <a:xfrm>
              <a:off x="8712" y="7273"/>
              <a:ext cx="420"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Bacteria </a:t>
              </a:r>
              <a:endParaRPr kumimoji="0" lang="en-US" sz="1800" b="0" i="0" u="none" strike="noStrike" cap="none" normalizeH="0" baseline="0" dirty="0" smtClean="0">
                <a:ln>
                  <a:noFill/>
                </a:ln>
                <a:solidFill>
                  <a:schemeClr val="tx1"/>
                </a:solidFill>
                <a:effectLst/>
                <a:latin typeface="Arial" pitchFamily="34" charset="0"/>
              </a:endParaRPr>
            </a:p>
          </p:txBody>
        </p:sp>
        <p:sp>
          <p:nvSpPr>
            <p:cNvPr id="1209" name="Rectangle 185"/>
            <p:cNvSpPr>
              <a:spLocks noChangeArrowheads="1"/>
            </p:cNvSpPr>
            <p:nvPr/>
          </p:nvSpPr>
          <p:spPr bwMode="auto">
            <a:xfrm>
              <a:off x="8790" y="7387"/>
              <a:ext cx="228"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(TB)</a:t>
              </a:r>
              <a:endParaRPr kumimoji="0" lang="en-US" sz="1800" b="0" i="0" u="none" strike="noStrike" cap="none" normalizeH="0" baseline="0" dirty="0" smtClean="0">
                <a:ln>
                  <a:noFill/>
                </a:ln>
                <a:solidFill>
                  <a:schemeClr val="tx1"/>
                </a:solidFill>
                <a:effectLst/>
                <a:latin typeface="Arial" pitchFamily="34" charset="0"/>
              </a:endParaRPr>
            </a:p>
          </p:txBody>
        </p:sp>
        <p:sp>
          <p:nvSpPr>
            <p:cNvPr id="1210" name="Rectangle 186"/>
            <p:cNvSpPr>
              <a:spLocks noChangeArrowheads="1"/>
            </p:cNvSpPr>
            <p:nvPr/>
          </p:nvSpPr>
          <p:spPr bwMode="auto">
            <a:xfrm>
              <a:off x="9126" y="7213"/>
              <a:ext cx="390"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 TF/ TB </a:t>
              </a:r>
              <a:endParaRPr kumimoji="0" lang="en-US" sz="1800" b="0" i="0" u="none" strike="noStrike" cap="none" normalizeH="0" baseline="0" dirty="0" smtClean="0">
                <a:ln>
                  <a:noFill/>
                </a:ln>
                <a:solidFill>
                  <a:schemeClr val="tx1"/>
                </a:solidFill>
                <a:effectLst/>
                <a:latin typeface="Arial" pitchFamily="34" charset="0"/>
              </a:endParaRPr>
            </a:p>
          </p:txBody>
        </p:sp>
        <p:sp>
          <p:nvSpPr>
            <p:cNvPr id="1211" name="Rectangle 187"/>
            <p:cNvSpPr>
              <a:spLocks noChangeArrowheads="1"/>
            </p:cNvSpPr>
            <p:nvPr/>
          </p:nvSpPr>
          <p:spPr bwMode="auto">
            <a:xfrm>
              <a:off x="9174" y="7327"/>
              <a:ext cx="264"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Ratio</a:t>
              </a:r>
              <a:endParaRPr kumimoji="0" lang="en-US" sz="1800" b="0" i="0" u="none" strike="noStrike" cap="none" normalizeH="0" baseline="0" dirty="0" smtClean="0">
                <a:ln>
                  <a:noFill/>
                </a:ln>
                <a:solidFill>
                  <a:schemeClr val="tx1"/>
                </a:solidFill>
                <a:effectLst/>
                <a:latin typeface="Arial" pitchFamily="34" charset="0"/>
              </a:endParaRPr>
            </a:p>
          </p:txBody>
        </p:sp>
        <p:sp>
          <p:nvSpPr>
            <p:cNvPr id="1212" name="Rectangle 188"/>
            <p:cNvSpPr>
              <a:spLocks noChangeArrowheads="1"/>
            </p:cNvSpPr>
            <p:nvPr/>
          </p:nvSpPr>
          <p:spPr bwMode="auto">
            <a:xfrm>
              <a:off x="9588" y="7213"/>
              <a:ext cx="366"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AF/ TF </a:t>
              </a:r>
              <a:endParaRPr kumimoji="0" lang="en-US" sz="1800" b="0" i="0" u="none" strike="noStrike" cap="none" normalizeH="0" baseline="0" dirty="0" smtClean="0">
                <a:ln>
                  <a:noFill/>
                </a:ln>
                <a:solidFill>
                  <a:schemeClr val="tx1"/>
                </a:solidFill>
                <a:effectLst/>
                <a:latin typeface="Arial" pitchFamily="34" charset="0"/>
              </a:endParaRPr>
            </a:p>
          </p:txBody>
        </p:sp>
        <p:sp>
          <p:nvSpPr>
            <p:cNvPr id="1213" name="Rectangle 189"/>
            <p:cNvSpPr>
              <a:spLocks noChangeArrowheads="1"/>
            </p:cNvSpPr>
            <p:nvPr/>
          </p:nvSpPr>
          <p:spPr bwMode="auto">
            <a:xfrm>
              <a:off x="9618" y="7327"/>
              <a:ext cx="264"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Ratio</a:t>
              </a:r>
              <a:endParaRPr kumimoji="0" lang="en-US" sz="1800" b="0" i="0" u="none" strike="noStrike" cap="none" normalizeH="0" baseline="0" dirty="0" smtClean="0">
                <a:ln>
                  <a:noFill/>
                </a:ln>
                <a:solidFill>
                  <a:schemeClr val="tx1"/>
                </a:solidFill>
                <a:effectLst/>
                <a:latin typeface="Arial" pitchFamily="34" charset="0"/>
              </a:endParaRPr>
            </a:p>
          </p:txBody>
        </p:sp>
        <p:sp>
          <p:nvSpPr>
            <p:cNvPr id="1214" name="Rectangle 190"/>
            <p:cNvSpPr>
              <a:spLocks noChangeArrowheads="1"/>
            </p:cNvSpPr>
            <p:nvPr/>
          </p:nvSpPr>
          <p:spPr bwMode="auto">
            <a:xfrm>
              <a:off x="10068" y="7213"/>
              <a:ext cx="360"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Ab/ TB </a:t>
              </a:r>
              <a:endParaRPr kumimoji="0" lang="en-US" sz="1800" b="0" i="0" u="none" strike="noStrike" cap="none" normalizeH="0" baseline="0" dirty="0" smtClean="0">
                <a:ln>
                  <a:noFill/>
                </a:ln>
                <a:solidFill>
                  <a:schemeClr val="tx1"/>
                </a:solidFill>
                <a:effectLst/>
                <a:latin typeface="Arial" pitchFamily="34" charset="0"/>
              </a:endParaRPr>
            </a:p>
          </p:txBody>
        </p:sp>
        <p:sp>
          <p:nvSpPr>
            <p:cNvPr id="1215" name="Rectangle 191"/>
            <p:cNvSpPr>
              <a:spLocks noChangeArrowheads="1"/>
            </p:cNvSpPr>
            <p:nvPr/>
          </p:nvSpPr>
          <p:spPr bwMode="auto">
            <a:xfrm>
              <a:off x="10098" y="7327"/>
              <a:ext cx="264"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Ratio</a:t>
              </a:r>
              <a:endParaRPr kumimoji="0" lang="en-US" sz="1800" b="0" i="0" u="none" strike="noStrike" cap="none" normalizeH="0" baseline="0" dirty="0" smtClean="0">
                <a:ln>
                  <a:noFill/>
                </a:ln>
                <a:solidFill>
                  <a:schemeClr val="tx1"/>
                </a:solidFill>
                <a:effectLst/>
                <a:latin typeface="Arial" pitchFamily="34" charset="0"/>
              </a:endParaRPr>
            </a:p>
          </p:txBody>
        </p:sp>
        <p:sp>
          <p:nvSpPr>
            <p:cNvPr id="1216" name="Rectangle 192"/>
            <p:cNvSpPr>
              <a:spLocks noChangeArrowheads="1"/>
            </p:cNvSpPr>
            <p:nvPr/>
          </p:nvSpPr>
          <p:spPr bwMode="auto">
            <a:xfrm>
              <a:off x="10530" y="7213"/>
              <a:ext cx="348"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AF/AB </a:t>
              </a:r>
              <a:endParaRPr kumimoji="0" lang="en-US" sz="1800" b="0" i="0" u="none" strike="noStrike" cap="none" normalizeH="0" baseline="0" dirty="0" smtClean="0">
                <a:ln>
                  <a:noFill/>
                </a:ln>
                <a:solidFill>
                  <a:schemeClr val="tx1"/>
                </a:solidFill>
                <a:effectLst/>
                <a:latin typeface="Arial" pitchFamily="34" charset="0"/>
              </a:endParaRPr>
            </a:p>
          </p:txBody>
        </p:sp>
        <p:sp>
          <p:nvSpPr>
            <p:cNvPr id="1217" name="Rectangle 193"/>
            <p:cNvSpPr>
              <a:spLocks noChangeArrowheads="1"/>
            </p:cNvSpPr>
            <p:nvPr/>
          </p:nvSpPr>
          <p:spPr bwMode="auto">
            <a:xfrm>
              <a:off x="10554" y="7327"/>
              <a:ext cx="264"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Ratio</a:t>
              </a:r>
              <a:endParaRPr kumimoji="0" lang="en-US" sz="1800" b="0" i="0" u="none" strike="noStrike" cap="none" normalizeH="0" baseline="0" dirty="0" smtClean="0">
                <a:ln>
                  <a:noFill/>
                </a:ln>
                <a:solidFill>
                  <a:schemeClr val="tx1"/>
                </a:solidFill>
                <a:effectLst/>
                <a:latin typeface="Arial" pitchFamily="34" charset="0"/>
              </a:endParaRPr>
            </a:p>
          </p:txBody>
        </p:sp>
        <p:sp>
          <p:nvSpPr>
            <p:cNvPr id="1218" name="Rectangle 194"/>
            <p:cNvSpPr>
              <a:spLocks noChangeArrowheads="1"/>
            </p:cNvSpPr>
            <p:nvPr/>
          </p:nvSpPr>
          <p:spPr bwMode="auto">
            <a:xfrm>
              <a:off x="6852" y="7669"/>
              <a:ext cx="246"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DDR</a:t>
              </a:r>
              <a:endParaRPr kumimoji="0" lang="en-US" sz="1800" b="0" i="0" u="none" strike="noStrike" cap="none" normalizeH="0" baseline="0" dirty="0" smtClean="0">
                <a:ln>
                  <a:noFill/>
                </a:ln>
                <a:solidFill>
                  <a:schemeClr val="tx1"/>
                </a:solidFill>
                <a:effectLst/>
                <a:latin typeface="Arial" pitchFamily="34" charset="0"/>
              </a:endParaRPr>
            </a:p>
          </p:txBody>
        </p:sp>
        <p:sp>
          <p:nvSpPr>
            <p:cNvPr id="1219" name="Rectangle 195"/>
            <p:cNvSpPr>
              <a:spLocks noChangeArrowheads="1"/>
            </p:cNvSpPr>
            <p:nvPr/>
          </p:nvSpPr>
          <p:spPr bwMode="auto">
            <a:xfrm>
              <a:off x="7530" y="7669"/>
              <a:ext cx="228"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3.78</a:t>
              </a:r>
              <a:endParaRPr kumimoji="0" lang="en-US" sz="1800" b="0" i="0" u="none" strike="noStrike" cap="none" normalizeH="0" baseline="0" dirty="0" smtClean="0">
                <a:ln>
                  <a:noFill/>
                </a:ln>
                <a:solidFill>
                  <a:schemeClr val="tx1"/>
                </a:solidFill>
                <a:effectLst/>
                <a:latin typeface="Arial" pitchFamily="34" charset="0"/>
              </a:endParaRPr>
            </a:p>
          </p:txBody>
        </p:sp>
        <p:sp>
          <p:nvSpPr>
            <p:cNvPr id="1220" name="Rectangle 196"/>
            <p:cNvSpPr>
              <a:spLocks noChangeArrowheads="1"/>
            </p:cNvSpPr>
            <p:nvPr/>
          </p:nvSpPr>
          <p:spPr bwMode="auto">
            <a:xfrm>
              <a:off x="7956" y="7669"/>
              <a:ext cx="228"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4.83</a:t>
              </a:r>
              <a:endParaRPr kumimoji="0" lang="en-US" sz="1800" b="0" i="0" u="none" strike="noStrike" cap="none" normalizeH="0" baseline="0" dirty="0" smtClean="0">
                <a:ln>
                  <a:noFill/>
                </a:ln>
                <a:solidFill>
                  <a:schemeClr val="tx1"/>
                </a:solidFill>
                <a:effectLst/>
                <a:latin typeface="Arial" pitchFamily="34" charset="0"/>
              </a:endParaRPr>
            </a:p>
          </p:txBody>
        </p:sp>
        <p:sp>
          <p:nvSpPr>
            <p:cNvPr id="1221" name="Rectangle 197"/>
            <p:cNvSpPr>
              <a:spLocks noChangeArrowheads="1"/>
            </p:cNvSpPr>
            <p:nvPr/>
          </p:nvSpPr>
          <p:spPr bwMode="auto">
            <a:xfrm>
              <a:off x="8364" y="7669"/>
              <a:ext cx="173"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52.8</a:t>
              </a:r>
              <a:endParaRPr kumimoji="0" lang="en-US" sz="1800" b="0" i="0" u="none" strike="noStrike" cap="none" normalizeH="0" baseline="0" dirty="0" smtClean="0">
                <a:ln>
                  <a:noFill/>
                </a:ln>
                <a:solidFill>
                  <a:schemeClr val="tx1"/>
                </a:solidFill>
                <a:effectLst/>
                <a:latin typeface="Arial" pitchFamily="34" charset="0"/>
              </a:endParaRPr>
            </a:p>
          </p:txBody>
        </p:sp>
        <p:sp>
          <p:nvSpPr>
            <p:cNvPr id="1222" name="Rectangle 198"/>
            <p:cNvSpPr>
              <a:spLocks noChangeArrowheads="1"/>
            </p:cNvSpPr>
            <p:nvPr/>
          </p:nvSpPr>
          <p:spPr bwMode="auto">
            <a:xfrm>
              <a:off x="8742" y="7669"/>
              <a:ext cx="222"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362.4</a:t>
              </a:r>
              <a:endParaRPr kumimoji="0" lang="en-US" sz="1800" b="0" i="0" u="none" strike="noStrike" cap="none" normalizeH="0" baseline="0" dirty="0" smtClean="0">
                <a:ln>
                  <a:noFill/>
                </a:ln>
                <a:solidFill>
                  <a:schemeClr val="tx1"/>
                </a:solidFill>
                <a:effectLst/>
                <a:latin typeface="Arial" pitchFamily="34" charset="0"/>
              </a:endParaRPr>
            </a:p>
          </p:txBody>
        </p:sp>
        <p:sp>
          <p:nvSpPr>
            <p:cNvPr id="1223" name="Rectangle 199"/>
            <p:cNvSpPr>
              <a:spLocks noChangeArrowheads="1"/>
            </p:cNvSpPr>
            <p:nvPr/>
          </p:nvSpPr>
          <p:spPr bwMode="auto">
            <a:xfrm>
              <a:off x="9162" y="7669"/>
              <a:ext cx="173"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0.16</a:t>
              </a:r>
              <a:endParaRPr kumimoji="0" lang="en-US" sz="1800" b="0" i="0" u="none" strike="noStrike" cap="none" normalizeH="0" baseline="0" dirty="0" smtClean="0">
                <a:ln>
                  <a:noFill/>
                </a:ln>
                <a:solidFill>
                  <a:schemeClr val="tx1"/>
                </a:solidFill>
                <a:effectLst/>
                <a:latin typeface="Arial" pitchFamily="34" charset="0"/>
              </a:endParaRPr>
            </a:p>
          </p:txBody>
        </p:sp>
        <p:sp>
          <p:nvSpPr>
            <p:cNvPr id="1224" name="Rectangle 200"/>
            <p:cNvSpPr>
              <a:spLocks noChangeArrowheads="1"/>
            </p:cNvSpPr>
            <p:nvPr/>
          </p:nvSpPr>
          <p:spPr bwMode="auto">
            <a:xfrm>
              <a:off x="9612" y="7669"/>
              <a:ext cx="282"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0.076</a:t>
              </a:r>
              <a:endParaRPr kumimoji="0" lang="en-US" sz="1800" b="0" i="0" u="none" strike="noStrike" cap="none" normalizeH="0" baseline="0" dirty="0" smtClean="0">
                <a:ln>
                  <a:noFill/>
                </a:ln>
                <a:solidFill>
                  <a:schemeClr val="tx1"/>
                </a:solidFill>
                <a:effectLst/>
                <a:latin typeface="Arial" pitchFamily="34" charset="0"/>
              </a:endParaRPr>
            </a:p>
          </p:txBody>
        </p:sp>
        <p:sp>
          <p:nvSpPr>
            <p:cNvPr id="1225" name="Rectangle 201"/>
            <p:cNvSpPr>
              <a:spLocks noChangeArrowheads="1"/>
            </p:cNvSpPr>
            <p:nvPr/>
          </p:nvSpPr>
          <p:spPr bwMode="auto">
            <a:xfrm>
              <a:off x="10092" y="7669"/>
              <a:ext cx="282"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0.014</a:t>
              </a:r>
              <a:endParaRPr kumimoji="0" lang="en-US" sz="1800" b="0" i="0" u="none" strike="noStrike" cap="none" normalizeH="0" baseline="0" dirty="0" smtClean="0">
                <a:ln>
                  <a:noFill/>
                </a:ln>
                <a:solidFill>
                  <a:schemeClr val="tx1"/>
                </a:solidFill>
                <a:effectLst/>
                <a:latin typeface="Arial" pitchFamily="34" charset="0"/>
              </a:endParaRPr>
            </a:p>
          </p:txBody>
        </p:sp>
        <p:sp>
          <p:nvSpPr>
            <p:cNvPr id="1226" name="Rectangle 202"/>
            <p:cNvSpPr>
              <a:spLocks noChangeArrowheads="1"/>
            </p:cNvSpPr>
            <p:nvPr/>
          </p:nvSpPr>
          <p:spPr bwMode="auto">
            <a:xfrm>
              <a:off x="10548" y="7669"/>
              <a:ext cx="173"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0.87</a:t>
              </a:r>
              <a:endParaRPr kumimoji="0" lang="en-US" sz="1800" b="0" i="0" u="none" strike="noStrike" cap="none" normalizeH="0" baseline="0" dirty="0" smtClean="0">
                <a:ln>
                  <a:noFill/>
                </a:ln>
                <a:solidFill>
                  <a:schemeClr val="tx1"/>
                </a:solidFill>
                <a:effectLst/>
                <a:latin typeface="Arial" pitchFamily="34" charset="0"/>
              </a:endParaRPr>
            </a:p>
          </p:txBody>
        </p:sp>
        <p:sp>
          <p:nvSpPr>
            <p:cNvPr id="1227" name="Rectangle 203"/>
            <p:cNvSpPr>
              <a:spLocks noChangeArrowheads="1"/>
            </p:cNvSpPr>
            <p:nvPr/>
          </p:nvSpPr>
          <p:spPr bwMode="auto">
            <a:xfrm>
              <a:off x="6852" y="7783"/>
              <a:ext cx="252"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MSR</a:t>
              </a:r>
              <a:endParaRPr kumimoji="0" lang="en-US" sz="1800" b="0" i="0" u="none" strike="noStrike" cap="none" normalizeH="0" baseline="0" dirty="0" smtClean="0">
                <a:ln>
                  <a:noFill/>
                </a:ln>
                <a:solidFill>
                  <a:schemeClr val="tx1"/>
                </a:solidFill>
                <a:effectLst/>
                <a:latin typeface="Arial" pitchFamily="34" charset="0"/>
              </a:endParaRPr>
            </a:p>
          </p:txBody>
        </p:sp>
        <p:sp>
          <p:nvSpPr>
            <p:cNvPr id="1228" name="Rectangle 204"/>
            <p:cNvSpPr>
              <a:spLocks noChangeArrowheads="1"/>
            </p:cNvSpPr>
            <p:nvPr/>
          </p:nvSpPr>
          <p:spPr bwMode="auto">
            <a:xfrm>
              <a:off x="7530" y="7783"/>
              <a:ext cx="228"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2.57</a:t>
              </a:r>
              <a:endParaRPr kumimoji="0" lang="en-US" sz="1800" b="0" i="0" u="none" strike="noStrike" cap="none" normalizeH="0" baseline="0" dirty="0" smtClean="0">
                <a:ln>
                  <a:noFill/>
                </a:ln>
                <a:solidFill>
                  <a:schemeClr val="tx1"/>
                </a:solidFill>
                <a:effectLst/>
                <a:latin typeface="Arial" pitchFamily="34" charset="0"/>
              </a:endParaRPr>
            </a:p>
          </p:txBody>
        </p:sp>
        <p:sp>
          <p:nvSpPr>
            <p:cNvPr id="1229" name="Rectangle 205"/>
            <p:cNvSpPr>
              <a:spLocks noChangeArrowheads="1"/>
            </p:cNvSpPr>
            <p:nvPr/>
          </p:nvSpPr>
          <p:spPr bwMode="auto">
            <a:xfrm>
              <a:off x="7956" y="7783"/>
              <a:ext cx="228"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4.86</a:t>
              </a:r>
              <a:endParaRPr kumimoji="0" lang="en-US" sz="1800" b="0" i="0" u="none" strike="noStrike" cap="none" normalizeH="0" baseline="0" dirty="0" smtClean="0">
                <a:ln>
                  <a:noFill/>
                </a:ln>
                <a:solidFill>
                  <a:schemeClr val="tx1"/>
                </a:solidFill>
                <a:effectLst/>
                <a:latin typeface="Arial" pitchFamily="34" charset="0"/>
              </a:endParaRPr>
            </a:p>
          </p:txBody>
        </p:sp>
        <p:sp>
          <p:nvSpPr>
            <p:cNvPr id="1230" name="Rectangle 206"/>
            <p:cNvSpPr>
              <a:spLocks noChangeArrowheads="1"/>
            </p:cNvSpPr>
            <p:nvPr/>
          </p:nvSpPr>
          <p:spPr bwMode="auto">
            <a:xfrm>
              <a:off x="8364" y="7783"/>
              <a:ext cx="173"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37.9</a:t>
              </a:r>
              <a:endParaRPr kumimoji="0" lang="en-US" sz="1800" b="0" i="0" u="none" strike="noStrike" cap="none" normalizeH="0" baseline="0" dirty="0" smtClean="0">
                <a:ln>
                  <a:noFill/>
                </a:ln>
                <a:solidFill>
                  <a:schemeClr val="tx1"/>
                </a:solidFill>
                <a:effectLst/>
                <a:latin typeface="Arial" pitchFamily="34" charset="0"/>
              </a:endParaRPr>
            </a:p>
          </p:txBody>
        </p:sp>
        <p:sp>
          <p:nvSpPr>
            <p:cNvPr id="1231" name="Rectangle 207"/>
            <p:cNvSpPr>
              <a:spLocks noChangeArrowheads="1"/>
            </p:cNvSpPr>
            <p:nvPr/>
          </p:nvSpPr>
          <p:spPr bwMode="auto">
            <a:xfrm>
              <a:off x="8742" y="7783"/>
              <a:ext cx="222"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467.1</a:t>
              </a:r>
              <a:endParaRPr kumimoji="0" lang="en-US" sz="1800" b="0" i="0" u="none" strike="noStrike" cap="none" normalizeH="0" baseline="0" dirty="0" smtClean="0">
                <a:ln>
                  <a:noFill/>
                </a:ln>
                <a:solidFill>
                  <a:schemeClr val="tx1"/>
                </a:solidFill>
                <a:effectLst/>
                <a:latin typeface="Arial" pitchFamily="34" charset="0"/>
              </a:endParaRPr>
            </a:p>
          </p:txBody>
        </p:sp>
        <p:sp>
          <p:nvSpPr>
            <p:cNvPr id="1232" name="Rectangle 208"/>
            <p:cNvSpPr>
              <a:spLocks noChangeArrowheads="1"/>
            </p:cNvSpPr>
            <p:nvPr/>
          </p:nvSpPr>
          <p:spPr bwMode="auto">
            <a:xfrm>
              <a:off x="9162" y="7783"/>
              <a:ext cx="173"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0.09</a:t>
              </a:r>
              <a:endParaRPr kumimoji="0" lang="en-US" sz="1800" b="0" i="0" u="none" strike="noStrike" cap="none" normalizeH="0" baseline="0" dirty="0" smtClean="0">
                <a:ln>
                  <a:noFill/>
                </a:ln>
                <a:solidFill>
                  <a:schemeClr val="tx1"/>
                </a:solidFill>
                <a:effectLst/>
                <a:latin typeface="Arial" pitchFamily="34" charset="0"/>
              </a:endParaRPr>
            </a:p>
          </p:txBody>
        </p:sp>
        <p:sp>
          <p:nvSpPr>
            <p:cNvPr id="1233" name="Rectangle 209"/>
            <p:cNvSpPr>
              <a:spLocks noChangeArrowheads="1"/>
            </p:cNvSpPr>
            <p:nvPr/>
          </p:nvSpPr>
          <p:spPr bwMode="auto">
            <a:xfrm>
              <a:off x="9612" y="7783"/>
              <a:ext cx="282"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0.093</a:t>
              </a:r>
              <a:endParaRPr kumimoji="0" lang="en-US" sz="1800" b="0" i="0" u="none" strike="noStrike" cap="none" normalizeH="0" baseline="0" dirty="0" smtClean="0">
                <a:ln>
                  <a:noFill/>
                </a:ln>
                <a:solidFill>
                  <a:schemeClr val="tx1"/>
                </a:solidFill>
                <a:effectLst/>
                <a:latin typeface="Arial" pitchFamily="34" charset="0"/>
              </a:endParaRPr>
            </a:p>
          </p:txBody>
        </p:sp>
        <p:sp>
          <p:nvSpPr>
            <p:cNvPr id="1234" name="Rectangle 210"/>
            <p:cNvSpPr>
              <a:spLocks noChangeArrowheads="1"/>
            </p:cNvSpPr>
            <p:nvPr/>
          </p:nvSpPr>
          <p:spPr bwMode="auto">
            <a:xfrm>
              <a:off x="10092" y="7783"/>
              <a:ext cx="282"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0.013</a:t>
              </a:r>
              <a:endParaRPr kumimoji="0" lang="en-US" sz="1800" b="0" i="0" u="none" strike="noStrike" cap="none" normalizeH="0" baseline="0" dirty="0" smtClean="0">
                <a:ln>
                  <a:noFill/>
                </a:ln>
                <a:solidFill>
                  <a:schemeClr val="tx1"/>
                </a:solidFill>
                <a:effectLst/>
                <a:latin typeface="Arial" pitchFamily="34" charset="0"/>
              </a:endParaRPr>
            </a:p>
          </p:txBody>
        </p:sp>
        <p:sp>
          <p:nvSpPr>
            <p:cNvPr id="1235" name="Rectangle 211"/>
            <p:cNvSpPr>
              <a:spLocks noChangeArrowheads="1"/>
            </p:cNvSpPr>
            <p:nvPr/>
          </p:nvSpPr>
          <p:spPr bwMode="auto">
            <a:xfrm>
              <a:off x="10548" y="7783"/>
              <a:ext cx="173"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0.61</a:t>
              </a:r>
              <a:endParaRPr kumimoji="0" lang="en-US" sz="1800" b="0" i="0" u="none" strike="noStrike" cap="none" normalizeH="0" baseline="0" dirty="0" smtClean="0">
                <a:ln>
                  <a:noFill/>
                </a:ln>
                <a:solidFill>
                  <a:schemeClr val="tx1"/>
                </a:solidFill>
                <a:effectLst/>
                <a:latin typeface="Arial" pitchFamily="34" charset="0"/>
              </a:endParaRPr>
            </a:p>
          </p:txBody>
        </p:sp>
        <p:sp>
          <p:nvSpPr>
            <p:cNvPr id="1236" name="Rectangle 212"/>
            <p:cNvSpPr>
              <a:spLocks noChangeArrowheads="1"/>
            </p:cNvSpPr>
            <p:nvPr/>
          </p:nvSpPr>
          <p:spPr bwMode="auto">
            <a:xfrm>
              <a:off x="6852" y="7897"/>
              <a:ext cx="558"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Significance</a:t>
              </a:r>
              <a:endParaRPr kumimoji="0" lang="en-US" sz="1800" b="0" i="0" u="none" strike="noStrike" cap="none" normalizeH="0" baseline="0" dirty="0" smtClean="0">
                <a:ln>
                  <a:noFill/>
                </a:ln>
                <a:solidFill>
                  <a:schemeClr val="tx1"/>
                </a:solidFill>
                <a:effectLst/>
                <a:latin typeface="Arial" pitchFamily="34" charset="0"/>
              </a:endParaRPr>
            </a:p>
          </p:txBody>
        </p:sp>
        <p:sp>
          <p:nvSpPr>
            <p:cNvPr id="1237" name="Rectangle 213"/>
            <p:cNvSpPr>
              <a:spLocks noChangeArrowheads="1"/>
            </p:cNvSpPr>
            <p:nvPr/>
          </p:nvSpPr>
          <p:spPr bwMode="auto">
            <a:xfrm>
              <a:off x="7566" y="7897"/>
              <a:ext cx="34"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238" name="Rectangle 214"/>
            <p:cNvSpPr>
              <a:spLocks noChangeArrowheads="1"/>
            </p:cNvSpPr>
            <p:nvPr/>
          </p:nvSpPr>
          <p:spPr bwMode="auto">
            <a:xfrm>
              <a:off x="7992" y="7897"/>
              <a:ext cx="144"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ns</a:t>
              </a:r>
              <a:endParaRPr kumimoji="0" lang="en-US" sz="1800" b="0" i="0" u="none" strike="noStrike" cap="none" normalizeH="0" baseline="0" dirty="0" smtClean="0">
                <a:ln>
                  <a:noFill/>
                </a:ln>
                <a:solidFill>
                  <a:schemeClr val="tx1"/>
                </a:solidFill>
                <a:effectLst/>
                <a:latin typeface="Arial" pitchFamily="34" charset="0"/>
              </a:endParaRPr>
            </a:p>
          </p:txBody>
        </p:sp>
        <p:sp>
          <p:nvSpPr>
            <p:cNvPr id="1239" name="Rectangle 215"/>
            <p:cNvSpPr>
              <a:spLocks noChangeArrowheads="1"/>
            </p:cNvSpPr>
            <p:nvPr/>
          </p:nvSpPr>
          <p:spPr bwMode="auto">
            <a:xfrm>
              <a:off x="8448" y="7897"/>
              <a:ext cx="34"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240" name="Rectangle 216"/>
            <p:cNvSpPr>
              <a:spLocks noChangeArrowheads="1"/>
            </p:cNvSpPr>
            <p:nvPr/>
          </p:nvSpPr>
          <p:spPr bwMode="auto">
            <a:xfrm>
              <a:off x="8826" y="7897"/>
              <a:ext cx="34"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241" name="Rectangle 217"/>
            <p:cNvSpPr>
              <a:spLocks noChangeArrowheads="1"/>
            </p:cNvSpPr>
            <p:nvPr/>
          </p:nvSpPr>
          <p:spPr bwMode="auto">
            <a:xfrm>
              <a:off x="9234" y="7897"/>
              <a:ext cx="114"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242" name="Rectangle 218"/>
            <p:cNvSpPr>
              <a:spLocks noChangeArrowheads="1"/>
            </p:cNvSpPr>
            <p:nvPr/>
          </p:nvSpPr>
          <p:spPr bwMode="auto">
            <a:xfrm>
              <a:off x="9672" y="7897"/>
              <a:ext cx="144"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ns</a:t>
              </a:r>
              <a:endParaRPr kumimoji="0" lang="en-US" sz="1800" b="0" i="0" u="none" strike="noStrike" cap="none" normalizeH="0" baseline="0" dirty="0" smtClean="0">
                <a:ln>
                  <a:noFill/>
                </a:ln>
                <a:solidFill>
                  <a:schemeClr val="tx1"/>
                </a:solidFill>
                <a:effectLst/>
                <a:latin typeface="Arial" pitchFamily="34" charset="0"/>
              </a:endParaRPr>
            </a:p>
          </p:txBody>
        </p:sp>
        <p:sp>
          <p:nvSpPr>
            <p:cNvPr id="1243" name="Rectangle 219"/>
            <p:cNvSpPr>
              <a:spLocks noChangeArrowheads="1"/>
            </p:cNvSpPr>
            <p:nvPr/>
          </p:nvSpPr>
          <p:spPr bwMode="auto">
            <a:xfrm>
              <a:off x="10152" y="7897"/>
              <a:ext cx="144"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ns</a:t>
              </a:r>
              <a:endParaRPr kumimoji="0" lang="en-US" sz="1800" b="0" i="0" u="none" strike="noStrike" cap="none" normalizeH="0" baseline="0" dirty="0" smtClean="0">
                <a:ln>
                  <a:noFill/>
                </a:ln>
                <a:solidFill>
                  <a:schemeClr val="tx1"/>
                </a:solidFill>
                <a:effectLst/>
                <a:latin typeface="Arial" pitchFamily="34" charset="0"/>
              </a:endParaRPr>
            </a:p>
          </p:txBody>
        </p:sp>
        <p:sp>
          <p:nvSpPr>
            <p:cNvPr id="1244" name="Rectangle 220"/>
            <p:cNvSpPr>
              <a:spLocks noChangeArrowheads="1"/>
            </p:cNvSpPr>
            <p:nvPr/>
          </p:nvSpPr>
          <p:spPr bwMode="auto">
            <a:xfrm>
              <a:off x="10608" y="7897"/>
              <a:ext cx="144"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ns</a:t>
              </a:r>
              <a:endParaRPr kumimoji="0" lang="en-US" sz="1800" b="0" i="0" u="none" strike="noStrike" cap="none" normalizeH="0" baseline="0" dirty="0" smtClean="0">
                <a:ln>
                  <a:noFill/>
                </a:ln>
                <a:solidFill>
                  <a:schemeClr val="tx1"/>
                </a:solidFill>
                <a:effectLst/>
                <a:latin typeface="Arial" pitchFamily="34" charset="0"/>
              </a:endParaRPr>
            </a:p>
          </p:txBody>
        </p:sp>
        <p:sp>
          <p:nvSpPr>
            <p:cNvPr id="1245" name="Rectangle 221"/>
            <p:cNvSpPr>
              <a:spLocks noChangeArrowheads="1"/>
            </p:cNvSpPr>
            <p:nvPr/>
          </p:nvSpPr>
          <p:spPr bwMode="auto">
            <a:xfrm>
              <a:off x="6852" y="8011"/>
              <a:ext cx="180"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NC</a:t>
              </a:r>
              <a:endParaRPr kumimoji="0" lang="en-US" sz="1800" b="0" i="0" u="none" strike="noStrike" cap="none" normalizeH="0" baseline="0" dirty="0" smtClean="0">
                <a:ln>
                  <a:noFill/>
                </a:ln>
                <a:solidFill>
                  <a:schemeClr val="tx1"/>
                </a:solidFill>
                <a:effectLst/>
                <a:latin typeface="Arial" pitchFamily="34" charset="0"/>
              </a:endParaRPr>
            </a:p>
          </p:txBody>
        </p:sp>
        <p:sp>
          <p:nvSpPr>
            <p:cNvPr id="1246" name="Rectangle 222"/>
            <p:cNvSpPr>
              <a:spLocks noChangeArrowheads="1"/>
            </p:cNvSpPr>
            <p:nvPr/>
          </p:nvSpPr>
          <p:spPr bwMode="auto">
            <a:xfrm>
              <a:off x="7530" y="8011"/>
              <a:ext cx="228"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2.58</a:t>
              </a:r>
              <a:endParaRPr kumimoji="0" lang="en-US" sz="1800" b="0" i="0" u="none" strike="noStrike" cap="none" normalizeH="0" baseline="0" dirty="0" smtClean="0">
                <a:ln>
                  <a:noFill/>
                </a:ln>
                <a:solidFill>
                  <a:schemeClr val="tx1"/>
                </a:solidFill>
                <a:effectLst/>
                <a:latin typeface="Arial" pitchFamily="34" charset="0"/>
              </a:endParaRPr>
            </a:p>
          </p:txBody>
        </p:sp>
        <p:sp>
          <p:nvSpPr>
            <p:cNvPr id="1247" name="Rectangle 223"/>
            <p:cNvSpPr>
              <a:spLocks noChangeArrowheads="1"/>
            </p:cNvSpPr>
            <p:nvPr/>
          </p:nvSpPr>
          <p:spPr bwMode="auto">
            <a:xfrm>
              <a:off x="7956" y="8011"/>
              <a:ext cx="228"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5.09</a:t>
              </a:r>
              <a:endParaRPr kumimoji="0" lang="en-US" sz="1800" b="0" i="0" u="none" strike="noStrike" cap="none" normalizeH="0" baseline="0" dirty="0" smtClean="0">
                <a:ln>
                  <a:noFill/>
                </a:ln>
                <a:solidFill>
                  <a:schemeClr val="tx1"/>
                </a:solidFill>
                <a:effectLst/>
                <a:latin typeface="Arial" pitchFamily="34" charset="0"/>
              </a:endParaRPr>
            </a:p>
          </p:txBody>
        </p:sp>
        <p:sp>
          <p:nvSpPr>
            <p:cNvPr id="1248" name="Rectangle 224"/>
            <p:cNvSpPr>
              <a:spLocks noChangeArrowheads="1"/>
            </p:cNvSpPr>
            <p:nvPr/>
          </p:nvSpPr>
          <p:spPr bwMode="auto">
            <a:xfrm>
              <a:off x="8364" y="8011"/>
              <a:ext cx="173"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39.7</a:t>
              </a:r>
              <a:endParaRPr kumimoji="0" lang="en-US" sz="1800" b="0" i="0" u="none" strike="noStrike" cap="none" normalizeH="0" baseline="0" dirty="0" smtClean="0">
                <a:ln>
                  <a:noFill/>
                </a:ln>
                <a:solidFill>
                  <a:schemeClr val="tx1"/>
                </a:solidFill>
                <a:effectLst/>
                <a:latin typeface="Arial" pitchFamily="34" charset="0"/>
              </a:endParaRPr>
            </a:p>
          </p:txBody>
        </p:sp>
        <p:sp>
          <p:nvSpPr>
            <p:cNvPr id="1249" name="Rectangle 225"/>
            <p:cNvSpPr>
              <a:spLocks noChangeArrowheads="1"/>
            </p:cNvSpPr>
            <p:nvPr/>
          </p:nvSpPr>
          <p:spPr bwMode="auto">
            <a:xfrm>
              <a:off x="8742" y="8011"/>
              <a:ext cx="222"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389.9</a:t>
              </a:r>
              <a:endParaRPr kumimoji="0" lang="en-US" sz="1800" b="0" i="0" u="none" strike="noStrike" cap="none" normalizeH="0" baseline="0" dirty="0" smtClean="0">
                <a:ln>
                  <a:noFill/>
                </a:ln>
                <a:solidFill>
                  <a:schemeClr val="tx1"/>
                </a:solidFill>
                <a:effectLst/>
                <a:latin typeface="Arial" pitchFamily="34" charset="0"/>
              </a:endParaRPr>
            </a:p>
          </p:txBody>
        </p:sp>
        <p:sp>
          <p:nvSpPr>
            <p:cNvPr id="1250" name="Rectangle 226"/>
            <p:cNvSpPr>
              <a:spLocks noChangeArrowheads="1"/>
            </p:cNvSpPr>
            <p:nvPr/>
          </p:nvSpPr>
          <p:spPr bwMode="auto">
            <a:xfrm>
              <a:off x="9186" y="8011"/>
              <a:ext cx="228"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0.10</a:t>
              </a:r>
              <a:endParaRPr kumimoji="0" lang="en-US" sz="1800" b="0" i="0" u="none" strike="noStrike" cap="none" normalizeH="0" baseline="0" dirty="0" smtClean="0">
                <a:ln>
                  <a:noFill/>
                </a:ln>
                <a:solidFill>
                  <a:schemeClr val="tx1"/>
                </a:solidFill>
                <a:effectLst/>
                <a:latin typeface="Arial" pitchFamily="34" charset="0"/>
              </a:endParaRPr>
            </a:p>
          </p:txBody>
        </p:sp>
        <p:sp>
          <p:nvSpPr>
            <p:cNvPr id="1251" name="Rectangle 227"/>
            <p:cNvSpPr>
              <a:spLocks noChangeArrowheads="1"/>
            </p:cNvSpPr>
            <p:nvPr/>
          </p:nvSpPr>
          <p:spPr bwMode="auto">
            <a:xfrm>
              <a:off x="9636" y="8011"/>
              <a:ext cx="228"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0.09</a:t>
              </a:r>
              <a:endParaRPr kumimoji="0" lang="en-US" sz="1800" b="0" i="0" u="none" strike="noStrike" cap="none" normalizeH="0" baseline="0" dirty="0" smtClean="0">
                <a:ln>
                  <a:noFill/>
                </a:ln>
                <a:solidFill>
                  <a:schemeClr val="tx1"/>
                </a:solidFill>
                <a:effectLst/>
                <a:latin typeface="Arial" pitchFamily="34" charset="0"/>
              </a:endParaRPr>
            </a:p>
          </p:txBody>
        </p:sp>
        <p:sp>
          <p:nvSpPr>
            <p:cNvPr id="1252" name="Rectangle 228"/>
            <p:cNvSpPr>
              <a:spLocks noChangeArrowheads="1"/>
            </p:cNvSpPr>
            <p:nvPr/>
          </p:nvSpPr>
          <p:spPr bwMode="auto">
            <a:xfrm>
              <a:off x="10116" y="8011"/>
              <a:ext cx="228"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0.01</a:t>
              </a:r>
              <a:endParaRPr kumimoji="0" lang="en-US" sz="1800" b="0" i="0" u="none" strike="noStrike" cap="none" normalizeH="0" baseline="0" dirty="0" smtClean="0">
                <a:ln>
                  <a:noFill/>
                </a:ln>
                <a:solidFill>
                  <a:schemeClr val="tx1"/>
                </a:solidFill>
                <a:effectLst/>
                <a:latin typeface="Arial" pitchFamily="34" charset="0"/>
              </a:endParaRPr>
            </a:p>
          </p:txBody>
        </p:sp>
        <p:sp>
          <p:nvSpPr>
            <p:cNvPr id="1253" name="Rectangle 229"/>
            <p:cNvSpPr>
              <a:spLocks noChangeArrowheads="1"/>
            </p:cNvSpPr>
            <p:nvPr/>
          </p:nvSpPr>
          <p:spPr bwMode="auto">
            <a:xfrm>
              <a:off x="10572" y="8011"/>
              <a:ext cx="228"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0.56</a:t>
              </a:r>
              <a:endParaRPr kumimoji="0" lang="en-US" sz="1800" b="0" i="0" u="none" strike="noStrike" cap="none" normalizeH="0" baseline="0" dirty="0" smtClean="0">
                <a:ln>
                  <a:noFill/>
                </a:ln>
                <a:solidFill>
                  <a:schemeClr val="tx1"/>
                </a:solidFill>
                <a:effectLst/>
                <a:latin typeface="Arial" pitchFamily="34" charset="0"/>
              </a:endParaRPr>
            </a:p>
          </p:txBody>
        </p:sp>
        <p:sp>
          <p:nvSpPr>
            <p:cNvPr id="1254" name="Rectangle 230"/>
            <p:cNvSpPr>
              <a:spLocks noChangeArrowheads="1"/>
            </p:cNvSpPr>
            <p:nvPr/>
          </p:nvSpPr>
          <p:spPr bwMode="auto">
            <a:xfrm>
              <a:off x="6852" y="8125"/>
              <a:ext cx="186"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SM</a:t>
              </a:r>
              <a:endParaRPr kumimoji="0" lang="en-US" sz="1800" b="0" i="0" u="none" strike="noStrike" cap="none" normalizeH="0" baseline="0" dirty="0" smtClean="0">
                <a:ln>
                  <a:noFill/>
                </a:ln>
                <a:solidFill>
                  <a:schemeClr val="tx1"/>
                </a:solidFill>
                <a:effectLst/>
                <a:latin typeface="Arial" pitchFamily="34" charset="0"/>
              </a:endParaRPr>
            </a:p>
          </p:txBody>
        </p:sp>
        <p:sp>
          <p:nvSpPr>
            <p:cNvPr id="1255" name="Rectangle 231"/>
            <p:cNvSpPr>
              <a:spLocks noChangeArrowheads="1"/>
            </p:cNvSpPr>
            <p:nvPr/>
          </p:nvSpPr>
          <p:spPr bwMode="auto">
            <a:xfrm>
              <a:off x="7530" y="8125"/>
              <a:ext cx="228"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3.78</a:t>
              </a:r>
              <a:endParaRPr kumimoji="0" lang="en-US" sz="1800" b="0" i="0" u="none" strike="noStrike" cap="none" normalizeH="0" baseline="0" dirty="0" smtClean="0">
                <a:ln>
                  <a:noFill/>
                </a:ln>
                <a:solidFill>
                  <a:schemeClr val="tx1"/>
                </a:solidFill>
                <a:effectLst/>
                <a:latin typeface="Arial" pitchFamily="34" charset="0"/>
              </a:endParaRPr>
            </a:p>
          </p:txBody>
        </p:sp>
        <p:sp>
          <p:nvSpPr>
            <p:cNvPr id="1256" name="Rectangle 232"/>
            <p:cNvSpPr>
              <a:spLocks noChangeArrowheads="1"/>
            </p:cNvSpPr>
            <p:nvPr/>
          </p:nvSpPr>
          <p:spPr bwMode="auto">
            <a:xfrm>
              <a:off x="7956" y="8125"/>
              <a:ext cx="228"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4.59</a:t>
              </a:r>
              <a:endParaRPr kumimoji="0" lang="en-US" sz="1800" b="0" i="0" u="none" strike="noStrike" cap="none" normalizeH="0" baseline="0" dirty="0" smtClean="0">
                <a:ln>
                  <a:noFill/>
                </a:ln>
                <a:solidFill>
                  <a:schemeClr val="tx1"/>
                </a:solidFill>
                <a:effectLst/>
                <a:latin typeface="Arial" pitchFamily="34" charset="0"/>
              </a:endParaRPr>
            </a:p>
          </p:txBody>
        </p:sp>
        <p:sp>
          <p:nvSpPr>
            <p:cNvPr id="1257" name="Rectangle 233"/>
            <p:cNvSpPr>
              <a:spLocks noChangeArrowheads="1"/>
            </p:cNvSpPr>
            <p:nvPr/>
          </p:nvSpPr>
          <p:spPr bwMode="auto">
            <a:xfrm>
              <a:off x="8364" y="8125"/>
              <a:ext cx="173"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50.9</a:t>
              </a:r>
              <a:endParaRPr kumimoji="0" lang="en-US" sz="1800" b="0" i="0" u="none" strike="noStrike" cap="none" normalizeH="0" baseline="0" dirty="0" smtClean="0">
                <a:ln>
                  <a:noFill/>
                </a:ln>
                <a:solidFill>
                  <a:schemeClr val="tx1"/>
                </a:solidFill>
                <a:effectLst/>
                <a:latin typeface="Arial" pitchFamily="34" charset="0"/>
              </a:endParaRPr>
            </a:p>
          </p:txBody>
        </p:sp>
        <p:sp>
          <p:nvSpPr>
            <p:cNvPr id="1258" name="Rectangle 234"/>
            <p:cNvSpPr>
              <a:spLocks noChangeArrowheads="1"/>
            </p:cNvSpPr>
            <p:nvPr/>
          </p:nvSpPr>
          <p:spPr bwMode="auto">
            <a:xfrm>
              <a:off x="8742" y="8125"/>
              <a:ext cx="222"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439.7</a:t>
              </a:r>
              <a:endParaRPr kumimoji="0" lang="en-US" sz="1800" b="0" i="0" u="none" strike="noStrike" cap="none" normalizeH="0" baseline="0" dirty="0" smtClean="0">
                <a:ln>
                  <a:noFill/>
                </a:ln>
                <a:solidFill>
                  <a:schemeClr val="tx1"/>
                </a:solidFill>
                <a:effectLst/>
                <a:latin typeface="Arial" pitchFamily="34" charset="0"/>
              </a:endParaRPr>
            </a:p>
          </p:txBody>
        </p:sp>
        <p:sp>
          <p:nvSpPr>
            <p:cNvPr id="1259" name="Rectangle 235"/>
            <p:cNvSpPr>
              <a:spLocks noChangeArrowheads="1"/>
            </p:cNvSpPr>
            <p:nvPr/>
          </p:nvSpPr>
          <p:spPr bwMode="auto">
            <a:xfrm>
              <a:off x="9186" y="8125"/>
              <a:ext cx="228"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0.13</a:t>
              </a:r>
              <a:endParaRPr kumimoji="0" lang="en-US" sz="1800" b="0" i="0" u="none" strike="noStrike" cap="none" normalizeH="0" baseline="0" dirty="0" smtClean="0">
                <a:ln>
                  <a:noFill/>
                </a:ln>
                <a:solidFill>
                  <a:schemeClr val="tx1"/>
                </a:solidFill>
                <a:effectLst/>
                <a:latin typeface="Arial" pitchFamily="34" charset="0"/>
              </a:endParaRPr>
            </a:p>
          </p:txBody>
        </p:sp>
        <p:sp>
          <p:nvSpPr>
            <p:cNvPr id="1260" name="Rectangle 236"/>
            <p:cNvSpPr>
              <a:spLocks noChangeArrowheads="1"/>
            </p:cNvSpPr>
            <p:nvPr/>
          </p:nvSpPr>
          <p:spPr bwMode="auto">
            <a:xfrm>
              <a:off x="9636" y="8125"/>
              <a:ext cx="228"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0.07</a:t>
              </a:r>
              <a:endParaRPr kumimoji="0" lang="en-US" sz="1800" b="0" i="0" u="none" strike="noStrike" cap="none" normalizeH="0" baseline="0" dirty="0" smtClean="0">
                <a:ln>
                  <a:noFill/>
                </a:ln>
                <a:solidFill>
                  <a:schemeClr val="tx1"/>
                </a:solidFill>
                <a:effectLst/>
                <a:latin typeface="Arial" pitchFamily="34" charset="0"/>
              </a:endParaRPr>
            </a:p>
          </p:txBody>
        </p:sp>
        <p:sp>
          <p:nvSpPr>
            <p:cNvPr id="1261" name="Rectangle 237"/>
            <p:cNvSpPr>
              <a:spLocks noChangeArrowheads="1"/>
            </p:cNvSpPr>
            <p:nvPr/>
          </p:nvSpPr>
          <p:spPr bwMode="auto">
            <a:xfrm>
              <a:off x="10116" y="8125"/>
              <a:ext cx="228"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0.01</a:t>
              </a:r>
              <a:endParaRPr kumimoji="0" lang="en-US" sz="1800" b="0" i="0" u="none" strike="noStrike" cap="none" normalizeH="0" baseline="0" dirty="0" smtClean="0">
                <a:ln>
                  <a:noFill/>
                </a:ln>
                <a:solidFill>
                  <a:schemeClr val="tx1"/>
                </a:solidFill>
                <a:effectLst/>
                <a:latin typeface="Arial" pitchFamily="34" charset="0"/>
              </a:endParaRPr>
            </a:p>
          </p:txBody>
        </p:sp>
        <p:sp>
          <p:nvSpPr>
            <p:cNvPr id="1262" name="Rectangle 238"/>
            <p:cNvSpPr>
              <a:spLocks noChangeArrowheads="1"/>
            </p:cNvSpPr>
            <p:nvPr/>
          </p:nvSpPr>
          <p:spPr bwMode="auto">
            <a:xfrm>
              <a:off x="10572" y="8125"/>
              <a:ext cx="228"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0.93</a:t>
              </a:r>
              <a:endParaRPr kumimoji="0" lang="en-US" sz="1800" b="0" i="0" u="none" strike="noStrike" cap="none" normalizeH="0" baseline="0" dirty="0" smtClean="0">
                <a:ln>
                  <a:noFill/>
                </a:ln>
                <a:solidFill>
                  <a:schemeClr val="tx1"/>
                </a:solidFill>
                <a:effectLst/>
                <a:latin typeface="Arial" pitchFamily="34" charset="0"/>
              </a:endParaRPr>
            </a:p>
          </p:txBody>
        </p:sp>
        <p:sp>
          <p:nvSpPr>
            <p:cNvPr id="1263" name="Rectangle 239"/>
            <p:cNvSpPr>
              <a:spLocks noChangeArrowheads="1"/>
            </p:cNvSpPr>
            <p:nvPr/>
          </p:nvSpPr>
          <p:spPr bwMode="auto">
            <a:xfrm>
              <a:off x="6852" y="8239"/>
              <a:ext cx="558"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Significance</a:t>
              </a:r>
              <a:endParaRPr kumimoji="0" lang="en-US" sz="1800" b="0" i="0" u="none" strike="noStrike" cap="none" normalizeH="0" baseline="0" dirty="0" smtClean="0">
                <a:ln>
                  <a:noFill/>
                </a:ln>
                <a:solidFill>
                  <a:schemeClr val="tx1"/>
                </a:solidFill>
                <a:effectLst/>
                <a:latin typeface="Arial" pitchFamily="34" charset="0"/>
              </a:endParaRPr>
            </a:p>
          </p:txBody>
        </p:sp>
        <p:sp>
          <p:nvSpPr>
            <p:cNvPr id="1264" name="Rectangle 240"/>
            <p:cNvSpPr>
              <a:spLocks noChangeArrowheads="1"/>
            </p:cNvSpPr>
            <p:nvPr/>
          </p:nvSpPr>
          <p:spPr bwMode="auto">
            <a:xfrm>
              <a:off x="7566" y="8239"/>
              <a:ext cx="34"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265" name="Rectangle 241"/>
            <p:cNvSpPr>
              <a:spLocks noChangeArrowheads="1"/>
            </p:cNvSpPr>
            <p:nvPr/>
          </p:nvSpPr>
          <p:spPr bwMode="auto">
            <a:xfrm>
              <a:off x="7992" y="8239"/>
              <a:ext cx="144"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ns</a:t>
              </a:r>
              <a:endParaRPr kumimoji="0" lang="en-US" sz="1800" b="0" i="0" u="none" strike="noStrike" cap="none" normalizeH="0" baseline="0" dirty="0" smtClean="0">
                <a:ln>
                  <a:noFill/>
                </a:ln>
                <a:solidFill>
                  <a:schemeClr val="tx1"/>
                </a:solidFill>
                <a:effectLst/>
                <a:latin typeface="Arial" pitchFamily="34" charset="0"/>
              </a:endParaRPr>
            </a:p>
          </p:txBody>
        </p:sp>
        <p:sp>
          <p:nvSpPr>
            <p:cNvPr id="1266" name="Rectangle 242"/>
            <p:cNvSpPr>
              <a:spLocks noChangeArrowheads="1"/>
            </p:cNvSpPr>
            <p:nvPr/>
          </p:nvSpPr>
          <p:spPr bwMode="auto">
            <a:xfrm>
              <a:off x="8424" y="8239"/>
              <a:ext cx="34"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267" name="Rectangle 243"/>
            <p:cNvSpPr>
              <a:spLocks noChangeArrowheads="1"/>
            </p:cNvSpPr>
            <p:nvPr/>
          </p:nvSpPr>
          <p:spPr bwMode="auto">
            <a:xfrm>
              <a:off x="8826" y="8239"/>
              <a:ext cx="34"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268" name="Rectangle 244"/>
            <p:cNvSpPr>
              <a:spLocks noChangeArrowheads="1"/>
            </p:cNvSpPr>
            <p:nvPr/>
          </p:nvSpPr>
          <p:spPr bwMode="auto">
            <a:xfrm>
              <a:off x="9222" y="8239"/>
              <a:ext cx="144"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ns</a:t>
              </a:r>
              <a:endParaRPr kumimoji="0" lang="en-US" sz="1800" b="0" i="0" u="none" strike="noStrike" cap="none" normalizeH="0" baseline="0" dirty="0" smtClean="0">
                <a:ln>
                  <a:noFill/>
                </a:ln>
                <a:solidFill>
                  <a:schemeClr val="tx1"/>
                </a:solidFill>
                <a:effectLst/>
                <a:latin typeface="Arial" pitchFamily="34" charset="0"/>
              </a:endParaRPr>
            </a:p>
          </p:txBody>
        </p:sp>
        <p:sp>
          <p:nvSpPr>
            <p:cNvPr id="1269" name="Rectangle 245"/>
            <p:cNvSpPr>
              <a:spLocks noChangeArrowheads="1"/>
            </p:cNvSpPr>
            <p:nvPr/>
          </p:nvSpPr>
          <p:spPr bwMode="auto">
            <a:xfrm>
              <a:off x="9672" y="8239"/>
              <a:ext cx="144"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ns</a:t>
              </a:r>
              <a:endParaRPr kumimoji="0" lang="en-US" sz="1800" b="0" i="0" u="none" strike="noStrike" cap="none" normalizeH="0" baseline="0" dirty="0" smtClean="0">
                <a:ln>
                  <a:noFill/>
                </a:ln>
                <a:solidFill>
                  <a:schemeClr val="tx1"/>
                </a:solidFill>
                <a:effectLst/>
                <a:latin typeface="Arial" pitchFamily="34" charset="0"/>
              </a:endParaRPr>
            </a:p>
          </p:txBody>
        </p:sp>
        <p:sp>
          <p:nvSpPr>
            <p:cNvPr id="1270" name="Rectangle 246"/>
            <p:cNvSpPr>
              <a:spLocks noChangeArrowheads="1"/>
            </p:cNvSpPr>
            <p:nvPr/>
          </p:nvSpPr>
          <p:spPr bwMode="auto">
            <a:xfrm>
              <a:off x="10152" y="8239"/>
              <a:ext cx="144"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ns</a:t>
              </a:r>
              <a:endParaRPr kumimoji="0" lang="en-US" sz="1800" b="0" i="0" u="none" strike="noStrike" cap="none" normalizeH="0" baseline="0" dirty="0" smtClean="0">
                <a:ln>
                  <a:noFill/>
                </a:ln>
                <a:solidFill>
                  <a:schemeClr val="tx1"/>
                </a:solidFill>
                <a:effectLst/>
                <a:latin typeface="Arial" pitchFamily="34" charset="0"/>
              </a:endParaRPr>
            </a:p>
          </p:txBody>
        </p:sp>
        <p:sp>
          <p:nvSpPr>
            <p:cNvPr id="1271" name="Rectangle 247"/>
            <p:cNvSpPr>
              <a:spLocks noChangeArrowheads="1"/>
            </p:cNvSpPr>
            <p:nvPr/>
          </p:nvSpPr>
          <p:spPr bwMode="auto">
            <a:xfrm>
              <a:off x="10608" y="8239"/>
              <a:ext cx="144"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ns</a:t>
              </a:r>
              <a:endParaRPr kumimoji="0" lang="en-US" sz="1800" b="0" i="0" u="none" strike="noStrike" cap="none" normalizeH="0" baseline="0" dirty="0" smtClean="0">
                <a:ln>
                  <a:noFill/>
                </a:ln>
                <a:solidFill>
                  <a:schemeClr val="tx1"/>
                </a:solidFill>
                <a:effectLst/>
                <a:latin typeface="Arial" pitchFamily="34" charset="0"/>
              </a:endParaRPr>
            </a:p>
          </p:txBody>
        </p:sp>
        <p:sp>
          <p:nvSpPr>
            <p:cNvPr id="1272" name="Rectangle 248"/>
            <p:cNvSpPr>
              <a:spLocks noChangeArrowheads="1"/>
            </p:cNvSpPr>
            <p:nvPr/>
          </p:nvSpPr>
          <p:spPr bwMode="auto">
            <a:xfrm>
              <a:off x="7944" y="7531"/>
              <a:ext cx="175"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µg </a:t>
              </a:r>
              <a:r>
                <a:rPr kumimoji="0" lang="en-US" sz="1100" b="0" i="0" u="none" strike="noStrike" cap="none" normalizeH="0" baseline="0" dirty="0" smtClean="0">
                  <a:ln>
                    <a:noFill/>
                  </a:ln>
                  <a:solidFill>
                    <a:srgbClr val="1F497D"/>
                  </a:solidFill>
                  <a:effectLst/>
                  <a:latin typeface="Arial" pitchFamily="34" charset="0"/>
                </a:rPr>
                <a:t>g</a:t>
              </a:r>
              <a:endParaRPr kumimoji="0" lang="en-US" sz="1800" b="0" i="0" u="none" strike="noStrike" cap="none" normalizeH="0" baseline="0" dirty="0" smtClean="0">
                <a:ln>
                  <a:noFill/>
                </a:ln>
                <a:solidFill>
                  <a:schemeClr val="tx1"/>
                </a:solidFill>
                <a:effectLst/>
                <a:latin typeface="Arial" pitchFamily="34" charset="0"/>
              </a:endParaRPr>
            </a:p>
          </p:txBody>
        </p:sp>
        <p:sp>
          <p:nvSpPr>
            <p:cNvPr id="1273" name="Rectangle 249"/>
            <p:cNvSpPr>
              <a:spLocks noChangeArrowheads="1"/>
            </p:cNvSpPr>
            <p:nvPr/>
          </p:nvSpPr>
          <p:spPr bwMode="auto">
            <a:xfrm>
              <a:off x="8112" y="7513"/>
              <a:ext cx="90" cy="8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rgbClr val="1F497D"/>
                  </a:solidFill>
                  <a:effectLst/>
                  <a:latin typeface="Arial" pitchFamily="34" charset="0"/>
                </a:rPr>
                <a:t>-1</a:t>
              </a:r>
              <a:endParaRPr kumimoji="0" lang="en-US" sz="1800" b="0" i="0" u="none" strike="noStrike" cap="none" normalizeH="0" baseline="0" dirty="0" smtClean="0">
                <a:ln>
                  <a:noFill/>
                </a:ln>
                <a:solidFill>
                  <a:schemeClr val="tx1"/>
                </a:solidFill>
                <a:effectLst/>
                <a:latin typeface="Arial" pitchFamily="34" charset="0"/>
              </a:endParaRPr>
            </a:p>
          </p:txBody>
        </p:sp>
        <p:sp>
          <p:nvSpPr>
            <p:cNvPr id="1274" name="Rectangle 250"/>
            <p:cNvSpPr>
              <a:spLocks noChangeArrowheads="1"/>
            </p:cNvSpPr>
            <p:nvPr/>
          </p:nvSpPr>
          <p:spPr bwMode="auto">
            <a:xfrm>
              <a:off x="8166" y="7531"/>
              <a:ext cx="371"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1F497D"/>
                  </a:solidFill>
                  <a:effectLst/>
                  <a:latin typeface="Arial" pitchFamily="34" charset="0"/>
                </a:rPr>
                <a:t> Soil (</a:t>
              </a:r>
              <a:r>
                <a:rPr kumimoji="0" lang="en-US" sz="1100" b="0" i="0" u="none" strike="noStrike" cap="none" normalizeH="0" baseline="0" dirty="0" smtClean="0">
                  <a:ln>
                    <a:noFill/>
                  </a:ln>
                  <a:solidFill>
                    <a:srgbClr val="1F497D"/>
                  </a:solidFill>
                  <a:effectLst/>
                  <a:latin typeface="Arial" pitchFamily="34" charset="0"/>
                </a:rPr>
                <a:t>dw</a:t>
              </a:r>
              <a:r>
                <a:rPr kumimoji="0" lang="en-US" sz="1100" b="0" i="0" u="none" strike="noStrike" cap="none" normalizeH="0" baseline="0" dirty="0" smtClean="0">
                  <a:ln>
                    <a:noFill/>
                  </a:ln>
                  <a:solidFill>
                    <a:srgbClr val="1F497D"/>
                  </a:solidFill>
                  <a:effectLst/>
                  <a:latin typeface="Arial" pitchFamily="34"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275" name="Rectangle 251"/>
            <p:cNvSpPr>
              <a:spLocks noChangeArrowheads="1"/>
            </p:cNvSpPr>
            <p:nvPr/>
          </p:nvSpPr>
          <p:spPr bwMode="auto">
            <a:xfrm>
              <a:off x="6834" y="7147"/>
              <a:ext cx="6" cy="1"/>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276" name="Rectangle 252"/>
            <p:cNvSpPr>
              <a:spLocks noChangeArrowheads="1"/>
            </p:cNvSpPr>
            <p:nvPr/>
          </p:nvSpPr>
          <p:spPr bwMode="auto">
            <a:xfrm>
              <a:off x="7410" y="7147"/>
              <a:ext cx="6" cy="1"/>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277" name="Rectangle 253"/>
            <p:cNvSpPr>
              <a:spLocks noChangeArrowheads="1"/>
            </p:cNvSpPr>
            <p:nvPr/>
          </p:nvSpPr>
          <p:spPr bwMode="auto">
            <a:xfrm>
              <a:off x="10440" y="7147"/>
              <a:ext cx="6" cy="1"/>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278" name="Rectangle 254"/>
            <p:cNvSpPr>
              <a:spLocks noChangeArrowheads="1"/>
            </p:cNvSpPr>
            <p:nvPr/>
          </p:nvSpPr>
          <p:spPr bwMode="auto">
            <a:xfrm>
              <a:off x="10866" y="7147"/>
              <a:ext cx="6" cy="1"/>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279" name="Line 255"/>
            <p:cNvSpPr>
              <a:spLocks noChangeShapeType="1"/>
            </p:cNvSpPr>
            <p:nvPr/>
          </p:nvSpPr>
          <p:spPr bwMode="auto">
            <a:xfrm>
              <a:off x="6834" y="7657"/>
              <a:ext cx="4038"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80" name="Rectangle 256"/>
            <p:cNvSpPr>
              <a:spLocks noChangeArrowheads="1"/>
            </p:cNvSpPr>
            <p:nvPr/>
          </p:nvSpPr>
          <p:spPr bwMode="auto">
            <a:xfrm>
              <a:off x="6834" y="7657"/>
              <a:ext cx="4038" cy="6"/>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281" name="Line 257"/>
            <p:cNvSpPr>
              <a:spLocks noChangeShapeType="1"/>
            </p:cNvSpPr>
            <p:nvPr/>
          </p:nvSpPr>
          <p:spPr bwMode="auto">
            <a:xfrm>
              <a:off x="6834" y="7999"/>
              <a:ext cx="4038"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82" name="Rectangle 258"/>
            <p:cNvSpPr>
              <a:spLocks noChangeArrowheads="1"/>
            </p:cNvSpPr>
            <p:nvPr/>
          </p:nvSpPr>
          <p:spPr bwMode="auto">
            <a:xfrm>
              <a:off x="6834" y="7999"/>
              <a:ext cx="4038" cy="6"/>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283" name="Line 259"/>
            <p:cNvSpPr>
              <a:spLocks noChangeShapeType="1"/>
            </p:cNvSpPr>
            <p:nvPr/>
          </p:nvSpPr>
          <p:spPr bwMode="auto">
            <a:xfrm>
              <a:off x="6834" y="8341"/>
              <a:ext cx="4038"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84" name="Rectangle 260"/>
            <p:cNvSpPr>
              <a:spLocks noChangeArrowheads="1"/>
            </p:cNvSpPr>
            <p:nvPr/>
          </p:nvSpPr>
          <p:spPr bwMode="auto">
            <a:xfrm>
              <a:off x="6834" y="8341"/>
              <a:ext cx="4038" cy="6"/>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285" name="Line 261"/>
            <p:cNvSpPr>
              <a:spLocks noChangeShapeType="1"/>
            </p:cNvSpPr>
            <p:nvPr/>
          </p:nvSpPr>
          <p:spPr bwMode="auto">
            <a:xfrm>
              <a:off x="6834" y="8347"/>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86" name="Rectangle 262"/>
            <p:cNvSpPr>
              <a:spLocks noChangeArrowheads="1"/>
            </p:cNvSpPr>
            <p:nvPr/>
          </p:nvSpPr>
          <p:spPr bwMode="auto">
            <a:xfrm>
              <a:off x="6834" y="8347"/>
              <a:ext cx="6" cy="6"/>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287" name="Line 263"/>
            <p:cNvSpPr>
              <a:spLocks noChangeShapeType="1"/>
            </p:cNvSpPr>
            <p:nvPr/>
          </p:nvSpPr>
          <p:spPr bwMode="auto">
            <a:xfrm>
              <a:off x="7410" y="8347"/>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88" name="Rectangle 264"/>
            <p:cNvSpPr>
              <a:spLocks noChangeArrowheads="1"/>
            </p:cNvSpPr>
            <p:nvPr/>
          </p:nvSpPr>
          <p:spPr bwMode="auto">
            <a:xfrm>
              <a:off x="7410" y="8347"/>
              <a:ext cx="6" cy="6"/>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289" name="Line 265"/>
            <p:cNvSpPr>
              <a:spLocks noChangeShapeType="1"/>
            </p:cNvSpPr>
            <p:nvPr/>
          </p:nvSpPr>
          <p:spPr bwMode="auto">
            <a:xfrm>
              <a:off x="7818" y="8347"/>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90" name="Rectangle 266"/>
            <p:cNvSpPr>
              <a:spLocks noChangeArrowheads="1"/>
            </p:cNvSpPr>
            <p:nvPr/>
          </p:nvSpPr>
          <p:spPr bwMode="auto">
            <a:xfrm>
              <a:off x="7818" y="8347"/>
              <a:ext cx="6" cy="6"/>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291" name="Line 267"/>
            <p:cNvSpPr>
              <a:spLocks noChangeShapeType="1"/>
            </p:cNvSpPr>
            <p:nvPr/>
          </p:nvSpPr>
          <p:spPr bwMode="auto">
            <a:xfrm>
              <a:off x="8262" y="8347"/>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92" name="Rectangle 268"/>
            <p:cNvSpPr>
              <a:spLocks noChangeArrowheads="1"/>
            </p:cNvSpPr>
            <p:nvPr/>
          </p:nvSpPr>
          <p:spPr bwMode="auto">
            <a:xfrm>
              <a:off x="8262" y="8347"/>
              <a:ext cx="6" cy="6"/>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293" name="Line 269"/>
            <p:cNvSpPr>
              <a:spLocks noChangeShapeType="1"/>
            </p:cNvSpPr>
            <p:nvPr/>
          </p:nvSpPr>
          <p:spPr bwMode="auto">
            <a:xfrm>
              <a:off x="8682" y="8347"/>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94" name="Rectangle 270"/>
            <p:cNvSpPr>
              <a:spLocks noChangeArrowheads="1"/>
            </p:cNvSpPr>
            <p:nvPr/>
          </p:nvSpPr>
          <p:spPr bwMode="auto">
            <a:xfrm>
              <a:off x="8682" y="8347"/>
              <a:ext cx="6" cy="6"/>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295" name="Line 271"/>
            <p:cNvSpPr>
              <a:spLocks noChangeShapeType="1"/>
            </p:cNvSpPr>
            <p:nvPr/>
          </p:nvSpPr>
          <p:spPr bwMode="auto">
            <a:xfrm>
              <a:off x="9060" y="8347"/>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96" name="Rectangle 272"/>
            <p:cNvSpPr>
              <a:spLocks noChangeArrowheads="1"/>
            </p:cNvSpPr>
            <p:nvPr/>
          </p:nvSpPr>
          <p:spPr bwMode="auto">
            <a:xfrm>
              <a:off x="9060" y="8347"/>
              <a:ext cx="6" cy="6"/>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297" name="Line 273"/>
            <p:cNvSpPr>
              <a:spLocks noChangeShapeType="1"/>
            </p:cNvSpPr>
            <p:nvPr/>
          </p:nvSpPr>
          <p:spPr bwMode="auto">
            <a:xfrm>
              <a:off x="9480" y="8347"/>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98" name="Rectangle 274"/>
            <p:cNvSpPr>
              <a:spLocks noChangeArrowheads="1"/>
            </p:cNvSpPr>
            <p:nvPr/>
          </p:nvSpPr>
          <p:spPr bwMode="auto">
            <a:xfrm>
              <a:off x="9480" y="8347"/>
              <a:ext cx="6" cy="6"/>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299" name="Line 275"/>
            <p:cNvSpPr>
              <a:spLocks noChangeShapeType="1"/>
            </p:cNvSpPr>
            <p:nvPr/>
          </p:nvSpPr>
          <p:spPr bwMode="auto">
            <a:xfrm>
              <a:off x="9954" y="8347"/>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00" name="Rectangle 276"/>
            <p:cNvSpPr>
              <a:spLocks noChangeArrowheads="1"/>
            </p:cNvSpPr>
            <p:nvPr/>
          </p:nvSpPr>
          <p:spPr bwMode="auto">
            <a:xfrm>
              <a:off x="9954" y="8347"/>
              <a:ext cx="6" cy="6"/>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301" name="Line 277"/>
            <p:cNvSpPr>
              <a:spLocks noChangeShapeType="1"/>
            </p:cNvSpPr>
            <p:nvPr/>
          </p:nvSpPr>
          <p:spPr bwMode="auto">
            <a:xfrm>
              <a:off x="10440" y="8347"/>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02" name="Rectangle 278"/>
            <p:cNvSpPr>
              <a:spLocks noChangeArrowheads="1"/>
            </p:cNvSpPr>
            <p:nvPr/>
          </p:nvSpPr>
          <p:spPr bwMode="auto">
            <a:xfrm>
              <a:off x="10440" y="8347"/>
              <a:ext cx="6" cy="6"/>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303" name="Line 279"/>
            <p:cNvSpPr>
              <a:spLocks noChangeShapeType="1"/>
            </p:cNvSpPr>
            <p:nvPr/>
          </p:nvSpPr>
          <p:spPr bwMode="auto">
            <a:xfrm>
              <a:off x="10866" y="8347"/>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04" name="Rectangle 280"/>
            <p:cNvSpPr>
              <a:spLocks noChangeArrowheads="1"/>
            </p:cNvSpPr>
            <p:nvPr/>
          </p:nvSpPr>
          <p:spPr bwMode="auto">
            <a:xfrm>
              <a:off x="10866" y="8347"/>
              <a:ext cx="6" cy="6"/>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305" name="Line 281"/>
            <p:cNvSpPr>
              <a:spLocks noChangeShapeType="1"/>
            </p:cNvSpPr>
            <p:nvPr/>
          </p:nvSpPr>
          <p:spPr bwMode="auto">
            <a:xfrm>
              <a:off x="10872" y="7147"/>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06" name="Rectangle 282"/>
            <p:cNvSpPr>
              <a:spLocks noChangeArrowheads="1"/>
            </p:cNvSpPr>
            <p:nvPr/>
          </p:nvSpPr>
          <p:spPr bwMode="auto">
            <a:xfrm>
              <a:off x="10872" y="7147"/>
              <a:ext cx="6" cy="6"/>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307" name="Line 283"/>
            <p:cNvSpPr>
              <a:spLocks noChangeShapeType="1"/>
            </p:cNvSpPr>
            <p:nvPr/>
          </p:nvSpPr>
          <p:spPr bwMode="auto">
            <a:xfrm>
              <a:off x="10872" y="7489"/>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08" name="Rectangle 284"/>
            <p:cNvSpPr>
              <a:spLocks noChangeArrowheads="1"/>
            </p:cNvSpPr>
            <p:nvPr/>
          </p:nvSpPr>
          <p:spPr bwMode="auto">
            <a:xfrm>
              <a:off x="10872" y="7489"/>
              <a:ext cx="6" cy="6"/>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309" name="Line 285"/>
            <p:cNvSpPr>
              <a:spLocks noChangeShapeType="1"/>
            </p:cNvSpPr>
            <p:nvPr/>
          </p:nvSpPr>
          <p:spPr bwMode="auto">
            <a:xfrm>
              <a:off x="10872" y="7657"/>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10" name="Rectangle 286"/>
            <p:cNvSpPr>
              <a:spLocks noChangeArrowheads="1"/>
            </p:cNvSpPr>
            <p:nvPr/>
          </p:nvSpPr>
          <p:spPr bwMode="auto">
            <a:xfrm>
              <a:off x="10872" y="7657"/>
              <a:ext cx="6" cy="6"/>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311" name="Line 287"/>
            <p:cNvSpPr>
              <a:spLocks noChangeShapeType="1"/>
            </p:cNvSpPr>
            <p:nvPr/>
          </p:nvSpPr>
          <p:spPr bwMode="auto">
            <a:xfrm>
              <a:off x="10872" y="7771"/>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12" name="Rectangle 288"/>
            <p:cNvSpPr>
              <a:spLocks noChangeArrowheads="1"/>
            </p:cNvSpPr>
            <p:nvPr/>
          </p:nvSpPr>
          <p:spPr bwMode="auto">
            <a:xfrm>
              <a:off x="10872" y="7771"/>
              <a:ext cx="6" cy="6"/>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313" name="Line 289"/>
            <p:cNvSpPr>
              <a:spLocks noChangeShapeType="1"/>
            </p:cNvSpPr>
            <p:nvPr/>
          </p:nvSpPr>
          <p:spPr bwMode="auto">
            <a:xfrm>
              <a:off x="10872" y="7885"/>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14" name="Rectangle 290"/>
            <p:cNvSpPr>
              <a:spLocks noChangeArrowheads="1"/>
            </p:cNvSpPr>
            <p:nvPr/>
          </p:nvSpPr>
          <p:spPr bwMode="auto">
            <a:xfrm>
              <a:off x="10872" y="7885"/>
              <a:ext cx="6" cy="6"/>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315" name="Line 291"/>
            <p:cNvSpPr>
              <a:spLocks noChangeShapeType="1"/>
            </p:cNvSpPr>
            <p:nvPr/>
          </p:nvSpPr>
          <p:spPr bwMode="auto">
            <a:xfrm>
              <a:off x="10872" y="7999"/>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16" name="Rectangle 292"/>
            <p:cNvSpPr>
              <a:spLocks noChangeArrowheads="1"/>
            </p:cNvSpPr>
            <p:nvPr/>
          </p:nvSpPr>
          <p:spPr bwMode="auto">
            <a:xfrm>
              <a:off x="10872" y="7999"/>
              <a:ext cx="6" cy="6"/>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317" name="Line 293"/>
            <p:cNvSpPr>
              <a:spLocks noChangeShapeType="1"/>
            </p:cNvSpPr>
            <p:nvPr/>
          </p:nvSpPr>
          <p:spPr bwMode="auto">
            <a:xfrm>
              <a:off x="10872" y="8113"/>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18" name="Rectangle 294"/>
            <p:cNvSpPr>
              <a:spLocks noChangeArrowheads="1"/>
            </p:cNvSpPr>
            <p:nvPr/>
          </p:nvSpPr>
          <p:spPr bwMode="auto">
            <a:xfrm>
              <a:off x="10872" y="8113"/>
              <a:ext cx="6" cy="6"/>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319" name="Line 295"/>
            <p:cNvSpPr>
              <a:spLocks noChangeShapeType="1"/>
            </p:cNvSpPr>
            <p:nvPr/>
          </p:nvSpPr>
          <p:spPr bwMode="auto">
            <a:xfrm>
              <a:off x="10872" y="8227"/>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20" name="Rectangle 296"/>
            <p:cNvSpPr>
              <a:spLocks noChangeArrowheads="1"/>
            </p:cNvSpPr>
            <p:nvPr/>
          </p:nvSpPr>
          <p:spPr bwMode="auto">
            <a:xfrm>
              <a:off x="10872" y="8227"/>
              <a:ext cx="6" cy="6"/>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321" name="Line 297"/>
            <p:cNvSpPr>
              <a:spLocks noChangeShapeType="1"/>
            </p:cNvSpPr>
            <p:nvPr/>
          </p:nvSpPr>
          <p:spPr bwMode="auto">
            <a:xfrm>
              <a:off x="10872" y="8341"/>
              <a:ext cx="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22" name="Rectangle 298"/>
            <p:cNvSpPr>
              <a:spLocks noChangeArrowheads="1"/>
            </p:cNvSpPr>
            <p:nvPr/>
          </p:nvSpPr>
          <p:spPr bwMode="auto">
            <a:xfrm>
              <a:off x="10872" y="8341"/>
              <a:ext cx="6" cy="6"/>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Bamboo">
  <a:themeElements>
    <a:clrScheme name="Bamboo 2">
      <a:dk1>
        <a:srgbClr val="000000"/>
      </a:dk1>
      <a:lt1>
        <a:srgbClr val="FFFFFF"/>
      </a:lt1>
      <a:dk2>
        <a:srgbClr val="003300"/>
      </a:dk2>
      <a:lt2>
        <a:srgbClr val="5F5F5F"/>
      </a:lt2>
      <a:accent1>
        <a:srgbClr val="009900"/>
      </a:accent1>
      <a:accent2>
        <a:srgbClr val="CC9900"/>
      </a:accent2>
      <a:accent3>
        <a:srgbClr val="FFFFFF"/>
      </a:accent3>
      <a:accent4>
        <a:srgbClr val="000000"/>
      </a:accent4>
      <a:accent5>
        <a:srgbClr val="AACAAA"/>
      </a:accent5>
      <a:accent6>
        <a:srgbClr val="B98A00"/>
      </a:accent6>
      <a:hlink>
        <a:srgbClr val="FF3300"/>
      </a:hlink>
      <a:folHlink>
        <a:srgbClr val="663300"/>
      </a:folHlink>
    </a:clrScheme>
    <a:fontScheme name="Bamboo">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97473" tIns="48738" rIns="97473" bIns="48738" numCol="1" anchor="t" anchorCtr="0" compatLnSpc="1">
        <a:prstTxWarp prst="textNoShape">
          <a:avLst/>
        </a:prstTxWarp>
      </a:bodyPr>
      <a:lstStyle>
        <a:defPPr marL="487363" marR="0" indent="0" algn="l" defTabSz="974725"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97473" tIns="48738" rIns="97473" bIns="48738" numCol="1" anchor="t" anchorCtr="0" compatLnSpc="1">
        <a:prstTxWarp prst="textNoShape">
          <a:avLst/>
        </a:prstTxWarp>
      </a:bodyPr>
      <a:lstStyle>
        <a:defPPr marL="487363" marR="0" indent="0" algn="l" defTabSz="974725"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Bamboo 1">
        <a:dk1>
          <a:srgbClr val="000000"/>
        </a:dk1>
        <a:lt1>
          <a:srgbClr val="FFFFFF"/>
        </a:lt1>
        <a:dk2>
          <a:srgbClr val="396F39"/>
        </a:dk2>
        <a:lt2>
          <a:srgbClr val="FFCC00"/>
        </a:lt2>
        <a:accent1>
          <a:srgbClr val="009900"/>
        </a:accent1>
        <a:accent2>
          <a:srgbClr val="CC9900"/>
        </a:accent2>
        <a:accent3>
          <a:srgbClr val="AEBBAE"/>
        </a:accent3>
        <a:accent4>
          <a:srgbClr val="DADADA"/>
        </a:accent4>
        <a:accent5>
          <a:srgbClr val="AACAAA"/>
        </a:accent5>
        <a:accent6>
          <a:srgbClr val="B98A00"/>
        </a:accent6>
        <a:hlink>
          <a:srgbClr val="FF3300"/>
        </a:hlink>
        <a:folHlink>
          <a:srgbClr val="663300"/>
        </a:folHlink>
      </a:clrScheme>
      <a:clrMap bg1="dk2" tx1="lt1" bg2="dk1" tx2="lt2" accent1="accent1" accent2="accent2" accent3="accent3" accent4="accent4" accent5="accent5" accent6="accent6" hlink="hlink" folHlink="folHlink"/>
    </a:extraClrScheme>
    <a:extraClrScheme>
      <a:clrScheme name="Bamboo 2">
        <a:dk1>
          <a:srgbClr val="000000"/>
        </a:dk1>
        <a:lt1>
          <a:srgbClr val="FFFFFF"/>
        </a:lt1>
        <a:dk2>
          <a:srgbClr val="003300"/>
        </a:dk2>
        <a:lt2>
          <a:srgbClr val="5F5F5F"/>
        </a:lt2>
        <a:accent1>
          <a:srgbClr val="009900"/>
        </a:accent1>
        <a:accent2>
          <a:srgbClr val="CC9900"/>
        </a:accent2>
        <a:accent3>
          <a:srgbClr val="FFFFFF"/>
        </a:accent3>
        <a:accent4>
          <a:srgbClr val="000000"/>
        </a:accent4>
        <a:accent5>
          <a:srgbClr val="AACAAA"/>
        </a:accent5>
        <a:accent6>
          <a:srgbClr val="B98A00"/>
        </a:accent6>
        <a:hlink>
          <a:srgbClr val="FF3300"/>
        </a:hlink>
        <a:folHlink>
          <a:srgbClr val="663300"/>
        </a:folHlink>
      </a:clrScheme>
      <a:clrMap bg1="lt1" tx1="dk1" bg2="lt2" tx2="dk2" accent1="accent1" accent2="accent2" accent3="accent3" accent4="accent4" accent5="accent5" accent6="accent6" hlink="hlink" folHlink="folHlink"/>
    </a:extraClrScheme>
    <a:extraClrScheme>
      <a:clrScheme name="Bambo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969696"/>
        </a:folHlink>
      </a:clrScheme>
      <a:clrMap bg1="lt1" tx1="dk1" bg2="lt2" tx2="dk2" accent1="accent1" accent2="accent2" accent3="accent3" accent4="accent4" accent5="accent5" accent6="accent6" hlink="hlink" folHlink="folHlink"/>
    </a:extraClrScheme>
    <a:extraClrScheme>
      <a:clrScheme name="Bamboo 4">
        <a:dk1>
          <a:srgbClr val="000000"/>
        </a:dk1>
        <a:lt1>
          <a:srgbClr val="FFFFFF"/>
        </a:lt1>
        <a:dk2>
          <a:srgbClr val="FF0000"/>
        </a:dk2>
        <a:lt2>
          <a:srgbClr val="800000"/>
        </a:lt2>
        <a:accent1>
          <a:srgbClr val="008000"/>
        </a:accent1>
        <a:accent2>
          <a:srgbClr val="FF9900"/>
        </a:accent2>
        <a:accent3>
          <a:srgbClr val="FFFFFF"/>
        </a:accent3>
        <a:accent4>
          <a:srgbClr val="000000"/>
        </a:accent4>
        <a:accent5>
          <a:srgbClr val="AAC0AA"/>
        </a:accent5>
        <a:accent6>
          <a:srgbClr val="E78A00"/>
        </a:accent6>
        <a:hlink>
          <a:srgbClr val="CC3300"/>
        </a:hlink>
        <a:folHlink>
          <a:srgbClr val="6633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C:\Program Files\Microsoft Office\Templates\Presentation Designs\Bamboo.pot</Template>
  <TotalTime>11030</TotalTime>
  <Words>1485</Words>
  <Application>Microsoft Office PowerPoint</Application>
  <PresentationFormat>Custom</PresentationFormat>
  <Paragraphs>241</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Bamboo</vt:lpstr>
      <vt:lpstr>Slide 1</vt:lpstr>
    </vt:vector>
  </TitlesOfParts>
  <Company>Iowa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dittmer</dc:creator>
  <cp:lastModifiedBy> </cp:lastModifiedBy>
  <cp:revision>537</cp:revision>
  <dcterms:created xsi:type="dcterms:W3CDTF">2002-01-10T19:30:33Z</dcterms:created>
  <dcterms:modified xsi:type="dcterms:W3CDTF">2008-12-30T17:03:46Z</dcterms:modified>
</cp:coreProperties>
</file>