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51206400" cy="38404800"/>
  <p:notesSz cx="7010400" cy="92964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609585" algn="l" rtl="0" fontAlgn="base">
      <a:spcBef>
        <a:spcPct val="0"/>
      </a:spcBef>
      <a:spcAft>
        <a:spcPct val="0"/>
      </a:spcAft>
      <a:defRPr sz="3200" kern="1200">
        <a:solidFill>
          <a:schemeClr val="tx1"/>
        </a:solidFill>
        <a:latin typeface="Times New Roman" pitchFamily="18" charset="0"/>
        <a:ea typeface="+mn-ea"/>
        <a:cs typeface="+mn-cs"/>
      </a:defRPr>
    </a:lvl2pPr>
    <a:lvl3pPr marL="1219170" algn="l" rtl="0" fontAlgn="base">
      <a:spcBef>
        <a:spcPct val="0"/>
      </a:spcBef>
      <a:spcAft>
        <a:spcPct val="0"/>
      </a:spcAft>
      <a:defRPr sz="3200" kern="1200">
        <a:solidFill>
          <a:schemeClr val="tx1"/>
        </a:solidFill>
        <a:latin typeface="Times New Roman" pitchFamily="18" charset="0"/>
        <a:ea typeface="+mn-ea"/>
        <a:cs typeface="+mn-cs"/>
      </a:defRPr>
    </a:lvl3pPr>
    <a:lvl4pPr marL="1828754" algn="l" rtl="0" fontAlgn="base">
      <a:spcBef>
        <a:spcPct val="0"/>
      </a:spcBef>
      <a:spcAft>
        <a:spcPct val="0"/>
      </a:spcAft>
      <a:defRPr sz="3200" kern="1200">
        <a:solidFill>
          <a:schemeClr val="tx1"/>
        </a:solidFill>
        <a:latin typeface="Times New Roman" pitchFamily="18" charset="0"/>
        <a:ea typeface="+mn-ea"/>
        <a:cs typeface="+mn-cs"/>
      </a:defRPr>
    </a:lvl4pPr>
    <a:lvl5pPr marL="2438339" algn="l" rtl="0" fontAlgn="base">
      <a:spcBef>
        <a:spcPct val="0"/>
      </a:spcBef>
      <a:spcAft>
        <a:spcPct val="0"/>
      </a:spcAft>
      <a:defRPr sz="3200" kern="1200">
        <a:solidFill>
          <a:schemeClr val="tx1"/>
        </a:solidFill>
        <a:latin typeface="Times New Roman" pitchFamily="18" charset="0"/>
        <a:ea typeface="+mn-ea"/>
        <a:cs typeface="+mn-cs"/>
      </a:defRPr>
    </a:lvl5pPr>
    <a:lvl6pPr marL="3047924" algn="l" defTabSz="1219170" rtl="0" eaLnBrk="1" latinLnBrk="0" hangingPunct="1">
      <a:defRPr sz="3200" kern="1200">
        <a:solidFill>
          <a:schemeClr val="tx1"/>
        </a:solidFill>
        <a:latin typeface="Times New Roman" pitchFamily="18" charset="0"/>
        <a:ea typeface="+mn-ea"/>
        <a:cs typeface="+mn-cs"/>
      </a:defRPr>
    </a:lvl6pPr>
    <a:lvl7pPr marL="3657509" algn="l" defTabSz="1219170" rtl="0" eaLnBrk="1" latinLnBrk="0" hangingPunct="1">
      <a:defRPr sz="3200" kern="1200">
        <a:solidFill>
          <a:schemeClr val="tx1"/>
        </a:solidFill>
        <a:latin typeface="Times New Roman" pitchFamily="18" charset="0"/>
        <a:ea typeface="+mn-ea"/>
        <a:cs typeface="+mn-cs"/>
      </a:defRPr>
    </a:lvl7pPr>
    <a:lvl8pPr marL="4267093" algn="l" defTabSz="1219170" rtl="0" eaLnBrk="1" latinLnBrk="0" hangingPunct="1">
      <a:defRPr sz="3200" kern="1200">
        <a:solidFill>
          <a:schemeClr val="tx1"/>
        </a:solidFill>
        <a:latin typeface="Times New Roman" pitchFamily="18" charset="0"/>
        <a:ea typeface="+mn-ea"/>
        <a:cs typeface="+mn-cs"/>
      </a:defRPr>
    </a:lvl8pPr>
    <a:lvl9pPr marL="4876678" algn="l" defTabSz="121917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AFFFAF"/>
    <a:srgbClr val="D1FBD8"/>
    <a:srgbClr val="DCF0C6"/>
    <a:srgbClr val="ADDB7B"/>
    <a:srgbClr val="CADCF2"/>
    <a:srgbClr val="99CCFF"/>
    <a:srgbClr val="558ED5"/>
    <a:srgbClr val="C0C0C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841" autoAdjust="0"/>
  </p:normalViewPr>
  <p:slideViewPr>
    <p:cSldViewPr snapToGrid="0">
      <p:cViewPr varScale="1">
        <p:scale>
          <a:sx n="19" d="100"/>
          <a:sy n="19" d="100"/>
        </p:scale>
        <p:origin x="-198" y="-120"/>
      </p:cViewPr>
      <p:guideLst>
        <p:guide orient="horz" pos="12208"/>
        <p:guide pos="24576"/>
      </p:guideLst>
    </p:cSldViewPr>
  </p:slideViewPr>
  <p:outlineViewPr>
    <p:cViewPr>
      <p:scale>
        <a:sx n="25" d="100"/>
        <a:sy n="25"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defRPr sz="1200"/>
            </a:lvl1pPr>
          </a:lstStyle>
          <a:p>
            <a:endParaRPr lang="en-US"/>
          </a:p>
        </p:txBody>
      </p:sp>
      <p:sp>
        <p:nvSpPr>
          <p:cNvPr id="4099" name="Rectangle 1027"/>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a:defRPr sz="1200"/>
            </a:lvl1pPr>
          </a:lstStyle>
          <a:p>
            <a:endParaRPr lang="en-US"/>
          </a:p>
        </p:txBody>
      </p:sp>
      <p:sp>
        <p:nvSpPr>
          <p:cNvPr id="4100" name="Rectangle 1028"/>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defRPr sz="1200"/>
            </a:lvl1pPr>
          </a:lstStyle>
          <a:p>
            <a:endParaRPr lang="en-US"/>
          </a:p>
        </p:txBody>
      </p:sp>
      <p:sp>
        <p:nvSpPr>
          <p:cNvPr id="4101" name="Rectangle 1029"/>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a:defRPr sz="1200"/>
            </a:lvl1pPr>
          </a:lstStyle>
          <a:p>
            <a:fld id="{36A5FCD1-09A4-4FF2-88DC-86153B85EFF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66514F8-C244-4E9A-8CAA-42A2FB9FEFEC}" type="datetimeFigureOut">
              <a:rPr lang="en-US" smtClean="0"/>
              <a:pPr/>
              <a:t>10/30/2009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8B9523D-B620-48CD-A91D-D3EF792FF4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39988" y="11931121"/>
            <a:ext cx="43526428" cy="8230658"/>
          </a:xfrm>
        </p:spPr>
        <p:txBody>
          <a:bodyPr/>
          <a:lstStyle/>
          <a:p>
            <a:r>
              <a:rPr lang="en-US" smtClean="0"/>
              <a:t>Click to edit Master title style</a:t>
            </a:r>
            <a:endParaRPr lang="en-US"/>
          </a:p>
        </p:txBody>
      </p:sp>
      <p:sp>
        <p:nvSpPr>
          <p:cNvPr id="3" name="Subtitle 2"/>
          <p:cNvSpPr>
            <a:spLocks noGrp="1"/>
          </p:cNvSpPr>
          <p:nvPr>
            <p:ph type="subTitle" idx="1"/>
          </p:nvPr>
        </p:nvSpPr>
        <p:spPr>
          <a:xfrm>
            <a:off x="7679972" y="21761980"/>
            <a:ext cx="35846456" cy="9816042"/>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0BED59-A0FC-42F9-9C0D-5A746B76E90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7FCA27-43B4-4A1C-877F-2056E90891E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6043" y="3415242"/>
            <a:ext cx="10880372" cy="307223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39988" y="3415242"/>
            <a:ext cx="32408989" cy="307223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31B807-FCAB-4111-AED6-6467B280B1C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8FBEBA-8FF1-48EE-B519-00B05A124BA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4679012"/>
            <a:ext cx="43526428" cy="7626879"/>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6277961"/>
            <a:ext cx="43526428" cy="8401050"/>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96838F-C074-4ECF-94A3-D7EC1CD653E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39988" y="11095834"/>
            <a:ext cx="21644680" cy="23041768"/>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21735" y="11095834"/>
            <a:ext cx="21644681" cy="23041768"/>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EF3B3D-0211-43AE-82AD-376CD755D20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816" y="1537229"/>
            <a:ext cx="46084772"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815" y="8597372"/>
            <a:ext cx="22625050" cy="3581929"/>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2560815" y="12179301"/>
            <a:ext cx="22625050" cy="2212684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3129" y="8597372"/>
            <a:ext cx="22632459" cy="3581929"/>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26013129" y="12179301"/>
            <a:ext cx="22632459" cy="22126840"/>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8816B87-6056-424B-90B4-34B835974E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EEBFB5-E054-478C-91C7-38598D3B92D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E31B90-007C-4C71-80B8-661A22601C4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815" y="1529821"/>
            <a:ext cx="16846550" cy="6506369"/>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20019787" y="1529821"/>
            <a:ext cx="28625800" cy="3277631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815" y="8036190"/>
            <a:ext cx="16846550" cy="26269950"/>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814B7E-128C-4AD4-8A0D-06D67056DE2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5823" y="26882991"/>
            <a:ext cx="30724828" cy="3174471"/>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0035823" y="3431912"/>
            <a:ext cx="30724828" cy="23041768"/>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10035823" y="30057462"/>
            <a:ext cx="30724828" cy="4506118"/>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08435D-859F-433B-A227-A831265D48C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39988" y="3415242"/>
            <a:ext cx="43526428" cy="6400800"/>
          </a:xfrm>
          <a:prstGeom prst="rect">
            <a:avLst/>
          </a:prstGeom>
          <a:noFill/>
          <a:ln w="9525">
            <a:noFill/>
            <a:miter lim="800000"/>
            <a:headEnd/>
            <a:tailEnd/>
          </a:ln>
          <a:effectLst/>
        </p:spPr>
        <p:txBody>
          <a:bodyPr vert="horz" wrap="square" lIns="640901" tIns="320451" rIns="640901" bIns="32045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39988" y="11095834"/>
            <a:ext cx="43526428" cy="23041768"/>
          </a:xfrm>
          <a:prstGeom prst="rect">
            <a:avLst/>
          </a:prstGeom>
          <a:noFill/>
          <a:ln w="9525">
            <a:noFill/>
            <a:miter lim="800000"/>
            <a:headEnd/>
            <a:tailEnd/>
          </a:ln>
          <a:effectLst/>
        </p:spPr>
        <p:txBody>
          <a:bodyPr vert="horz" wrap="square" lIns="640901" tIns="320451" rIns="640901" bIns="3204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39987" y="34991411"/>
            <a:ext cx="10668000" cy="2561431"/>
          </a:xfrm>
          <a:prstGeom prst="rect">
            <a:avLst/>
          </a:prstGeom>
          <a:noFill/>
          <a:ln w="9525">
            <a:noFill/>
            <a:miter lim="800000"/>
            <a:headEnd/>
            <a:tailEnd/>
          </a:ln>
          <a:effectLst/>
        </p:spPr>
        <p:txBody>
          <a:bodyPr vert="horz" wrap="square" lIns="640901" tIns="320451" rIns="640901" bIns="320451" numCol="1" anchor="t" anchorCtr="0" compatLnSpc="1">
            <a:prstTxWarp prst="textNoShape">
              <a:avLst/>
            </a:prstTxWarp>
          </a:bodyPr>
          <a:lstStyle>
            <a:lvl1pPr defTabSz="6409106">
              <a:defRPr sz="9700"/>
            </a:lvl1pPr>
          </a:lstStyle>
          <a:p>
            <a:endParaRPr lang="en-US"/>
          </a:p>
        </p:txBody>
      </p:sp>
      <p:sp>
        <p:nvSpPr>
          <p:cNvPr id="1029" name="Rectangle 5"/>
          <p:cNvSpPr>
            <a:spLocks noGrp="1" noChangeArrowheads="1"/>
          </p:cNvSpPr>
          <p:nvPr>
            <p:ph type="ftr" sz="quarter" idx="3"/>
          </p:nvPr>
        </p:nvSpPr>
        <p:spPr bwMode="auto">
          <a:xfrm>
            <a:off x="17496016" y="34991411"/>
            <a:ext cx="16214372" cy="2561431"/>
          </a:xfrm>
          <a:prstGeom prst="rect">
            <a:avLst/>
          </a:prstGeom>
          <a:noFill/>
          <a:ln w="9525">
            <a:noFill/>
            <a:miter lim="800000"/>
            <a:headEnd/>
            <a:tailEnd/>
          </a:ln>
          <a:effectLst/>
        </p:spPr>
        <p:txBody>
          <a:bodyPr vert="horz" wrap="square" lIns="640901" tIns="320451" rIns="640901" bIns="320451" numCol="1" anchor="t" anchorCtr="0" compatLnSpc="1">
            <a:prstTxWarp prst="textNoShape">
              <a:avLst/>
            </a:prstTxWarp>
          </a:bodyPr>
          <a:lstStyle>
            <a:lvl1pPr algn="ctr" defTabSz="6409106">
              <a:defRPr sz="9700"/>
            </a:lvl1pPr>
          </a:lstStyle>
          <a:p>
            <a:endParaRPr lang="en-US"/>
          </a:p>
        </p:txBody>
      </p:sp>
      <p:sp>
        <p:nvSpPr>
          <p:cNvPr id="1030" name="Rectangle 6"/>
          <p:cNvSpPr>
            <a:spLocks noGrp="1" noChangeArrowheads="1"/>
          </p:cNvSpPr>
          <p:nvPr>
            <p:ph type="sldNum" sz="quarter" idx="4"/>
          </p:nvPr>
        </p:nvSpPr>
        <p:spPr bwMode="auto">
          <a:xfrm>
            <a:off x="36698415" y="34991411"/>
            <a:ext cx="10668000" cy="2561431"/>
          </a:xfrm>
          <a:prstGeom prst="rect">
            <a:avLst/>
          </a:prstGeom>
          <a:noFill/>
          <a:ln w="9525">
            <a:noFill/>
            <a:miter lim="800000"/>
            <a:headEnd/>
            <a:tailEnd/>
          </a:ln>
          <a:effectLst/>
        </p:spPr>
        <p:txBody>
          <a:bodyPr vert="horz" wrap="square" lIns="640901" tIns="320451" rIns="640901" bIns="320451" numCol="1" anchor="t" anchorCtr="0" compatLnSpc="1">
            <a:prstTxWarp prst="textNoShape">
              <a:avLst/>
            </a:prstTxWarp>
          </a:bodyPr>
          <a:lstStyle>
            <a:lvl1pPr algn="r" defTabSz="6409106">
              <a:defRPr sz="9700"/>
            </a:lvl1pPr>
          </a:lstStyle>
          <a:p>
            <a:fld id="{EC720774-7249-497F-91C6-65730CB8687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409106" rtl="0" fontAlgn="base">
        <a:spcBef>
          <a:spcPct val="0"/>
        </a:spcBef>
        <a:spcAft>
          <a:spcPct val="0"/>
        </a:spcAft>
        <a:defRPr sz="30800">
          <a:solidFill>
            <a:schemeClr val="tx2"/>
          </a:solidFill>
          <a:latin typeface="+mj-lt"/>
          <a:ea typeface="+mj-ea"/>
          <a:cs typeface="+mj-cs"/>
        </a:defRPr>
      </a:lvl1pPr>
      <a:lvl2pPr algn="ctr" defTabSz="6409106" rtl="0" fontAlgn="base">
        <a:spcBef>
          <a:spcPct val="0"/>
        </a:spcBef>
        <a:spcAft>
          <a:spcPct val="0"/>
        </a:spcAft>
        <a:defRPr sz="30800">
          <a:solidFill>
            <a:schemeClr val="tx2"/>
          </a:solidFill>
          <a:latin typeface="Times New Roman" pitchFamily="18" charset="0"/>
        </a:defRPr>
      </a:lvl2pPr>
      <a:lvl3pPr algn="ctr" defTabSz="6409106" rtl="0" fontAlgn="base">
        <a:spcBef>
          <a:spcPct val="0"/>
        </a:spcBef>
        <a:spcAft>
          <a:spcPct val="0"/>
        </a:spcAft>
        <a:defRPr sz="30800">
          <a:solidFill>
            <a:schemeClr val="tx2"/>
          </a:solidFill>
          <a:latin typeface="Times New Roman" pitchFamily="18" charset="0"/>
        </a:defRPr>
      </a:lvl3pPr>
      <a:lvl4pPr algn="ctr" defTabSz="6409106" rtl="0" fontAlgn="base">
        <a:spcBef>
          <a:spcPct val="0"/>
        </a:spcBef>
        <a:spcAft>
          <a:spcPct val="0"/>
        </a:spcAft>
        <a:defRPr sz="30800">
          <a:solidFill>
            <a:schemeClr val="tx2"/>
          </a:solidFill>
          <a:latin typeface="Times New Roman" pitchFamily="18" charset="0"/>
        </a:defRPr>
      </a:lvl4pPr>
      <a:lvl5pPr algn="ctr" defTabSz="6409106" rtl="0" fontAlgn="base">
        <a:spcBef>
          <a:spcPct val="0"/>
        </a:spcBef>
        <a:spcAft>
          <a:spcPct val="0"/>
        </a:spcAft>
        <a:defRPr sz="30800">
          <a:solidFill>
            <a:schemeClr val="tx2"/>
          </a:solidFill>
          <a:latin typeface="Times New Roman" pitchFamily="18" charset="0"/>
        </a:defRPr>
      </a:lvl5pPr>
      <a:lvl6pPr marL="609585" algn="ctr" defTabSz="6409106" rtl="0" fontAlgn="base">
        <a:spcBef>
          <a:spcPct val="0"/>
        </a:spcBef>
        <a:spcAft>
          <a:spcPct val="0"/>
        </a:spcAft>
        <a:defRPr sz="30800">
          <a:solidFill>
            <a:schemeClr val="tx2"/>
          </a:solidFill>
          <a:latin typeface="Times New Roman" pitchFamily="18" charset="0"/>
        </a:defRPr>
      </a:lvl6pPr>
      <a:lvl7pPr marL="1219170" algn="ctr" defTabSz="6409106" rtl="0" fontAlgn="base">
        <a:spcBef>
          <a:spcPct val="0"/>
        </a:spcBef>
        <a:spcAft>
          <a:spcPct val="0"/>
        </a:spcAft>
        <a:defRPr sz="30800">
          <a:solidFill>
            <a:schemeClr val="tx2"/>
          </a:solidFill>
          <a:latin typeface="Times New Roman" pitchFamily="18" charset="0"/>
        </a:defRPr>
      </a:lvl7pPr>
      <a:lvl8pPr marL="1828754" algn="ctr" defTabSz="6409106" rtl="0" fontAlgn="base">
        <a:spcBef>
          <a:spcPct val="0"/>
        </a:spcBef>
        <a:spcAft>
          <a:spcPct val="0"/>
        </a:spcAft>
        <a:defRPr sz="30800">
          <a:solidFill>
            <a:schemeClr val="tx2"/>
          </a:solidFill>
          <a:latin typeface="Times New Roman" pitchFamily="18" charset="0"/>
        </a:defRPr>
      </a:lvl8pPr>
      <a:lvl9pPr marL="2438339" algn="ctr" defTabSz="6409106" rtl="0" fontAlgn="base">
        <a:spcBef>
          <a:spcPct val="0"/>
        </a:spcBef>
        <a:spcAft>
          <a:spcPct val="0"/>
        </a:spcAft>
        <a:defRPr sz="30800">
          <a:solidFill>
            <a:schemeClr val="tx2"/>
          </a:solidFill>
          <a:latin typeface="Times New Roman" pitchFamily="18" charset="0"/>
        </a:defRPr>
      </a:lvl9pPr>
    </p:titleStyle>
    <p:bodyStyle>
      <a:lvl1pPr marL="2402357" indent="-2402357" algn="l" defTabSz="6409106" rtl="0" fontAlgn="base">
        <a:spcBef>
          <a:spcPct val="20000"/>
        </a:spcBef>
        <a:spcAft>
          <a:spcPct val="0"/>
        </a:spcAft>
        <a:buChar char="•"/>
        <a:defRPr sz="22400">
          <a:solidFill>
            <a:schemeClr val="tx1"/>
          </a:solidFill>
          <a:latin typeface="+mn-lt"/>
          <a:ea typeface="+mn-ea"/>
          <a:cs typeface="+mn-cs"/>
        </a:defRPr>
      </a:lvl1pPr>
      <a:lvl2pPr marL="5206870" indent="-2002317" algn="l" defTabSz="6409106" rtl="0" fontAlgn="base">
        <a:spcBef>
          <a:spcPct val="20000"/>
        </a:spcBef>
        <a:spcAft>
          <a:spcPct val="0"/>
        </a:spcAft>
        <a:buChar char="–"/>
        <a:defRPr sz="19600">
          <a:solidFill>
            <a:schemeClr val="tx1"/>
          </a:solidFill>
          <a:latin typeface="+mn-lt"/>
        </a:defRPr>
      </a:lvl2pPr>
      <a:lvl3pPr marL="8013500" indent="-1604393" algn="l" defTabSz="6409106" rtl="0" fontAlgn="base">
        <a:spcBef>
          <a:spcPct val="20000"/>
        </a:spcBef>
        <a:spcAft>
          <a:spcPct val="0"/>
        </a:spcAft>
        <a:buChar char="•"/>
        <a:defRPr sz="16800">
          <a:solidFill>
            <a:schemeClr val="tx1"/>
          </a:solidFill>
          <a:latin typeface="+mn-lt"/>
        </a:defRPr>
      </a:lvl3pPr>
      <a:lvl4pPr marL="11215937" indent="-1604393" algn="l" defTabSz="6409106" rtl="0" fontAlgn="base">
        <a:spcBef>
          <a:spcPct val="20000"/>
        </a:spcBef>
        <a:spcAft>
          <a:spcPct val="0"/>
        </a:spcAft>
        <a:buChar char="–"/>
        <a:defRPr sz="14100">
          <a:solidFill>
            <a:schemeClr val="tx1"/>
          </a:solidFill>
          <a:latin typeface="+mn-lt"/>
        </a:defRPr>
      </a:lvl4pPr>
      <a:lvl5pPr marL="14420490" indent="-1602277" algn="l" defTabSz="6409106" rtl="0" fontAlgn="base">
        <a:spcBef>
          <a:spcPct val="20000"/>
        </a:spcBef>
        <a:spcAft>
          <a:spcPct val="0"/>
        </a:spcAft>
        <a:buChar char="»"/>
        <a:defRPr sz="14100">
          <a:solidFill>
            <a:schemeClr val="tx1"/>
          </a:solidFill>
          <a:latin typeface="+mn-lt"/>
        </a:defRPr>
      </a:lvl5pPr>
      <a:lvl6pPr marL="15030075" indent="-1602277" algn="l" defTabSz="6409106" rtl="0" fontAlgn="base">
        <a:spcBef>
          <a:spcPct val="20000"/>
        </a:spcBef>
        <a:spcAft>
          <a:spcPct val="0"/>
        </a:spcAft>
        <a:buChar char="»"/>
        <a:defRPr sz="14100">
          <a:solidFill>
            <a:schemeClr val="tx1"/>
          </a:solidFill>
          <a:latin typeface="+mn-lt"/>
        </a:defRPr>
      </a:lvl6pPr>
      <a:lvl7pPr marL="15639660" indent="-1602277" algn="l" defTabSz="6409106" rtl="0" fontAlgn="base">
        <a:spcBef>
          <a:spcPct val="20000"/>
        </a:spcBef>
        <a:spcAft>
          <a:spcPct val="0"/>
        </a:spcAft>
        <a:buChar char="»"/>
        <a:defRPr sz="14100">
          <a:solidFill>
            <a:schemeClr val="tx1"/>
          </a:solidFill>
          <a:latin typeface="+mn-lt"/>
        </a:defRPr>
      </a:lvl7pPr>
      <a:lvl8pPr marL="16249244" indent="-1602277" algn="l" defTabSz="6409106" rtl="0" fontAlgn="base">
        <a:spcBef>
          <a:spcPct val="20000"/>
        </a:spcBef>
        <a:spcAft>
          <a:spcPct val="0"/>
        </a:spcAft>
        <a:buChar char="»"/>
        <a:defRPr sz="14100">
          <a:solidFill>
            <a:schemeClr val="tx1"/>
          </a:solidFill>
          <a:latin typeface="+mn-lt"/>
        </a:defRPr>
      </a:lvl8pPr>
      <a:lvl9pPr marL="16858829" indent="-1602277" algn="l" defTabSz="6409106" rtl="0" fontAlgn="base">
        <a:spcBef>
          <a:spcPct val="20000"/>
        </a:spcBef>
        <a:spcAft>
          <a:spcPct val="0"/>
        </a:spcAft>
        <a:buChar char="»"/>
        <a:defRPr sz="141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000">
              <a:srgbClr val="558ED5"/>
            </a:gs>
            <a:gs pos="50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920"/>
          <a:stretch>
            <a:fillRect/>
          </a:stretch>
        </p:blipFill>
        <p:spPr>
          <a:xfrm>
            <a:off x="33121600" y="26212800"/>
            <a:ext cx="18084800" cy="12192000"/>
          </a:xfrm>
          <a:prstGeom prst="rect">
            <a:avLst/>
          </a:prstGeom>
          <a:noFill/>
        </p:spPr>
      </p:pic>
      <p:pic>
        <p:nvPicPr>
          <p:cNvPr id="3" name="Picture 2"/>
          <p:cNvPicPr>
            <a:picLocks noChangeAspect="1" noChangeArrowheads="1"/>
          </p:cNvPicPr>
          <p:nvPr/>
        </p:nvPicPr>
        <p:blipFill>
          <a:blip r:embed="rId2" cstate="print"/>
          <a:srcRect r="920"/>
          <a:stretch>
            <a:fillRect/>
          </a:stretch>
        </p:blipFill>
        <p:spPr>
          <a:xfrm>
            <a:off x="0" y="26212800"/>
            <a:ext cx="17780000" cy="12192000"/>
          </a:xfrm>
          <a:prstGeom prst="rect">
            <a:avLst/>
          </a:prstGeom>
          <a:noFill/>
        </p:spPr>
      </p:pic>
      <p:pic>
        <p:nvPicPr>
          <p:cNvPr id="4" name="Picture 2"/>
          <p:cNvPicPr>
            <a:picLocks noChangeAspect="1" noChangeArrowheads="1"/>
          </p:cNvPicPr>
          <p:nvPr/>
        </p:nvPicPr>
        <p:blipFill>
          <a:blip r:embed="rId2" cstate="print"/>
          <a:srcRect r="920"/>
          <a:stretch>
            <a:fillRect/>
          </a:stretch>
        </p:blipFill>
        <p:spPr>
          <a:xfrm>
            <a:off x="15697200" y="26212800"/>
            <a:ext cx="17576800" cy="12192000"/>
          </a:xfrm>
          <a:prstGeom prst="rect">
            <a:avLst/>
          </a:prstGeom>
          <a:noFill/>
        </p:spPr>
      </p:pic>
      <p:sp>
        <p:nvSpPr>
          <p:cNvPr id="10" name="Text Box 363"/>
          <p:cNvSpPr txBox="1">
            <a:spLocks noChangeArrowheads="1"/>
          </p:cNvSpPr>
          <p:nvPr/>
        </p:nvSpPr>
        <p:spPr bwMode="auto">
          <a:xfrm>
            <a:off x="34137600" y="31365374"/>
            <a:ext cx="15697200" cy="5416863"/>
          </a:xfrm>
          <a:prstGeom prst="rect">
            <a:avLst/>
          </a:prstGeom>
          <a:noFill/>
          <a:ln w="9525">
            <a:noFill/>
            <a:miter lim="800000"/>
            <a:headEnd/>
            <a:tailEnd/>
          </a:ln>
          <a:effectLst/>
        </p:spPr>
        <p:txBody>
          <a:bodyPr wrap="square" lIns="121917" tIns="60958" rIns="121917" bIns="60958">
            <a:spAutoFit/>
          </a:bodyPr>
          <a:lstStyle/>
          <a:p>
            <a:pPr marL="609585" indent="-609585" algn="ctr"/>
            <a:r>
              <a:rPr lang="en-US" b="1" dirty="0">
                <a:solidFill>
                  <a:schemeClr val="bg1"/>
                </a:solidFill>
                <a:latin typeface="Arial Narrow" pitchFamily="34" charset="0"/>
              </a:rPr>
              <a:t>REFERENCES</a:t>
            </a:r>
          </a:p>
          <a:p>
            <a:pPr marL="609585" indent="-609585" algn="just">
              <a:buFontTx/>
              <a:buAutoNum type="arabicParenBoth"/>
            </a:pPr>
            <a:r>
              <a:rPr lang="en-US" sz="2400" dirty="0" smtClean="0">
                <a:solidFill>
                  <a:schemeClr val="bg1"/>
                </a:solidFill>
                <a:latin typeface="Arial Narrow" pitchFamily="34" charset="0"/>
              </a:rPr>
              <a:t>Stein N, G </a:t>
            </a:r>
            <a:r>
              <a:rPr lang="en-US" sz="2400" dirty="0" err="1" smtClean="0">
                <a:solidFill>
                  <a:schemeClr val="bg1"/>
                </a:solidFill>
                <a:latin typeface="Arial Narrow" pitchFamily="34" charset="0"/>
              </a:rPr>
              <a:t>Herren</a:t>
            </a:r>
            <a:r>
              <a:rPr lang="en-US" sz="2400" dirty="0" smtClean="0">
                <a:solidFill>
                  <a:schemeClr val="bg1"/>
                </a:solidFill>
                <a:latin typeface="Arial Narrow" pitchFamily="34" charset="0"/>
              </a:rPr>
              <a:t>, and B Keller. 2001. A new DNA extraction method for high-throughput marker analysis in a large-genome species such as </a:t>
            </a:r>
            <a:r>
              <a:rPr lang="en-US" sz="2400" i="1" dirty="0" err="1" smtClean="0">
                <a:solidFill>
                  <a:schemeClr val="bg1"/>
                </a:solidFill>
                <a:latin typeface="Arial Narrow" pitchFamily="34" charset="0"/>
              </a:rPr>
              <a:t>Triticum</a:t>
            </a:r>
            <a:r>
              <a:rPr lang="en-US" sz="2400" i="1" dirty="0" smtClean="0">
                <a:solidFill>
                  <a:schemeClr val="bg1"/>
                </a:solidFill>
                <a:latin typeface="Arial Narrow" pitchFamily="34" charset="0"/>
              </a:rPr>
              <a:t> </a:t>
            </a:r>
            <a:r>
              <a:rPr lang="en-US" sz="2400" i="1" dirty="0" err="1" smtClean="0">
                <a:solidFill>
                  <a:schemeClr val="bg1"/>
                </a:solidFill>
                <a:latin typeface="Arial Narrow" pitchFamily="34" charset="0"/>
              </a:rPr>
              <a:t>aestivum</a:t>
            </a:r>
            <a:r>
              <a:rPr lang="en-US" sz="2400" dirty="0" smtClean="0">
                <a:solidFill>
                  <a:schemeClr val="bg1"/>
                </a:solidFill>
                <a:latin typeface="Arial Narrow" pitchFamily="34" charset="0"/>
              </a:rPr>
              <a:t>. Plant Breed. 120:354-356.</a:t>
            </a:r>
          </a:p>
          <a:p>
            <a:pPr marL="609585" indent="-609585" algn="just">
              <a:buFontTx/>
              <a:buAutoNum type="arabicParenBoth"/>
            </a:pPr>
            <a:r>
              <a:rPr lang="en-US" sz="2400" dirty="0" smtClean="0">
                <a:solidFill>
                  <a:schemeClr val="bg1"/>
                </a:solidFill>
                <a:latin typeface="Arial Narrow" pitchFamily="34" charset="0"/>
              </a:rPr>
              <a:t>Milla SR, TG Isleib, and HT Stalker. 1995. Taxonomic relationships among </a:t>
            </a:r>
            <a:r>
              <a:rPr lang="en-US" sz="2400" i="1" dirty="0" err="1" smtClean="0">
                <a:solidFill>
                  <a:schemeClr val="bg1"/>
                </a:solidFill>
                <a:latin typeface="Arial Narrow" pitchFamily="34" charset="0"/>
              </a:rPr>
              <a:t>Arachis</a:t>
            </a:r>
            <a:r>
              <a:rPr lang="en-US" sz="2400" dirty="0" smtClean="0">
                <a:solidFill>
                  <a:schemeClr val="bg1"/>
                </a:solidFill>
                <a:latin typeface="Arial Narrow" pitchFamily="34" charset="0"/>
              </a:rPr>
              <a:t> sect. </a:t>
            </a:r>
            <a:r>
              <a:rPr lang="en-US" sz="2400" i="1" dirty="0" err="1" smtClean="0">
                <a:solidFill>
                  <a:schemeClr val="bg1"/>
                </a:solidFill>
                <a:latin typeface="Arial Narrow" pitchFamily="34" charset="0"/>
              </a:rPr>
              <a:t>Arachis</a:t>
            </a:r>
            <a:r>
              <a:rPr lang="en-US" sz="2400" dirty="0" smtClean="0">
                <a:solidFill>
                  <a:schemeClr val="bg1"/>
                </a:solidFill>
                <a:latin typeface="Arial Narrow" pitchFamily="34" charset="0"/>
              </a:rPr>
              <a:t> species as revealed by AFLP markers. Genome 48:1-11.</a:t>
            </a:r>
          </a:p>
          <a:p>
            <a:pPr marL="609585" indent="-609585" algn="just">
              <a:buFontTx/>
              <a:buAutoNum type="arabicParenBoth"/>
            </a:pPr>
            <a:r>
              <a:rPr lang="en-US" sz="2400" dirty="0" smtClean="0">
                <a:solidFill>
                  <a:schemeClr val="bg1"/>
                </a:solidFill>
                <a:latin typeface="Arial Narrow" pitchFamily="34" charset="0"/>
              </a:rPr>
              <a:t>Dice LR. 1945. Measures of the amount of ecologic association between species. Ecology 26:297-302</a:t>
            </a:r>
          </a:p>
          <a:p>
            <a:pPr marL="609585" indent="-609585" algn="just">
              <a:buFontTx/>
              <a:buAutoNum type="arabicParenBoth"/>
            </a:pPr>
            <a:r>
              <a:rPr lang="en-US" sz="2400" dirty="0" err="1" smtClean="0">
                <a:solidFill>
                  <a:schemeClr val="bg1"/>
                </a:solidFill>
                <a:latin typeface="Arial Narrow" pitchFamily="34" charset="0"/>
              </a:rPr>
              <a:t>Rohlf</a:t>
            </a:r>
            <a:r>
              <a:rPr lang="en-US" sz="2400" dirty="0" smtClean="0">
                <a:solidFill>
                  <a:schemeClr val="bg1"/>
                </a:solidFill>
                <a:latin typeface="Arial Narrow" pitchFamily="34" charset="0"/>
              </a:rPr>
              <a:t>  FJ. 2000. </a:t>
            </a:r>
            <a:r>
              <a:rPr lang="en-US" sz="2400" dirty="0" err="1" smtClean="0">
                <a:solidFill>
                  <a:schemeClr val="bg1"/>
                </a:solidFill>
                <a:latin typeface="Arial Narrow" pitchFamily="34" charset="0"/>
              </a:rPr>
              <a:t>NTSYSpc</a:t>
            </a:r>
            <a:r>
              <a:rPr lang="en-US" sz="2400" dirty="0" smtClean="0">
                <a:solidFill>
                  <a:schemeClr val="bg1"/>
                </a:solidFill>
                <a:latin typeface="Arial Narrow" pitchFamily="34" charset="0"/>
              </a:rPr>
              <a:t>: Numerical taxonomy and multivariate analysis system, version 2.2. Exeter Software, Setauket, NY.</a:t>
            </a:r>
          </a:p>
          <a:p>
            <a:pPr marL="609585" indent="-609585" algn="just">
              <a:buFontTx/>
              <a:buAutoNum type="arabicParenBoth"/>
            </a:pPr>
            <a:r>
              <a:rPr lang="en-US" sz="2400" dirty="0" err="1" smtClean="0">
                <a:solidFill>
                  <a:schemeClr val="bg1"/>
                </a:solidFill>
                <a:latin typeface="Arial Narrow" pitchFamily="34" charset="0"/>
              </a:rPr>
              <a:t>Sokal</a:t>
            </a:r>
            <a:r>
              <a:rPr lang="en-US" sz="2400" dirty="0" smtClean="0">
                <a:solidFill>
                  <a:schemeClr val="bg1"/>
                </a:solidFill>
                <a:latin typeface="Arial Narrow" pitchFamily="34" charset="0"/>
              </a:rPr>
              <a:t> RR, and CD Michener. 1958. A statistical method for evaluating systematic relationships. Univ. Kansas Sci. Bull. 28: 1409-1438.</a:t>
            </a:r>
          </a:p>
          <a:p>
            <a:pPr marL="609585" indent="-609585" algn="just">
              <a:buFontTx/>
              <a:buAutoNum type="arabicParenBoth"/>
            </a:pPr>
            <a:r>
              <a:rPr lang="en-US" sz="2400" dirty="0" smtClean="0">
                <a:solidFill>
                  <a:schemeClr val="bg1"/>
                </a:solidFill>
                <a:latin typeface="Arial Narrow" pitchFamily="34" charset="0"/>
              </a:rPr>
              <a:t>Saitou M, and N </a:t>
            </a:r>
            <a:r>
              <a:rPr lang="en-US" sz="2400" dirty="0" err="1" smtClean="0">
                <a:solidFill>
                  <a:schemeClr val="bg1"/>
                </a:solidFill>
                <a:latin typeface="Arial Narrow" pitchFamily="34" charset="0"/>
              </a:rPr>
              <a:t>Nei</a:t>
            </a:r>
            <a:r>
              <a:rPr lang="en-US" sz="2400" dirty="0" smtClean="0">
                <a:solidFill>
                  <a:schemeClr val="bg1"/>
                </a:solidFill>
                <a:latin typeface="Arial Narrow" pitchFamily="34" charset="0"/>
              </a:rPr>
              <a:t>. 1987. The neighbor joining method for reconstructing </a:t>
            </a:r>
            <a:r>
              <a:rPr lang="en-US" sz="2400" dirty="0" err="1" smtClean="0">
                <a:solidFill>
                  <a:schemeClr val="bg1"/>
                </a:solidFill>
                <a:latin typeface="Arial Narrow" pitchFamily="34" charset="0"/>
              </a:rPr>
              <a:t>phylogenetic</a:t>
            </a:r>
            <a:r>
              <a:rPr lang="en-US" sz="2400" dirty="0" smtClean="0">
                <a:solidFill>
                  <a:schemeClr val="bg1"/>
                </a:solidFill>
                <a:latin typeface="Arial Narrow" pitchFamily="34" charset="0"/>
              </a:rPr>
              <a:t> trees. Mol. Biol. </a:t>
            </a:r>
            <a:r>
              <a:rPr lang="en-US" sz="2400" dirty="0" err="1" smtClean="0">
                <a:solidFill>
                  <a:schemeClr val="bg1"/>
                </a:solidFill>
                <a:latin typeface="Arial Narrow" pitchFamily="34" charset="0"/>
              </a:rPr>
              <a:t>Evol</a:t>
            </a:r>
            <a:r>
              <a:rPr lang="en-US" sz="2400" dirty="0" smtClean="0">
                <a:solidFill>
                  <a:schemeClr val="bg1"/>
                </a:solidFill>
                <a:latin typeface="Arial Narrow" pitchFamily="34" charset="0"/>
              </a:rPr>
              <a:t>. 4: 406-425.</a:t>
            </a:r>
          </a:p>
          <a:p>
            <a:pPr marL="609585" indent="-609585" algn="just">
              <a:buFontTx/>
              <a:buAutoNum type="arabicParenBoth"/>
            </a:pPr>
            <a:r>
              <a:rPr lang="en-US" sz="2400" dirty="0" smtClean="0">
                <a:solidFill>
                  <a:schemeClr val="bg1"/>
                </a:solidFill>
                <a:latin typeface="Arial Narrow" pitchFamily="34" charset="0"/>
              </a:rPr>
              <a:t>Schneider S, D </a:t>
            </a:r>
            <a:r>
              <a:rPr lang="en-US" sz="2400" dirty="0" err="1" smtClean="0">
                <a:solidFill>
                  <a:schemeClr val="bg1"/>
                </a:solidFill>
                <a:latin typeface="Arial Narrow" pitchFamily="34" charset="0"/>
              </a:rPr>
              <a:t>Roessli</a:t>
            </a:r>
            <a:r>
              <a:rPr lang="en-US" sz="2400" dirty="0" smtClean="0">
                <a:solidFill>
                  <a:schemeClr val="bg1"/>
                </a:solidFill>
                <a:latin typeface="Arial Narrow" pitchFamily="34" charset="0"/>
              </a:rPr>
              <a:t>, and L </a:t>
            </a:r>
            <a:r>
              <a:rPr lang="en-US" sz="2400" dirty="0" err="1" smtClean="0">
                <a:solidFill>
                  <a:schemeClr val="bg1"/>
                </a:solidFill>
                <a:latin typeface="Arial Narrow" pitchFamily="34" charset="0"/>
              </a:rPr>
              <a:t>Excoffier</a:t>
            </a:r>
            <a:r>
              <a:rPr lang="en-US" sz="2400" dirty="0" smtClean="0">
                <a:solidFill>
                  <a:schemeClr val="bg1"/>
                </a:solidFill>
                <a:latin typeface="Arial Narrow" pitchFamily="34" charset="0"/>
              </a:rPr>
              <a:t> .2002. ARLEQUIN </a:t>
            </a:r>
            <a:r>
              <a:rPr lang="en-US" sz="2400" dirty="0" err="1" smtClean="0">
                <a:solidFill>
                  <a:schemeClr val="bg1"/>
                </a:solidFill>
                <a:latin typeface="Arial Narrow" pitchFamily="34" charset="0"/>
              </a:rPr>
              <a:t>ver</a:t>
            </a:r>
            <a:r>
              <a:rPr lang="en-US" sz="2400" dirty="0" smtClean="0">
                <a:solidFill>
                  <a:schemeClr val="bg1"/>
                </a:solidFill>
                <a:latin typeface="Arial Narrow" pitchFamily="34" charset="0"/>
              </a:rPr>
              <a:t> 2.001: a software for population genetics data analysis. Genetics and Biometry Laboratory, University of Geneva, Switzerland (available at http://lgb.unige.ch/arlequin/software)</a:t>
            </a:r>
          </a:p>
          <a:p>
            <a:pPr marL="609585" indent="-609585" algn="just">
              <a:buFontTx/>
              <a:buAutoNum type="arabicParenBoth"/>
            </a:pPr>
            <a:r>
              <a:rPr lang="en-US" sz="2400" dirty="0" smtClean="0">
                <a:solidFill>
                  <a:schemeClr val="bg1"/>
                </a:solidFill>
                <a:latin typeface="Arial Narrow" pitchFamily="34" charset="0"/>
              </a:rPr>
              <a:t>Fu, YB, G.W. Peterson, G. </a:t>
            </a:r>
            <a:r>
              <a:rPr lang="en-US" sz="2400" dirty="0" err="1" smtClean="0">
                <a:solidFill>
                  <a:schemeClr val="bg1"/>
                </a:solidFill>
                <a:latin typeface="Arial Narrow" pitchFamily="34" charset="0"/>
              </a:rPr>
              <a:t>Scoles</a:t>
            </a:r>
            <a:r>
              <a:rPr lang="en-US" sz="2400" dirty="0" smtClean="0">
                <a:solidFill>
                  <a:schemeClr val="bg1"/>
                </a:solidFill>
                <a:latin typeface="Arial Narrow" pitchFamily="34" charset="0"/>
              </a:rPr>
              <a:t>, B. </a:t>
            </a:r>
            <a:r>
              <a:rPr lang="en-US" sz="2400" dirty="0" err="1" smtClean="0">
                <a:solidFill>
                  <a:schemeClr val="bg1"/>
                </a:solidFill>
                <a:latin typeface="Arial Narrow" pitchFamily="34" charset="0"/>
              </a:rPr>
              <a:t>Rossangel</a:t>
            </a:r>
            <a:r>
              <a:rPr lang="en-US" sz="2400" dirty="0" smtClean="0">
                <a:solidFill>
                  <a:schemeClr val="bg1"/>
                </a:solidFill>
                <a:latin typeface="Arial Narrow" pitchFamily="34" charset="0"/>
              </a:rPr>
              <a:t>, D.J. Schoen, and K.W. Richards. 2003. Allelic diversity changes in 96 Canadian oat cultivars released from 1886 to 2001. Crop Sci. 43:1989-1995.</a:t>
            </a:r>
          </a:p>
          <a:p>
            <a:pPr marL="609585" indent="-609585" algn="just"/>
            <a:endParaRPr lang="en-US" sz="2400" dirty="0">
              <a:solidFill>
                <a:schemeClr val="bg1"/>
              </a:solidFill>
              <a:latin typeface="Arial Narrow" pitchFamily="34" charset="0"/>
            </a:endParaRPr>
          </a:p>
        </p:txBody>
      </p:sp>
      <p:sp>
        <p:nvSpPr>
          <p:cNvPr id="11" name="Text Box 407"/>
          <p:cNvSpPr txBox="1">
            <a:spLocks noChangeArrowheads="1"/>
          </p:cNvSpPr>
          <p:nvPr/>
        </p:nvSpPr>
        <p:spPr bwMode="auto">
          <a:xfrm>
            <a:off x="159261" y="37541201"/>
            <a:ext cx="7892539" cy="615549"/>
          </a:xfrm>
          <a:prstGeom prst="rect">
            <a:avLst/>
          </a:prstGeom>
          <a:noFill/>
          <a:ln w="9525">
            <a:noFill/>
            <a:miter lim="800000"/>
            <a:headEnd/>
            <a:tailEnd/>
          </a:ln>
          <a:effectLst/>
        </p:spPr>
        <p:txBody>
          <a:bodyPr wrap="none" lIns="121917" tIns="60958" rIns="121917" bIns="60958">
            <a:spAutoFit/>
          </a:bodyPr>
          <a:lstStyle/>
          <a:p>
            <a:r>
              <a:rPr lang="en-US" dirty="0">
                <a:solidFill>
                  <a:schemeClr val="bg1"/>
                </a:solidFill>
                <a:latin typeface="Arial Narrow" pitchFamily="34" charset="0"/>
              </a:rPr>
              <a:t>Contact information: </a:t>
            </a:r>
            <a:r>
              <a:rPr lang="en-US" dirty="0" smtClean="0">
                <a:solidFill>
                  <a:schemeClr val="bg1"/>
                </a:solidFill>
                <a:latin typeface="Arial Narrow" pitchFamily="34" charset="0"/>
              </a:rPr>
              <a:t>susana_milla-lewis@ncsu.edu</a:t>
            </a:r>
            <a:endParaRPr lang="en-US" dirty="0">
              <a:solidFill>
                <a:schemeClr val="bg1"/>
              </a:solidFill>
              <a:latin typeface="Arial Narrow" pitchFamily="34" charset="0"/>
            </a:endParaRPr>
          </a:p>
        </p:txBody>
      </p:sp>
      <p:sp>
        <p:nvSpPr>
          <p:cNvPr id="14" name="Rounded Rectangle 13"/>
          <p:cNvSpPr/>
          <p:nvPr/>
        </p:nvSpPr>
        <p:spPr>
          <a:xfrm>
            <a:off x="17968687" y="7213600"/>
            <a:ext cx="15327086" cy="29972000"/>
          </a:xfrm>
          <a:prstGeom prst="roundRect">
            <a:avLst>
              <a:gd name="adj" fmla="val 73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8802"/>
          <p:cNvSpPr txBox="1">
            <a:spLocks noChangeArrowheads="1"/>
          </p:cNvSpPr>
          <p:nvPr/>
        </p:nvSpPr>
        <p:spPr bwMode="auto">
          <a:xfrm>
            <a:off x="18338800" y="15063793"/>
            <a:ext cx="14249400" cy="5524585"/>
          </a:xfrm>
          <a:prstGeom prst="rect">
            <a:avLst/>
          </a:prstGeom>
          <a:noFill/>
          <a:ln w="9525">
            <a:noFill/>
            <a:miter lim="800000"/>
            <a:headEnd/>
            <a:tailEnd/>
          </a:ln>
          <a:effectLst/>
        </p:spPr>
        <p:txBody>
          <a:bodyPr wrap="square" lIns="121917" tIns="60958" rIns="121917" bIns="60958">
            <a:spAutoFit/>
          </a:bodyPr>
          <a:lstStyle/>
          <a:p>
            <a:pPr marL="461422" indent="-461422" algn="just">
              <a:lnSpc>
                <a:spcPct val="130000"/>
              </a:lnSpc>
            </a:pPr>
            <a:endParaRPr lang="en-US" sz="2700" b="1" dirty="0" smtClean="0">
              <a:latin typeface="Arial Narrow" pitchFamily="34" charset="0"/>
              <a:sym typeface="Symbol" pitchFamily="18" charset="2"/>
            </a:endParaRPr>
          </a:p>
          <a:p>
            <a:pPr marL="461422" indent="-461422" algn="just">
              <a:lnSpc>
                <a:spcPct val="130000"/>
              </a:lnSpc>
            </a:pPr>
            <a:endParaRPr lang="en-US" sz="2700" b="1" dirty="0" smtClean="0">
              <a:latin typeface="Arial Narrow" pitchFamily="34" charset="0"/>
              <a:sym typeface="Symbol" pitchFamily="18" charset="2"/>
            </a:endParaRPr>
          </a:p>
          <a:p>
            <a:pPr marL="461422" indent="-461422" algn="just">
              <a:lnSpc>
                <a:spcPct val="130000"/>
              </a:lnSpc>
              <a:buFont typeface="Arial Narrow" pitchFamily="34" charset="0"/>
              <a:buChar char="◊"/>
            </a:pPr>
            <a:r>
              <a:rPr lang="en-US" sz="3600" dirty="0" smtClean="0">
                <a:latin typeface="Arial Narrow" pitchFamily="34" charset="0"/>
                <a:sym typeface="Symbol" pitchFamily="18" charset="2"/>
              </a:rPr>
              <a:t> Sixteen primer combinations amplified 1540 bands (Table 2). Only distinct, unambiguous bands were scored. Out of 779 bands scored, 309 were polymorphic (39.67%). The number of polymorphic bands amplified by PC ranged from 7 to 35, with an average of 19.  While most samples showed the same amplification pattern, some samples exhibited polymorphic bands (Fig.1 shows an example).</a:t>
            </a:r>
          </a:p>
        </p:txBody>
      </p:sp>
      <p:graphicFrame>
        <p:nvGraphicFramePr>
          <p:cNvPr id="16" name="Table 15"/>
          <p:cNvGraphicFramePr>
            <a:graphicFrameLocks noGrp="1"/>
          </p:cNvGraphicFramePr>
          <p:nvPr/>
        </p:nvGraphicFramePr>
        <p:xfrm>
          <a:off x="26060400" y="28956000"/>
          <a:ext cx="6705600" cy="3657597"/>
        </p:xfrm>
        <a:graphic>
          <a:graphicData uri="http://schemas.openxmlformats.org/drawingml/2006/table">
            <a:tbl>
              <a:tblPr/>
              <a:tblGrid>
                <a:gridCol w="1117600"/>
                <a:gridCol w="1117600"/>
                <a:gridCol w="1117600"/>
                <a:gridCol w="1117600"/>
                <a:gridCol w="1117600"/>
                <a:gridCol w="1117600"/>
              </a:tblGrid>
              <a:tr h="715617">
                <a:tc gridSpan="6">
                  <a:txBody>
                    <a:bodyPr/>
                    <a:lstStyle/>
                    <a:p>
                      <a:pPr algn="l" fontAlgn="b"/>
                      <a:r>
                        <a:rPr lang="en-US" sz="2000" b="1" i="0" u="none" strike="noStrike" dirty="0" smtClean="0">
                          <a:solidFill>
                            <a:srgbClr val="000000"/>
                          </a:solidFill>
                          <a:latin typeface="Arial Narrow" pitchFamily="34" charset="0"/>
                        </a:rPr>
                        <a:t>  Table 3.</a:t>
                      </a:r>
                      <a:r>
                        <a:rPr lang="en-US" sz="2000" b="0" i="0" u="none" strike="noStrike" dirty="0" smtClean="0">
                          <a:solidFill>
                            <a:srgbClr val="000000"/>
                          </a:solidFill>
                          <a:latin typeface="Arial Narrow" pitchFamily="34" charset="0"/>
                        </a:rPr>
                        <a:t> </a:t>
                      </a:r>
                      <a:r>
                        <a:rPr lang="en-US" sz="2000" b="0" i="0" u="none" strike="noStrike" dirty="0">
                          <a:solidFill>
                            <a:srgbClr val="000000"/>
                          </a:solidFill>
                          <a:latin typeface="Arial Narrow" pitchFamily="34" charset="0"/>
                        </a:rPr>
                        <a:t>Average genetic similarity values (</a:t>
                      </a:r>
                      <a:r>
                        <a:rPr lang="en-US" sz="2000" b="0" i="0" u="none" strike="noStrike" dirty="0" err="1">
                          <a:solidFill>
                            <a:srgbClr val="000000"/>
                          </a:solidFill>
                          <a:latin typeface="Arial Narrow" pitchFamily="34" charset="0"/>
                        </a:rPr>
                        <a:t>S</a:t>
                      </a:r>
                      <a:r>
                        <a:rPr lang="en-US" sz="2000" b="0" i="0" u="none" strike="noStrike" baseline="-25000" dirty="0" err="1">
                          <a:solidFill>
                            <a:srgbClr val="000000"/>
                          </a:solidFill>
                          <a:latin typeface="Arial Narrow" pitchFamily="34" charset="0"/>
                        </a:rPr>
                        <a:t>ij</a:t>
                      </a:r>
                      <a:r>
                        <a:rPr lang="en-US" sz="2000" b="0" i="0" u="none" strike="noStrike" dirty="0">
                          <a:solidFill>
                            <a:srgbClr val="000000"/>
                          </a:solidFill>
                          <a:latin typeface="Arial Narrow" pitchFamily="34" charset="0"/>
                        </a:rPr>
                        <a:t>) within and </a:t>
                      </a:r>
                      <a:r>
                        <a:rPr lang="en-US" sz="2000" b="0" i="0" u="none" strike="noStrike" dirty="0" smtClean="0">
                          <a:solidFill>
                            <a:srgbClr val="000000"/>
                          </a:solidFill>
                          <a:latin typeface="Arial Narrow" pitchFamily="34" charset="0"/>
                        </a:rPr>
                        <a:t>between </a:t>
                      </a:r>
                    </a:p>
                    <a:p>
                      <a:pPr algn="l" fontAlgn="b"/>
                      <a:r>
                        <a:rPr lang="en-US" sz="2000" b="0" i="0" u="none" strike="noStrike" dirty="0" smtClean="0">
                          <a:solidFill>
                            <a:srgbClr val="000000"/>
                          </a:solidFill>
                          <a:latin typeface="Arial Narrow" pitchFamily="34" charset="0"/>
                        </a:rPr>
                        <a:t>  collection </a:t>
                      </a:r>
                      <a:r>
                        <a:rPr lang="en-US" sz="2000" b="0" i="0" u="none" strike="noStrike" dirty="0">
                          <a:solidFill>
                            <a:srgbClr val="000000"/>
                          </a:solidFill>
                          <a:latin typeface="Arial Narrow" pitchFamily="34" charset="0"/>
                        </a:rPr>
                        <a:t>states for samples of cultivar 'Raleigh'. </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7991">
                <a:tc>
                  <a:txBody>
                    <a:bodyPr/>
                    <a:lstStyle/>
                    <a:p>
                      <a:pPr algn="l" fontAlgn="b"/>
                      <a:r>
                        <a:rPr lang="en-US" sz="2000" b="0" i="0" u="none" strike="noStrike" dirty="0" smtClean="0">
                          <a:solidFill>
                            <a:srgbClr val="000000"/>
                          </a:solidFill>
                          <a:latin typeface="Arial Narrow" pitchFamily="34" charset="0"/>
                        </a:rPr>
                        <a:t>  </a:t>
                      </a:r>
                      <a:endParaRPr lang="en-US" sz="2000" b="0" i="0" u="none" strike="noStrike" dirty="0">
                        <a:solidFill>
                          <a:srgbClr val="000000"/>
                        </a:solidFill>
                        <a:latin typeface="Arial Narrow"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dirty="0">
                          <a:solidFill>
                            <a:srgbClr val="000000"/>
                          </a:solidFill>
                          <a:latin typeface="Arial Narrow" pitchFamily="34" charset="0"/>
                        </a:rPr>
                        <a:t>NC</a:t>
                      </a:r>
                    </a:p>
                  </a:txBody>
                  <a:tcPr marL="9525" marR="9525" marT="9525" marB="0" anchor="b">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SC</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TX</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LA</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FL</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solidFill>
                      <a:schemeClr val="bg1"/>
                    </a:solidFill>
                  </a:tcPr>
                </a:tc>
              </a:tr>
              <a:tr h="327991">
                <a:tc>
                  <a:txBody>
                    <a:bodyPr/>
                    <a:lstStyle/>
                    <a:p>
                      <a:pPr algn="l" fontAlgn="b"/>
                      <a:r>
                        <a:rPr lang="en-US" sz="2000" b="0" i="0" u="none" strike="noStrike" dirty="0">
                          <a:solidFill>
                            <a:srgbClr val="000000"/>
                          </a:solidFill>
                          <a:latin typeface="Arial Narrow" pitchFamily="34" charset="0"/>
                        </a:rPr>
                        <a:t> </a:t>
                      </a:r>
                      <a:r>
                        <a:rPr lang="en-US" sz="2000" b="0" i="0" u="none" strike="noStrike" dirty="0" smtClean="0">
                          <a:solidFill>
                            <a:srgbClr val="000000"/>
                          </a:solidFill>
                          <a:latin typeface="Arial Narrow" pitchFamily="34" charset="0"/>
                        </a:rPr>
                        <a:t> State</a:t>
                      </a:r>
                      <a:endParaRPr lang="en-US" sz="2000" b="0" i="0" u="none" strike="noStrike" dirty="0">
                        <a:solidFill>
                          <a:srgbClr val="000000"/>
                        </a:solidFill>
                        <a:latin typeface="Arial Narrow"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(n = 13</a:t>
                      </a:r>
                      <a:r>
                        <a:rPr lang="en-US" sz="2000" b="0" i="0" u="none" strike="noStrike" dirty="0" smtClean="0">
                          <a:solidFill>
                            <a:srgbClr val="000000"/>
                          </a:solidFill>
                          <a:latin typeface="Arial Narrow" pitchFamily="34" charset="0"/>
                        </a:rPr>
                        <a:t>)</a:t>
                      </a:r>
                      <a:r>
                        <a:rPr lang="en-US" sz="2000" b="0" i="0" u="none" strike="noStrike" baseline="30000" dirty="0" smtClean="0">
                          <a:solidFill>
                            <a:srgbClr val="000000"/>
                          </a:solidFill>
                          <a:latin typeface="Arial Narrow" pitchFamily="34" charset="0"/>
                        </a:rPr>
                        <a:t>†</a:t>
                      </a:r>
                      <a:endParaRPr lang="en-US" sz="2000" b="0" i="0" u="none" strike="noStrike" baseline="30000" dirty="0">
                        <a:solidFill>
                          <a:srgbClr val="000000"/>
                        </a:solidFill>
                        <a:latin typeface="Arial Narrow"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(n = 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(n = 22)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(n = 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(n = 1)</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r>
              <a:tr h="327991">
                <a:tc>
                  <a:txBody>
                    <a:bodyPr/>
                    <a:lstStyle/>
                    <a:p>
                      <a:pPr algn="l" fontAlgn="b"/>
                      <a:r>
                        <a:rPr lang="en-US" sz="2000" b="0" i="0" u="none" strike="noStrike" dirty="0" smtClean="0">
                          <a:solidFill>
                            <a:srgbClr val="000000"/>
                          </a:solidFill>
                          <a:latin typeface="Arial Narrow" pitchFamily="34" charset="0"/>
                        </a:rPr>
                        <a:t>  NC</a:t>
                      </a:r>
                      <a:endParaRPr lang="en-US" sz="2000" b="0" i="0" u="none" strike="noStrike" dirty="0">
                        <a:solidFill>
                          <a:srgbClr val="000000"/>
                        </a:solidFill>
                        <a:latin typeface="Arial Narrow"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0.9617</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r>
              <a:tr h="327991">
                <a:tc>
                  <a:txBody>
                    <a:bodyPr/>
                    <a:lstStyle/>
                    <a:p>
                      <a:pPr algn="l" fontAlgn="b"/>
                      <a:r>
                        <a:rPr lang="en-US" sz="2000" b="0" i="0" u="none" strike="noStrike" dirty="0" smtClean="0">
                          <a:solidFill>
                            <a:srgbClr val="000000"/>
                          </a:solidFill>
                          <a:latin typeface="Arial Narrow" pitchFamily="34" charset="0"/>
                        </a:rPr>
                        <a:t>  SC</a:t>
                      </a:r>
                      <a:endParaRPr lang="en-US" sz="2000" b="0" i="0" u="none" strike="noStrike" dirty="0">
                        <a:solidFill>
                          <a:srgbClr val="000000"/>
                        </a:solidFill>
                        <a:latin typeface="Arial Narrow"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dirty="0">
                          <a:solidFill>
                            <a:srgbClr val="000000"/>
                          </a:solidFill>
                          <a:latin typeface="Arial Narrow" pitchFamily="34" charset="0"/>
                        </a:rPr>
                        <a:t>0.9574</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0.9465</a:t>
                      </a:r>
                    </a:p>
                  </a:txBody>
                  <a:tcPr marL="9525" marR="9525" marT="9525" marB="0" anchor="b">
                    <a:lnL>
                      <a:noFill/>
                    </a:lnL>
                    <a:lnR>
                      <a:noFill/>
                    </a:lnR>
                    <a:lnT>
                      <a:noFill/>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r>
              <a:tr h="327991">
                <a:tc>
                  <a:txBody>
                    <a:bodyPr/>
                    <a:lstStyle/>
                    <a:p>
                      <a:pPr algn="l" fontAlgn="b"/>
                      <a:r>
                        <a:rPr lang="en-US" sz="2000" b="0" i="0" u="none" strike="noStrike" dirty="0" smtClean="0">
                          <a:solidFill>
                            <a:srgbClr val="000000"/>
                          </a:solidFill>
                          <a:latin typeface="Arial Narrow" pitchFamily="34" charset="0"/>
                        </a:rPr>
                        <a:t>  TX</a:t>
                      </a:r>
                      <a:endParaRPr lang="en-US" sz="2000" b="0" i="0" u="none" strike="noStrike" dirty="0">
                        <a:solidFill>
                          <a:srgbClr val="000000"/>
                        </a:solidFill>
                        <a:latin typeface="Arial Narrow"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0.9447</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0.9413</a:t>
                      </a:r>
                    </a:p>
                  </a:txBody>
                  <a:tcPr marL="9525" marR="9525" marT="9525" marB="0" anchor="b">
                    <a:lnL>
                      <a:noFill/>
                    </a:lnL>
                    <a:lnR>
                      <a:noFill/>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0.9381</a:t>
                      </a:r>
                    </a:p>
                  </a:txBody>
                  <a:tcPr marL="9525" marR="9525" marT="9525" marB="0" anchor="b">
                    <a:lnL>
                      <a:noFill/>
                    </a:lnL>
                    <a:lnR>
                      <a:noFill/>
                    </a:lnR>
                    <a:lnT>
                      <a:noFill/>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r>
              <a:tr h="327991">
                <a:tc>
                  <a:txBody>
                    <a:bodyPr/>
                    <a:lstStyle/>
                    <a:p>
                      <a:pPr algn="l" fontAlgn="b"/>
                      <a:r>
                        <a:rPr lang="en-US" sz="2000" b="0" i="0" u="none" strike="noStrike" dirty="0" smtClean="0">
                          <a:solidFill>
                            <a:srgbClr val="000000"/>
                          </a:solidFill>
                          <a:latin typeface="Arial Narrow" pitchFamily="34" charset="0"/>
                        </a:rPr>
                        <a:t>  LA</a:t>
                      </a:r>
                      <a:endParaRPr lang="en-US" sz="2000" b="0" i="0" u="none" strike="noStrike" dirty="0">
                        <a:solidFill>
                          <a:srgbClr val="000000"/>
                        </a:solidFill>
                        <a:latin typeface="Arial Narrow"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0.9489</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0.9474</a:t>
                      </a:r>
                    </a:p>
                  </a:txBody>
                  <a:tcPr marL="9525" marR="9525" marT="9525" marB="0" anchor="b">
                    <a:lnL>
                      <a:noFill/>
                    </a:lnL>
                    <a:lnR>
                      <a:noFill/>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0.9364</a:t>
                      </a:r>
                    </a:p>
                  </a:txBody>
                  <a:tcPr marL="9525" marR="9525" marT="9525" marB="0" anchor="b">
                    <a:lnL>
                      <a:noFill/>
                    </a:lnL>
                    <a:lnR>
                      <a:noFill/>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0.9236</a:t>
                      </a:r>
                    </a:p>
                  </a:txBody>
                  <a:tcPr marL="9525" marR="9525" marT="9525" marB="0" anchor="b">
                    <a:lnL>
                      <a:noFill/>
                    </a:lnL>
                    <a:lnR>
                      <a:noFill/>
                    </a:lnR>
                    <a:lnT>
                      <a:noFill/>
                    </a:lnT>
                    <a:lnB>
                      <a:noFill/>
                    </a:lnB>
                    <a:solidFill>
                      <a:schemeClr val="bg1"/>
                    </a:solidFill>
                  </a:tcPr>
                </a:tc>
                <a:tc>
                  <a:txBody>
                    <a:bodyPr/>
                    <a:lstStyle/>
                    <a:p>
                      <a:pPr algn="ctr" fontAlgn="b"/>
                      <a:endParaRPr lang="en-US" sz="2000" b="0" i="0" u="none" strike="noStrike">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r>
              <a:tr h="327991">
                <a:tc>
                  <a:txBody>
                    <a:bodyPr/>
                    <a:lstStyle/>
                    <a:p>
                      <a:pPr algn="l" fontAlgn="b"/>
                      <a:r>
                        <a:rPr lang="en-US" sz="2000" b="0" i="0" u="none" strike="noStrike" dirty="0" smtClean="0">
                          <a:solidFill>
                            <a:srgbClr val="000000"/>
                          </a:solidFill>
                          <a:latin typeface="Arial Narrow" pitchFamily="34" charset="0"/>
                        </a:rPr>
                        <a:t>  FL</a:t>
                      </a:r>
                      <a:endParaRPr lang="en-US" sz="2000" b="0" i="0" u="none" strike="noStrike" dirty="0">
                        <a:solidFill>
                          <a:srgbClr val="000000"/>
                        </a:solidFill>
                        <a:latin typeface="Arial Narrow"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0.9763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0.9667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0.9578</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0.9566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r>
              <a:tr h="646043">
                <a:tc gridSpan="6">
                  <a:txBody>
                    <a:bodyPr/>
                    <a:lstStyle/>
                    <a:p>
                      <a:pPr algn="l" fontAlgn="b"/>
                      <a:r>
                        <a:rPr lang="en-US" sz="2000" b="0" i="0" u="none" strike="noStrike" dirty="0" smtClean="0">
                          <a:solidFill>
                            <a:srgbClr val="000000"/>
                          </a:solidFill>
                          <a:latin typeface="Arial Narrow" pitchFamily="34" charset="0"/>
                        </a:rPr>
                        <a:t>  </a:t>
                      </a:r>
                      <a:r>
                        <a:rPr lang="en-US" sz="2000" b="0" i="0" u="none" strike="noStrike" baseline="30000" dirty="0" smtClean="0">
                          <a:solidFill>
                            <a:srgbClr val="000000"/>
                          </a:solidFill>
                          <a:latin typeface="Arial Narrow" pitchFamily="34" charset="0"/>
                        </a:rPr>
                        <a:t>†</a:t>
                      </a:r>
                      <a:r>
                        <a:rPr lang="en-US" sz="2000" b="0" i="0" u="none" strike="noStrike" dirty="0" smtClean="0">
                          <a:solidFill>
                            <a:srgbClr val="000000"/>
                          </a:solidFill>
                          <a:latin typeface="Arial Narrow" pitchFamily="34" charset="0"/>
                        </a:rPr>
                        <a:t> Numbers </a:t>
                      </a:r>
                      <a:r>
                        <a:rPr lang="en-US" sz="2000" b="0" i="0" u="none" strike="noStrike" dirty="0">
                          <a:solidFill>
                            <a:srgbClr val="000000"/>
                          </a:solidFill>
                          <a:latin typeface="Arial Narrow" pitchFamily="34" charset="0"/>
                        </a:rPr>
                        <a:t>in parenthesis indicate the number of cultivars in </a:t>
                      </a:r>
                      <a:r>
                        <a:rPr lang="en-US" sz="2000" b="0" i="0" u="none" strike="noStrike" dirty="0" smtClean="0">
                          <a:solidFill>
                            <a:srgbClr val="000000"/>
                          </a:solidFill>
                          <a:latin typeface="Arial Narrow" pitchFamily="34" charset="0"/>
                        </a:rPr>
                        <a:t>each </a:t>
                      </a:r>
                    </a:p>
                    <a:p>
                      <a:pPr algn="l" fontAlgn="b"/>
                      <a:r>
                        <a:rPr lang="en-US" sz="2000" b="0" i="0" u="none" strike="noStrike" dirty="0" smtClean="0">
                          <a:solidFill>
                            <a:srgbClr val="000000"/>
                          </a:solidFill>
                          <a:latin typeface="Arial Narrow" pitchFamily="34" charset="0"/>
                        </a:rPr>
                        <a:t>  group.</a:t>
                      </a:r>
                      <a:endParaRPr lang="en-US" sz="2000" b="0" i="0" u="none" strike="noStrike" dirty="0">
                        <a:solidFill>
                          <a:srgbClr val="000000"/>
                        </a:solidFill>
                        <a:latin typeface="Arial Narrow"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7" name="Rectangle 16"/>
          <p:cNvSpPr/>
          <p:nvPr/>
        </p:nvSpPr>
        <p:spPr>
          <a:xfrm>
            <a:off x="26060400" y="28956000"/>
            <a:ext cx="6705600"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nvGraphicFramePr>
        <p:xfrm>
          <a:off x="25374600" y="33324800"/>
          <a:ext cx="7391400" cy="3086100"/>
        </p:xfrm>
        <a:graphic>
          <a:graphicData uri="http://schemas.openxmlformats.org/drawingml/2006/table">
            <a:tbl>
              <a:tblPr/>
              <a:tblGrid>
                <a:gridCol w="2188588"/>
                <a:gridCol w="851846"/>
                <a:gridCol w="1284321"/>
                <a:gridCol w="1546428"/>
                <a:gridCol w="1520217"/>
              </a:tblGrid>
              <a:tr h="723900">
                <a:tc gridSpan="5">
                  <a:txBody>
                    <a:bodyPr/>
                    <a:lstStyle/>
                    <a:p>
                      <a:pPr algn="l" fontAlgn="b"/>
                      <a:r>
                        <a:rPr lang="en-US" sz="2000" b="1" i="0" u="none" strike="noStrike" dirty="0" smtClean="0">
                          <a:solidFill>
                            <a:srgbClr val="000000"/>
                          </a:solidFill>
                          <a:latin typeface="Arial Narrow" pitchFamily="34" charset="0"/>
                        </a:rPr>
                        <a:t>  Table 5</a:t>
                      </a:r>
                      <a:r>
                        <a:rPr lang="en-US" sz="2000" b="0" i="0" u="none" strike="noStrike" dirty="0" smtClean="0">
                          <a:solidFill>
                            <a:srgbClr val="000000"/>
                          </a:solidFill>
                          <a:latin typeface="Arial Narrow" pitchFamily="34" charset="0"/>
                        </a:rPr>
                        <a:t>. </a:t>
                      </a:r>
                      <a:r>
                        <a:rPr lang="en-US" sz="2000" b="0" i="0" u="none" strike="noStrike" dirty="0">
                          <a:solidFill>
                            <a:srgbClr val="000000"/>
                          </a:solidFill>
                          <a:latin typeface="Arial Narrow" pitchFamily="34" charset="0"/>
                        </a:rPr>
                        <a:t>Results of the analysis of molecular variance for 'Raleigh' </a:t>
                      </a:r>
                      <a:r>
                        <a:rPr lang="en-US" sz="2000" b="0" i="0" u="none" strike="noStrike" dirty="0" smtClean="0">
                          <a:solidFill>
                            <a:srgbClr val="000000"/>
                          </a:solidFill>
                          <a:latin typeface="Arial Narrow" pitchFamily="34" charset="0"/>
                        </a:rPr>
                        <a:t>samples </a:t>
                      </a:r>
                    </a:p>
                    <a:p>
                      <a:pPr algn="l" fontAlgn="b"/>
                      <a:r>
                        <a:rPr lang="en-US" sz="2000" b="0" i="0" u="none" strike="noStrike" dirty="0" smtClean="0">
                          <a:solidFill>
                            <a:srgbClr val="000000"/>
                          </a:solidFill>
                          <a:latin typeface="Arial Narrow" pitchFamily="34" charset="0"/>
                        </a:rPr>
                        <a:t>  collected </a:t>
                      </a:r>
                      <a:r>
                        <a:rPr lang="en-US" sz="2000" b="0" i="0" u="none" strike="noStrike" dirty="0">
                          <a:solidFill>
                            <a:srgbClr val="000000"/>
                          </a:solidFill>
                          <a:latin typeface="Arial Narrow" pitchFamily="34" charset="0"/>
                        </a:rPr>
                        <a:t>from five different states.</a:t>
                      </a:r>
                      <a:endParaRPr lang="en-US" sz="2000" b="1" i="0" u="none" strike="noStrike" dirty="0">
                        <a:solidFill>
                          <a:srgbClr val="000000"/>
                        </a:solidFill>
                        <a:latin typeface="Arial Narrow" pitchFamily="34" charset="0"/>
                      </a:endParaRPr>
                    </a:p>
                  </a:txBody>
                  <a:tcPr marL="9525" marR="9525" marT="9525" marB="0" anchor="b">
                    <a:lnL>
                      <a:noFill/>
                    </a:lnL>
                    <a:lnR w="12700" cap="flat" cmpd="sng" algn="ctr">
                      <a:solidFill>
                        <a:srgbClr val="C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23900">
                <a:tc>
                  <a:txBody>
                    <a:bodyPr/>
                    <a:lstStyle/>
                    <a:p>
                      <a:pPr algn="l" fontAlgn="b"/>
                      <a:r>
                        <a:rPr lang="en-US" sz="2000" b="0" i="0" u="none" strike="noStrike" dirty="0" smtClean="0">
                          <a:solidFill>
                            <a:srgbClr val="000000"/>
                          </a:solidFill>
                          <a:latin typeface="Arial Narrow" pitchFamily="34" charset="0"/>
                        </a:rPr>
                        <a:t>  Source </a:t>
                      </a:r>
                      <a:r>
                        <a:rPr lang="en-US" sz="2000" b="0" i="0" u="none" strike="noStrike" dirty="0">
                          <a:solidFill>
                            <a:srgbClr val="000000"/>
                          </a:solidFill>
                          <a:latin typeface="Arial Narrow" pitchFamily="34" charset="0"/>
                        </a:rPr>
                        <a:t>of variation</a:t>
                      </a:r>
                    </a:p>
                  </a:txBody>
                  <a:tcPr marL="9525" marR="9525" marT="9525" marB="0" anchor="b">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err="1">
                          <a:solidFill>
                            <a:srgbClr val="000000"/>
                          </a:solidFill>
                          <a:latin typeface="Arial Narrow" pitchFamily="34" charset="0"/>
                        </a:rPr>
                        <a:t>df</a:t>
                      </a:r>
                      <a:endParaRPr lang="en-US" sz="2000" b="0" i="0" u="none" strike="noStrike" dirty="0">
                        <a:solidFill>
                          <a:srgbClr val="000000"/>
                        </a:solidFill>
                        <a:latin typeface="Arial Narrow"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Sums of squares</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Variance components</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Percentage of variation</a:t>
                      </a:r>
                    </a:p>
                  </a:txBody>
                  <a:tcPr marL="9525" marR="9525" marT="9525" marB="0" anchor="b">
                    <a:lnL>
                      <a:noFill/>
                    </a:lnL>
                    <a:lnR w="127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9100">
                <a:tc>
                  <a:txBody>
                    <a:bodyPr/>
                    <a:lstStyle/>
                    <a:p>
                      <a:pPr algn="l" fontAlgn="b"/>
                      <a:r>
                        <a:rPr lang="en-US" sz="2000" b="0" i="0" u="none" strike="noStrike" dirty="0" smtClean="0">
                          <a:solidFill>
                            <a:srgbClr val="000000"/>
                          </a:solidFill>
                          <a:latin typeface="Arial Narrow" pitchFamily="34" charset="0"/>
                        </a:rPr>
                        <a:t>  Among </a:t>
                      </a:r>
                      <a:r>
                        <a:rPr lang="en-US" sz="2000" b="0" i="0" u="none" strike="noStrike" dirty="0">
                          <a:solidFill>
                            <a:srgbClr val="000000"/>
                          </a:solidFill>
                          <a:latin typeface="Arial Narrow" pitchFamily="34" charset="0"/>
                        </a:rPr>
                        <a:t>states (</a:t>
                      </a:r>
                      <a:r>
                        <a:rPr lang="en-US" sz="2000" b="0" i="0" u="none" strike="noStrike" dirty="0" err="1">
                          <a:solidFill>
                            <a:srgbClr val="000000"/>
                          </a:solidFill>
                          <a:latin typeface="Arial Narrow" pitchFamily="34" charset="0"/>
                        </a:rPr>
                        <a:t>V</a:t>
                      </a:r>
                      <a:r>
                        <a:rPr lang="en-US" sz="2000" b="0" i="0" u="none" strike="noStrike" baseline="-25000" dirty="0" err="1">
                          <a:solidFill>
                            <a:srgbClr val="000000"/>
                          </a:solidFill>
                          <a:latin typeface="Arial Narrow" pitchFamily="34" charset="0"/>
                        </a:rPr>
                        <a:t>a</a:t>
                      </a:r>
                      <a:r>
                        <a:rPr lang="en-US" sz="2000" b="0" i="0" u="none" strike="noStrike" dirty="0">
                          <a:solidFill>
                            <a:srgbClr val="000000"/>
                          </a:solidFill>
                          <a:latin typeface="Arial Narrow" pitchFamily="34" charset="0"/>
                        </a:rPr>
                        <a: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4</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78.33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dirty="0">
                          <a:solidFill>
                            <a:srgbClr val="000000"/>
                          </a:solidFill>
                          <a:latin typeface="Arial Narrow" pitchFamily="34" charset="0"/>
                        </a:rPr>
                        <a:t>0.08 (0.36)</a:t>
                      </a:r>
                      <a:r>
                        <a:rPr lang="en-US" sz="2000" b="0" i="0" u="none" strike="noStrike" baseline="30000" dirty="0">
                          <a:solidFill>
                            <a:srgbClr val="000000"/>
                          </a:solidFill>
                          <a:latin typeface="Arial Narrow" pitchFamily="34" charset="0"/>
                        </a:rPr>
                        <a:t>†</a:t>
                      </a:r>
                      <a:endParaRPr lang="en-US" sz="2000" b="0" i="0" u="none" strike="noStrike" dirty="0">
                        <a:solidFill>
                          <a:srgbClr val="000000"/>
                        </a:solidFill>
                        <a:latin typeface="Arial Narrow"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2000" b="0" i="0" u="none" strike="noStrike" dirty="0">
                          <a:solidFill>
                            <a:srgbClr val="000000"/>
                          </a:solidFill>
                          <a:latin typeface="Arial Narrow" pitchFamily="34" charset="0"/>
                        </a:rPr>
                        <a:t>0.46</a:t>
                      </a:r>
                    </a:p>
                  </a:txBody>
                  <a:tcPr marL="9525" marR="9525" marT="9525" marB="0" anchor="b">
                    <a:lnL>
                      <a:noFill/>
                    </a:lnL>
                    <a:lnR w="127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419100">
                <a:tc>
                  <a:txBody>
                    <a:bodyPr/>
                    <a:lstStyle/>
                    <a:p>
                      <a:pPr algn="l" fontAlgn="b"/>
                      <a:r>
                        <a:rPr lang="en-US" sz="2000" b="0" i="0" u="none" strike="noStrike" dirty="0" smtClean="0">
                          <a:solidFill>
                            <a:srgbClr val="000000"/>
                          </a:solidFill>
                          <a:latin typeface="Arial Narrow" pitchFamily="34" charset="0"/>
                        </a:rPr>
                        <a:t>  Within </a:t>
                      </a:r>
                      <a:r>
                        <a:rPr lang="en-US" sz="2000" b="0" i="0" u="none" strike="noStrike" dirty="0">
                          <a:solidFill>
                            <a:srgbClr val="000000"/>
                          </a:solidFill>
                          <a:latin typeface="Arial Narrow" pitchFamily="34" charset="0"/>
                        </a:rPr>
                        <a:t>states (</a:t>
                      </a:r>
                      <a:r>
                        <a:rPr lang="en-US" sz="2000" b="0" i="0" u="none" strike="noStrike" dirty="0" err="1">
                          <a:solidFill>
                            <a:srgbClr val="000000"/>
                          </a:solidFill>
                          <a:latin typeface="Arial Narrow" pitchFamily="34" charset="0"/>
                        </a:rPr>
                        <a:t>V</a:t>
                      </a:r>
                      <a:r>
                        <a:rPr lang="en-US" sz="2000" b="0" i="0" u="none" strike="noStrike" baseline="-25000" dirty="0" err="1">
                          <a:solidFill>
                            <a:srgbClr val="000000"/>
                          </a:solidFill>
                          <a:latin typeface="Arial Narrow" pitchFamily="34" charset="0"/>
                        </a:rPr>
                        <a:t>b</a:t>
                      </a:r>
                      <a:r>
                        <a:rPr lang="en-US" sz="2000" b="0" i="0" u="none" strike="noStrike" dirty="0">
                          <a:solidFill>
                            <a:srgbClr val="000000"/>
                          </a:solidFill>
                          <a:latin typeface="Arial Narrow" pitchFamily="34" charset="0"/>
                        </a:rPr>
                        <a:t>)</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39</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2000" b="0" i="0" u="none" strike="noStrike">
                          <a:solidFill>
                            <a:srgbClr val="000000"/>
                          </a:solidFill>
                          <a:latin typeface="Arial Narrow" pitchFamily="34" charset="0"/>
                        </a:rPr>
                        <a:t>739.62</a:t>
                      </a:r>
                    </a:p>
                  </a:txBody>
                  <a:tcPr marL="9525" marR="9525" marT="9525" marB="0" anchor="b">
                    <a:lnL>
                      <a:noFill/>
                    </a:lnL>
                    <a:lnR>
                      <a:noFill/>
                    </a:lnR>
                    <a:lnT>
                      <a:noFill/>
                    </a:lnT>
                    <a:lnB>
                      <a:noFill/>
                    </a:lnB>
                    <a:solidFill>
                      <a:schemeClr val="bg1"/>
                    </a:solidFill>
                  </a:tcPr>
                </a:tc>
                <a:tc>
                  <a:txBody>
                    <a:bodyPr/>
                    <a:lstStyle/>
                    <a:p>
                      <a:pPr algn="ctr" fontAlgn="b"/>
                      <a:r>
                        <a:rPr lang="en-US" sz="2000" b="0" i="0" u="none" strike="noStrike" dirty="0">
                          <a:solidFill>
                            <a:srgbClr val="000000"/>
                          </a:solidFill>
                          <a:latin typeface="Arial Narrow" pitchFamily="34" charset="0"/>
                        </a:rPr>
                        <a:t>18.96 (0.01</a:t>
                      </a:r>
                      <a:r>
                        <a:rPr lang="en-US" sz="2000" b="0" i="0" u="none" strike="noStrike" dirty="0" smtClean="0">
                          <a:solidFill>
                            <a:srgbClr val="000000"/>
                          </a:solidFill>
                          <a:latin typeface="Arial Narrow" pitchFamily="34" charset="0"/>
                        </a:rPr>
                        <a:t>)</a:t>
                      </a:r>
                      <a:endParaRPr lang="en-US" sz="20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2000" b="0" i="0" u="none" strike="noStrike" dirty="0">
                          <a:solidFill>
                            <a:srgbClr val="000000"/>
                          </a:solidFill>
                          <a:latin typeface="Arial Narrow" pitchFamily="34" charset="0"/>
                        </a:rPr>
                        <a:t>99.54</a:t>
                      </a:r>
                    </a:p>
                  </a:txBody>
                  <a:tcPr marL="9525" marR="9525" marT="9525" marB="0" anchor="b">
                    <a:lnL>
                      <a:noFill/>
                    </a:lnL>
                    <a:lnR w="12700" cap="flat" cmpd="sng" algn="ctr">
                      <a:solidFill>
                        <a:srgbClr val="C00000"/>
                      </a:solidFill>
                      <a:prstDash val="solid"/>
                      <a:round/>
                      <a:headEnd type="none" w="med" len="med"/>
                      <a:tailEnd type="none" w="med" len="med"/>
                    </a:lnR>
                    <a:lnT>
                      <a:noFill/>
                    </a:lnT>
                    <a:lnB>
                      <a:noFill/>
                    </a:lnB>
                    <a:solidFill>
                      <a:schemeClr val="bg1"/>
                    </a:solidFill>
                  </a:tcPr>
                </a:tc>
              </a:tr>
              <a:tr h="419100">
                <a:tc>
                  <a:txBody>
                    <a:bodyPr/>
                    <a:lstStyle/>
                    <a:p>
                      <a:pPr algn="l" fontAlgn="b"/>
                      <a:r>
                        <a:rPr lang="en-US" sz="2000" b="0" i="0" u="none" strike="noStrike" dirty="0" smtClean="0">
                          <a:solidFill>
                            <a:srgbClr val="000000"/>
                          </a:solidFill>
                          <a:latin typeface="Arial Narrow" pitchFamily="34" charset="0"/>
                        </a:rPr>
                        <a:t>  Total</a:t>
                      </a:r>
                      <a:endParaRPr lang="en-US" sz="2000" b="0" i="0" u="none" strike="noStrike" dirty="0">
                        <a:solidFill>
                          <a:srgbClr val="000000"/>
                        </a:solidFill>
                        <a:latin typeface="Arial Narrow"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latin typeface="Arial Narrow" pitchFamily="34" charset="0"/>
                        </a:rPr>
                        <a:t>43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latin typeface="Arial Narrow" pitchFamily="34" charset="0"/>
                        </a:rPr>
                        <a:t>817.95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latin typeface="Arial Narrow" pitchFamily="34" charset="0"/>
                        </a:rPr>
                        <a:t>19.05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latin typeface="Arial Narrow" pitchFamily="34" charset="0"/>
                        </a:rPr>
                        <a:t> </a:t>
                      </a:r>
                    </a:p>
                  </a:txBody>
                  <a:tcPr marL="9525" marR="9525" marT="9525" marB="0" anchor="b">
                    <a:lnL>
                      <a:noFill/>
                    </a:lnL>
                    <a:lnR w="12700" cap="flat" cmpd="sng" algn="ctr">
                      <a:solidFill>
                        <a:srgbClr val="C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381000">
                <a:tc gridSpan="5">
                  <a:txBody>
                    <a:bodyPr/>
                    <a:lstStyle/>
                    <a:p>
                      <a:pPr algn="l" fontAlgn="b"/>
                      <a:r>
                        <a:rPr lang="en-US" sz="2000" b="0" i="0" u="none" strike="noStrike" baseline="30000" dirty="0" smtClean="0">
                          <a:solidFill>
                            <a:srgbClr val="000000"/>
                          </a:solidFill>
                          <a:latin typeface="Arial Narrow" pitchFamily="34" charset="0"/>
                        </a:rPr>
                        <a:t>  †</a:t>
                      </a:r>
                      <a:r>
                        <a:rPr lang="en-US" sz="2000" b="0" i="0" u="none" strike="noStrike" dirty="0" smtClean="0">
                          <a:solidFill>
                            <a:srgbClr val="000000"/>
                          </a:solidFill>
                          <a:latin typeface="Arial Narrow" pitchFamily="34" charset="0"/>
                        </a:rPr>
                        <a:t> </a:t>
                      </a:r>
                      <a:r>
                        <a:rPr lang="en-US" sz="2000" b="0" i="0" u="none" strike="noStrike" dirty="0">
                          <a:solidFill>
                            <a:srgbClr val="000000"/>
                          </a:solidFill>
                          <a:latin typeface="Arial Narrow" pitchFamily="34" charset="0"/>
                        </a:rPr>
                        <a:t>Numbers in parenthesis indicate significance of F test.</a:t>
                      </a:r>
                    </a:p>
                  </a:txBody>
                  <a:tcPr marL="9525" marR="9525" marT="9525" marB="0" anchor="b">
                    <a:lnL>
                      <a:noFill/>
                    </a:lnL>
                    <a:lnR w="127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9" name="Rectangle 18"/>
          <p:cNvSpPr/>
          <p:nvPr/>
        </p:nvSpPr>
        <p:spPr>
          <a:xfrm>
            <a:off x="25374600" y="33324800"/>
            <a:ext cx="7391400" cy="3095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nvGraphicFramePr>
        <p:xfrm>
          <a:off x="25171400" y="20624799"/>
          <a:ext cx="7594600" cy="7696199"/>
        </p:xfrm>
        <a:graphic>
          <a:graphicData uri="http://schemas.openxmlformats.org/drawingml/2006/table">
            <a:tbl>
              <a:tblPr/>
              <a:tblGrid>
                <a:gridCol w="1659666"/>
                <a:gridCol w="1061698"/>
                <a:gridCol w="1061698"/>
                <a:gridCol w="1422509"/>
                <a:gridCol w="1119873"/>
                <a:gridCol w="1269156"/>
              </a:tblGrid>
              <a:tr h="752995">
                <a:tc gridSpan="6">
                  <a:txBody>
                    <a:bodyPr/>
                    <a:lstStyle/>
                    <a:p>
                      <a:pPr algn="l" fontAlgn="b"/>
                      <a:r>
                        <a:rPr lang="en-US" sz="1800" b="1" i="0" u="none" strike="noStrike" dirty="0" smtClean="0">
                          <a:solidFill>
                            <a:srgbClr val="000000"/>
                          </a:solidFill>
                          <a:latin typeface="Arial Narrow" pitchFamily="34" charset="0"/>
                        </a:rPr>
                        <a:t>  Table </a:t>
                      </a:r>
                      <a:r>
                        <a:rPr lang="en-US" sz="1800" b="1" i="0" u="none" strike="noStrike" dirty="0">
                          <a:solidFill>
                            <a:srgbClr val="000000"/>
                          </a:solidFill>
                          <a:latin typeface="Arial Narrow" pitchFamily="34" charset="0"/>
                        </a:rPr>
                        <a:t>2.</a:t>
                      </a:r>
                      <a:r>
                        <a:rPr lang="en-US" sz="1800" b="0" i="0" u="none" strike="noStrike" dirty="0">
                          <a:solidFill>
                            <a:srgbClr val="000000"/>
                          </a:solidFill>
                          <a:latin typeface="Arial Narrow" pitchFamily="34" charset="0"/>
                        </a:rPr>
                        <a:t> Standard statistics for AFLP primer combinations used to study </a:t>
                      </a:r>
                      <a:r>
                        <a:rPr lang="en-US" sz="1800" b="0" i="0" u="none" strike="noStrike" dirty="0" smtClean="0">
                          <a:solidFill>
                            <a:srgbClr val="000000"/>
                          </a:solidFill>
                          <a:latin typeface="Arial Narrow" pitchFamily="34" charset="0"/>
                        </a:rPr>
                        <a:t>molecular </a:t>
                      </a:r>
                    </a:p>
                    <a:p>
                      <a:pPr algn="l" fontAlgn="b"/>
                      <a:r>
                        <a:rPr lang="en-US" sz="1800" b="0" i="0" u="none" strike="noStrike" dirty="0" smtClean="0">
                          <a:solidFill>
                            <a:srgbClr val="000000"/>
                          </a:solidFill>
                          <a:latin typeface="Arial Narrow" pitchFamily="34" charset="0"/>
                        </a:rPr>
                        <a:t>  diversity </a:t>
                      </a:r>
                      <a:r>
                        <a:rPr lang="en-US" sz="1800" b="0" i="0" u="none" strike="noStrike" dirty="0">
                          <a:solidFill>
                            <a:srgbClr val="000000"/>
                          </a:solidFill>
                          <a:latin typeface="Arial Narrow" pitchFamily="34" charset="0"/>
                        </a:rPr>
                        <a:t>among </a:t>
                      </a:r>
                      <a:r>
                        <a:rPr lang="en-US" sz="1800" b="0" i="0" u="none" strike="noStrike" dirty="0" smtClean="0">
                          <a:solidFill>
                            <a:srgbClr val="000000"/>
                          </a:solidFill>
                          <a:latin typeface="Arial Narrow" pitchFamily="34" charset="0"/>
                        </a:rPr>
                        <a:t>samples </a:t>
                      </a:r>
                      <a:r>
                        <a:rPr lang="en-US" sz="1800" b="0" i="0" u="none" strike="noStrike" dirty="0">
                          <a:solidFill>
                            <a:srgbClr val="000000"/>
                          </a:solidFill>
                          <a:latin typeface="Arial Narrow" pitchFamily="34" charset="0"/>
                        </a:rPr>
                        <a:t>of "Raleigh" St. </a:t>
                      </a:r>
                      <a:r>
                        <a:rPr lang="en-US" sz="1800" b="0" i="0" u="none" strike="noStrike" dirty="0" err="1">
                          <a:solidFill>
                            <a:srgbClr val="000000"/>
                          </a:solidFill>
                          <a:latin typeface="Arial Narrow" pitchFamily="34" charset="0"/>
                        </a:rPr>
                        <a:t>Augustinegrass</a:t>
                      </a:r>
                      <a:r>
                        <a:rPr lang="en-US" sz="1800" b="0" i="0" u="none" strike="noStrike" dirty="0">
                          <a:solidFill>
                            <a:srgbClr val="000000"/>
                          </a:solidFill>
                          <a:latin typeface="Arial Narrow" pitchFamily="34" charset="0"/>
                        </a:rPr>
                        <a:t>.</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7964">
                <a:tc>
                  <a:txBody>
                    <a:bodyPr/>
                    <a:lstStyle/>
                    <a:p>
                      <a:pPr algn="l" fontAlgn="b"/>
                      <a:r>
                        <a:rPr lang="en-US" sz="1800" b="0" i="0" u="none" strike="noStrike" dirty="0" smtClean="0">
                          <a:solidFill>
                            <a:srgbClr val="000000"/>
                          </a:solidFill>
                          <a:latin typeface="Arial Narrow" pitchFamily="34" charset="0"/>
                        </a:rPr>
                        <a:t>  Primer  </a:t>
                      </a:r>
                    </a:p>
                    <a:p>
                      <a:pPr algn="l" fontAlgn="b"/>
                      <a:r>
                        <a:rPr lang="en-US" sz="1800" b="0" i="0" u="none" strike="noStrike" dirty="0" smtClean="0">
                          <a:solidFill>
                            <a:srgbClr val="000000"/>
                          </a:solidFill>
                          <a:latin typeface="Arial Narrow" pitchFamily="34" charset="0"/>
                        </a:rPr>
                        <a:t>  Combination</a:t>
                      </a:r>
                      <a:endParaRPr lang="en-US" sz="1800" b="0" i="0" u="none" strike="noStrike" dirty="0">
                        <a:solidFill>
                          <a:srgbClr val="000000"/>
                        </a:solidFill>
                        <a:latin typeface="Arial Narrow" pitchFamily="34" charset="0"/>
                      </a:endParaRP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latin typeface="Arial Narrow" pitchFamily="34" charset="0"/>
                        </a:rPr>
                        <a:t>Total No. of bands</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latin typeface="Arial Narrow" pitchFamily="34" charset="0"/>
                        </a:rPr>
                        <a:t>No. of scored bands</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Arial Narrow" pitchFamily="34" charset="0"/>
                        </a:rPr>
                        <a:t>No. of polymorphic bands</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Arial Narrow" pitchFamily="34" charset="0"/>
                        </a:rPr>
                        <a:t>% scored</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Arial Narrow" pitchFamily="34" charset="0"/>
                        </a:rPr>
                        <a:t>% polymorphic</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E-AAA/M-CAA</a:t>
                      </a:r>
                      <a:endParaRPr lang="en-US" sz="1800" b="0" i="0" u="none" strike="noStrike" dirty="0">
                        <a:solidFill>
                          <a:srgbClr val="000000"/>
                        </a:solidFill>
                        <a:latin typeface="Arial Narrow"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106</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47</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7</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44.34</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14.89</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E-AAC/M-CAA</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107</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20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42.06</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44.44</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E-AAG/M-CCC</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65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39</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18</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60.00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46.15</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E-AAT/M-CAG</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87</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55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20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63.22</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36.36</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E-ACA/M-CAA</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110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72</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21</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65.45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29.17</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E-ACA/M-CAG</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66</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31</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11</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46.97</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35.48</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E-ACA/M-CGA</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85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54</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26</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63.53</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48.15</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E-ACA/M-CGG</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94</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48</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23</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51.06</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47.92</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E-ACG/M-CGA</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92</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46</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21</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50.00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45.65</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E-ACG/M-CGG</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76</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49</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35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64.47</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71.43</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E-ACT/M-CAA</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116</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44</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15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37.93</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34.09</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E-ACT/M-CAC</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99</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53</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28</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53.54</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52.83</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E-AGG/M-CAA</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134</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65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12</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48.51</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18.46</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E-ATC/M-CCT</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109</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12</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36.70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30.00</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E-ATT/M-CCC</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88</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53</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26</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60.23</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49.06</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E-ATT/M-CCT</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Arial Narrow" pitchFamily="34" charset="0"/>
                        </a:rPr>
                        <a:t>106</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latin typeface="Arial Narrow" pitchFamily="34" charset="0"/>
                        </a:rPr>
                        <a:t>38</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Arial Narrow" pitchFamily="34" charset="0"/>
                        </a:rPr>
                        <a:t>14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latin typeface="Arial Narrow" pitchFamily="34" charset="0"/>
                        </a:rPr>
                        <a:t>35.85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latin typeface="Arial Narrow" pitchFamily="34" charset="0"/>
                        </a:rPr>
                        <a:t>36.84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Total</a:t>
                      </a:r>
                      <a:endParaRPr lang="en-US" sz="1800" b="0" i="0" u="none" strike="noStrike" dirty="0">
                        <a:solidFill>
                          <a:srgbClr val="000000"/>
                        </a:solidFill>
                        <a:latin typeface="Arial Narrow"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1540.00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779.00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309.00</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dirty="0" smtClean="0">
                          <a:solidFill>
                            <a:srgbClr val="000000"/>
                          </a:solidFill>
                          <a:latin typeface="Arial Narrow" pitchFamily="34" charset="0"/>
                        </a:rPr>
                        <a:t>50.58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US" sz="1800" b="0" i="0" u="none" strike="noStrike" dirty="0" smtClean="0">
                          <a:solidFill>
                            <a:srgbClr val="000000"/>
                          </a:solidFill>
                          <a:latin typeface="Arial Narrow" pitchFamily="34" charset="0"/>
                        </a:rPr>
                        <a:t>39.67</a:t>
                      </a:r>
                      <a:endParaRPr lang="en-US" sz="1800" b="0" i="0" u="none" strike="noStrike" dirty="0">
                        <a:solidFill>
                          <a:srgbClr val="000000"/>
                        </a:solidFill>
                        <a:latin typeface="Arial Narrow"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Average</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96.25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48.69</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19.31</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51.49</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40.06</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Minimum</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65.00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31.00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7.00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35.85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14.89</a:t>
                      </a:r>
                    </a:p>
                  </a:txBody>
                  <a:tcPr marL="9525" marR="9525" marT="9525" marB="0" anchor="b">
                    <a:lnL>
                      <a:noFill/>
                    </a:lnL>
                    <a:lnR>
                      <a:noFill/>
                    </a:lnR>
                    <a:lnT>
                      <a:noFill/>
                    </a:lnT>
                    <a:lnB>
                      <a:noFill/>
                    </a:lnB>
                    <a:solidFill>
                      <a:schemeClr val="bg1"/>
                    </a:solidFill>
                  </a:tcPr>
                </a:tc>
              </a:tr>
              <a:tr h="302762">
                <a:tc>
                  <a:txBody>
                    <a:bodyPr/>
                    <a:lstStyle/>
                    <a:p>
                      <a:pPr algn="l" fontAlgn="b"/>
                      <a:r>
                        <a:rPr lang="en-US" sz="1800" b="0" i="0" u="none" strike="noStrike" dirty="0" smtClean="0">
                          <a:solidFill>
                            <a:srgbClr val="000000"/>
                          </a:solidFill>
                          <a:latin typeface="Arial Narrow" pitchFamily="34" charset="0"/>
                        </a:rPr>
                        <a:t>  Maximum</a:t>
                      </a:r>
                      <a:endParaRPr lang="en-US"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134.00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72.00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a:solidFill>
                            <a:srgbClr val="000000"/>
                          </a:solidFill>
                          <a:latin typeface="Arial Narrow" pitchFamily="34" charset="0"/>
                        </a:rPr>
                        <a:t>35.00</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65.45</a:t>
                      </a:r>
                    </a:p>
                  </a:txBody>
                  <a:tcPr marL="9525" marR="9525" marT="9525" marB="0" anchor="b">
                    <a:lnL>
                      <a:noFill/>
                    </a:lnL>
                    <a:lnR>
                      <a:noFill/>
                    </a:lnR>
                    <a:lnT>
                      <a:noFill/>
                    </a:lnT>
                    <a:lnB>
                      <a:noFill/>
                    </a:lnB>
                    <a:solidFill>
                      <a:schemeClr val="bg1"/>
                    </a:solidFill>
                  </a:tcPr>
                </a:tc>
                <a:tc>
                  <a:txBody>
                    <a:bodyPr/>
                    <a:lstStyle/>
                    <a:p>
                      <a:pPr algn="ctr" fontAlgn="b"/>
                      <a:r>
                        <a:rPr lang="en-US" sz="1800" b="0" i="0" u="none" strike="noStrike" dirty="0">
                          <a:solidFill>
                            <a:srgbClr val="000000"/>
                          </a:solidFill>
                          <a:latin typeface="Arial Narrow" pitchFamily="34" charset="0"/>
                        </a:rPr>
                        <a:t>71.43</a:t>
                      </a:r>
                    </a:p>
                  </a:txBody>
                  <a:tcPr marL="9525" marR="9525" marT="9525" marB="0" anchor="b">
                    <a:lnL>
                      <a:noFill/>
                    </a:lnL>
                    <a:lnR>
                      <a:noFill/>
                    </a:lnR>
                    <a:lnT>
                      <a:noFill/>
                    </a:lnT>
                    <a:lnB>
                      <a:noFill/>
                    </a:lnB>
                    <a:solidFill>
                      <a:schemeClr val="bg1"/>
                    </a:solidFill>
                  </a:tcPr>
                </a:tc>
              </a:tr>
            </a:tbl>
          </a:graphicData>
        </a:graphic>
      </p:graphicFrame>
      <p:sp>
        <p:nvSpPr>
          <p:cNvPr id="21" name="Rectangle 20"/>
          <p:cNvSpPr/>
          <p:nvPr/>
        </p:nvSpPr>
        <p:spPr>
          <a:xfrm>
            <a:off x="25156886" y="20624800"/>
            <a:ext cx="7609114" cy="7696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4663400" y="14833598"/>
            <a:ext cx="2114361" cy="707886"/>
          </a:xfrm>
          <a:prstGeom prst="rect">
            <a:avLst/>
          </a:prstGeom>
          <a:noFill/>
        </p:spPr>
        <p:txBody>
          <a:bodyPr wrap="none" rtlCol="0">
            <a:spAutoFit/>
          </a:bodyPr>
          <a:lstStyle/>
          <a:p>
            <a:r>
              <a:rPr lang="en-US" sz="4000" b="1" dirty="0" smtClean="0">
                <a:latin typeface="Arial Narrow" pitchFamily="34" charset="0"/>
                <a:sym typeface="Symbol" pitchFamily="18" charset="2"/>
              </a:rPr>
              <a:t>RESULTS</a:t>
            </a:r>
          </a:p>
        </p:txBody>
      </p:sp>
      <p:sp>
        <p:nvSpPr>
          <p:cNvPr id="24" name="Rectangle 23"/>
          <p:cNvSpPr/>
          <p:nvPr/>
        </p:nvSpPr>
        <p:spPr>
          <a:xfrm>
            <a:off x="18821400" y="20624800"/>
            <a:ext cx="6172200" cy="769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0912700.JPG"/>
          <p:cNvPicPr>
            <a:picLocks noChangeAspect="1"/>
          </p:cNvPicPr>
          <p:nvPr/>
        </p:nvPicPr>
        <p:blipFill>
          <a:blip r:embed="rId3" cstate="print">
            <a:lum bright="-10000"/>
          </a:blip>
          <a:srcRect l="20927" t="14838" r="37840" b="26324"/>
          <a:stretch>
            <a:fillRect/>
          </a:stretch>
        </p:blipFill>
        <p:spPr>
          <a:xfrm>
            <a:off x="19655004" y="21158199"/>
            <a:ext cx="5203830" cy="6553199"/>
          </a:xfrm>
          <a:prstGeom prst="rect">
            <a:avLst/>
          </a:prstGeom>
        </p:spPr>
      </p:pic>
      <p:sp>
        <p:nvSpPr>
          <p:cNvPr id="26" name="TextBox 25"/>
          <p:cNvSpPr txBox="1"/>
          <p:nvPr/>
        </p:nvSpPr>
        <p:spPr>
          <a:xfrm>
            <a:off x="18951784" y="27711399"/>
            <a:ext cx="6047694" cy="584775"/>
          </a:xfrm>
          <a:prstGeom prst="rect">
            <a:avLst/>
          </a:prstGeom>
          <a:noFill/>
        </p:spPr>
        <p:txBody>
          <a:bodyPr wrap="square" rtlCol="0">
            <a:spAutoFit/>
          </a:bodyPr>
          <a:lstStyle/>
          <a:p>
            <a:r>
              <a:rPr lang="en-US" sz="1600" b="1" dirty="0" smtClean="0">
                <a:latin typeface="Arial Narrow" pitchFamily="34" charset="0"/>
              </a:rPr>
              <a:t>Figure 1.</a:t>
            </a:r>
            <a:r>
              <a:rPr lang="en-US" sz="1600" dirty="0" smtClean="0">
                <a:latin typeface="Arial Narrow" pitchFamily="34" charset="0"/>
              </a:rPr>
              <a:t> AFLP banding pattern generated with primer combination E-ACG/M-CGG. Arrows indicate examples of polymorphic bands. </a:t>
            </a:r>
            <a:endParaRPr lang="en-US" sz="1600" dirty="0">
              <a:latin typeface="Arial Narrow" pitchFamily="34" charset="0"/>
            </a:endParaRPr>
          </a:p>
        </p:txBody>
      </p:sp>
      <p:pic>
        <p:nvPicPr>
          <p:cNvPr id="27" name="Picture 26" descr="0912700.JPG"/>
          <p:cNvPicPr>
            <a:picLocks noChangeAspect="1"/>
          </p:cNvPicPr>
          <p:nvPr/>
        </p:nvPicPr>
        <p:blipFill>
          <a:blip r:embed="rId3" cstate="print">
            <a:lum bright="-10000"/>
          </a:blip>
          <a:srcRect l="14240" t="14838" r="80188" b="26324"/>
          <a:stretch>
            <a:fillRect/>
          </a:stretch>
        </p:blipFill>
        <p:spPr>
          <a:xfrm>
            <a:off x="18951784" y="21158199"/>
            <a:ext cx="703220" cy="6553199"/>
          </a:xfrm>
          <a:prstGeom prst="rect">
            <a:avLst/>
          </a:prstGeom>
        </p:spPr>
      </p:pic>
      <p:sp>
        <p:nvSpPr>
          <p:cNvPr id="28" name="TextBox 27"/>
          <p:cNvSpPr txBox="1"/>
          <p:nvPr/>
        </p:nvSpPr>
        <p:spPr>
          <a:xfrm rot="16200000">
            <a:off x="21598890" y="17912336"/>
            <a:ext cx="630301" cy="6013826"/>
          </a:xfrm>
          <a:prstGeom prst="rect">
            <a:avLst/>
          </a:prstGeom>
          <a:noFill/>
        </p:spPr>
        <p:txBody>
          <a:bodyPr wrap="square" rtlCol="0">
            <a:spAutoFit/>
          </a:bodyPr>
          <a:lstStyle/>
          <a:p>
            <a:pPr>
              <a:lnSpc>
                <a:spcPct val="81000"/>
              </a:lnSpc>
            </a:pPr>
            <a:r>
              <a:rPr lang="en-US" sz="950" dirty="0" smtClean="0">
                <a:latin typeface="Arial Narrow" pitchFamily="34" charset="0"/>
              </a:rPr>
              <a:t>Size std.</a:t>
            </a:r>
          </a:p>
          <a:p>
            <a:pPr>
              <a:lnSpc>
                <a:spcPct val="81000"/>
              </a:lnSpc>
            </a:pPr>
            <a:r>
              <a:rPr lang="en-US" sz="950" dirty="0" smtClean="0">
                <a:latin typeface="Arial Narrow" pitchFamily="34" charset="0"/>
              </a:rPr>
              <a:t>NC01</a:t>
            </a:r>
          </a:p>
          <a:p>
            <a:pPr>
              <a:lnSpc>
                <a:spcPct val="81000"/>
              </a:lnSpc>
            </a:pPr>
            <a:r>
              <a:rPr lang="en-US" sz="950" dirty="0" smtClean="0">
                <a:latin typeface="Arial Narrow" pitchFamily="34" charset="0"/>
              </a:rPr>
              <a:t>NC02</a:t>
            </a:r>
          </a:p>
          <a:p>
            <a:pPr>
              <a:lnSpc>
                <a:spcPct val="81000"/>
              </a:lnSpc>
            </a:pPr>
            <a:r>
              <a:rPr lang="en-US" sz="950" dirty="0" smtClean="0">
                <a:latin typeface="Arial Narrow" pitchFamily="34" charset="0"/>
              </a:rPr>
              <a:t>NC03</a:t>
            </a:r>
          </a:p>
          <a:p>
            <a:pPr>
              <a:lnSpc>
                <a:spcPct val="81000"/>
              </a:lnSpc>
            </a:pPr>
            <a:r>
              <a:rPr lang="en-US" sz="950" dirty="0" smtClean="0">
                <a:latin typeface="Arial Narrow" pitchFamily="34" charset="0"/>
              </a:rPr>
              <a:t>NC04</a:t>
            </a:r>
          </a:p>
          <a:p>
            <a:pPr>
              <a:lnSpc>
                <a:spcPct val="81000"/>
              </a:lnSpc>
            </a:pPr>
            <a:r>
              <a:rPr lang="en-US" sz="950" dirty="0" smtClean="0">
                <a:latin typeface="Arial Narrow" pitchFamily="34" charset="0"/>
              </a:rPr>
              <a:t>NC05</a:t>
            </a:r>
          </a:p>
          <a:p>
            <a:pPr>
              <a:lnSpc>
                <a:spcPct val="81000"/>
              </a:lnSpc>
            </a:pPr>
            <a:r>
              <a:rPr lang="en-US" sz="950" dirty="0" smtClean="0">
                <a:latin typeface="Arial Narrow" pitchFamily="34" charset="0"/>
              </a:rPr>
              <a:t>NC07</a:t>
            </a:r>
          </a:p>
          <a:p>
            <a:pPr>
              <a:lnSpc>
                <a:spcPct val="81000"/>
              </a:lnSpc>
            </a:pPr>
            <a:r>
              <a:rPr lang="en-US" sz="950" dirty="0" smtClean="0">
                <a:latin typeface="Arial Narrow" pitchFamily="34" charset="0"/>
              </a:rPr>
              <a:t>NC08</a:t>
            </a:r>
          </a:p>
          <a:p>
            <a:pPr>
              <a:lnSpc>
                <a:spcPct val="81000"/>
              </a:lnSpc>
            </a:pPr>
            <a:r>
              <a:rPr lang="en-US" sz="950" dirty="0" smtClean="0">
                <a:latin typeface="Arial Narrow" pitchFamily="34" charset="0"/>
              </a:rPr>
              <a:t>NC09</a:t>
            </a:r>
          </a:p>
          <a:p>
            <a:pPr>
              <a:lnSpc>
                <a:spcPct val="81000"/>
              </a:lnSpc>
            </a:pPr>
            <a:r>
              <a:rPr lang="en-US" sz="950" dirty="0" smtClean="0">
                <a:latin typeface="Arial Narrow" pitchFamily="34" charset="0"/>
              </a:rPr>
              <a:t>NC10</a:t>
            </a:r>
          </a:p>
          <a:p>
            <a:pPr>
              <a:lnSpc>
                <a:spcPct val="81000"/>
              </a:lnSpc>
            </a:pPr>
            <a:r>
              <a:rPr lang="en-US" sz="950" dirty="0" smtClean="0">
                <a:latin typeface="Arial Narrow" pitchFamily="34" charset="0"/>
              </a:rPr>
              <a:t>NC11</a:t>
            </a:r>
          </a:p>
          <a:p>
            <a:pPr>
              <a:lnSpc>
                <a:spcPct val="81000"/>
              </a:lnSpc>
            </a:pPr>
            <a:r>
              <a:rPr lang="en-US" sz="950" dirty="0" smtClean="0">
                <a:latin typeface="Arial Narrow" pitchFamily="34" charset="0"/>
              </a:rPr>
              <a:t>NC12</a:t>
            </a:r>
          </a:p>
          <a:p>
            <a:pPr>
              <a:lnSpc>
                <a:spcPct val="81000"/>
              </a:lnSpc>
            </a:pPr>
            <a:r>
              <a:rPr lang="en-US" sz="950" dirty="0" smtClean="0">
                <a:latin typeface="Arial Narrow" pitchFamily="34" charset="0"/>
              </a:rPr>
              <a:t>NC13</a:t>
            </a:r>
          </a:p>
          <a:p>
            <a:pPr>
              <a:lnSpc>
                <a:spcPct val="81000"/>
              </a:lnSpc>
            </a:pPr>
            <a:r>
              <a:rPr lang="en-US" sz="950" dirty="0" smtClean="0">
                <a:latin typeface="Arial Narrow" pitchFamily="34" charset="0"/>
              </a:rPr>
              <a:t>SC01</a:t>
            </a:r>
          </a:p>
          <a:p>
            <a:pPr>
              <a:lnSpc>
                <a:spcPct val="81000"/>
              </a:lnSpc>
            </a:pPr>
            <a:r>
              <a:rPr lang="en-US" sz="950" dirty="0" smtClean="0">
                <a:latin typeface="Arial Narrow" pitchFamily="34" charset="0"/>
              </a:rPr>
              <a:t>SC02</a:t>
            </a:r>
          </a:p>
          <a:p>
            <a:pPr>
              <a:lnSpc>
                <a:spcPct val="81000"/>
              </a:lnSpc>
            </a:pPr>
            <a:r>
              <a:rPr lang="en-US" sz="950" dirty="0" smtClean="0">
                <a:latin typeface="Arial Narrow" pitchFamily="34" charset="0"/>
              </a:rPr>
              <a:t>SC03</a:t>
            </a:r>
          </a:p>
          <a:p>
            <a:pPr>
              <a:lnSpc>
                <a:spcPct val="81000"/>
              </a:lnSpc>
            </a:pPr>
            <a:r>
              <a:rPr lang="en-US" sz="950" dirty="0" smtClean="0">
                <a:latin typeface="Arial Narrow" pitchFamily="34" charset="0"/>
              </a:rPr>
              <a:t>SC04</a:t>
            </a:r>
          </a:p>
          <a:p>
            <a:pPr>
              <a:lnSpc>
                <a:spcPct val="81000"/>
              </a:lnSpc>
            </a:pPr>
            <a:r>
              <a:rPr lang="en-US" sz="950" dirty="0" smtClean="0">
                <a:latin typeface="Arial Narrow" pitchFamily="34" charset="0"/>
              </a:rPr>
              <a:t>SC05</a:t>
            </a:r>
          </a:p>
          <a:p>
            <a:pPr>
              <a:lnSpc>
                <a:spcPct val="81000"/>
              </a:lnSpc>
            </a:pPr>
            <a:r>
              <a:rPr lang="en-US" sz="950" dirty="0" smtClean="0">
                <a:latin typeface="Arial Narrow" pitchFamily="34" charset="0"/>
              </a:rPr>
              <a:t>SC06</a:t>
            </a:r>
          </a:p>
          <a:p>
            <a:pPr>
              <a:lnSpc>
                <a:spcPct val="81000"/>
              </a:lnSpc>
            </a:pPr>
            <a:r>
              <a:rPr lang="en-US" sz="950" dirty="0" smtClean="0">
                <a:latin typeface="Arial Narrow" pitchFamily="34" charset="0"/>
              </a:rPr>
              <a:t>SC07</a:t>
            </a:r>
          </a:p>
          <a:p>
            <a:pPr>
              <a:lnSpc>
                <a:spcPct val="81000"/>
              </a:lnSpc>
            </a:pPr>
            <a:r>
              <a:rPr lang="en-US" sz="950" dirty="0" smtClean="0">
                <a:latin typeface="Arial Narrow" pitchFamily="34" charset="0"/>
              </a:rPr>
              <a:t>TX01</a:t>
            </a:r>
          </a:p>
          <a:p>
            <a:pPr>
              <a:lnSpc>
                <a:spcPct val="81000"/>
              </a:lnSpc>
            </a:pPr>
            <a:r>
              <a:rPr lang="en-US" sz="950" dirty="0" smtClean="0">
                <a:latin typeface="Arial Narrow" pitchFamily="34" charset="0"/>
              </a:rPr>
              <a:t>TX02</a:t>
            </a:r>
          </a:p>
          <a:p>
            <a:pPr>
              <a:lnSpc>
                <a:spcPct val="81000"/>
              </a:lnSpc>
            </a:pPr>
            <a:r>
              <a:rPr lang="en-US" sz="950" dirty="0" smtClean="0">
                <a:latin typeface="Arial Narrow" pitchFamily="34" charset="0"/>
              </a:rPr>
              <a:t>TX03</a:t>
            </a:r>
          </a:p>
          <a:p>
            <a:pPr>
              <a:lnSpc>
                <a:spcPct val="81000"/>
              </a:lnSpc>
            </a:pPr>
            <a:r>
              <a:rPr lang="en-US" sz="950" dirty="0" smtClean="0">
                <a:latin typeface="Arial Narrow" pitchFamily="34" charset="0"/>
              </a:rPr>
              <a:t>TX04</a:t>
            </a:r>
          </a:p>
          <a:p>
            <a:pPr>
              <a:lnSpc>
                <a:spcPct val="81000"/>
              </a:lnSpc>
            </a:pPr>
            <a:r>
              <a:rPr lang="en-US" sz="950" dirty="0" smtClean="0">
                <a:latin typeface="Arial Narrow" pitchFamily="34" charset="0"/>
              </a:rPr>
              <a:t>TX05</a:t>
            </a:r>
          </a:p>
          <a:p>
            <a:pPr>
              <a:lnSpc>
                <a:spcPct val="83000"/>
              </a:lnSpc>
            </a:pPr>
            <a:r>
              <a:rPr lang="en-US" sz="950" dirty="0" smtClean="0">
                <a:latin typeface="Arial Narrow" pitchFamily="34" charset="0"/>
              </a:rPr>
              <a:t>TX06</a:t>
            </a:r>
          </a:p>
          <a:p>
            <a:pPr>
              <a:lnSpc>
                <a:spcPct val="83000"/>
              </a:lnSpc>
            </a:pPr>
            <a:r>
              <a:rPr lang="en-US" sz="950" dirty="0" smtClean="0">
                <a:latin typeface="Arial Narrow" pitchFamily="34" charset="0"/>
              </a:rPr>
              <a:t>TX07</a:t>
            </a:r>
          </a:p>
          <a:p>
            <a:pPr>
              <a:lnSpc>
                <a:spcPct val="81000"/>
              </a:lnSpc>
            </a:pPr>
            <a:r>
              <a:rPr lang="en-US" sz="950" dirty="0" smtClean="0">
                <a:latin typeface="Arial Narrow" pitchFamily="34" charset="0"/>
              </a:rPr>
              <a:t>TX08</a:t>
            </a:r>
          </a:p>
          <a:p>
            <a:pPr>
              <a:lnSpc>
                <a:spcPct val="81000"/>
              </a:lnSpc>
            </a:pPr>
            <a:r>
              <a:rPr lang="en-US" sz="950" dirty="0" smtClean="0">
                <a:latin typeface="Arial Narrow" pitchFamily="34" charset="0"/>
              </a:rPr>
              <a:t>TX09</a:t>
            </a:r>
          </a:p>
          <a:p>
            <a:pPr>
              <a:lnSpc>
                <a:spcPct val="81000"/>
              </a:lnSpc>
            </a:pPr>
            <a:r>
              <a:rPr lang="en-US" sz="950" dirty="0" smtClean="0">
                <a:latin typeface="Arial Narrow" pitchFamily="34" charset="0"/>
              </a:rPr>
              <a:t>TX10</a:t>
            </a:r>
          </a:p>
          <a:p>
            <a:pPr>
              <a:lnSpc>
                <a:spcPct val="81000"/>
              </a:lnSpc>
            </a:pPr>
            <a:r>
              <a:rPr lang="en-US" sz="950" dirty="0" smtClean="0">
                <a:latin typeface="Arial Narrow" pitchFamily="34" charset="0"/>
              </a:rPr>
              <a:t>TX11</a:t>
            </a:r>
          </a:p>
          <a:p>
            <a:pPr>
              <a:lnSpc>
                <a:spcPct val="81000"/>
              </a:lnSpc>
            </a:pPr>
            <a:r>
              <a:rPr lang="en-US" sz="950" dirty="0" smtClean="0">
                <a:latin typeface="Arial Narrow" pitchFamily="34" charset="0"/>
              </a:rPr>
              <a:t>TX12</a:t>
            </a:r>
          </a:p>
          <a:p>
            <a:pPr>
              <a:lnSpc>
                <a:spcPct val="83000"/>
              </a:lnSpc>
            </a:pPr>
            <a:r>
              <a:rPr lang="en-US" sz="950" dirty="0" smtClean="0">
                <a:latin typeface="Arial Narrow" pitchFamily="34" charset="0"/>
              </a:rPr>
              <a:t>TX13</a:t>
            </a:r>
          </a:p>
          <a:p>
            <a:pPr>
              <a:lnSpc>
                <a:spcPct val="83000"/>
              </a:lnSpc>
            </a:pPr>
            <a:r>
              <a:rPr lang="en-US" sz="950" dirty="0" smtClean="0">
                <a:latin typeface="Arial Narrow" pitchFamily="34" charset="0"/>
              </a:rPr>
              <a:t>TX14</a:t>
            </a:r>
          </a:p>
          <a:p>
            <a:pPr>
              <a:lnSpc>
                <a:spcPct val="81000"/>
              </a:lnSpc>
            </a:pPr>
            <a:r>
              <a:rPr lang="en-US" sz="950" dirty="0" smtClean="0">
                <a:latin typeface="Arial Narrow" pitchFamily="34" charset="0"/>
              </a:rPr>
              <a:t>TX15</a:t>
            </a:r>
          </a:p>
          <a:p>
            <a:pPr>
              <a:lnSpc>
                <a:spcPct val="81000"/>
              </a:lnSpc>
            </a:pPr>
            <a:r>
              <a:rPr lang="en-US" sz="950" dirty="0" smtClean="0">
                <a:latin typeface="Arial Narrow" pitchFamily="34" charset="0"/>
              </a:rPr>
              <a:t>TX16</a:t>
            </a:r>
          </a:p>
          <a:p>
            <a:pPr>
              <a:lnSpc>
                <a:spcPct val="81000"/>
              </a:lnSpc>
            </a:pPr>
            <a:r>
              <a:rPr lang="en-US" sz="950" dirty="0" smtClean="0">
                <a:latin typeface="Arial Narrow" pitchFamily="34" charset="0"/>
              </a:rPr>
              <a:t>TX17</a:t>
            </a:r>
          </a:p>
          <a:p>
            <a:pPr>
              <a:lnSpc>
                <a:spcPct val="81000"/>
              </a:lnSpc>
            </a:pPr>
            <a:r>
              <a:rPr lang="en-US" sz="950" dirty="0" smtClean="0">
                <a:latin typeface="Arial Narrow" pitchFamily="34" charset="0"/>
              </a:rPr>
              <a:t>TX18</a:t>
            </a:r>
          </a:p>
          <a:p>
            <a:pPr>
              <a:lnSpc>
                <a:spcPct val="81000"/>
              </a:lnSpc>
            </a:pPr>
            <a:r>
              <a:rPr lang="en-US" sz="950" dirty="0" smtClean="0">
                <a:latin typeface="Arial Narrow" pitchFamily="34" charset="0"/>
              </a:rPr>
              <a:t>TX19</a:t>
            </a:r>
          </a:p>
          <a:p>
            <a:pPr>
              <a:lnSpc>
                <a:spcPct val="81000"/>
              </a:lnSpc>
            </a:pPr>
            <a:r>
              <a:rPr lang="en-US" sz="950" dirty="0" smtClean="0">
                <a:latin typeface="Arial Narrow" pitchFamily="34" charset="0"/>
              </a:rPr>
              <a:t>TX20</a:t>
            </a:r>
          </a:p>
          <a:p>
            <a:pPr>
              <a:lnSpc>
                <a:spcPct val="81000"/>
              </a:lnSpc>
            </a:pPr>
            <a:r>
              <a:rPr lang="en-US" sz="950" dirty="0" smtClean="0">
                <a:latin typeface="Arial Narrow" pitchFamily="34" charset="0"/>
              </a:rPr>
              <a:t>TX21</a:t>
            </a:r>
          </a:p>
          <a:p>
            <a:pPr>
              <a:lnSpc>
                <a:spcPct val="81000"/>
              </a:lnSpc>
            </a:pPr>
            <a:r>
              <a:rPr lang="en-US" sz="950" dirty="0" smtClean="0">
                <a:latin typeface="Arial Narrow" pitchFamily="34" charset="0"/>
              </a:rPr>
              <a:t>TX22</a:t>
            </a:r>
          </a:p>
          <a:p>
            <a:pPr>
              <a:lnSpc>
                <a:spcPct val="81000"/>
              </a:lnSpc>
            </a:pPr>
            <a:r>
              <a:rPr lang="en-US" sz="950" dirty="0" smtClean="0">
                <a:latin typeface="Arial Narrow" pitchFamily="34" charset="0"/>
              </a:rPr>
              <a:t>LA01</a:t>
            </a:r>
          </a:p>
          <a:p>
            <a:pPr>
              <a:lnSpc>
                <a:spcPct val="81000"/>
              </a:lnSpc>
            </a:pPr>
            <a:r>
              <a:rPr lang="en-US" sz="950" dirty="0" smtClean="0">
                <a:latin typeface="Arial Narrow" pitchFamily="34" charset="0"/>
              </a:rPr>
              <a:t>LA02</a:t>
            </a:r>
          </a:p>
          <a:p>
            <a:pPr>
              <a:lnSpc>
                <a:spcPct val="81000"/>
              </a:lnSpc>
            </a:pPr>
            <a:r>
              <a:rPr lang="en-US" sz="950" dirty="0" smtClean="0">
                <a:latin typeface="Arial Narrow" pitchFamily="34" charset="0"/>
              </a:rPr>
              <a:t>FL01</a:t>
            </a:r>
          </a:p>
          <a:p>
            <a:pPr>
              <a:lnSpc>
                <a:spcPct val="81000"/>
              </a:lnSpc>
            </a:pPr>
            <a:r>
              <a:rPr lang="en-US" sz="950" dirty="0" smtClean="0">
                <a:latin typeface="Arial Narrow" pitchFamily="34" charset="0"/>
              </a:rPr>
              <a:t>PT01</a:t>
            </a:r>
          </a:p>
          <a:p>
            <a:pPr>
              <a:lnSpc>
                <a:spcPct val="81000"/>
              </a:lnSpc>
            </a:pPr>
            <a:r>
              <a:rPr lang="en-US" sz="950" dirty="0" smtClean="0">
                <a:latin typeface="Arial Narrow" pitchFamily="34" charset="0"/>
              </a:rPr>
              <a:t>PT02</a:t>
            </a:r>
          </a:p>
          <a:p>
            <a:pPr>
              <a:lnSpc>
                <a:spcPct val="81000"/>
              </a:lnSpc>
            </a:pPr>
            <a:r>
              <a:rPr lang="en-US" sz="950" dirty="0" smtClean="0">
                <a:latin typeface="Arial Narrow" pitchFamily="34" charset="0"/>
              </a:rPr>
              <a:t>OT03</a:t>
            </a:r>
          </a:p>
          <a:p>
            <a:pPr>
              <a:lnSpc>
                <a:spcPct val="81000"/>
              </a:lnSpc>
            </a:pPr>
            <a:r>
              <a:rPr lang="en-US" sz="950" dirty="0" smtClean="0">
                <a:latin typeface="Arial Narrow" pitchFamily="34" charset="0"/>
              </a:rPr>
              <a:t>PT04</a:t>
            </a:r>
          </a:p>
          <a:p>
            <a:pPr>
              <a:lnSpc>
                <a:spcPct val="81000"/>
              </a:lnSpc>
            </a:pPr>
            <a:r>
              <a:rPr lang="en-US" sz="950" dirty="0" smtClean="0">
                <a:latin typeface="Arial Narrow" pitchFamily="34" charset="0"/>
              </a:rPr>
              <a:t>PT05</a:t>
            </a:r>
          </a:p>
        </p:txBody>
      </p:sp>
      <p:cxnSp>
        <p:nvCxnSpPr>
          <p:cNvPr id="29" name="Straight Arrow Connector 28"/>
          <p:cNvCxnSpPr/>
          <p:nvPr/>
        </p:nvCxnSpPr>
        <p:spPr>
          <a:xfrm rot="10800000">
            <a:off x="23874326" y="21518561"/>
            <a:ext cx="2812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24014970" y="26109610"/>
            <a:ext cx="2812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24014971" y="26719210"/>
            <a:ext cx="2812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24155615" y="27633610"/>
            <a:ext cx="2812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20780157" y="24891999"/>
            <a:ext cx="2812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23804004" y="24891999"/>
            <a:ext cx="2812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 Box 8802"/>
          <p:cNvSpPr txBox="1">
            <a:spLocks noChangeArrowheads="1"/>
          </p:cNvSpPr>
          <p:nvPr/>
        </p:nvSpPr>
        <p:spPr bwMode="auto">
          <a:xfrm>
            <a:off x="18338801" y="28231711"/>
            <a:ext cx="7467600" cy="4907301"/>
          </a:xfrm>
          <a:prstGeom prst="rect">
            <a:avLst/>
          </a:prstGeom>
          <a:noFill/>
          <a:ln w="9525">
            <a:noFill/>
            <a:miter lim="800000"/>
            <a:headEnd/>
            <a:tailEnd/>
          </a:ln>
          <a:effectLst/>
        </p:spPr>
        <p:txBody>
          <a:bodyPr wrap="square" lIns="121917" tIns="60958" rIns="121917" bIns="60958">
            <a:spAutoFit/>
          </a:bodyPr>
          <a:lstStyle/>
          <a:p>
            <a:pPr marL="461422" indent="-461422" algn="just">
              <a:lnSpc>
                <a:spcPct val="130000"/>
              </a:lnSpc>
            </a:pPr>
            <a:endParaRPr lang="en-US" sz="2700" b="1" dirty="0" smtClean="0">
              <a:latin typeface="Arial Narrow" pitchFamily="34" charset="0"/>
              <a:sym typeface="Symbol" pitchFamily="18" charset="2"/>
            </a:endParaRPr>
          </a:p>
          <a:p>
            <a:pPr marL="461422" indent="-461422" algn="just">
              <a:lnSpc>
                <a:spcPct val="130000"/>
              </a:lnSpc>
              <a:buFont typeface="Arial Narrow" pitchFamily="34" charset="0"/>
              <a:buChar char="◊"/>
            </a:pPr>
            <a:r>
              <a:rPr lang="en-US" sz="3600" dirty="0" smtClean="0">
                <a:latin typeface="Arial Narrow" pitchFamily="34" charset="0"/>
                <a:sym typeface="Symbol" pitchFamily="18" charset="2"/>
              </a:rPr>
              <a:t> Dice distances ranged from 0.83 to 1.00. Average distances (</a:t>
            </a:r>
            <a:r>
              <a:rPr lang="en-US" sz="3600" dirty="0" err="1" smtClean="0">
                <a:latin typeface="Arial Narrow" pitchFamily="34" charset="0"/>
                <a:sym typeface="Symbol" pitchFamily="18" charset="2"/>
              </a:rPr>
              <a:t>S</a:t>
            </a:r>
            <a:r>
              <a:rPr lang="en-US" sz="3600" baseline="-25000" dirty="0" err="1" smtClean="0">
                <a:latin typeface="Arial Narrow" pitchFamily="34" charset="0"/>
                <a:sym typeface="Symbol" pitchFamily="18" charset="2"/>
              </a:rPr>
              <a:t>ij</a:t>
            </a:r>
            <a:r>
              <a:rPr lang="en-US" sz="3600" dirty="0" smtClean="0">
                <a:latin typeface="Arial Narrow" pitchFamily="34" charset="0"/>
                <a:sym typeface="Symbol" pitchFamily="18" charset="2"/>
              </a:rPr>
              <a:t>) by state ranged from 0.92 to 0.96 (Table 3). There were no statistical differences in average </a:t>
            </a:r>
            <a:r>
              <a:rPr lang="en-US" sz="3600" dirty="0" err="1" smtClean="0">
                <a:latin typeface="Arial Narrow" pitchFamily="34" charset="0"/>
                <a:sym typeface="Symbol" pitchFamily="18" charset="2"/>
              </a:rPr>
              <a:t>S</a:t>
            </a:r>
            <a:r>
              <a:rPr lang="en-US" sz="3600" baseline="-25000" dirty="0" err="1" smtClean="0">
                <a:latin typeface="Arial Narrow" pitchFamily="34" charset="0"/>
                <a:sym typeface="Symbol" pitchFamily="18" charset="2"/>
              </a:rPr>
              <a:t>ij</a:t>
            </a:r>
            <a:r>
              <a:rPr lang="en-US" sz="3600" dirty="0" smtClean="0">
                <a:latin typeface="Arial Narrow" pitchFamily="34" charset="0"/>
                <a:sym typeface="Symbol" pitchFamily="18" charset="2"/>
              </a:rPr>
              <a:t> among states. Palmetto had a </a:t>
            </a:r>
            <a:r>
              <a:rPr lang="en-US" sz="3600" dirty="0" err="1" smtClean="0">
                <a:latin typeface="Arial Narrow" pitchFamily="34" charset="0"/>
                <a:sym typeface="Symbol" pitchFamily="18" charset="2"/>
              </a:rPr>
              <a:t>S</a:t>
            </a:r>
            <a:r>
              <a:rPr lang="en-US" sz="3600" baseline="-25000" dirty="0" err="1" smtClean="0">
                <a:latin typeface="Arial Narrow" pitchFamily="34" charset="0"/>
                <a:sym typeface="Symbol" pitchFamily="18" charset="2"/>
              </a:rPr>
              <a:t>ij</a:t>
            </a:r>
            <a:r>
              <a:rPr lang="en-US" sz="3600" baseline="-25000" dirty="0" smtClean="0">
                <a:latin typeface="Arial Narrow" pitchFamily="34" charset="0"/>
                <a:sym typeface="Symbol" pitchFamily="18" charset="2"/>
              </a:rPr>
              <a:t> </a:t>
            </a:r>
            <a:r>
              <a:rPr lang="en-US" sz="3600" dirty="0" smtClean="0">
                <a:latin typeface="Arial Narrow" pitchFamily="34" charset="0"/>
                <a:sym typeface="Symbol" pitchFamily="18" charset="2"/>
              </a:rPr>
              <a:t> of 0.99.</a:t>
            </a:r>
          </a:p>
        </p:txBody>
      </p:sp>
      <p:sp>
        <p:nvSpPr>
          <p:cNvPr id="39" name="Text Box 8802"/>
          <p:cNvSpPr txBox="1">
            <a:spLocks noChangeArrowheads="1"/>
          </p:cNvSpPr>
          <p:nvPr/>
        </p:nvSpPr>
        <p:spPr bwMode="auto">
          <a:xfrm>
            <a:off x="18338800" y="32706509"/>
            <a:ext cx="6629400" cy="4187104"/>
          </a:xfrm>
          <a:prstGeom prst="rect">
            <a:avLst/>
          </a:prstGeom>
          <a:noFill/>
          <a:ln w="9525">
            <a:noFill/>
            <a:miter lim="800000"/>
            <a:headEnd/>
            <a:tailEnd/>
          </a:ln>
          <a:effectLst/>
        </p:spPr>
        <p:txBody>
          <a:bodyPr wrap="square" lIns="121917" tIns="60958" rIns="121917" bIns="60958">
            <a:spAutoFit/>
          </a:bodyPr>
          <a:lstStyle/>
          <a:p>
            <a:pPr marL="461422" indent="-461422" algn="just">
              <a:lnSpc>
                <a:spcPct val="130000"/>
              </a:lnSpc>
            </a:pPr>
            <a:endParaRPr lang="en-US" sz="2700" b="1" dirty="0" smtClean="0">
              <a:latin typeface="Arial Narrow" pitchFamily="34" charset="0"/>
              <a:sym typeface="Symbol" pitchFamily="18" charset="2"/>
            </a:endParaRPr>
          </a:p>
          <a:p>
            <a:pPr marL="461422" indent="-461422" algn="just">
              <a:lnSpc>
                <a:spcPct val="130000"/>
              </a:lnSpc>
              <a:buFont typeface="Arial Narrow" pitchFamily="34" charset="0"/>
              <a:buChar char="◊"/>
            </a:pPr>
            <a:r>
              <a:rPr lang="en-US" sz="3600" dirty="0" smtClean="0">
                <a:latin typeface="Arial Narrow" pitchFamily="34" charset="0"/>
                <a:sym typeface="Symbol" pitchFamily="18" charset="2"/>
              </a:rPr>
              <a:t> AMOVA results clearly indicated that the within-state component of variance was the most significant one explaining more than 99% of the variation (Table 5). </a:t>
            </a:r>
          </a:p>
        </p:txBody>
      </p:sp>
      <p:sp>
        <p:nvSpPr>
          <p:cNvPr id="40" name="Rounded Rectangle 39"/>
          <p:cNvSpPr/>
          <p:nvPr/>
        </p:nvSpPr>
        <p:spPr>
          <a:xfrm>
            <a:off x="1509487" y="7213600"/>
            <a:ext cx="15327086" cy="29972000"/>
          </a:xfrm>
          <a:prstGeom prst="roundRect">
            <a:avLst>
              <a:gd name="adj" fmla="val 73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8857"/>
          <p:cNvGrpSpPr>
            <a:grpSpLocks/>
          </p:cNvGrpSpPr>
          <p:nvPr/>
        </p:nvGrpSpPr>
        <p:grpSpPr bwMode="auto">
          <a:xfrm>
            <a:off x="1981200" y="16676419"/>
            <a:ext cx="13944282" cy="4093107"/>
            <a:chOff x="7344" y="9216"/>
            <a:chExt cx="6032" cy="2210"/>
          </a:xfrm>
        </p:grpSpPr>
        <p:sp>
          <p:nvSpPr>
            <p:cNvPr id="42" name="Text Box 387"/>
            <p:cNvSpPr txBox="1">
              <a:spLocks noChangeArrowheads="1"/>
            </p:cNvSpPr>
            <p:nvPr/>
          </p:nvSpPr>
          <p:spPr bwMode="auto">
            <a:xfrm>
              <a:off x="7351" y="9216"/>
              <a:ext cx="2357" cy="568"/>
            </a:xfrm>
            <a:prstGeom prst="rect">
              <a:avLst/>
            </a:prstGeom>
            <a:noFill/>
            <a:ln w="9525">
              <a:noFill/>
              <a:miter lim="800000"/>
              <a:headEnd/>
              <a:tailEnd/>
            </a:ln>
            <a:effectLst/>
          </p:spPr>
          <p:txBody>
            <a:bodyPr>
              <a:spAutoFit/>
            </a:bodyPr>
            <a:lstStyle/>
            <a:p>
              <a:pPr algn="just">
                <a:lnSpc>
                  <a:spcPct val="130000"/>
                </a:lnSpc>
              </a:pPr>
              <a:r>
                <a:rPr lang="en-US" sz="4400" b="1" dirty="0" smtClean="0">
                  <a:latin typeface="Arial Narrow" pitchFamily="34" charset="0"/>
                </a:rPr>
                <a:t>OBJECTIVE</a:t>
              </a:r>
              <a:r>
                <a:rPr lang="en-US" sz="4800" b="1" dirty="0" smtClean="0">
                  <a:latin typeface="Arial Narrow" pitchFamily="34" charset="0"/>
                </a:rPr>
                <a:t>:</a:t>
              </a:r>
              <a:endParaRPr lang="en-US" sz="5300" b="1" dirty="0">
                <a:latin typeface="Arial Narrow" pitchFamily="34" charset="0"/>
              </a:endParaRPr>
            </a:p>
          </p:txBody>
        </p:sp>
        <p:sp>
          <p:nvSpPr>
            <p:cNvPr id="43" name="Text Box 477"/>
            <p:cNvSpPr txBox="1">
              <a:spLocks noChangeArrowheads="1"/>
            </p:cNvSpPr>
            <p:nvPr/>
          </p:nvSpPr>
          <p:spPr bwMode="auto">
            <a:xfrm>
              <a:off x="7646" y="9648"/>
              <a:ext cx="5730" cy="1778"/>
            </a:xfrm>
            <a:prstGeom prst="rect">
              <a:avLst/>
            </a:prstGeom>
            <a:noFill/>
            <a:ln w="9525">
              <a:noFill/>
              <a:miter lim="800000"/>
              <a:headEnd/>
              <a:tailEnd/>
            </a:ln>
            <a:effectLst/>
          </p:spPr>
          <p:txBody>
            <a:bodyPr wrap="square">
              <a:spAutoFit/>
            </a:bodyPr>
            <a:lstStyle/>
            <a:p>
              <a:pPr algn="just">
                <a:lnSpc>
                  <a:spcPct val="130000"/>
                </a:lnSpc>
              </a:pPr>
              <a:r>
                <a:rPr lang="en-US" sz="4000" b="1" dirty="0" smtClean="0">
                  <a:latin typeface="Arial Narrow" pitchFamily="34" charset="0"/>
                </a:rPr>
                <a:t>To use AFLP and SRAP markers to assess levels of genetic variability present among three samples of original ‘Raleigh’ and 41 samples of Raleigh collected from sod farms in five different states across the south-eastern and –western US.</a:t>
              </a:r>
              <a:endParaRPr lang="en-US" sz="4000" b="1" dirty="0">
                <a:latin typeface="Arial Narrow" pitchFamily="34" charset="0"/>
              </a:endParaRPr>
            </a:p>
          </p:txBody>
        </p:sp>
        <p:sp>
          <p:nvSpPr>
            <p:cNvPr id="44" name="Text Box 478"/>
            <p:cNvSpPr txBox="1">
              <a:spLocks noChangeArrowheads="1"/>
            </p:cNvSpPr>
            <p:nvPr/>
          </p:nvSpPr>
          <p:spPr bwMode="auto">
            <a:xfrm>
              <a:off x="7344" y="9642"/>
              <a:ext cx="316" cy="979"/>
            </a:xfrm>
            <a:prstGeom prst="rect">
              <a:avLst/>
            </a:prstGeom>
            <a:noFill/>
            <a:ln w="9525">
              <a:noFill/>
              <a:miter lim="800000"/>
              <a:headEnd/>
              <a:tailEnd/>
            </a:ln>
            <a:effectLst/>
          </p:spPr>
          <p:txBody>
            <a:bodyPr wrap="none">
              <a:spAutoFit/>
            </a:bodyPr>
            <a:lstStyle/>
            <a:p>
              <a:pPr>
                <a:lnSpc>
                  <a:spcPct val="130000"/>
                </a:lnSpc>
              </a:pPr>
              <a:r>
                <a:rPr lang="en-US" sz="4300" b="1" dirty="0">
                  <a:latin typeface="Arial Narrow" pitchFamily="34" charset="0"/>
                  <a:sym typeface="Symbol" pitchFamily="18" charset="2"/>
                </a:rPr>
                <a:t></a:t>
              </a:r>
            </a:p>
            <a:p>
              <a:pPr>
                <a:lnSpc>
                  <a:spcPct val="130000"/>
                </a:lnSpc>
              </a:pPr>
              <a:endParaRPr lang="en-US" sz="4300" b="1" dirty="0">
                <a:latin typeface="Arial Narrow" pitchFamily="34" charset="0"/>
                <a:sym typeface="Symbol" pitchFamily="18" charset="2"/>
              </a:endParaRPr>
            </a:p>
          </p:txBody>
        </p:sp>
      </p:grpSp>
      <p:sp>
        <p:nvSpPr>
          <p:cNvPr id="45" name="TextBox 44"/>
          <p:cNvSpPr txBox="1"/>
          <p:nvPr/>
        </p:nvSpPr>
        <p:spPr>
          <a:xfrm>
            <a:off x="1771650" y="22289925"/>
            <a:ext cx="7924800" cy="14496276"/>
          </a:xfrm>
          <a:prstGeom prst="rect">
            <a:avLst/>
          </a:prstGeom>
          <a:noFill/>
        </p:spPr>
        <p:txBody>
          <a:bodyPr wrap="square" rtlCol="0">
            <a:spAutoFit/>
          </a:bodyPr>
          <a:lstStyle/>
          <a:p>
            <a:pPr marL="461422" indent="-461422" algn="just">
              <a:lnSpc>
                <a:spcPct val="130000"/>
              </a:lnSpc>
              <a:spcBef>
                <a:spcPts val="0"/>
              </a:spcBef>
              <a:spcAft>
                <a:spcPts val="0"/>
              </a:spcAft>
            </a:pPr>
            <a:endParaRPr lang="en-US" sz="3600" b="1" dirty="0" smtClean="0">
              <a:latin typeface="Arial Narrow" pitchFamily="34" charset="0"/>
              <a:sym typeface="Symbol" pitchFamily="18" charset="2"/>
            </a:endParaRPr>
          </a:p>
          <a:p>
            <a:pPr marL="461422" indent="-461422" algn="just">
              <a:lnSpc>
                <a:spcPct val="130000"/>
              </a:lnSpc>
              <a:spcBef>
                <a:spcPts val="0"/>
              </a:spcBef>
              <a:spcAft>
                <a:spcPts val="0"/>
              </a:spcAft>
              <a:buFont typeface="Arial Narrow" pitchFamily="34" charset="0"/>
              <a:buChar char="◊"/>
            </a:pPr>
            <a:r>
              <a:rPr lang="en-US" sz="3600" dirty="0" smtClean="0">
                <a:latin typeface="Arial Narrow" pitchFamily="34" charset="0"/>
                <a:sym typeface="Symbol" pitchFamily="18" charset="2"/>
              </a:rPr>
              <a:t>53 samples of St. </a:t>
            </a:r>
            <a:r>
              <a:rPr lang="en-US" sz="3600" dirty="0" err="1" smtClean="0">
                <a:latin typeface="Arial Narrow" pitchFamily="34" charset="0"/>
                <a:sym typeface="Symbol" pitchFamily="18" charset="2"/>
              </a:rPr>
              <a:t>Augustinegrass</a:t>
            </a:r>
            <a:r>
              <a:rPr lang="en-US" sz="3600" dirty="0" smtClean="0">
                <a:latin typeface="Arial Narrow" pitchFamily="34" charset="0"/>
                <a:sym typeface="Symbol" pitchFamily="18" charset="2"/>
              </a:rPr>
              <a:t> were evaluated (Table 1): four samples of “true Raleigh” [two from NCSU (NC011-12) and one from a certified field (NC004)], and 41 ‘Raleigh’ samples from sod farms in five states. Additionally, five samples of ‘Palmetto’ were included as reference standards to gauge genetic diversity.</a:t>
            </a:r>
          </a:p>
          <a:p>
            <a:pPr marL="461422" indent="-461422" algn="just">
              <a:lnSpc>
                <a:spcPct val="130000"/>
              </a:lnSpc>
              <a:spcBef>
                <a:spcPts val="0"/>
              </a:spcBef>
              <a:spcAft>
                <a:spcPts val="0"/>
              </a:spcAft>
              <a:buFont typeface="Arial Narrow" pitchFamily="34" charset="0"/>
              <a:buChar char="◊"/>
            </a:pPr>
            <a:r>
              <a:rPr lang="en-US" sz="3600" dirty="0" smtClean="0">
                <a:latin typeface="Arial Narrow" pitchFamily="34" charset="0"/>
                <a:sym typeface="Symbol" pitchFamily="18" charset="2"/>
              </a:rPr>
              <a:t>For sample collection in NC and SC, a 2-inch plug was taken from ‘Raleigh’ fields with uniform appearance and no evidence of contamination. Samples from all other states were requested from farmers and shipped overnight to NC. The same guidelines were given to all farmers for sample collection and shipment. </a:t>
            </a:r>
          </a:p>
          <a:p>
            <a:pPr marL="461422" indent="-461422" algn="just">
              <a:lnSpc>
                <a:spcPct val="130000"/>
              </a:lnSpc>
              <a:spcBef>
                <a:spcPts val="0"/>
              </a:spcBef>
              <a:spcAft>
                <a:spcPts val="0"/>
              </a:spcAft>
              <a:buFont typeface="Arial Narrow" pitchFamily="34" charset="0"/>
              <a:buChar char="◊"/>
            </a:pPr>
            <a:r>
              <a:rPr lang="en-US" sz="3600" dirty="0" smtClean="0">
                <a:latin typeface="Arial Narrow" pitchFamily="34" charset="0"/>
                <a:sym typeface="Symbol" pitchFamily="18" charset="2"/>
              </a:rPr>
              <a:t>Upon arrival, plugs were planted in plastic pots filled with </a:t>
            </a:r>
            <a:r>
              <a:rPr lang="en-US" sz="3600" dirty="0" err="1" smtClean="0">
                <a:latin typeface="Arial Narrow" pitchFamily="34" charset="0"/>
                <a:sym typeface="Symbol" pitchFamily="18" charset="2"/>
              </a:rPr>
              <a:t>Fafard</a:t>
            </a:r>
            <a:r>
              <a:rPr lang="en-US" sz="3600" dirty="0" smtClean="0">
                <a:latin typeface="Arial Narrow" pitchFamily="34" charset="0"/>
                <a:sym typeface="Symbol" pitchFamily="18" charset="2"/>
              </a:rPr>
              <a:t> 4P mix and placed in a greenhouse.</a:t>
            </a:r>
          </a:p>
        </p:txBody>
      </p:sp>
      <p:sp>
        <p:nvSpPr>
          <p:cNvPr id="47" name="Rectangle 46"/>
          <p:cNvSpPr/>
          <p:nvPr/>
        </p:nvSpPr>
        <p:spPr>
          <a:xfrm>
            <a:off x="9971313" y="23128138"/>
            <a:ext cx="6183087" cy="1341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941"/>
          <p:cNvSpPr txBox="1">
            <a:spLocks noChangeArrowheads="1"/>
          </p:cNvSpPr>
          <p:nvPr/>
        </p:nvSpPr>
        <p:spPr bwMode="auto">
          <a:xfrm>
            <a:off x="1758950" y="7305400"/>
            <a:ext cx="14547851" cy="8848059"/>
          </a:xfrm>
          <a:prstGeom prst="rect">
            <a:avLst/>
          </a:prstGeom>
          <a:noFill/>
          <a:ln w="9525">
            <a:noFill/>
            <a:miter lim="800000"/>
            <a:headEnd/>
            <a:tailEnd/>
          </a:ln>
          <a:effectLst/>
        </p:spPr>
        <p:txBody>
          <a:bodyPr wrap="square" lIns="121917" tIns="60958" rIns="121917" bIns="60958">
            <a:spAutoFit/>
          </a:bodyPr>
          <a:lstStyle/>
          <a:p>
            <a:pPr marL="466344" indent="-466344" algn="ctr">
              <a:lnSpc>
                <a:spcPct val="130000"/>
              </a:lnSpc>
              <a:spcBef>
                <a:spcPct val="25000"/>
              </a:spcBef>
              <a:spcAft>
                <a:spcPts val="800"/>
              </a:spcAft>
            </a:pPr>
            <a:r>
              <a:rPr lang="en-US" sz="4000" b="1" dirty="0" smtClean="0">
                <a:latin typeface="Arial Narrow" pitchFamily="34" charset="0"/>
              </a:rPr>
              <a:t>INTRODUCTION </a:t>
            </a:r>
          </a:p>
          <a:p>
            <a:pPr marL="466344" indent="-466344" algn="just">
              <a:lnSpc>
                <a:spcPct val="130000"/>
              </a:lnSpc>
              <a:spcBef>
                <a:spcPts val="0"/>
              </a:spcBef>
              <a:spcAft>
                <a:spcPts val="0"/>
              </a:spcAft>
            </a:pPr>
            <a:endParaRPr lang="en-US" sz="2700" b="1" dirty="0">
              <a:latin typeface="Arial Narrow" pitchFamily="34" charset="0"/>
            </a:endParaRPr>
          </a:p>
          <a:p>
            <a:pPr marL="466344" indent="-466344" algn="just">
              <a:lnSpc>
                <a:spcPct val="130000"/>
              </a:lnSpc>
              <a:spcBef>
                <a:spcPts val="0"/>
              </a:spcBef>
              <a:spcAft>
                <a:spcPts val="0"/>
              </a:spcAft>
              <a:buFont typeface="Symbol"/>
              <a:buChar char="à"/>
            </a:pPr>
            <a:r>
              <a:rPr lang="en-US" sz="4000" dirty="0" smtClean="0"/>
              <a:t> </a:t>
            </a:r>
            <a:r>
              <a:rPr lang="en-US" sz="3600" dirty="0" smtClean="0">
                <a:latin typeface="Arial Narrow" pitchFamily="34" charset="0"/>
              </a:rPr>
              <a:t>St. </a:t>
            </a:r>
            <a:r>
              <a:rPr lang="en-US" sz="3600" dirty="0" err="1" smtClean="0">
                <a:latin typeface="Arial Narrow" pitchFamily="34" charset="0"/>
              </a:rPr>
              <a:t>Augustinegrass</a:t>
            </a:r>
            <a:r>
              <a:rPr lang="en-US" sz="3600" dirty="0" smtClean="0">
                <a:latin typeface="Arial Narrow" pitchFamily="34" charset="0"/>
              </a:rPr>
              <a:t> (</a:t>
            </a:r>
            <a:r>
              <a:rPr lang="en-US" sz="3600" i="1" dirty="0" err="1" smtClean="0">
                <a:latin typeface="Arial Narrow" pitchFamily="34" charset="0"/>
              </a:rPr>
              <a:t>Stenotaphrum</a:t>
            </a:r>
            <a:r>
              <a:rPr lang="en-US" sz="3600" i="1" dirty="0" smtClean="0">
                <a:latin typeface="Arial Narrow" pitchFamily="34" charset="0"/>
              </a:rPr>
              <a:t> </a:t>
            </a:r>
            <a:r>
              <a:rPr lang="en-US" sz="3600" i="1" dirty="0" err="1" smtClean="0">
                <a:latin typeface="Arial Narrow" pitchFamily="34" charset="0"/>
              </a:rPr>
              <a:t>secundatum</a:t>
            </a:r>
            <a:r>
              <a:rPr lang="en-US" sz="3600" dirty="0" smtClean="0">
                <a:latin typeface="Arial Narrow" pitchFamily="34" charset="0"/>
              </a:rPr>
              <a:t>) is a popular </a:t>
            </a:r>
            <a:r>
              <a:rPr lang="en-US" sz="3600" dirty="0" err="1" smtClean="0">
                <a:latin typeface="Arial Narrow" pitchFamily="34" charset="0"/>
              </a:rPr>
              <a:t>turfgrass</a:t>
            </a:r>
            <a:r>
              <a:rPr lang="en-US" sz="3600" dirty="0" smtClean="0">
                <a:latin typeface="Arial Narrow" pitchFamily="34" charset="0"/>
              </a:rPr>
              <a:t> in the southeastern US due its superior shade tolerance and low input requirements. </a:t>
            </a:r>
          </a:p>
          <a:p>
            <a:pPr marL="466344" indent="-466344" algn="just">
              <a:lnSpc>
                <a:spcPct val="130000"/>
              </a:lnSpc>
              <a:spcBef>
                <a:spcPts val="0"/>
              </a:spcBef>
              <a:spcAft>
                <a:spcPts val="0"/>
              </a:spcAft>
              <a:buFont typeface="Arial Narrow" pitchFamily="34" charset="0"/>
              <a:buChar char="◊"/>
            </a:pPr>
            <a:r>
              <a:rPr lang="en-US" sz="3600" dirty="0" smtClean="0">
                <a:latin typeface="Arial Narrow" pitchFamily="34" charset="0"/>
              </a:rPr>
              <a:t>‘Raleigh’ was collected from a home lawn in Raleigh, NC, and developed by Dr. W.B. Gilbert at North Carolina State University in the early 1980’s. </a:t>
            </a:r>
          </a:p>
          <a:p>
            <a:pPr marL="466344" indent="-466344" algn="just">
              <a:lnSpc>
                <a:spcPct val="130000"/>
              </a:lnSpc>
              <a:spcBef>
                <a:spcPts val="0"/>
              </a:spcBef>
              <a:spcAft>
                <a:spcPts val="0"/>
              </a:spcAft>
              <a:buFont typeface="Arial Narrow" pitchFamily="34" charset="0"/>
              <a:buChar char="◊"/>
            </a:pPr>
            <a:r>
              <a:rPr lang="en-US" sz="3600" dirty="0" smtClean="0">
                <a:latin typeface="Arial Narrow" pitchFamily="34" charset="0"/>
              </a:rPr>
              <a:t>Due to a couple of unusually cold winters in North Carolina, all foundation fields of ‘Raleigh’ were lost. Only one registered field of ‘Raleigh’ is currently available.  </a:t>
            </a:r>
          </a:p>
          <a:p>
            <a:pPr marL="466344" indent="-466344" algn="just">
              <a:lnSpc>
                <a:spcPct val="130000"/>
              </a:lnSpc>
              <a:spcBef>
                <a:spcPts val="0"/>
              </a:spcBef>
              <a:spcAft>
                <a:spcPts val="0"/>
              </a:spcAft>
              <a:buFont typeface="Arial Narrow" pitchFamily="34" charset="0"/>
              <a:buChar char="◊"/>
            </a:pPr>
            <a:r>
              <a:rPr lang="en-US" sz="3600" dirty="0" smtClean="0">
                <a:latin typeface="Arial Narrow" pitchFamily="34" charset="0"/>
              </a:rPr>
              <a:t>More than 25 years after its release, the cultivar is still the industry’s standard in terms of cold tolerance. Therefore, it is important to investigate whether or not  St. </a:t>
            </a:r>
            <a:r>
              <a:rPr lang="en-US" sz="3600" dirty="0" err="1" smtClean="0">
                <a:latin typeface="Arial Narrow" pitchFamily="34" charset="0"/>
              </a:rPr>
              <a:t>Augustinegrass</a:t>
            </a:r>
            <a:r>
              <a:rPr lang="en-US" sz="3600" dirty="0" smtClean="0">
                <a:latin typeface="Arial Narrow" pitchFamily="34" charset="0"/>
              </a:rPr>
              <a:t> currently produced across the Southeastern United States and sold as Raleigh is true to the original ‘Raleigh’ selected in the late 1980s.</a:t>
            </a:r>
          </a:p>
        </p:txBody>
      </p:sp>
      <p:sp>
        <p:nvSpPr>
          <p:cNvPr id="49" name="Rounded Rectangle 48"/>
          <p:cNvSpPr/>
          <p:nvPr/>
        </p:nvSpPr>
        <p:spPr>
          <a:xfrm>
            <a:off x="34326287" y="7213600"/>
            <a:ext cx="15327086" cy="24079199"/>
          </a:xfrm>
          <a:prstGeom prst="roundRect">
            <a:avLst>
              <a:gd name="adj" fmla="val 73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1478197" y="15210971"/>
            <a:ext cx="7772399" cy="634274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1554398" y="20945270"/>
            <a:ext cx="7696200" cy="608444"/>
          </a:xfrm>
          <a:prstGeom prst="rect">
            <a:avLst/>
          </a:prstGeom>
          <a:noFill/>
        </p:spPr>
        <p:txBody>
          <a:bodyPr wrap="square" rtlCol="0">
            <a:spAutoFit/>
          </a:bodyPr>
          <a:lstStyle/>
          <a:p>
            <a:r>
              <a:rPr lang="en-US" sz="1600" b="1" dirty="0" smtClean="0">
                <a:latin typeface="Arial Narrow" pitchFamily="34" charset="0"/>
              </a:rPr>
              <a:t>Figure 3. </a:t>
            </a:r>
            <a:r>
              <a:rPr lang="en-US" sz="1600" dirty="0" smtClean="0">
                <a:latin typeface="Arial Narrow" pitchFamily="34" charset="0"/>
              </a:rPr>
              <a:t>Neighbor-joining </a:t>
            </a:r>
            <a:r>
              <a:rPr lang="en-US" sz="1600" dirty="0" err="1" smtClean="0">
                <a:latin typeface="Arial Narrow" pitchFamily="34" charset="0"/>
              </a:rPr>
              <a:t>dendogram</a:t>
            </a:r>
            <a:r>
              <a:rPr lang="en-US" sz="1600" dirty="0" smtClean="0">
                <a:latin typeface="Arial Narrow" pitchFamily="34" charset="0"/>
              </a:rPr>
              <a:t> of genetic relatedness among 44 ‘Raleigh’ and 5 ‘Palmetto’ samples based on data from 779 AFLP loci. </a:t>
            </a:r>
            <a:endParaRPr lang="en-US" sz="1600" dirty="0">
              <a:latin typeface="Arial Narrow" pitchFamily="34" charset="0"/>
            </a:endParaRPr>
          </a:p>
        </p:txBody>
      </p:sp>
      <p:grpSp>
        <p:nvGrpSpPr>
          <p:cNvPr id="53" name="Group 687"/>
          <p:cNvGrpSpPr>
            <a:grpSpLocks noChangeAspect="1"/>
          </p:cNvGrpSpPr>
          <p:nvPr/>
        </p:nvGrpSpPr>
        <p:grpSpPr bwMode="auto">
          <a:xfrm>
            <a:off x="41478199" y="15290255"/>
            <a:ext cx="7611539" cy="5699444"/>
            <a:chOff x="120" y="51"/>
            <a:chExt cx="5400" cy="3789"/>
          </a:xfrm>
        </p:grpSpPr>
        <p:sp>
          <p:nvSpPr>
            <p:cNvPr id="56" name="AutoShape 3"/>
            <p:cNvSpPr>
              <a:spLocks noChangeAspect="1" noChangeArrowheads="1" noTextEdit="1"/>
            </p:cNvSpPr>
            <p:nvPr/>
          </p:nvSpPr>
          <p:spPr bwMode="auto">
            <a:xfrm>
              <a:off x="120" y="51"/>
              <a:ext cx="5400" cy="3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7" name="Group 205"/>
            <p:cNvGrpSpPr>
              <a:grpSpLocks/>
            </p:cNvGrpSpPr>
            <p:nvPr/>
          </p:nvGrpSpPr>
          <p:grpSpPr bwMode="auto">
            <a:xfrm>
              <a:off x="506" y="113"/>
              <a:ext cx="4824" cy="3676"/>
              <a:chOff x="506" y="113"/>
              <a:chExt cx="4824" cy="3676"/>
            </a:xfrm>
          </p:grpSpPr>
          <p:sp>
            <p:nvSpPr>
              <p:cNvPr id="87" name="Rectangle 11"/>
              <p:cNvSpPr>
                <a:spLocks noChangeArrowheads="1"/>
              </p:cNvSpPr>
              <p:nvPr/>
            </p:nvSpPr>
            <p:spPr bwMode="auto">
              <a:xfrm>
                <a:off x="2673" y="3693"/>
                <a:ext cx="31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Coefficient</a:t>
                </a:r>
                <a:endParaRPr kumimoji="0" lang="en-US" sz="1800" b="0" i="0" u="none" strike="noStrike" cap="none" normalizeH="0" baseline="0" smtClean="0">
                  <a:ln>
                    <a:noFill/>
                  </a:ln>
                  <a:solidFill>
                    <a:schemeClr val="tx1"/>
                  </a:solidFill>
                  <a:effectLst/>
                  <a:latin typeface="Arial Narrow" pitchFamily="34" charset="0"/>
                </a:endParaRPr>
              </a:p>
            </p:txBody>
          </p:sp>
          <p:sp>
            <p:nvSpPr>
              <p:cNvPr id="88" name="Line 12"/>
              <p:cNvSpPr>
                <a:spLocks noChangeShapeType="1"/>
              </p:cNvSpPr>
              <p:nvPr/>
            </p:nvSpPr>
            <p:spPr bwMode="auto">
              <a:xfrm>
                <a:off x="551" y="3573"/>
                <a:ext cx="4532"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Line 13"/>
              <p:cNvSpPr>
                <a:spLocks noChangeShapeType="1"/>
              </p:cNvSpPr>
              <p:nvPr/>
            </p:nvSpPr>
            <p:spPr bwMode="auto">
              <a:xfrm>
                <a:off x="551" y="3573"/>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14"/>
              <p:cNvSpPr>
                <a:spLocks noChangeArrowheads="1"/>
              </p:cNvSpPr>
              <p:nvPr/>
            </p:nvSpPr>
            <p:spPr bwMode="auto">
              <a:xfrm>
                <a:off x="506" y="3619"/>
                <a:ext cx="13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0.00</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91" name="Line 15"/>
              <p:cNvSpPr>
                <a:spLocks noChangeShapeType="1"/>
              </p:cNvSpPr>
              <p:nvPr/>
            </p:nvSpPr>
            <p:spPr bwMode="auto">
              <a:xfrm>
                <a:off x="1686" y="3573"/>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16"/>
              <p:cNvSpPr>
                <a:spLocks noChangeArrowheads="1"/>
              </p:cNvSpPr>
              <p:nvPr/>
            </p:nvSpPr>
            <p:spPr bwMode="auto">
              <a:xfrm>
                <a:off x="1640" y="3619"/>
                <a:ext cx="13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0.02</a:t>
                </a:r>
                <a:endParaRPr kumimoji="0" lang="en-US" sz="1800" b="0" i="0" u="none" strike="noStrike" cap="none" normalizeH="0" baseline="0" smtClean="0">
                  <a:ln>
                    <a:noFill/>
                  </a:ln>
                  <a:solidFill>
                    <a:schemeClr val="tx1"/>
                  </a:solidFill>
                  <a:effectLst/>
                  <a:latin typeface="Arial Narrow" pitchFamily="34" charset="0"/>
                </a:endParaRPr>
              </a:p>
            </p:txBody>
          </p:sp>
          <p:sp>
            <p:nvSpPr>
              <p:cNvPr id="93" name="Line 17"/>
              <p:cNvSpPr>
                <a:spLocks noChangeShapeType="1"/>
              </p:cNvSpPr>
              <p:nvPr/>
            </p:nvSpPr>
            <p:spPr bwMode="auto">
              <a:xfrm>
                <a:off x="1459"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18"/>
              <p:cNvSpPr>
                <a:spLocks noChangeShapeType="1"/>
              </p:cNvSpPr>
              <p:nvPr/>
            </p:nvSpPr>
            <p:spPr bwMode="auto">
              <a:xfrm>
                <a:off x="1232"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19"/>
              <p:cNvSpPr>
                <a:spLocks noChangeShapeType="1"/>
              </p:cNvSpPr>
              <p:nvPr/>
            </p:nvSpPr>
            <p:spPr bwMode="auto">
              <a:xfrm>
                <a:off x="1005"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20"/>
              <p:cNvSpPr>
                <a:spLocks noChangeShapeType="1"/>
              </p:cNvSpPr>
              <p:nvPr/>
            </p:nvSpPr>
            <p:spPr bwMode="auto">
              <a:xfrm>
                <a:off x="778"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21"/>
              <p:cNvSpPr>
                <a:spLocks noChangeShapeType="1"/>
              </p:cNvSpPr>
              <p:nvPr/>
            </p:nvSpPr>
            <p:spPr bwMode="auto">
              <a:xfrm>
                <a:off x="2820" y="3573"/>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Rectangle 22"/>
              <p:cNvSpPr>
                <a:spLocks noChangeArrowheads="1"/>
              </p:cNvSpPr>
              <p:nvPr/>
            </p:nvSpPr>
            <p:spPr bwMode="auto">
              <a:xfrm>
                <a:off x="2775" y="3619"/>
                <a:ext cx="13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0.04</a:t>
                </a:r>
                <a:endParaRPr kumimoji="0" lang="en-US" sz="1800" b="0" i="0" u="none" strike="noStrike" cap="none" normalizeH="0" baseline="0" smtClean="0">
                  <a:ln>
                    <a:noFill/>
                  </a:ln>
                  <a:solidFill>
                    <a:schemeClr val="tx1"/>
                  </a:solidFill>
                  <a:effectLst/>
                  <a:latin typeface="Arial Narrow" pitchFamily="34" charset="0"/>
                </a:endParaRPr>
              </a:p>
            </p:txBody>
          </p:sp>
          <p:sp>
            <p:nvSpPr>
              <p:cNvPr id="99" name="Line 23"/>
              <p:cNvSpPr>
                <a:spLocks noChangeShapeType="1"/>
              </p:cNvSpPr>
              <p:nvPr/>
            </p:nvSpPr>
            <p:spPr bwMode="auto">
              <a:xfrm>
                <a:off x="2593"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24"/>
              <p:cNvSpPr>
                <a:spLocks noChangeShapeType="1"/>
              </p:cNvSpPr>
              <p:nvPr/>
            </p:nvSpPr>
            <p:spPr bwMode="auto">
              <a:xfrm>
                <a:off x="2366"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25"/>
              <p:cNvSpPr>
                <a:spLocks noChangeShapeType="1"/>
              </p:cNvSpPr>
              <p:nvPr/>
            </p:nvSpPr>
            <p:spPr bwMode="auto">
              <a:xfrm>
                <a:off x="2139"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26"/>
              <p:cNvSpPr>
                <a:spLocks noChangeShapeType="1"/>
              </p:cNvSpPr>
              <p:nvPr/>
            </p:nvSpPr>
            <p:spPr bwMode="auto">
              <a:xfrm>
                <a:off x="1912"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27"/>
              <p:cNvSpPr>
                <a:spLocks noChangeShapeType="1"/>
              </p:cNvSpPr>
              <p:nvPr/>
            </p:nvSpPr>
            <p:spPr bwMode="auto">
              <a:xfrm>
                <a:off x="3949" y="3573"/>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28"/>
              <p:cNvSpPr>
                <a:spLocks noChangeArrowheads="1"/>
              </p:cNvSpPr>
              <p:nvPr/>
            </p:nvSpPr>
            <p:spPr bwMode="auto">
              <a:xfrm>
                <a:off x="3903" y="3619"/>
                <a:ext cx="13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0.06</a:t>
                </a:r>
                <a:endParaRPr kumimoji="0" lang="en-US" sz="1800" b="0" i="0" u="none" strike="noStrike" cap="none" normalizeH="0" baseline="0" smtClean="0">
                  <a:ln>
                    <a:noFill/>
                  </a:ln>
                  <a:solidFill>
                    <a:schemeClr val="tx1"/>
                  </a:solidFill>
                  <a:effectLst/>
                  <a:latin typeface="Arial Narrow" pitchFamily="34" charset="0"/>
                </a:endParaRPr>
              </a:p>
            </p:txBody>
          </p:sp>
          <p:sp>
            <p:nvSpPr>
              <p:cNvPr id="105" name="Line 29"/>
              <p:cNvSpPr>
                <a:spLocks noChangeShapeType="1"/>
              </p:cNvSpPr>
              <p:nvPr/>
            </p:nvSpPr>
            <p:spPr bwMode="auto">
              <a:xfrm>
                <a:off x="3722"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30"/>
              <p:cNvSpPr>
                <a:spLocks noChangeShapeType="1"/>
              </p:cNvSpPr>
              <p:nvPr/>
            </p:nvSpPr>
            <p:spPr bwMode="auto">
              <a:xfrm>
                <a:off x="3495"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31"/>
              <p:cNvSpPr>
                <a:spLocks noChangeShapeType="1"/>
              </p:cNvSpPr>
              <p:nvPr/>
            </p:nvSpPr>
            <p:spPr bwMode="auto">
              <a:xfrm>
                <a:off x="3268"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32"/>
              <p:cNvSpPr>
                <a:spLocks noChangeShapeType="1"/>
              </p:cNvSpPr>
              <p:nvPr/>
            </p:nvSpPr>
            <p:spPr bwMode="auto">
              <a:xfrm>
                <a:off x="3041"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33"/>
              <p:cNvSpPr>
                <a:spLocks noChangeShapeType="1"/>
              </p:cNvSpPr>
              <p:nvPr/>
            </p:nvSpPr>
            <p:spPr bwMode="auto">
              <a:xfrm>
                <a:off x="5083" y="3573"/>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Rectangle 34"/>
              <p:cNvSpPr>
                <a:spLocks noChangeArrowheads="1"/>
              </p:cNvSpPr>
              <p:nvPr/>
            </p:nvSpPr>
            <p:spPr bwMode="auto">
              <a:xfrm>
                <a:off x="5038" y="3619"/>
                <a:ext cx="13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0.08</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11" name="Line 35"/>
              <p:cNvSpPr>
                <a:spLocks noChangeShapeType="1"/>
              </p:cNvSpPr>
              <p:nvPr/>
            </p:nvSpPr>
            <p:spPr bwMode="auto">
              <a:xfrm>
                <a:off x="4856"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36"/>
              <p:cNvSpPr>
                <a:spLocks noChangeShapeType="1"/>
              </p:cNvSpPr>
              <p:nvPr/>
            </p:nvSpPr>
            <p:spPr bwMode="auto">
              <a:xfrm>
                <a:off x="4629"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37"/>
              <p:cNvSpPr>
                <a:spLocks noChangeShapeType="1"/>
              </p:cNvSpPr>
              <p:nvPr/>
            </p:nvSpPr>
            <p:spPr bwMode="auto">
              <a:xfrm>
                <a:off x="4403"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38"/>
              <p:cNvSpPr>
                <a:spLocks noChangeShapeType="1"/>
              </p:cNvSpPr>
              <p:nvPr/>
            </p:nvSpPr>
            <p:spPr bwMode="auto">
              <a:xfrm>
                <a:off x="4176" y="3573"/>
                <a:ext cx="1" cy="2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40"/>
              <p:cNvSpPr>
                <a:spLocks noChangeShapeType="1"/>
              </p:cNvSpPr>
              <p:nvPr/>
            </p:nvSpPr>
            <p:spPr bwMode="auto">
              <a:xfrm flipV="1">
                <a:off x="551" y="119"/>
                <a:ext cx="1" cy="3454"/>
              </a:xfrm>
              <a:prstGeom prst="line">
                <a:avLst/>
              </a:prstGeom>
              <a:noFill/>
              <a:ln w="6">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41"/>
              <p:cNvSpPr>
                <a:spLocks noChangeArrowheads="1"/>
              </p:cNvSpPr>
              <p:nvPr/>
            </p:nvSpPr>
            <p:spPr bwMode="auto">
              <a:xfrm>
                <a:off x="3773" y="113"/>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NC001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17" name="Rectangle 42"/>
              <p:cNvSpPr>
                <a:spLocks noChangeArrowheads="1"/>
              </p:cNvSpPr>
              <p:nvPr/>
            </p:nvSpPr>
            <p:spPr bwMode="auto">
              <a:xfrm>
                <a:off x="5083" y="187"/>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NC013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18" name="Rectangle 43"/>
              <p:cNvSpPr>
                <a:spLocks noChangeArrowheads="1"/>
              </p:cNvSpPr>
              <p:nvPr/>
            </p:nvSpPr>
            <p:spPr bwMode="auto">
              <a:xfrm>
                <a:off x="4595" y="255"/>
                <a:ext cx="24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SC006 </a:t>
                </a:r>
                <a:endParaRPr kumimoji="0" lang="en-US" sz="1800" b="0" i="0" u="none" strike="noStrike" cap="none" normalizeH="0" baseline="0" smtClean="0">
                  <a:ln>
                    <a:noFill/>
                  </a:ln>
                  <a:solidFill>
                    <a:schemeClr val="tx1"/>
                  </a:solidFill>
                  <a:effectLst/>
                  <a:latin typeface="Arial Narrow" pitchFamily="34" charset="0"/>
                </a:endParaRPr>
              </a:p>
            </p:txBody>
          </p:sp>
          <p:sp>
            <p:nvSpPr>
              <p:cNvPr id="119" name="Rectangle 44"/>
              <p:cNvSpPr>
                <a:spLocks noChangeArrowheads="1"/>
              </p:cNvSpPr>
              <p:nvPr/>
            </p:nvSpPr>
            <p:spPr bwMode="auto">
              <a:xfrm>
                <a:off x="4079" y="329"/>
                <a:ext cx="23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LA001 </a:t>
                </a:r>
                <a:endParaRPr kumimoji="0" lang="en-US" sz="1800" b="0" i="0" u="none" strike="noStrike" cap="none" normalizeH="0" baseline="0" smtClean="0">
                  <a:ln>
                    <a:noFill/>
                  </a:ln>
                  <a:solidFill>
                    <a:schemeClr val="tx1"/>
                  </a:solidFill>
                  <a:effectLst/>
                  <a:latin typeface="Arial Narrow" pitchFamily="34" charset="0"/>
                </a:endParaRPr>
              </a:p>
            </p:txBody>
          </p:sp>
          <p:sp>
            <p:nvSpPr>
              <p:cNvPr id="120" name="Rectangle 45"/>
              <p:cNvSpPr>
                <a:spLocks noChangeArrowheads="1"/>
              </p:cNvSpPr>
              <p:nvPr/>
            </p:nvSpPr>
            <p:spPr bwMode="auto">
              <a:xfrm>
                <a:off x="2576" y="397"/>
                <a:ext cx="289" cy="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rPr>
                  <a:t> SC003 </a:t>
                </a:r>
                <a:endParaRPr kumimoji="0" lang="en-US" sz="1800" b="0" i="0" u="none" strike="noStrike" cap="none" normalizeH="0" baseline="0" smtClean="0">
                  <a:ln>
                    <a:noFill/>
                  </a:ln>
                  <a:solidFill>
                    <a:schemeClr val="tx1"/>
                  </a:solidFill>
                  <a:effectLst/>
                  <a:latin typeface="Arial" pitchFamily="34" charset="0"/>
                </a:endParaRPr>
              </a:p>
            </p:txBody>
          </p:sp>
          <p:sp>
            <p:nvSpPr>
              <p:cNvPr id="121" name="Rectangle 46"/>
              <p:cNvSpPr>
                <a:spLocks noChangeArrowheads="1"/>
              </p:cNvSpPr>
              <p:nvPr/>
            </p:nvSpPr>
            <p:spPr bwMode="auto">
              <a:xfrm>
                <a:off x="3024" y="465"/>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NC002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22" name="Rectangle 47"/>
              <p:cNvSpPr>
                <a:spLocks noChangeArrowheads="1"/>
              </p:cNvSpPr>
              <p:nvPr/>
            </p:nvSpPr>
            <p:spPr bwMode="auto">
              <a:xfrm>
                <a:off x="3047" y="539"/>
                <a:ext cx="24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SC001 </a:t>
                </a:r>
                <a:endParaRPr kumimoji="0" lang="en-US" sz="1800" b="0" i="0" u="none" strike="noStrike" cap="none" normalizeH="0" baseline="0" smtClean="0">
                  <a:ln>
                    <a:noFill/>
                  </a:ln>
                  <a:solidFill>
                    <a:schemeClr val="tx1"/>
                  </a:solidFill>
                  <a:effectLst/>
                  <a:latin typeface="Arial Narrow" pitchFamily="34" charset="0"/>
                </a:endParaRPr>
              </a:p>
            </p:txBody>
          </p:sp>
          <p:sp>
            <p:nvSpPr>
              <p:cNvPr id="123" name="Rectangle 48"/>
              <p:cNvSpPr>
                <a:spLocks noChangeArrowheads="1"/>
              </p:cNvSpPr>
              <p:nvPr/>
            </p:nvSpPr>
            <p:spPr bwMode="auto">
              <a:xfrm>
                <a:off x="2990" y="607"/>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NC003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24" name="Rectangle 49"/>
              <p:cNvSpPr>
                <a:spLocks noChangeArrowheads="1"/>
              </p:cNvSpPr>
              <p:nvPr/>
            </p:nvSpPr>
            <p:spPr bwMode="auto">
              <a:xfrm>
                <a:off x="3047" y="681"/>
                <a:ext cx="25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NC009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25" name="Rectangle 50"/>
              <p:cNvSpPr>
                <a:spLocks noChangeArrowheads="1"/>
              </p:cNvSpPr>
              <p:nvPr/>
            </p:nvSpPr>
            <p:spPr bwMode="auto">
              <a:xfrm>
                <a:off x="3002" y="749"/>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TX007 </a:t>
                </a:r>
                <a:endParaRPr kumimoji="0" lang="en-US" sz="1800" b="0" i="0" u="none" strike="noStrike" cap="none" normalizeH="0" baseline="0" smtClean="0">
                  <a:ln>
                    <a:noFill/>
                  </a:ln>
                  <a:solidFill>
                    <a:schemeClr val="tx1"/>
                  </a:solidFill>
                  <a:effectLst/>
                  <a:latin typeface="Arial Narrow" pitchFamily="34" charset="0"/>
                </a:endParaRPr>
              </a:p>
            </p:txBody>
          </p:sp>
          <p:sp>
            <p:nvSpPr>
              <p:cNvPr id="126" name="Rectangle 51"/>
              <p:cNvSpPr>
                <a:spLocks noChangeArrowheads="1"/>
              </p:cNvSpPr>
              <p:nvPr/>
            </p:nvSpPr>
            <p:spPr bwMode="auto">
              <a:xfrm>
                <a:off x="2990" y="822"/>
                <a:ext cx="22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FL001 </a:t>
                </a:r>
                <a:endParaRPr kumimoji="0" lang="en-US" sz="1800" b="0" i="0" u="none" strike="noStrike" cap="none" normalizeH="0" baseline="0" smtClean="0">
                  <a:ln>
                    <a:noFill/>
                  </a:ln>
                  <a:solidFill>
                    <a:schemeClr val="tx1"/>
                  </a:solidFill>
                  <a:effectLst/>
                  <a:latin typeface="Arial Narrow" pitchFamily="34" charset="0"/>
                </a:endParaRPr>
              </a:p>
            </p:txBody>
          </p:sp>
          <p:sp>
            <p:nvSpPr>
              <p:cNvPr id="127" name="Rectangle 52"/>
              <p:cNvSpPr>
                <a:spLocks noChangeArrowheads="1"/>
              </p:cNvSpPr>
              <p:nvPr/>
            </p:nvSpPr>
            <p:spPr bwMode="auto">
              <a:xfrm>
                <a:off x="3779" y="890"/>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NC012 </a:t>
                </a:r>
                <a:endParaRPr kumimoji="0" lang="en-US" sz="1800" b="0" i="0" u="none" strike="noStrike" cap="none" normalizeH="0" baseline="0" smtClean="0">
                  <a:ln>
                    <a:noFill/>
                  </a:ln>
                  <a:solidFill>
                    <a:schemeClr val="tx1"/>
                  </a:solidFill>
                  <a:effectLst/>
                  <a:latin typeface="Arial Narrow" pitchFamily="34" charset="0"/>
                </a:endParaRPr>
              </a:p>
            </p:txBody>
          </p:sp>
          <p:sp>
            <p:nvSpPr>
              <p:cNvPr id="128" name="Rectangle 53"/>
              <p:cNvSpPr>
                <a:spLocks noChangeArrowheads="1"/>
              </p:cNvSpPr>
              <p:nvPr/>
            </p:nvSpPr>
            <p:spPr bwMode="auto">
              <a:xfrm>
                <a:off x="2803" y="959"/>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NC005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29" name="Rectangle 54"/>
              <p:cNvSpPr>
                <a:spLocks noChangeArrowheads="1"/>
              </p:cNvSpPr>
              <p:nvPr/>
            </p:nvSpPr>
            <p:spPr bwMode="auto">
              <a:xfrm>
                <a:off x="2837" y="1032"/>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TX004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30" name="Rectangle 55"/>
              <p:cNvSpPr>
                <a:spLocks noChangeArrowheads="1"/>
              </p:cNvSpPr>
              <p:nvPr/>
            </p:nvSpPr>
            <p:spPr bwMode="auto">
              <a:xfrm>
                <a:off x="2752" y="1100"/>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NC004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31" name="Rectangle 56"/>
              <p:cNvSpPr>
                <a:spLocks noChangeArrowheads="1"/>
              </p:cNvSpPr>
              <p:nvPr/>
            </p:nvSpPr>
            <p:spPr bwMode="auto">
              <a:xfrm>
                <a:off x="2758" y="1174"/>
                <a:ext cx="24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SC005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32" name="Rectangle 57"/>
              <p:cNvSpPr>
                <a:spLocks noChangeArrowheads="1"/>
              </p:cNvSpPr>
              <p:nvPr/>
            </p:nvSpPr>
            <p:spPr bwMode="auto">
              <a:xfrm>
                <a:off x="2746" y="1242"/>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NC008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33" name="Rectangle 58"/>
              <p:cNvSpPr>
                <a:spLocks noChangeArrowheads="1"/>
              </p:cNvSpPr>
              <p:nvPr/>
            </p:nvSpPr>
            <p:spPr bwMode="auto">
              <a:xfrm>
                <a:off x="2746" y="1316"/>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TX002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34" name="Rectangle 59"/>
              <p:cNvSpPr>
                <a:spLocks noChangeArrowheads="1"/>
              </p:cNvSpPr>
              <p:nvPr/>
            </p:nvSpPr>
            <p:spPr bwMode="auto">
              <a:xfrm>
                <a:off x="2882" y="1384"/>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NC011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35" name="Rectangle 60"/>
              <p:cNvSpPr>
                <a:spLocks noChangeArrowheads="1"/>
              </p:cNvSpPr>
              <p:nvPr/>
            </p:nvSpPr>
            <p:spPr bwMode="auto">
              <a:xfrm>
                <a:off x="2928" y="1458"/>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TX009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36" name="Rectangle 61"/>
              <p:cNvSpPr>
                <a:spLocks noChangeArrowheads="1"/>
              </p:cNvSpPr>
              <p:nvPr/>
            </p:nvSpPr>
            <p:spPr bwMode="auto">
              <a:xfrm>
                <a:off x="3801" y="1526"/>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TX001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37" name="Rectangle 62"/>
              <p:cNvSpPr>
                <a:spLocks noChangeArrowheads="1"/>
              </p:cNvSpPr>
              <p:nvPr/>
            </p:nvSpPr>
            <p:spPr bwMode="auto">
              <a:xfrm>
                <a:off x="3762" y="1594"/>
                <a:ext cx="239"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Times New Roman" pitchFamily="18" charset="0"/>
                  </a:rPr>
                  <a:t> </a:t>
                </a:r>
                <a:r>
                  <a:rPr kumimoji="0" lang="en-US" sz="900" b="0" i="0" u="none" strike="noStrike" cap="none" normalizeH="0" baseline="0" dirty="0" smtClean="0">
                    <a:ln>
                      <a:noFill/>
                    </a:ln>
                    <a:solidFill>
                      <a:srgbClr val="000000"/>
                    </a:solidFill>
                    <a:effectLst/>
                    <a:latin typeface="Arial Narrow" pitchFamily="34" charset="0"/>
                  </a:rPr>
                  <a:t>TX013</a:t>
                </a:r>
                <a:r>
                  <a:rPr kumimoji="0" lang="en-US" sz="900" b="0" i="0" u="none" strike="noStrike" cap="none" normalizeH="0" baseline="0" dirty="0" smtClean="0">
                    <a:ln>
                      <a:noFill/>
                    </a:ln>
                    <a:solidFill>
                      <a:srgbClr val="000000"/>
                    </a:solidFill>
                    <a:effectLst/>
                    <a:latin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38" name="Rectangle 63"/>
              <p:cNvSpPr>
                <a:spLocks noChangeArrowheads="1"/>
              </p:cNvSpPr>
              <p:nvPr/>
            </p:nvSpPr>
            <p:spPr bwMode="auto">
              <a:xfrm>
                <a:off x="3903" y="1668"/>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TX019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39" name="Rectangle 64"/>
              <p:cNvSpPr>
                <a:spLocks noChangeArrowheads="1"/>
              </p:cNvSpPr>
              <p:nvPr/>
            </p:nvSpPr>
            <p:spPr bwMode="auto">
              <a:xfrm>
                <a:off x="3654" y="1736"/>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TX015 </a:t>
                </a:r>
                <a:endParaRPr kumimoji="0" lang="en-US" sz="1800" b="0" i="0" u="none" strike="noStrike" cap="none" normalizeH="0" baseline="0" smtClean="0">
                  <a:ln>
                    <a:noFill/>
                  </a:ln>
                  <a:solidFill>
                    <a:schemeClr val="tx1"/>
                  </a:solidFill>
                  <a:effectLst/>
                  <a:latin typeface="Arial Narrow" pitchFamily="34" charset="0"/>
                </a:endParaRPr>
              </a:p>
            </p:txBody>
          </p:sp>
          <p:sp>
            <p:nvSpPr>
              <p:cNvPr id="140" name="Rectangle 65"/>
              <p:cNvSpPr>
                <a:spLocks noChangeArrowheads="1"/>
              </p:cNvSpPr>
              <p:nvPr/>
            </p:nvSpPr>
            <p:spPr bwMode="auto">
              <a:xfrm>
                <a:off x="3682" y="1809"/>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TX022 </a:t>
                </a:r>
                <a:endParaRPr kumimoji="0" lang="en-US" sz="1800" b="0" i="0" u="none" strike="noStrike" cap="none" normalizeH="0" baseline="0" smtClean="0">
                  <a:ln>
                    <a:noFill/>
                  </a:ln>
                  <a:solidFill>
                    <a:schemeClr val="tx1"/>
                  </a:solidFill>
                  <a:effectLst/>
                  <a:latin typeface="Arial Narrow" pitchFamily="34" charset="0"/>
                </a:endParaRPr>
              </a:p>
            </p:txBody>
          </p:sp>
          <p:sp>
            <p:nvSpPr>
              <p:cNvPr id="141" name="Rectangle 66"/>
              <p:cNvSpPr>
                <a:spLocks noChangeArrowheads="1"/>
              </p:cNvSpPr>
              <p:nvPr/>
            </p:nvSpPr>
            <p:spPr bwMode="auto">
              <a:xfrm>
                <a:off x="3716" y="1877"/>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TX006 </a:t>
                </a:r>
                <a:endParaRPr kumimoji="0" lang="en-US" sz="1800" b="0" i="0" u="none" strike="noStrike" cap="none" normalizeH="0" baseline="0" smtClean="0">
                  <a:ln>
                    <a:noFill/>
                  </a:ln>
                  <a:solidFill>
                    <a:schemeClr val="tx1"/>
                  </a:solidFill>
                  <a:effectLst/>
                  <a:latin typeface="Arial Narrow" pitchFamily="34" charset="0"/>
                </a:endParaRPr>
              </a:p>
            </p:txBody>
          </p:sp>
          <p:sp>
            <p:nvSpPr>
              <p:cNvPr id="142" name="Rectangle 67"/>
              <p:cNvSpPr>
                <a:spLocks noChangeArrowheads="1"/>
              </p:cNvSpPr>
              <p:nvPr/>
            </p:nvSpPr>
            <p:spPr bwMode="auto">
              <a:xfrm>
                <a:off x="2837" y="1951"/>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TX016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43" name="Rectangle 68"/>
              <p:cNvSpPr>
                <a:spLocks noChangeArrowheads="1"/>
              </p:cNvSpPr>
              <p:nvPr/>
            </p:nvSpPr>
            <p:spPr bwMode="auto">
              <a:xfrm>
                <a:off x="2973" y="2019"/>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TX010 </a:t>
                </a:r>
                <a:endParaRPr kumimoji="0" lang="en-US" sz="1800" b="0" i="0" u="none" strike="noStrike" cap="none" normalizeH="0" baseline="0" smtClean="0">
                  <a:ln>
                    <a:noFill/>
                  </a:ln>
                  <a:solidFill>
                    <a:schemeClr val="tx1"/>
                  </a:solidFill>
                  <a:effectLst/>
                  <a:latin typeface="Arial Narrow" pitchFamily="34" charset="0"/>
                </a:endParaRPr>
              </a:p>
            </p:txBody>
          </p:sp>
          <p:sp>
            <p:nvSpPr>
              <p:cNvPr id="144" name="Rectangle 69"/>
              <p:cNvSpPr>
                <a:spLocks noChangeArrowheads="1"/>
              </p:cNvSpPr>
              <p:nvPr/>
            </p:nvSpPr>
            <p:spPr bwMode="auto">
              <a:xfrm>
                <a:off x="2820" y="2087"/>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TX020 </a:t>
                </a:r>
                <a:endParaRPr kumimoji="0" lang="en-US" sz="1800" b="0" i="0" u="none" strike="noStrike" cap="none" normalizeH="0" baseline="0" smtClean="0">
                  <a:ln>
                    <a:noFill/>
                  </a:ln>
                  <a:solidFill>
                    <a:schemeClr val="tx1"/>
                  </a:solidFill>
                  <a:effectLst/>
                  <a:latin typeface="Arial Narrow" pitchFamily="34" charset="0"/>
                </a:endParaRPr>
              </a:p>
            </p:txBody>
          </p:sp>
          <p:sp>
            <p:nvSpPr>
              <p:cNvPr id="145" name="Rectangle 70"/>
              <p:cNvSpPr>
                <a:spLocks noChangeArrowheads="1"/>
              </p:cNvSpPr>
              <p:nvPr/>
            </p:nvSpPr>
            <p:spPr bwMode="auto">
              <a:xfrm>
                <a:off x="2803" y="2161"/>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TX003 </a:t>
                </a:r>
                <a:endParaRPr kumimoji="0" lang="en-US" sz="1800" b="0" i="0" u="none" strike="noStrike" cap="none" normalizeH="0" baseline="0" smtClean="0">
                  <a:ln>
                    <a:noFill/>
                  </a:ln>
                  <a:solidFill>
                    <a:schemeClr val="tx1"/>
                  </a:solidFill>
                  <a:effectLst/>
                  <a:latin typeface="Arial Narrow" pitchFamily="34" charset="0"/>
                </a:endParaRPr>
              </a:p>
            </p:txBody>
          </p:sp>
          <p:sp>
            <p:nvSpPr>
              <p:cNvPr id="146" name="Rectangle 71"/>
              <p:cNvSpPr>
                <a:spLocks noChangeArrowheads="1"/>
              </p:cNvSpPr>
              <p:nvPr/>
            </p:nvSpPr>
            <p:spPr bwMode="auto">
              <a:xfrm>
                <a:off x="2956" y="2229"/>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TX008 </a:t>
                </a:r>
                <a:endParaRPr kumimoji="0" lang="en-US" sz="1800" b="0" i="0" u="none" strike="noStrike" cap="none" normalizeH="0" baseline="0" smtClean="0">
                  <a:ln>
                    <a:noFill/>
                  </a:ln>
                  <a:solidFill>
                    <a:schemeClr val="tx1"/>
                  </a:solidFill>
                  <a:effectLst/>
                  <a:latin typeface="Arial Narrow" pitchFamily="34" charset="0"/>
                </a:endParaRPr>
              </a:p>
            </p:txBody>
          </p:sp>
          <p:sp>
            <p:nvSpPr>
              <p:cNvPr id="147" name="Rectangle 72"/>
              <p:cNvSpPr>
                <a:spLocks noChangeArrowheads="1"/>
              </p:cNvSpPr>
              <p:nvPr/>
            </p:nvSpPr>
            <p:spPr bwMode="auto">
              <a:xfrm>
                <a:off x="2514" y="2303"/>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TX017 </a:t>
                </a:r>
                <a:endParaRPr kumimoji="0" lang="en-US" sz="1800" b="0" i="0" u="none" strike="noStrike" cap="none" normalizeH="0" baseline="0" smtClean="0">
                  <a:ln>
                    <a:noFill/>
                  </a:ln>
                  <a:solidFill>
                    <a:schemeClr val="tx1"/>
                  </a:solidFill>
                  <a:effectLst/>
                  <a:latin typeface="Arial Narrow" pitchFamily="34" charset="0"/>
                </a:endParaRPr>
              </a:p>
            </p:txBody>
          </p:sp>
          <p:sp>
            <p:nvSpPr>
              <p:cNvPr id="148" name="Rectangle 73"/>
              <p:cNvSpPr>
                <a:spLocks noChangeArrowheads="1"/>
              </p:cNvSpPr>
              <p:nvPr/>
            </p:nvSpPr>
            <p:spPr bwMode="auto">
              <a:xfrm>
                <a:off x="3631" y="2371"/>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NC007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49" name="Rectangle 74"/>
              <p:cNvSpPr>
                <a:spLocks noChangeArrowheads="1"/>
              </p:cNvSpPr>
              <p:nvPr/>
            </p:nvSpPr>
            <p:spPr bwMode="auto">
              <a:xfrm>
                <a:off x="3075" y="2445"/>
                <a:ext cx="24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SC002 </a:t>
                </a:r>
                <a:endParaRPr kumimoji="0" lang="en-US" sz="1800" b="0" i="0" u="none" strike="noStrike" cap="none" normalizeH="0" baseline="0" smtClean="0">
                  <a:ln>
                    <a:noFill/>
                  </a:ln>
                  <a:solidFill>
                    <a:schemeClr val="tx1"/>
                  </a:solidFill>
                  <a:effectLst/>
                  <a:latin typeface="Arial Narrow" pitchFamily="34" charset="0"/>
                </a:endParaRPr>
              </a:p>
            </p:txBody>
          </p:sp>
          <p:sp>
            <p:nvSpPr>
              <p:cNvPr id="150" name="Rectangle 75"/>
              <p:cNvSpPr>
                <a:spLocks noChangeArrowheads="1"/>
              </p:cNvSpPr>
              <p:nvPr/>
            </p:nvSpPr>
            <p:spPr bwMode="auto">
              <a:xfrm>
                <a:off x="3722" y="2513"/>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PT001 </a:t>
                </a:r>
                <a:endParaRPr kumimoji="0" lang="en-US" sz="1800" b="0" i="0" u="none" strike="noStrike" cap="none" normalizeH="0" baseline="0" smtClean="0">
                  <a:ln>
                    <a:noFill/>
                  </a:ln>
                  <a:solidFill>
                    <a:schemeClr val="tx1"/>
                  </a:solidFill>
                  <a:effectLst/>
                  <a:latin typeface="Arial Narrow" pitchFamily="34" charset="0"/>
                </a:endParaRPr>
              </a:p>
            </p:txBody>
          </p:sp>
          <p:sp>
            <p:nvSpPr>
              <p:cNvPr id="151" name="Rectangle 76"/>
              <p:cNvSpPr>
                <a:spLocks noChangeArrowheads="1"/>
              </p:cNvSpPr>
              <p:nvPr/>
            </p:nvSpPr>
            <p:spPr bwMode="auto">
              <a:xfrm>
                <a:off x="3523" y="2581"/>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PT002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52" name="Rectangle 77"/>
              <p:cNvSpPr>
                <a:spLocks noChangeArrowheads="1"/>
              </p:cNvSpPr>
              <p:nvPr/>
            </p:nvSpPr>
            <p:spPr bwMode="auto">
              <a:xfrm>
                <a:off x="3903" y="2655"/>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PT003 </a:t>
                </a:r>
                <a:endParaRPr kumimoji="0" lang="en-US" sz="1800" b="0" i="0" u="none" strike="noStrike" cap="none" normalizeH="0" baseline="0" smtClean="0">
                  <a:ln>
                    <a:noFill/>
                  </a:ln>
                  <a:solidFill>
                    <a:schemeClr val="tx1"/>
                  </a:solidFill>
                  <a:effectLst/>
                  <a:latin typeface="Arial Narrow" pitchFamily="34" charset="0"/>
                </a:endParaRPr>
              </a:p>
            </p:txBody>
          </p:sp>
          <p:sp>
            <p:nvSpPr>
              <p:cNvPr id="153" name="Rectangle 78"/>
              <p:cNvSpPr>
                <a:spLocks noChangeArrowheads="1"/>
              </p:cNvSpPr>
              <p:nvPr/>
            </p:nvSpPr>
            <p:spPr bwMode="auto">
              <a:xfrm>
                <a:off x="4051" y="2723"/>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PT004 </a:t>
                </a:r>
                <a:endParaRPr kumimoji="0" lang="en-US" sz="1800" b="0" i="0" u="none" strike="noStrike" cap="none" normalizeH="0" baseline="0" smtClean="0">
                  <a:ln>
                    <a:noFill/>
                  </a:ln>
                  <a:solidFill>
                    <a:schemeClr val="tx1"/>
                  </a:solidFill>
                  <a:effectLst/>
                  <a:latin typeface="Arial Narrow" pitchFamily="34" charset="0"/>
                </a:endParaRPr>
              </a:p>
            </p:txBody>
          </p:sp>
          <p:sp>
            <p:nvSpPr>
              <p:cNvPr id="154" name="Rectangle 79"/>
              <p:cNvSpPr>
                <a:spLocks noChangeArrowheads="1"/>
              </p:cNvSpPr>
              <p:nvPr/>
            </p:nvSpPr>
            <p:spPr bwMode="auto">
              <a:xfrm>
                <a:off x="4215" y="2796"/>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PT006 </a:t>
                </a:r>
                <a:endParaRPr kumimoji="0" lang="en-US" sz="1800" b="0" i="0" u="none" strike="noStrike" cap="none" normalizeH="0" baseline="0" smtClean="0">
                  <a:ln>
                    <a:noFill/>
                  </a:ln>
                  <a:solidFill>
                    <a:schemeClr val="tx1"/>
                  </a:solidFill>
                  <a:effectLst/>
                  <a:latin typeface="Arial Narrow" pitchFamily="34" charset="0"/>
                </a:endParaRPr>
              </a:p>
            </p:txBody>
          </p:sp>
          <p:sp>
            <p:nvSpPr>
              <p:cNvPr id="155" name="Rectangle 80"/>
              <p:cNvSpPr>
                <a:spLocks noChangeArrowheads="1"/>
              </p:cNvSpPr>
              <p:nvPr/>
            </p:nvSpPr>
            <p:spPr bwMode="auto">
              <a:xfrm>
                <a:off x="2287" y="2864"/>
                <a:ext cx="24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SC004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56" name="Rectangle 81"/>
              <p:cNvSpPr>
                <a:spLocks noChangeArrowheads="1"/>
              </p:cNvSpPr>
              <p:nvPr/>
            </p:nvSpPr>
            <p:spPr bwMode="auto">
              <a:xfrm>
                <a:off x="1323" y="2938"/>
                <a:ext cx="23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LA002 </a:t>
                </a:r>
                <a:endParaRPr kumimoji="0" lang="en-US" sz="1800" b="0" i="0" u="none" strike="noStrike" cap="none" normalizeH="0" baseline="0" smtClean="0">
                  <a:ln>
                    <a:noFill/>
                  </a:ln>
                  <a:solidFill>
                    <a:schemeClr val="tx1"/>
                  </a:solidFill>
                  <a:effectLst/>
                  <a:latin typeface="Arial Narrow" pitchFamily="34" charset="0"/>
                </a:endParaRPr>
              </a:p>
            </p:txBody>
          </p:sp>
          <p:sp>
            <p:nvSpPr>
              <p:cNvPr id="157" name="Rectangle 82"/>
              <p:cNvSpPr>
                <a:spLocks noChangeArrowheads="1"/>
              </p:cNvSpPr>
              <p:nvPr/>
            </p:nvSpPr>
            <p:spPr bwMode="auto">
              <a:xfrm>
                <a:off x="2690" y="3006"/>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NC010 </a:t>
                </a:r>
                <a:endParaRPr kumimoji="0" lang="en-US" sz="1800" b="0" i="0" u="none" strike="noStrike" cap="none" normalizeH="0" baseline="0" smtClean="0">
                  <a:ln>
                    <a:noFill/>
                  </a:ln>
                  <a:solidFill>
                    <a:schemeClr val="tx1"/>
                  </a:solidFill>
                  <a:effectLst/>
                  <a:latin typeface="Arial Narrow" pitchFamily="34" charset="0"/>
                </a:endParaRPr>
              </a:p>
            </p:txBody>
          </p:sp>
          <p:sp>
            <p:nvSpPr>
              <p:cNvPr id="158" name="Rectangle 83"/>
              <p:cNvSpPr>
                <a:spLocks noChangeArrowheads="1"/>
              </p:cNvSpPr>
              <p:nvPr/>
            </p:nvSpPr>
            <p:spPr bwMode="auto">
              <a:xfrm>
                <a:off x="4658" y="3080"/>
                <a:ext cx="24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SC007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59" name="Rectangle 84"/>
              <p:cNvSpPr>
                <a:spLocks noChangeArrowheads="1"/>
              </p:cNvSpPr>
              <p:nvPr/>
            </p:nvSpPr>
            <p:spPr bwMode="auto">
              <a:xfrm>
                <a:off x="4913" y="3148"/>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TX014 </a:t>
                </a:r>
                <a:endParaRPr kumimoji="0" lang="en-US" sz="1800" b="0" i="0" u="none" strike="noStrike" cap="none" normalizeH="0" baseline="0" smtClean="0">
                  <a:ln>
                    <a:noFill/>
                  </a:ln>
                  <a:solidFill>
                    <a:schemeClr val="tx1"/>
                  </a:solidFill>
                  <a:effectLst/>
                  <a:latin typeface="Arial Narrow" pitchFamily="34" charset="0"/>
                </a:endParaRPr>
              </a:p>
            </p:txBody>
          </p:sp>
          <p:sp>
            <p:nvSpPr>
              <p:cNvPr id="160" name="Rectangle 85"/>
              <p:cNvSpPr>
                <a:spLocks noChangeArrowheads="1"/>
              </p:cNvSpPr>
              <p:nvPr/>
            </p:nvSpPr>
            <p:spPr bwMode="auto">
              <a:xfrm>
                <a:off x="4981" y="3216"/>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TX018 </a:t>
                </a:r>
                <a:endParaRPr kumimoji="0" lang="en-US" sz="1800" b="0" i="0" u="none" strike="noStrike" cap="none" normalizeH="0" baseline="0" smtClean="0">
                  <a:ln>
                    <a:noFill/>
                  </a:ln>
                  <a:solidFill>
                    <a:schemeClr val="tx1"/>
                  </a:solidFill>
                  <a:effectLst/>
                  <a:latin typeface="Arial Narrow" pitchFamily="34" charset="0"/>
                </a:endParaRPr>
              </a:p>
            </p:txBody>
          </p:sp>
          <p:sp>
            <p:nvSpPr>
              <p:cNvPr id="161" name="Rectangle 86"/>
              <p:cNvSpPr>
                <a:spLocks noChangeArrowheads="1"/>
              </p:cNvSpPr>
              <p:nvPr/>
            </p:nvSpPr>
            <p:spPr bwMode="auto">
              <a:xfrm>
                <a:off x="4629" y="3290"/>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TX021 </a:t>
                </a:r>
                <a:endParaRPr kumimoji="0" lang="en-US" sz="1800" b="0" i="0" u="none" strike="noStrike" cap="none" normalizeH="0" baseline="0" smtClean="0">
                  <a:ln>
                    <a:noFill/>
                  </a:ln>
                  <a:solidFill>
                    <a:schemeClr val="tx1"/>
                  </a:solidFill>
                  <a:effectLst/>
                  <a:latin typeface="Arial Narrow" pitchFamily="34" charset="0"/>
                </a:endParaRPr>
              </a:p>
            </p:txBody>
          </p:sp>
          <p:sp>
            <p:nvSpPr>
              <p:cNvPr id="162" name="Rectangle 87"/>
              <p:cNvSpPr>
                <a:spLocks noChangeArrowheads="1"/>
              </p:cNvSpPr>
              <p:nvPr/>
            </p:nvSpPr>
            <p:spPr bwMode="auto">
              <a:xfrm>
                <a:off x="5044" y="3358"/>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TX012 </a:t>
                </a:r>
                <a:endParaRPr kumimoji="0" lang="en-US" sz="1800" b="0" i="0" u="none" strike="noStrike" cap="none" normalizeH="0" baseline="0" smtClean="0">
                  <a:ln>
                    <a:noFill/>
                  </a:ln>
                  <a:solidFill>
                    <a:schemeClr val="tx1"/>
                  </a:solidFill>
                  <a:effectLst/>
                  <a:latin typeface="Arial Narrow" pitchFamily="34" charset="0"/>
                </a:endParaRPr>
              </a:p>
            </p:txBody>
          </p:sp>
          <p:sp>
            <p:nvSpPr>
              <p:cNvPr id="163" name="Rectangle 88"/>
              <p:cNvSpPr>
                <a:spLocks noChangeArrowheads="1"/>
              </p:cNvSpPr>
              <p:nvPr/>
            </p:nvSpPr>
            <p:spPr bwMode="auto">
              <a:xfrm>
                <a:off x="4147" y="3432"/>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Narrow" pitchFamily="34" charset="0"/>
                  </a:rPr>
                  <a:t> TX005 </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64" name="Rectangle 89"/>
              <p:cNvSpPr>
                <a:spLocks noChangeArrowheads="1"/>
              </p:cNvSpPr>
              <p:nvPr/>
            </p:nvSpPr>
            <p:spPr bwMode="auto">
              <a:xfrm>
                <a:off x="5083" y="3500"/>
                <a:ext cx="23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 TX011 </a:t>
                </a:r>
                <a:endParaRPr kumimoji="0" lang="en-US" sz="1800" b="0" i="0" u="none" strike="noStrike" cap="none" normalizeH="0" baseline="0" smtClean="0">
                  <a:ln>
                    <a:noFill/>
                  </a:ln>
                  <a:solidFill>
                    <a:schemeClr val="tx1"/>
                  </a:solidFill>
                  <a:effectLst/>
                  <a:latin typeface="Arial Narrow" pitchFamily="34" charset="0"/>
                </a:endParaRPr>
              </a:p>
            </p:txBody>
          </p:sp>
          <p:sp>
            <p:nvSpPr>
              <p:cNvPr id="165" name="Line 91"/>
              <p:cNvSpPr>
                <a:spLocks noChangeShapeType="1"/>
              </p:cNvSpPr>
              <p:nvPr/>
            </p:nvSpPr>
            <p:spPr bwMode="auto">
              <a:xfrm flipH="1">
                <a:off x="4272" y="295"/>
                <a:ext cx="323"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Line 92"/>
              <p:cNvSpPr>
                <a:spLocks noChangeShapeType="1"/>
              </p:cNvSpPr>
              <p:nvPr/>
            </p:nvSpPr>
            <p:spPr bwMode="auto">
              <a:xfrm>
                <a:off x="4272" y="227"/>
                <a:ext cx="1" cy="6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Line 93"/>
              <p:cNvSpPr>
                <a:spLocks noChangeShapeType="1"/>
              </p:cNvSpPr>
              <p:nvPr/>
            </p:nvSpPr>
            <p:spPr bwMode="auto">
              <a:xfrm flipH="1">
                <a:off x="3762" y="259"/>
                <a:ext cx="506" cy="3"/>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Line 94"/>
              <p:cNvSpPr>
                <a:spLocks noChangeShapeType="1"/>
              </p:cNvSpPr>
              <p:nvPr/>
            </p:nvSpPr>
            <p:spPr bwMode="auto">
              <a:xfrm flipH="1" flipV="1">
                <a:off x="3762" y="370"/>
                <a:ext cx="317"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Line 95"/>
              <p:cNvSpPr>
                <a:spLocks noChangeShapeType="1"/>
              </p:cNvSpPr>
              <p:nvPr/>
            </p:nvSpPr>
            <p:spPr bwMode="auto">
              <a:xfrm>
                <a:off x="3762" y="261"/>
                <a:ext cx="1" cy="10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Line 96"/>
              <p:cNvSpPr>
                <a:spLocks noChangeShapeType="1"/>
              </p:cNvSpPr>
              <p:nvPr/>
            </p:nvSpPr>
            <p:spPr bwMode="auto">
              <a:xfrm flipH="1" flipV="1">
                <a:off x="3211" y="154"/>
                <a:ext cx="56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Line 97"/>
              <p:cNvSpPr>
                <a:spLocks noChangeShapeType="1"/>
              </p:cNvSpPr>
              <p:nvPr/>
            </p:nvSpPr>
            <p:spPr bwMode="auto">
              <a:xfrm flipH="1" flipV="1">
                <a:off x="3209" y="306"/>
                <a:ext cx="552"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Line 98"/>
              <p:cNvSpPr>
                <a:spLocks noChangeShapeType="1"/>
              </p:cNvSpPr>
              <p:nvPr/>
            </p:nvSpPr>
            <p:spPr bwMode="auto">
              <a:xfrm flipH="1">
                <a:off x="3208" y="153"/>
                <a:ext cx="3" cy="152"/>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Line 100"/>
              <p:cNvSpPr>
                <a:spLocks noChangeShapeType="1"/>
              </p:cNvSpPr>
              <p:nvPr/>
            </p:nvSpPr>
            <p:spPr bwMode="auto">
              <a:xfrm>
                <a:off x="2576" y="437"/>
                <a:ext cx="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Line 101"/>
              <p:cNvSpPr>
                <a:spLocks noChangeShapeType="1"/>
              </p:cNvSpPr>
              <p:nvPr/>
            </p:nvSpPr>
            <p:spPr bwMode="auto">
              <a:xfrm>
                <a:off x="2576" y="233"/>
                <a:ext cx="1" cy="20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Line 102"/>
              <p:cNvSpPr>
                <a:spLocks noChangeShapeType="1"/>
              </p:cNvSpPr>
              <p:nvPr/>
            </p:nvSpPr>
            <p:spPr bwMode="auto">
              <a:xfrm flipH="1">
                <a:off x="2837" y="505"/>
                <a:ext cx="187"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Line 103"/>
              <p:cNvSpPr>
                <a:spLocks noChangeShapeType="1"/>
              </p:cNvSpPr>
              <p:nvPr/>
            </p:nvSpPr>
            <p:spPr bwMode="auto">
              <a:xfrm flipH="1" flipV="1">
                <a:off x="2837" y="580"/>
                <a:ext cx="212"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Line 104"/>
              <p:cNvSpPr>
                <a:spLocks noChangeShapeType="1"/>
              </p:cNvSpPr>
              <p:nvPr/>
            </p:nvSpPr>
            <p:spPr bwMode="auto">
              <a:xfrm>
                <a:off x="2837" y="505"/>
                <a:ext cx="1" cy="7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Line 105"/>
              <p:cNvSpPr>
                <a:spLocks noChangeShapeType="1"/>
              </p:cNvSpPr>
              <p:nvPr/>
            </p:nvSpPr>
            <p:spPr bwMode="auto">
              <a:xfrm flipH="1" flipV="1">
                <a:off x="2899" y="721"/>
                <a:ext cx="153"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Line 106"/>
              <p:cNvSpPr>
                <a:spLocks noChangeShapeType="1"/>
              </p:cNvSpPr>
              <p:nvPr/>
            </p:nvSpPr>
            <p:spPr bwMode="auto">
              <a:xfrm flipH="1" flipV="1">
                <a:off x="2899" y="789"/>
                <a:ext cx="99"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Line 107"/>
              <p:cNvSpPr>
                <a:spLocks noChangeShapeType="1"/>
              </p:cNvSpPr>
              <p:nvPr/>
            </p:nvSpPr>
            <p:spPr bwMode="auto">
              <a:xfrm>
                <a:off x="2899" y="720"/>
                <a:ext cx="1" cy="6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Line 108"/>
              <p:cNvSpPr>
                <a:spLocks noChangeShapeType="1"/>
              </p:cNvSpPr>
              <p:nvPr/>
            </p:nvSpPr>
            <p:spPr bwMode="auto">
              <a:xfrm flipH="1">
                <a:off x="2894" y="754"/>
                <a:ext cx="5"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Line 109"/>
              <p:cNvSpPr>
                <a:spLocks noChangeShapeType="1"/>
              </p:cNvSpPr>
              <p:nvPr/>
            </p:nvSpPr>
            <p:spPr bwMode="auto">
              <a:xfrm flipH="1">
                <a:off x="2894" y="862"/>
                <a:ext cx="96"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Line 110"/>
              <p:cNvSpPr>
                <a:spLocks noChangeShapeType="1"/>
              </p:cNvSpPr>
              <p:nvPr/>
            </p:nvSpPr>
            <p:spPr bwMode="auto">
              <a:xfrm>
                <a:off x="2894" y="754"/>
                <a:ext cx="1" cy="10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Line 111"/>
              <p:cNvSpPr>
                <a:spLocks noChangeShapeType="1"/>
              </p:cNvSpPr>
              <p:nvPr/>
            </p:nvSpPr>
            <p:spPr bwMode="auto">
              <a:xfrm flipH="1">
                <a:off x="2894" y="648"/>
                <a:ext cx="97"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12"/>
              <p:cNvSpPr>
                <a:spLocks noChangeShapeType="1"/>
              </p:cNvSpPr>
              <p:nvPr/>
            </p:nvSpPr>
            <p:spPr bwMode="auto">
              <a:xfrm>
                <a:off x="2894" y="805"/>
                <a:ext cx="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113"/>
              <p:cNvSpPr>
                <a:spLocks noChangeShapeType="1"/>
              </p:cNvSpPr>
              <p:nvPr/>
            </p:nvSpPr>
            <p:spPr bwMode="auto">
              <a:xfrm>
                <a:off x="2894" y="647"/>
                <a:ext cx="1" cy="15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Line 114"/>
              <p:cNvSpPr>
                <a:spLocks noChangeShapeType="1"/>
              </p:cNvSpPr>
              <p:nvPr/>
            </p:nvSpPr>
            <p:spPr bwMode="auto">
              <a:xfrm flipH="1">
                <a:off x="2803" y="544"/>
                <a:ext cx="34"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Line 115"/>
              <p:cNvSpPr>
                <a:spLocks noChangeShapeType="1"/>
              </p:cNvSpPr>
              <p:nvPr/>
            </p:nvSpPr>
            <p:spPr bwMode="auto">
              <a:xfrm flipH="1" flipV="1">
                <a:off x="2803" y="727"/>
                <a:ext cx="9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Line 116"/>
              <p:cNvSpPr>
                <a:spLocks noChangeShapeType="1"/>
              </p:cNvSpPr>
              <p:nvPr/>
            </p:nvSpPr>
            <p:spPr bwMode="auto">
              <a:xfrm>
                <a:off x="2803" y="544"/>
                <a:ext cx="1" cy="182"/>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Line 117"/>
              <p:cNvSpPr>
                <a:spLocks noChangeShapeType="1"/>
              </p:cNvSpPr>
              <p:nvPr/>
            </p:nvSpPr>
            <p:spPr bwMode="auto">
              <a:xfrm flipH="1">
                <a:off x="2769" y="635"/>
                <a:ext cx="34"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118"/>
              <p:cNvSpPr>
                <a:spLocks noChangeShapeType="1"/>
              </p:cNvSpPr>
              <p:nvPr/>
            </p:nvSpPr>
            <p:spPr bwMode="auto">
              <a:xfrm flipH="1" flipV="1">
                <a:off x="2769" y="931"/>
                <a:ext cx="1010"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119"/>
              <p:cNvSpPr>
                <a:spLocks noChangeShapeType="1"/>
              </p:cNvSpPr>
              <p:nvPr/>
            </p:nvSpPr>
            <p:spPr bwMode="auto">
              <a:xfrm>
                <a:off x="2769" y="635"/>
                <a:ext cx="1" cy="295"/>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Line 120"/>
              <p:cNvSpPr>
                <a:spLocks noChangeShapeType="1"/>
              </p:cNvSpPr>
              <p:nvPr/>
            </p:nvSpPr>
            <p:spPr bwMode="auto">
              <a:xfrm flipH="1">
                <a:off x="2792" y="998"/>
                <a:ext cx="1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Line 121"/>
              <p:cNvSpPr>
                <a:spLocks noChangeShapeType="1"/>
              </p:cNvSpPr>
              <p:nvPr/>
            </p:nvSpPr>
            <p:spPr bwMode="auto">
              <a:xfrm flipH="1">
                <a:off x="2792" y="1073"/>
                <a:ext cx="40"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Line 122"/>
              <p:cNvSpPr>
                <a:spLocks noChangeShapeType="1"/>
              </p:cNvSpPr>
              <p:nvPr/>
            </p:nvSpPr>
            <p:spPr bwMode="auto">
              <a:xfrm>
                <a:off x="2792" y="998"/>
                <a:ext cx="1" cy="7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Line 123"/>
              <p:cNvSpPr>
                <a:spLocks noChangeShapeType="1"/>
              </p:cNvSpPr>
              <p:nvPr/>
            </p:nvSpPr>
            <p:spPr bwMode="auto">
              <a:xfrm flipH="1">
                <a:off x="2752" y="783"/>
                <a:ext cx="17"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Line 124"/>
              <p:cNvSpPr>
                <a:spLocks noChangeShapeType="1"/>
              </p:cNvSpPr>
              <p:nvPr/>
            </p:nvSpPr>
            <p:spPr bwMode="auto">
              <a:xfrm flipH="1">
                <a:off x="2752" y="1038"/>
                <a:ext cx="40"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Line 125"/>
              <p:cNvSpPr>
                <a:spLocks noChangeShapeType="1"/>
              </p:cNvSpPr>
              <p:nvPr/>
            </p:nvSpPr>
            <p:spPr bwMode="auto">
              <a:xfrm>
                <a:off x="2752" y="783"/>
                <a:ext cx="1" cy="255"/>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Line 126"/>
              <p:cNvSpPr>
                <a:spLocks noChangeShapeType="1"/>
              </p:cNvSpPr>
              <p:nvPr/>
            </p:nvSpPr>
            <p:spPr bwMode="auto">
              <a:xfrm>
                <a:off x="2752" y="1140"/>
                <a:ext cx="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27"/>
              <p:cNvSpPr>
                <a:spLocks noChangeShapeType="1"/>
              </p:cNvSpPr>
              <p:nvPr/>
            </p:nvSpPr>
            <p:spPr bwMode="auto">
              <a:xfrm flipH="1">
                <a:off x="2752" y="1214"/>
                <a:ext cx="6"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28"/>
              <p:cNvSpPr>
                <a:spLocks noChangeShapeType="1"/>
              </p:cNvSpPr>
              <p:nvPr/>
            </p:nvSpPr>
            <p:spPr bwMode="auto">
              <a:xfrm>
                <a:off x="2752" y="1140"/>
                <a:ext cx="1" cy="7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Line 129"/>
              <p:cNvSpPr>
                <a:spLocks noChangeShapeType="1"/>
              </p:cNvSpPr>
              <p:nvPr/>
            </p:nvSpPr>
            <p:spPr bwMode="auto">
              <a:xfrm flipH="1">
                <a:off x="2746" y="1180"/>
                <a:ext cx="6"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Line 130"/>
              <p:cNvSpPr>
                <a:spLocks noChangeShapeType="1"/>
              </p:cNvSpPr>
              <p:nvPr/>
            </p:nvSpPr>
            <p:spPr bwMode="auto">
              <a:xfrm>
                <a:off x="2746" y="1282"/>
                <a:ext cx="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Line 131"/>
              <p:cNvSpPr>
                <a:spLocks noChangeShapeType="1"/>
              </p:cNvSpPr>
              <p:nvPr/>
            </p:nvSpPr>
            <p:spPr bwMode="auto">
              <a:xfrm>
                <a:off x="2746" y="1180"/>
                <a:ext cx="1" cy="102"/>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Line 132"/>
              <p:cNvSpPr>
                <a:spLocks noChangeShapeType="1"/>
              </p:cNvSpPr>
              <p:nvPr/>
            </p:nvSpPr>
            <p:spPr bwMode="auto">
              <a:xfrm>
                <a:off x="2746" y="1231"/>
                <a:ext cx="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Line 133"/>
              <p:cNvSpPr>
                <a:spLocks noChangeShapeType="1"/>
              </p:cNvSpPr>
              <p:nvPr/>
            </p:nvSpPr>
            <p:spPr bwMode="auto">
              <a:xfrm>
                <a:off x="2746" y="1356"/>
                <a:ext cx="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Line 134"/>
              <p:cNvSpPr>
                <a:spLocks noChangeShapeType="1"/>
              </p:cNvSpPr>
              <p:nvPr/>
            </p:nvSpPr>
            <p:spPr bwMode="auto">
              <a:xfrm>
                <a:off x="2746" y="1231"/>
                <a:ext cx="1" cy="125"/>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Line 135"/>
              <p:cNvSpPr>
                <a:spLocks noChangeShapeType="1"/>
              </p:cNvSpPr>
              <p:nvPr/>
            </p:nvSpPr>
            <p:spPr bwMode="auto">
              <a:xfrm flipH="1">
                <a:off x="2746" y="907"/>
                <a:ext cx="6"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136"/>
              <p:cNvSpPr>
                <a:spLocks noChangeShapeType="1"/>
              </p:cNvSpPr>
              <p:nvPr/>
            </p:nvSpPr>
            <p:spPr bwMode="auto">
              <a:xfrm>
                <a:off x="2746" y="1293"/>
                <a:ext cx="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37"/>
              <p:cNvSpPr>
                <a:spLocks noChangeShapeType="1"/>
              </p:cNvSpPr>
              <p:nvPr/>
            </p:nvSpPr>
            <p:spPr bwMode="auto">
              <a:xfrm>
                <a:off x="2746" y="907"/>
                <a:ext cx="1" cy="386"/>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38"/>
              <p:cNvSpPr>
                <a:spLocks noChangeShapeType="1"/>
              </p:cNvSpPr>
              <p:nvPr/>
            </p:nvSpPr>
            <p:spPr bwMode="auto">
              <a:xfrm flipH="1" flipV="1">
                <a:off x="2831" y="1425"/>
                <a:ext cx="55"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Line 139"/>
              <p:cNvSpPr>
                <a:spLocks noChangeShapeType="1"/>
              </p:cNvSpPr>
              <p:nvPr/>
            </p:nvSpPr>
            <p:spPr bwMode="auto">
              <a:xfrm flipH="1" flipV="1">
                <a:off x="2831" y="1498"/>
                <a:ext cx="98"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Line 140"/>
              <p:cNvSpPr>
                <a:spLocks noChangeShapeType="1"/>
              </p:cNvSpPr>
              <p:nvPr/>
            </p:nvSpPr>
            <p:spPr bwMode="auto">
              <a:xfrm>
                <a:off x="2831" y="1424"/>
                <a:ext cx="1" cy="73"/>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41"/>
              <p:cNvSpPr>
                <a:spLocks noChangeShapeType="1"/>
              </p:cNvSpPr>
              <p:nvPr/>
            </p:nvSpPr>
            <p:spPr bwMode="auto">
              <a:xfrm flipH="1" flipV="1">
                <a:off x="3711" y="1635"/>
                <a:ext cx="56"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Line 142"/>
              <p:cNvSpPr>
                <a:spLocks noChangeShapeType="1"/>
              </p:cNvSpPr>
              <p:nvPr/>
            </p:nvSpPr>
            <p:spPr bwMode="auto">
              <a:xfrm flipH="1" flipV="1">
                <a:off x="3711" y="1708"/>
                <a:ext cx="192"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143"/>
              <p:cNvSpPr>
                <a:spLocks noChangeShapeType="1"/>
              </p:cNvSpPr>
              <p:nvPr/>
            </p:nvSpPr>
            <p:spPr bwMode="auto">
              <a:xfrm>
                <a:off x="3711" y="1634"/>
                <a:ext cx="1" cy="73"/>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Line 144"/>
              <p:cNvSpPr>
                <a:spLocks noChangeShapeType="1"/>
              </p:cNvSpPr>
              <p:nvPr/>
            </p:nvSpPr>
            <p:spPr bwMode="auto">
              <a:xfrm flipH="1">
                <a:off x="3705" y="1566"/>
                <a:ext cx="91"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145"/>
              <p:cNvSpPr>
                <a:spLocks noChangeShapeType="1"/>
              </p:cNvSpPr>
              <p:nvPr/>
            </p:nvSpPr>
            <p:spPr bwMode="auto">
              <a:xfrm flipH="1">
                <a:off x="3705" y="1673"/>
                <a:ext cx="6"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Line 146"/>
              <p:cNvSpPr>
                <a:spLocks noChangeShapeType="1"/>
              </p:cNvSpPr>
              <p:nvPr/>
            </p:nvSpPr>
            <p:spPr bwMode="auto">
              <a:xfrm>
                <a:off x="3705" y="1565"/>
                <a:ext cx="1" cy="10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Line 147"/>
              <p:cNvSpPr>
                <a:spLocks noChangeShapeType="1"/>
              </p:cNvSpPr>
              <p:nvPr/>
            </p:nvSpPr>
            <p:spPr bwMode="auto">
              <a:xfrm>
                <a:off x="3654" y="1775"/>
                <a:ext cx="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Line 148"/>
              <p:cNvSpPr>
                <a:spLocks noChangeShapeType="1"/>
              </p:cNvSpPr>
              <p:nvPr/>
            </p:nvSpPr>
            <p:spPr bwMode="auto">
              <a:xfrm flipH="1">
                <a:off x="3654" y="1849"/>
                <a:ext cx="28"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Line 149"/>
              <p:cNvSpPr>
                <a:spLocks noChangeShapeType="1"/>
              </p:cNvSpPr>
              <p:nvPr/>
            </p:nvSpPr>
            <p:spPr bwMode="auto">
              <a:xfrm>
                <a:off x="3654" y="1775"/>
                <a:ext cx="1" cy="7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Line 150"/>
              <p:cNvSpPr>
                <a:spLocks noChangeShapeType="1"/>
              </p:cNvSpPr>
              <p:nvPr/>
            </p:nvSpPr>
            <p:spPr bwMode="auto">
              <a:xfrm flipH="1" flipV="1">
                <a:off x="3608" y="1618"/>
                <a:ext cx="99"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Line 151"/>
              <p:cNvSpPr>
                <a:spLocks noChangeShapeType="1"/>
              </p:cNvSpPr>
              <p:nvPr/>
            </p:nvSpPr>
            <p:spPr bwMode="auto">
              <a:xfrm flipH="1" flipV="1">
                <a:off x="3608" y="1810"/>
                <a:ext cx="49"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Line 152"/>
              <p:cNvSpPr>
                <a:spLocks noChangeShapeType="1"/>
              </p:cNvSpPr>
              <p:nvPr/>
            </p:nvSpPr>
            <p:spPr bwMode="auto">
              <a:xfrm>
                <a:off x="3608" y="1617"/>
                <a:ext cx="1" cy="192"/>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Line 153"/>
              <p:cNvSpPr>
                <a:spLocks noChangeShapeType="1"/>
              </p:cNvSpPr>
              <p:nvPr/>
            </p:nvSpPr>
            <p:spPr bwMode="auto">
              <a:xfrm flipH="1">
                <a:off x="3563" y="1713"/>
                <a:ext cx="45"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Line 154"/>
              <p:cNvSpPr>
                <a:spLocks noChangeShapeType="1"/>
              </p:cNvSpPr>
              <p:nvPr/>
            </p:nvSpPr>
            <p:spPr bwMode="auto">
              <a:xfrm flipH="1" flipV="1">
                <a:off x="3563" y="1918"/>
                <a:ext cx="148"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Line 155"/>
              <p:cNvSpPr>
                <a:spLocks noChangeShapeType="1"/>
              </p:cNvSpPr>
              <p:nvPr/>
            </p:nvSpPr>
            <p:spPr bwMode="auto">
              <a:xfrm>
                <a:off x="3563" y="1713"/>
                <a:ext cx="1" cy="20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Line 156"/>
              <p:cNvSpPr>
                <a:spLocks noChangeShapeType="1"/>
              </p:cNvSpPr>
              <p:nvPr/>
            </p:nvSpPr>
            <p:spPr bwMode="auto">
              <a:xfrm flipH="1">
                <a:off x="2792" y="1815"/>
                <a:ext cx="77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157"/>
              <p:cNvSpPr>
                <a:spLocks noChangeShapeType="1"/>
              </p:cNvSpPr>
              <p:nvPr/>
            </p:nvSpPr>
            <p:spPr bwMode="auto">
              <a:xfrm flipH="1">
                <a:off x="2792" y="1992"/>
                <a:ext cx="45"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158"/>
              <p:cNvSpPr>
                <a:spLocks noChangeShapeType="1"/>
              </p:cNvSpPr>
              <p:nvPr/>
            </p:nvSpPr>
            <p:spPr bwMode="auto">
              <a:xfrm>
                <a:off x="2792" y="1815"/>
                <a:ext cx="1" cy="176"/>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159"/>
              <p:cNvSpPr>
                <a:spLocks noChangeShapeType="1"/>
              </p:cNvSpPr>
              <p:nvPr/>
            </p:nvSpPr>
            <p:spPr bwMode="auto">
              <a:xfrm flipH="1" flipV="1">
                <a:off x="2752" y="1459"/>
                <a:ext cx="76"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160"/>
              <p:cNvSpPr>
                <a:spLocks noChangeShapeType="1"/>
              </p:cNvSpPr>
              <p:nvPr/>
            </p:nvSpPr>
            <p:spPr bwMode="auto">
              <a:xfrm flipH="1">
                <a:off x="2752" y="1900"/>
                <a:ext cx="40"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Line 161"/>
              <p:cNvSpPr>
                <a:spLocks noChangeShapeType="1"/>
              </p:cNvSpPr>
              <p:nvPr/>
            </p:nvSpPr>
            <p:spPr bwMode="auto">
              <a:xfrm>
                <a:off x="2752" y="1458"/>
                <a:ext cx="1" cy="442"/>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162"/>
              <p:cNvSpPr>
                <a:spLocks noChangeShapeType="1"/>
              </p:cNvSpPr>
              <p:nvPr/>
            </p:nvSpPr>
            <p:spPr bwMode="auto">
              <a:xfrm flipH="1">
                <a:off x="2735" y="1100"/>
                <a:ext cx="1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Line 163"/>
              <p:cNvSpPr>
                <a:spLocks noChangeShapeType="1"/>
              </p:cNvSpPr>
              <p:nvPr/>
            </p:nvSpPr>
            <p:spPr bwMode="auto">
              <a:xfrm flipH="1">
                <a:off x="2735" y="1679"/>
                <a:ext cx="17"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Line 164"/>
              <p:cNvSpPr>
                <a:spLocks noChangeShapeType="1"/>
              </p:cNvSpPr>
              <p:nvPr/>
            </p:nvSpPr>
            <p:spPr bwMode="auto">
              <a:xfrm>
                <a:off x="2735" y="1100"/>
                <a:ext cx="1" cy="579"/>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Line 165"/>
              <p:cNvSpPr>
                <a:spLocks noChangeShapeType="1"/>
              </p:cNvSpPr>
              <p:nvPr/>
            </p:nvSpPr>
            <p:spPr bwMode="auto">
              <a:xfrm flipH="1">
                <a:off x="2729" y="1390"/>
                <a:ext cx="6"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Line 166"/>
              <p:cNvSpPr>
                <a:spLocks noChangeShapeType="1"/>
              </p:cNvSpPr>
              <p:nvPr/>
            </p:nvSpPr>
            <p:spPr bwMode="auto">
              <a:xfrm flipH="1">
                <a:off x="2729" y="2059"/>
                <a:ext cx="250"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167"/>
              <p:cNvSpPr>
                <a:spLocks noChangeShapeType="1"/>
              </p:cNvSpPr>
              <p:nvPr/>
            </p:nvSpPr>
            <p:spPr bwMode="auto">
              <a:xfrm>
                <a:off x="2729" y="1390"/>
                <a:ext cx="1" cy="669"/>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Line 168"/>
              <p:cNvSpPr>
                <a:spLocks noChangeShapeType="1"/>
              </p:cNvSpPr>
              <p:nvPr/>
            </p:nvSpPr>
            <p:spPr bwMode="auto">
              <a:xfrm flipH="1" flipV="1">
                <a:off x="2707" y="1725"/>
                <a:ext cx="25"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Line 169"/>
              <p:cNvSpPr>
                <a:spLocks noChangeShapeType="1"/>
              </p:cNvSpPr>
              <p:nvPr/>
            </p:nvSpPr>
            <p:spPr bwMode="auto">
              <a:xfrm flipH="1" flipV="1">
                <a:off x="2707" y="2128"/>
                <a:ext cx="117"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Line 170"/>
              <p:cNvSpPr>
                <a:spLocks noChangeShapeType="1"/>
              </p:cNvSpPr>
              <p:nvPr/>
            </p:nvSpPr>
            <p:spPr bwMode="auto">
              <a:xfrm>
                <a:off x="2707" y="1724"/>
                <a:ext cx="1" cy="403"/>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171"/>
              <p:cNvSpPr>
                <a:spLocks noChangeShapeType="1"/>
              </p:cNvSpPr>
              <p:nvPr/>
            </p:nvSpPr>
            <p:spPr bwMode="auto">
              <a:xfrm flipH="1" flipV="1">
                <a:off x="2673" y="1929"/>
                <a:ext cx="33"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Line 172"/>
              <p:cNvSpPr>
                <a:spLocks noChangeShapeType="1"/>
              </p:cNvSpPr>
              <p:nvPr/>
            </p:nvSpPr>
            <p:spPr bwMode="auto">
              <a:xfrm flipH="1">
                <a:off x="2673" y="2202"/>
                <a:ext cx="130"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Line 173"/>
              <p:cNvSpPr>
                <a:spLocks noChangeShapeType="1"/>
              </p:cNvSpPr>
              <p:nvPr/>
            </p:nvSpPr>
            <p:spPr bwMode="auto">
              <a:xfrm>
                <a:off x="2673" y="1928"/>
                <a:ext cx="1" cy="273"/>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Line 174"/>
              <p:cNvSpPr>
                <a:spLocks noChangeShapeType="1"/>
              </p:cNvSpPr>
              <p:nvPr/>
            </p:nvSpPr>
            <p:spPr bwMode="auto">
              <a:xfrm flipH="1">
                <a:off x="2633" y="2065"/>
                <a:ext cx="40"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Line 175"/>
              <p:cNvSpPr>
                <a:spLocks noChangeShapeType="1"/>
              </p:cNvSpPr>
              <p:nvPr/>
            </p:nvSpPr>
            <p:spPr bwMode="auto">
              <a:xfrm flipH="1">
                <a:off x="2633" y="2269"/>
                <a:ext cx="32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Line 176"/>
              <p:cNvSpPr>
                <a:spLocks noChangeShapeType="1"/>
              </p:cNvSpPr>
              <p:nvPr/>
            </p:nvSpPr>
            <p:spPr bwMode="auto">
              <a:xfrm>
                <a:off x="2633" y="2065"/>
                <a:ext cx="1" cy="20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Line 177"/>
              <p:cNvSpPr>
                <a:spLocks noChangeShapeType="1"/>
              </p:cNvSpPr>
              <p:nvPr/>
            </p:nvSpPr>
            <p:spPr bwMode="auto">
              <a:xfrm flipH="1" flipV="1">
                <a:off x="2497" y="2168"/>
                <a:ext cx="13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Line 178"/>
              <p:cNvSpPr>
                <a:spLocks noChangeShapeType="1"/>
              </p:cNvSpPr>
              <p:nvPr/>
            </p:nvSpPr>
            <p:spPr bwMode="auto">
              <a:xfrm flipH="1" flipV="1">
                <a:off x="2497" y="2344"/>
                <a:ext cx="24"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Line 179"/>
              <p:cNvSpPr>
                <a:spLocks noChangeShapeType="1"/>
              </p:cNvSpPr>
              <p:nvPr/>
            </p:nvSpPr>
            <p:spPr bwMode="auto">
              <a:xfrm flipH="1">
                <a:off x="2496" y="2167"/>
                <a:ext cx="1" cy="179"/>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Line 180"/>
              <p:cNvSpPr>
                <a:spLocks noChangeShapeType="1"/>
              </p:cNvSpPr>
              <p:nvPr/>
            </p:nvSpPr>
            <p:spPr bwMode="auto">
              <a:xfrm flipH="1">
                <a:off x="3455" y="2552"/>
                <a:ext cx="267"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181"/>
              <p:cNvSpPr>
                <a:spLocks noChangeShapeType="1"/>
              </p:cNvSpPr>
              <p:nvPr/>
            </p:nvSpPr>
            <p:spPr bwMode="auto">
              <a:xfrm flipH="1" flipV="1">
                <a:off x="3455" y="2621"/>
                <a:ext cx="64"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Line 182"/>
              <p:cNvSpPr>
                <a:spLocks noChangeShapeType="1"/>
              </p:cNvSpPr>
              <p:nvPr/>
            </p:nvSpPr>
            <p:spPr bwMode="auto">
              <a:xfrm>
                <a:off x="3455" y="2552"/>
                <a:ext cx="1" cy="6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183"/>
              <p:cNvSpPr>
                <a:spLocks noChangeShapeType="1"/>
              </p:cNvSpPr>
              <p:nvPr/>
            </p:nvSpPr>
            <p:spPr bwMode="auto">
              <a:xfrm flipH="1">
                <a:off x="3762" y="2762"/>
                <a:ext cx="289"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Line 184"/>
              <p:cNvSpPr>
                <a:spLocks noChangeShapeType="1"/>
              </p:cNvSpPr>
              <p:nvPr/>
            </p:nvSpPr>
            <p:spPr bwMode="auto">
              <a:xfrm flipH="1" flipV="1">
                <a:off x="3762" y="2837"/>
                <a:ext cx="435"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Line 185"/>
              <p:cNvSpPr>
                <a:spLocks noChangeShapeType="1"/>
              </p:cNvSpPr>
              <p:nvPr/>
            </p:nvSpPr>
            <p:spPr bwMode="auto">
              <a:xfrm>
                <a:off x="3762" y="2762"/>
                <a:ext cx="1" cy="7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186"/>
              <p:cNvSpPr>
                <a:spLocks noChangeShapeType="1"/>
              </p:cNvSpPr>
              <p:nvPr/>
            </p:nvSpPr>
            <p:spPr bwMode="auto">
              <a:xfrm flipH="1">
                <a:off x="3722" y="2694"/>
                <a:ext cx="18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Line 187"/>
              <p:cNvSpPr>
                <a:spLocks noChangeShapeType="1"/>
              </p:cNvSpPr>
              <p:nvPr/>
            </p:nvSpPr>
            <p:spPr bwMode="auto">
              <a:xfrm flipH="1">
                <a:off x="3722" y="2802"/>
                <a:ext cx="40"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188"/>
              <p:cNvSpPr>
                <a:spLocks noChangeShapeType="1"/>
              </p:cNvSpPr>
              <p:nvPr/>
            </p:nvSpPr>
            <p:spPr bwMode="auto">
              <a:xfrm>
                <a:off x="3722" y="2694"/>
                <a:ext cx="1" cy="10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Line 189"/>
              <p:cNvSpPr>
                <a:spLocks noChangeShapeType="1"/>
              </p:cNvSpPr>
              <p:nvPr/>
            </p:nvSpPr>
            <p:spPr bwMode="auto">
              <a:xfrm flipH="1">
                <a:off x="3444" y="2586"/>
                <a:ext cx="1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Line 190"/>
              <p:cNvSpPr>
                <a:spLocks noChangeShapeType="1"/>
              </p:cNvSpPr>
              <p:nvPr/>
            </p:nvSpPr>
            <p:spPr bwMode="auto">
              <a:xfrm flipH="1">
                <a:off x="3444" y="2745"/>
                <a:ext cx="278"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Line 191"/>
              <p:cNvSpPr>
                <a:spLocks noChangeShapeType="1"/>
              </p:cNvSpPr>
              <p:nvPr/>
            </p:nvSpPr>
            <p:spPr bwMode="auto">
              <a:xfrm>
                <a:off x="3444" y="2586"/>
                <a:ext cx="1" cy="159"/>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Line 192"/>
              <p:cNvSpPr>
                <a:spLocks noChangeShapeType="1"/>
              </p:cNvSpPr>
              <p:nvPr/>
            </p:nvSpPr>
            <p:spPr bwMode="auto">
              <a:xfrm flipH="1">
                <a:off x="2837" y="2484"/>
                <a:ext cx="238"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Line 193"/>
              <p:cNvSpPr>
                <a:spLocks noChangeShapeType="1"/>
              </p:cNvSpPr>
              <p:nvPr/>
            </p:nvSpPr>
            <p:spPr bwMode="auto">
              <a:xfrm flipH="1" flipV="1">
                <a:off x="2837" y="2667"/>
                <a:ext cx="605"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194"/>
              <p:cNvSpPr>
                <a:spLocks noChangeShapeType="1"/>
              </p:cNvSpPr>
              <p:nvPr/>
            </p:nvSpPr>
            <p:spPr bwMode="auto">
              <a:xfrm>
                <a:off x="2837" y="2484"/>
                <a:ext cx="1" cy="182"/>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Line 195"/>
              <p:cNvSpPr>
                <a:spLocks noChangeShapeType="1"/>
              </p:cNvSpPr>
              <p:nvPr/>
            </p:nvSpPr>
            <p:spPr bwMode="auto">
              <a:xfrm flipH="1">
                <a:off x="2684" y="2411"/>
                <a:ext cx="947"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196"/>
              <p:cNvSpPr>
                <a:spLocks noChangeShapeType="1"/>
              </p:cNvSpPr>
              <p:nvPr/>
            </p:nvSpPr>
            <p:spPr bwMode="auto">
              <a:xfrm flipH="1" flipV="1">
                <a:off x="2684" y="2576"/>
                <a:ext cx="154"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Line 197"/>
              <p:cNvSpPr>
                <a:spLocks noChangeShapeType="1"/>
              </p:cNvSpPr>
              <p:nvPr/>
            </p:nvSpPr>
            <p:spPr bwMode="auto">
              <a:xfrm>
                <a:off x="2684" y="2411"/>
                <a:ext cx="1" cy="16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Line 198"/>
              <p:cNvSpPr>
                <a:spLocks noChangeShapeType="1"/>
              </p:cNvSpPr>
              <p:nvPr/>
            </p:nvSpPr>
            <p:spPr bwMode="auto">
              <a:xfrm flipH="1" flipV="1">
                <a:off x="2417" y="2253"/>
                <a:ext cx="79"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Line 199"/>
              <p:cNvSpPr>
                <a:spLocks noChangeShapeType="1"/>
              </p:cNvSpPr>
              <p:nvPr/>
            </p:nvSpPr>
            <p:spPr bwMode="auto">
              <a:xfrm flipH="1">
                <a:off x="2417" y="2496"/>
                <a:ext cx="267"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Line 200"/>
              <p:cNvSpPr>
                <a:spLocks noChangeShapeType="1"/>
              </p:cNvSpPr>
              <p:nvPr/>
            </p:nvSpPr>
            <p:spPr bwMode="auto">
              <a:xfrm>
                <a:off x="2417" y="2252"/>
                <a:ext cx="1" cy="244"/>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Line 201"/>
              <p:cNvSpPr>
                <a:spLocks noChangeShapeType="1"/>
              </p:cNvSpPr>
              <p:nvPr/>
            </p:nvSpPr>
            <p:spPr bwMode="auto">
              <a:xfrm flipH="1">
                <a:off x="2378" y="335"/>
                <a:ext cx="198"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Line 202"/>
              <p:cNvSpPr>
                <a:spLocks noChangeShapeType="1"/>
              </p:cNvSpPr>
              <p:nvPr/>
            </p:nvSpPr>
            <p:spPr bwMode="auto">
              <a:xfrm flipH="1">
                <a:off x="2378" y="2371"/>
                <a:ext cx="39"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Line 203"/>
              <p:cNvSpPr>
                <a:spLocks noChangeShapeType="1"/>
              </p:cNvSpPr>
              <p:nvPr/>
            </p:nvSpPr>
            <p:spPr bwMode="auto">
              <a:xfrm>
                <a:off x="2378" y="335"/>
                <a:ext cx="1" cy="2036"/>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Line 204"/>
              <p:cNvSpPr>
                <a:spLocks noChangeShapeType="1"/>
              </p:cNvSpPr>
              <p:nvPr/>
            </p:nvSpPr>
            <p:spPr bwMode="auto">
              <a:xfrm flipH="1">
                <a:off x="2287" y="1356"/>
                <a:ext cx="9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 name="Line 206"/>
            <p:cNvSpPr>
              <a:spLocks noChangeShapeType="1"/>
            </p:cNvSpPr>
            <p:nvPr/>
          </p:nvSpPr>
          <p:spPr bwMode="auto">
            <a:xfrm>
              <a:off x="2287" y="2904"/>
              <a:ext cx="1" cy="1"/>
            </a:xfrm>
            <a:prstGeom prst="line">
              <a:avLst/>
            </a:prstGeom>
            <a:noFill/>
            <a:ln w="6">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207"/>
            <p:cNvSpPr>
              <a:spLocks noChangeShapeType="1"/>
            </p:cNvSpPr>
            <p:nvPr/>
          </p:nvSpPr>
          <p:spPr bwMode="auto">
            <a:xfrm>
              <a:off x="2287" y="1356"/>
              <a:ext cx="1" cy="154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208"/>
            <p:cNvSpPr>
              <a:spLocks noChangeShapeType="1"/>
            </p:cNvSpPr>
            <p:nvPr/>
          </p:nvSpPr>
          <p:spPr bwMode="auto">
            <a:xfrm flipH="1">
              <a:off x="914" y="2133"/>
              <a:ext cx="1373"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209"/>
            <p:cNvSpPr>
              <a:spLocks noChangeShapeType="1"/>
            </p:cNvSpPr>
            <p:nvPr/>
          </p:nvSpPr>
          <p:spPr bwMode="auto">
            <a:xfrm flipH="1" flipV="1">
              <a:off x="914" y="2979"/>
              <a:ext cx="407"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210"/>
            <p:cNvSpPr>
              <a:spLocks noChangeShapeType="1"/>
            </p:cNvSpPr>
            <p:nvPr/>
          </p:nvSpPr>
          <p:spPr bwMode="auto">
            <a:xfrm>
              <a:off x="914" y="2133"/>
              <a:ext cx="1" cy="845"/>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211"/>
            <p:cNvSpPr>
              <a:spLocks noChangeShapeType="1"/>
            </p:cNvSpPr>
            <p:nvPr/>
          </p:nvSpPr>
          <p:spPr bwMode="auto">
            <a:xfrm flipH="1" flipV="1">
              <a:off x="4669" y="3189"/>
              <a:ext cx="246"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212"/>
            <p:cNvSpPr>
              <a:spLocks noChangeShapeType="1"/>
            </p:cNvSpPr>
            <p:nvPr/>
          </p:nvSpPr>
          <p:spPr bwMode="auto">
            <a:xfrm flipH="1">
              <a:off x="4669" y="3257"/>
              <a:ext cx="311"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213"/>
            <p:cNvSpPr>
              <a:spLocks noChangeShapeType="1"/>
            </p:cNvSpPr>
            <p:nvPr/>
          </p:nvSpPr>
          <p:spPr bwMode="auto">
            <a:xfrm>
              <a:off x="4669" y="3188"/>
              <a:ext cx="1" cy="6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214"/>
            <p:cNvSpPr>
              <a:spLocks noChangeShapeType="1"/>
            </p:cNvSpPr>
            <p:nvPr/>
          </p:nvSpPr>
          <p:spPr bwMode="auto">
            <a:xfrm flipH="1" flipV="1">
              <a:off x="4544" y="3121"/>
              <a:ext cx="118"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215"/>
            <p:cNvSpPr>
              <a:spLocks noChangeShapeType="1"/>
            </p:cNvSpPr>
            <p:nvPr/>
          </p:nvSpPr>
          <p:spPr bwMode="auto">
            <a:xfrm flipH="1" flipV="1">
              <a:off x="4544" y="3223"/>
              <a:ext cx="119"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216"/>
            <p:cNvSpPr>
              <a:spLocks noChangeShapeType="1"/>
            </p:cNvSpPr>
            <p:nvPr/>
          </p:nvSpPr>
          <p:spPr bwMode="auto">
            <a:xfrm>
              <a:off x="4544" y="3120"/>
              <a:ext cx="1" cy="102"/>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217"/>
            <p:cNvSpPr>
              <a:spLocks noChangeShapeType="1"/>
            </p:cNvSpPr>
            <p:nvPr/>
          </p:nvSpPr>
          <p:spPr bwMode="auto">
            <a:xfrm flipH="1" flipV="1">
              <a:off x="4408" y="3172"/>
              <a:ext cx="14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218"/>
            <p:cNvSpPr>
              <a:spLocks noChangeShapeType="1"/>
            </p:cNvSpPr>
            <p:nvPr/>
          </p:nvSpPr>
          <p:spPr bwMode="auto">
            <a:xfrm flipH="1" flipV="1">
              <a:off x="4408" y="3331"/>
              <a:ext cx="218"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219"/>
            <p:cNvSpPr>
              <a:spLocks noChangeShapeType="1"/>
            </p:cNvSpPr>
            <p:nvPr/>
          </p:nvSpPr>
          <p:spPr bwMode="auto">
            <a:xfrm>
              <a:off x="4408" y="3171"/>
              <a:ext cx="1" cy="159"/>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220"/>
            <p:cNvSpPr>
              <a:spLocks noChangeShapeType="1"/>
            </p:cNvSpPr>
            <p:nvPr/>
          </p:nvSpPr>
          <p:spPr bwMode="auto">
            <a:xfrm flipH="1" flipV="1">
              <a:off x="4302" y="3257"/>
              <a:ext cx="108"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221"/>
            <p:cNvSpPr>
              <a:spLocks noChangeShapeType="1"/>
            </p:cNvSpPr>
            <p:nvPr/>
          </p:nvSpPr>
          <p:spPr bwMode="auto">
            <a:xfrm flipH="1" flipV="1">
              <a:off x="4300" y="3399"/>
              <a:ext cx="742" cy="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222"/>
            <p:cNvSpPr>
              <a:spLocks noChangeShapeType="1"/>
            </p:cNvSpPr>
            <p:nvPr/>
          </p:nvSpPr>
          <p:spPr bwMode="auto">
            <a:xfrm>
              <a:off x="4300" y="3259"/>
              <a:ext cx="2" cy="140"/>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223"/>
            <p:cNvSpPr>
              <a:spLocks noChangeShapeType="1"/>
            </p:cNvSpPr>
            <p:nvPr/>
          </p:nvSpPr>
          <p:spPr bwMode="auto">
            <a:xfrm flipH="1">
              <a:off x="3824" y="3471"/>
              <a:ext cx="323"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224"/>
            <p:cNvSpPr>
              <a:spLocks noChangeShapeType="1"/>
            </p:cNvSpPr>
            <p:nvPr/>
          </p:nvSpPr>
          <p:spPr bwMode="auto">
            <a:xfrm flipH="1" flipV="1">
              <a:off x="3824" y="3540"/>
              <a:ext cx="1256" cy="2"/>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225"/>
            <p:cNvSpPr>
              <a:spLocks noChangeShapeType="1"/>
            </p:cNvSpPr>
            <p:nvPr/>
          </p:nvSpPr>
          <p:spPr bwMode="auto">
            <a:xfrm>
              <a:off x="3824" y="3471"/>
              <a:ext cx="1" cy="68"/>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226"/>
            <p:cNvSpPr>
              <a:spLocks noChangeShapeType="1"/>
            </p:cNvSpPr>
            <p:nvPr/>
          </p:nvSpPr>
          <p:spPr bwMode="auto">
            <a:xfrm flipH="1">
              <a:off x="3186" y="3327"/>
              <a:ext cx="1117"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227"/>
            <p:cNvSpPr>
              <a:spLocks noChangeShapeType="1"/>
            </p:cNvSpPr>
            <p:nvPr/>
          </p:nvSpPr>
          <p:spPr bwMode="auto">
            <a:xfrm flipH="1" flipV="1">
              <a:off x="3183" y="3506"/>
              <a:ext cx="642"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228"/>
            <p:cNvSpPr>
              <a:spLocks noChangeShapeType="1"/>
            </p:cNvSpPr>
            <p:nvPr/>
          </p:nvSpPr>
          <p:spPr bwMode="auto">
            <a:xfrm>
              <a:off x="3183" y="3324"/>
              <a:ext cx="1" cy="18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229"/>
            <p:cNvSpPr>
              <a:spLocks noChangeShapeType="1"/>
            </p:cNvSpPr>
            <p:nvPr/>
          </p:nvSpPr>
          <p:spPr bwMode="auto">
            <a:xfrm flipH="1">
              <a:off x="1572" y="3046"/>
              <a:ext cx="1118"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230"/>
            <p:cNvSpPr>
              <a:spLocks noChangeShapeType="1"/>
            </p:cNvSpPr>
            <p:nvPr/>
          </p:nvSpPr>
          <p:spPr bwMode="auto">
            <a:xfrm flipH="1">
              <a:off x="1572" y="3415"/>
              <a:ext cx="161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Line 231"/>
            <p:cNvSpPr>
              <a:spLocks noChangeShapeType="1"/>
            </p:cNvSpPr>
            <p:nvPr/>
          </p:nvSpPr>
          <p:spPr bwMode="auto">
            <a:xfrm>
              <a:off x="1572" y="3046"/>
              <a:ext cx="1" cy="369"/>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232"/>
            <p:cNvSpPr>
              <a:spLocks noChangeShapeType="1"/>
            </p:cNvSpPr>
            <p:nvPr/>
          </p:nvSpPr>
          <p:spPr bwMode="auto">
            <a:xfrm flipH="1">
              <a:off x="551" y="2552"/>
              <a:ext cx="363"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Line 233"/>
            <p:cNvSpPr>
              <a:spLocks noChangeShapeType="1"/>
            </p:cNvSpPr>
            <p:nvPr/>
          </p:nvSpPr>
          <p:spPr bwMode="auto">
            <a:xfrm flipH="1">
              <a:off x="551" y="3233"/>
              <a:ext cx="1021" cy="1"/>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234"/>
            <p:cNvSpPr>
              <a:spLocks noChangeShapeType="1"/>
            </p:cNvSpPr>
            <p:nvPr/>
          </p:nvSpPr>
          <p:spPr bwMode="auto">
            <a:xfrm>
              <a:off x="557" y="2544"/>
              <a:ext cx="2" cy="682"/>
            </a:xfrm>
            <a:prstGeom prst="line">
              <a:avLst/>
            </a:prstGeom>
            <a:noFill/>
            <a:ln w="6">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54" name="Straight Connector 53"/>
          <p:cNvCxnSpPr/>
          <p:nvPr/>
        </p:nvCxnSpPr>
        <p:spPr>
          <a:xfrm>
            <a:off x="47332405" y="15555327"/>
            <a:ext cx="1082530" cy="0"/>
          </a:xfrm>
          <a:prstGeom prst="line">
            <a:avLst/>
          </a:prstGeom>
          <a:noFill/>
          <a:ln w="6">
            <a:solidFill>
              <a:schemeClr val="tx1"/>
            </a:solidFill>
            <a:prstDash val="solid"/>
            <a:round/>
            <a:headEnd/>
            <a:tailEnd/>
          </a:ln>
        </p:spPr>
      </p:cxnSp>
      <p:cxnSp>
        <p:nvCxnSpPr>
          <p:cNvPr id="55" name="Straight Connector 54"/>
          <p:cNvCxnSpPr/>
          <p:nvPr/>
        </p:nvCxnSpPr>
        <p:spPr>
          <a:xfrm>
            <a:off x="44937222" y="15560471"/>
            <a:ext cx="896470" cy="542"/>
          </a:xfrm>
          <a:prstGeom prst="line">
            <a:avLst/>
          </a:prstGeom>
          <a:noFill/>
          <a:ln w="6">
            <a:solidFill>
              <a:schemeClr val="tx1"/>
            </a:solidFill>
            <a:prstDash val="solid"/>
            <a:round/>
            <a:headEnd/>
            <a:tailEnd/>
          </a:ln>
        </p:spPr>
      </p:cxnSp>
      <p:sp>
        <p:nvSpPr>
          <p:cNvPr id="279" name="Rectangle 278"/>
          <p:cNvSpPr/>
          <p:nvPr/>
        </p:nvSpPr>
        <p:spPr>
          <a:xfrm>
            <a:off x="35001200" y="7848600"/>
            <a:ext cx="6172200" cy="67818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35143768" y="8240047"/>
            <a:ext cx="2524432" cy="1323439"/>
          </a:xfrm>
          <a:prstGeom prst="rect">
            <a:avLst/>
          </a:prstGeom>
          <a:noFill/>
        </p:spPr>
        <p:txBody>
          <a:bodyPr wrap="square" rtlCol="0">
            <a:spAutoFit/>
          </a:bodyPr>
          <a:lstStyle/>
          <a:p>
            <a:pPr algn="just"/>
            <a:r>
              <a:rPr lang="en-US" sz="1600" b="1" dirty="0" smtClean="0">
                <a:latin typeface="Arial Narrow" pitchFamily="34" charset="0"/>
              </a:rPr>
              <a:t>Figure 2.</a:t>
            </a:r>
            <a:r>
              <a:rPr lang="en-US" sz="1600" dirty="0" smtClean="0">
                <a:latin typeface="Arial Narrow" pitchFamily="34" charset="0"/>
              </a:rPr>
              <a:t> Principal coordinate plot of 44 ‘Raleigh’ and five ‘Palmetto’ samples for the first two </a:t>
            </a:r>
            <a:r>
              <a:rPr lang="en-US" sz="1600" dirty="0" err="1" smtClean="0">
                <a:latin typeface="Arial Narrow" pitchFamily="34" charset="0"/>
              </a:rPr>
              <a:t>eigenvalues</a:t>
            </a:r>
            <a:r>
              <a:rPr lang="en-US" sz="1600" dirty="0" smtClean="0">
                <a:latin typeface="Arial Narrow" pitchFamily="34" charset="0"/>
              </a:rPr>
              <a:t> estimated with 779 AFLP loci. </a:t>
            </a:r>
            <a:endParaRPr lang="en-US" sz="1600" dirty="0">
              <a:latin typeface="Arial Narrow" pitchFamily="34" charset="0"/>
            </a:endParaRPr>
          </a:p>
        </p:txBody>
      </p:sp>
      <p:sp>
        <p:nvSpPr>
          <p:cNvPr id="439" name="Text Box 8802"/>
          <p:cNvSpPr txBox="1">
            <a:spLocks noChangeArrowheads="1"/>
          </p:cNvSpPr>
          <p:nvPr/>
        </p:nvSpPr>
        <p:spPr bwMode="auto">
          <a:xfrm>
            <a:off x="41605200" y="7061200"/>
            <a:ext cx="7467600" cy="7788090"/>
          </a:xfrm>
          <a:prstGeom prst="rect">
            <a:avLst/>
          </a:prstGeom>
          <a:noFill/>
          <a:ln w="9525">
            <a:noFill/>
            <a:miter lim="800000"/>
            <a:headEnd/>
            <a:tailEnd/>
          </a:ln>
          <a:effectLst/>
        </p:spPr>
        <p:txBody>
          <a:bodyPr wrap="square" lIns="121917" tIns="60958" rIns="121917" bIns="60958">
            <a:spAutoFit/>
          </a:bodyPr>
          <a:lstStyle/>
          <a:p>
            <a:pPr marL="461422" indent="-461422" algn="just">
              <a:lnSpc>
                <a:spcPct val="130000"/>
              </a:lnSpc>
            </a:pPr>
            <a:endParaRPr lang="en-US" sz="2700" b="1" dirty="0" smtClean="0">
              <a:latin typeface="Arial Narrow" pitchFamily="34" charset="0"/>
              <a:sym typeface="Symbol" pitchFamily="18" charset="2"/>
            </a:endParaRPr>
          </a:p>
          <a:p>
            <a:pPr marL="461422" indent="-461422" algn="just">
              <a:lnSpc>
                <a:spcPct val="130000"/>
              </a:lnSpc>
              <a:buFont typeface="Arial Narrow" pitchFamily="34" charset="0"/>
              <a:buChar char="◊"/>
            </a:pPr>
            <a:r>
              <a:rPr lang="en-US" sz="3600" dirty="0" smtClean="0">
                <a:latin typeface="Arial Narrow" pitchFamily="34" charset="0"/>
                <a:sym typeface="Symbol" pitchFamily="18" charset="2"/>
              </a:rPr>
              <a:t>The first two </a:t>
            </a:r>
            <a:r>
              <a:rPr lang="en-US" sz="3600" dirty="0" err="1" smtClean="0">
                <a:latin typeface="Arial Narrow" pitchFamily="34" charset="0"/>
                <a:sym typeface="Symbol" pitchFamily="18" charset="2"/>
              </a:rPr>
              <a:t>eigenvalues</a:t>
            </a:r>
            <a:r>
              <a:rPr lang="en-US" sz="3600" dirty="0" smtClean="0">
                <a:latin typeface="Arial Narrow" pitchFamily="34" charset="0"/>
                <a:sym typeface="Symbol" pitchFamily="18" charset="2"/>
              </a:rPr>
              <a:t> accounted for 97% of the variation, with the first and second axis explaining 94.6% and 2. 5% of the variation, respectively.  The PCO plot of the first two </a:t>
            </a:r>
            <a:r>
              <a:rPr lang="en-US" sz="3600" dirty="0" err="1" smtClean="0">
                <a:latin typeface="Arial Narrow" pitchFamily="34" charset="0"/>
                <a:sym typeface="Symbol" pitchFamily="18" charset="2"/>
              </a:rPr>
              <a:t>eigenvalues</a:t>
            </a:r>
            <a:r>
              <a:rPr lang="en-US" sz="3600" dirty="0" smtClean="0">
                <a:latin typeface="Arial Narrow" pitchFamily="34" charset="0"/>
                <a:sym typeface="Symbol" pitchFamily="18" charset="2"/>
              </a:rPr>
              <a:t> showed clear separation of samples in two distinct groups. It is important to remark that outlying samples were more distantly related to Raleigh than samples of cultivar ‘Palmetto’. </a:t>
            </a:r>
          </a:p>
        </p:txBody>
      </p:sp>
      <p:sp>
        <p:nvSpPr>
          <p:cNvPr id="440" name="Text Box 8802"/>
          <p:cNvSpPr txBox="1">
            <a:spLocks noChangeArrowheads="1"/>
          </p:cNvSpPr>
          <p:nvPr/>
        </p:nvSpPr>
        <p:spPr bwMode="auto">
          <a:xfrm>
            <a:off x="34645600" y="14514288"/>
            <a:ext cx="6400800" cy="7788090"/>
          </a:xfrm>
          <a:prstGeom prst="rect">
            <a:avLst/>
          </a:prstGeom>
          <a:noFill/>
          <a:ln w="9525">
            <a:noFill/>
            <a:miter lim="800000"/>
            <a:headEnd/>
            <a:tailEnd/>
          </a:ln>
          <a:effectLst/>
        </p:spPr>
        <p:txBody>
          <a:bodyPr wrap="square" lIns="121917" tIns="60958" rIns="121917" bIns="60958">
            <a:spAutoFit/>
          </a:bodyPr>
          <a:lstStyle/>
          <a:p>
            <a:pPr marL="461422" indent="-461422" algn="just">
              <a:lnSpc>
                <a:spcPct val="130000"/>
              </a:lnSpc>
            </a:pPr>
            <a:endParaRPr lang="en-US" sz="2700" b="1" dirty="0" smtClean="0">
              <a:latin typeface="Arial Narrow" pitchFamily="34" charset="0"/>
              <a:sym typeface="Symbol" pitchFamily="18" charset="2"/>
            </a:endParaRPr>
          </a:p>
          <a:p>
            <a:pPr marL="461422" indent="-461422" algn="just">
              <a:lnSpc>
                <a:spcPct val="130000"/>
              </a:lnSpc>
              <a:buFont typeface="Arial Narrow" pitchFamily="34" charset="0"/>
              <a:buChar char="◊"/>
            </a:pPr>
            <a:r>
              <a:rPr lang="en-US" sz="3600" dirty="0" smtClean="0">
                <a:latin typeface="Arial Narrow" pitchFamily="34" charset="0"/>
                <a:sym typeface="Symbol" pitchFamily="18" charset="2"/>
              </a:rPr>
              <a:t>Relationships obtained from the NJ methods were similar to those from UPGMA. Results from the cluster analysis coincided for the most part with those of PCO. A significant amount of variation was observed among samples of  ‘Raleigh’. Most samples fell into one major cluster which included all three  “true”  samples.   Fifteen</a:t>
            </a:r>
          </a:p>
        </p:txBody>
      </p:sp>
      <p:sp>
        <p:nvSpPr>
          <p:cNvPr id="441" name="Text Box 941"/>
          <p:cNvSpPr txBox="1">
            <a:spLocks noChangeArrowheads="1"/>
          </p:cNvSpPr>
          <p:nvPr/>
        </p:nvSpPr>
        <p:spPr bwMode="auto">
          <a:xfrm>
            <a:off x="34899600" y="24651705"/>
            <a:ext cx="14342533" cy="6610332"/>
          </a:xfrm>
          <a:prstGeom prst="rect">
            <a:avLst/>
          </a:prstGeom>
          <a:noFill/>
          <a:ln w="9525">
            <a:noFill/>
            <a:miter lim="800000"/>
            <a:headEnd/>
            <a:tailEnd/>
          </a:ln>
          <a:effectLst/>
        </p:spPr>
        <p:txBody>
          <a:bodyPr wrap="square" lIns="121917" tIns="60958" rIns="121917" bIns="60958">
            <a:spAutoFit/>
          </a:bodyPr>
          <a:lstStyle/>
          <a:p>
            <a:pPr marL="461422" indent="-461422" algn="ctr">
              <a:lnSpc>
                <a:spcPct val="130000"/>
              </a:lnSpc>
              <a:spcBef>
                <a:spcPct val="25000"/>
              </a:spcBef>
              <a:spcAft>
                <a:spcPts val="800"/>
              </a:spcAft>
            </a:pPr>
            <a:r>
              <a:rPr lang="en-US" sz="4000" b="1" dirty="0" smtClean="0">
                <a:latin typeface="Arial Narrow" pitchFamily="34" charset="0"/>
              </a:rPr>
              <a:t>ON GOING WORK</a:t>
            </a:r>
          </a:p>
          <a:p>
            <a:pPr marL="461422" indent="-461422" algn="just">
              <a:lnSpc>
                <a:spcPct val="130000"/>
              </a:lnSpc>
              <a:spcBef>
                <a:spcPts val="0"/>
              </a:spcBef>
              <a:spcAft>
                <a:spcPts val="0"/>
              </a:spcAft>
            </a:pPr>
            <a:endParaRPr lang="en-US" sz="1200" b="1" dirty="0">
              <a:latin typeface="Arial Narrow" pitchFamily="34" charset="0"/>
            </a:endParaRPr>
          </a:p>
          <a:p>
            <a:pPr algn="just">
              <a:lnSpc>
                <a:spcPct val="130000"/>
              </a:lnSpc>
              <a:spcBef>
                <a:spcPts val="0"/>
              </a:spcBef>
              <a:spcAft>
                <a:spcPts val="0"/>
              </a:spcAft>
              <a:buFont typeface="Symbol"/>
              <a:buChar char="à"/>
            </a:pPr>
            <a:r>
              <a:rPr lang="en-US" sz="4000" dirty="0" smtClean="0"/>
              <a:t> </a:t>
            </a:r>
            <a:r>
              <a:rPr lang="en-US" sz="3600" dirty="0" smtClean="0">
                <a:latin typeface="Arial Narrow" pitchFamily="34" charset="0"/>
              </a:rPr>
              <a:t>SRAP fingerprints have been generated and are currently being scored. </a:t>
            </a:r>
          </a:p>
          <a:p>
            <a:pPr algn="just">
              <a:lnSpc>
                <a:spcPct val="130000"/>
              </a:lnSpc>
              <a:spcBef>
                <a:spcPts val="0"/>
              </a:spcBef>
              <a:spcAft>
                <a:spcPts val="0"/>
              </a:spcAft>
              <a:buFont typeface="Symbol"/>
              <a:buChar char="à"/>
            </a:pPr>
            <a:r>
              <a:rPr lang="en-US" sz="3600" dirty="0" smtClean="0">
                <a:latin typeface="Arial Narrow" pitchFamily="34" charset="0"/>
              </a:rPr>
              <a:t> Additional samples of ‘Raleigh’ from North Carolina, Louisiana, and Florida have been collected and will be added to the study. </a:t>
            </a:r>
          </a:p>
          <a:p>
            <a:pPr algn="just">
              <a:lnSpc>
                <a:spcPct val="130000"/>
              </a:lnSpc>
              <a:spcBef>
                <a:spcPts val="0"/>
              </a:spcBef>
              <a:spcAft>
                <a:spcPts val="0"/>
              </a:spcAft>
              <a:buFont typeface="Symbol"/>
              <a:buChar char="à"/>
            </a:pPr>
            <a:r>
              <a:rPr lang="en-US" sz="3600" dirty="0" smtClean="0">
                <a:latin typeface="Arial Narrow" pitchFamily="34" charset="0"/>
              </a:rPr>
              <a:t> Morphological data on leaf length and width, </a:t>
            </a:r>
            <a:r>
              <a:rPr lang="en-US" sz="3600" dirty="0" err="1" smtClean="0">
                <a:latin typeface="Arial Narrow" pitchFamily="34" charset="0"/>
              </a:rPr>
              <a:t>internode</a:t>
            </a:r>
            <a:r>
              <a:rPr lang="en-US" sz="3600" dirty="0" smtClean="0">
                <a:latin typeface="Arial Narrow" pitchFamily="34" charset="0"/>
              </a:rPr>
              <a:t> length, and </a:t>
            </a:r>
            <a:r>
              <a:rPr lang="en-US" sz="3600" dirty="0" err="1" smtClean="0">
                <a:latin typeface="Arial Narrow" pitchFamily="34" charset="0"/>
              </a:rPr>
              <a:t>stolon</a:t>
            </a:r>
            <a:r>
              <a:rPr lang="en-US" sz="3600" dirty="0" smtClean="0">
                <a:latin typeface="Arial Narrow" pitchFamily="34" charset="0"/>
              </a:rPr>
              <a:t> length will be collected from all samples is order to: 1) determine if there are significant differences in plant morphology among samples, and 2) correlate molecular and morphological differences.</a:t>
            </a:r>
          </a:p>
        </p:txBody>
      </p:sp>
      <p:sp>
        <p:nvSpPr>
          <p:cNvPr id="442" name="Text Box 8802"/>
          <p:cNvSpPr txBox="1">
            <a:spLocks noChangeArrowheads="1"/>
          </p:cNvSpPr>
          <p:nvPr/>
        </p:nvSpPr>
        <p:spPr bwMode="auto">
          <a:xfrm>
            <a:off x="35102793" y="21568104"/>
            <a:ext cx="14144177" cy="2746710"/>
          </a:xfrm>
          <a:prstGeom prst="rect">
            <a:avLst/>
          </a:prstGeom>
          <a:noFill/>
          <a:ln w="9525">
            <a:noFill/>
            <a:miter lim="800000"/>
            <a:headEnd/>
            <a:tailEnd/>
          </a:ln>
          <a:effectLst/>
        </p:spPr>
        <p:txBody>
          <a:bodyPr wrap="square" lIns="121917" tIns="60958" rIns="121917" bIns="60958">
            <a:spAutoFit/>
          </a:bodyPr>
          <a:lstStyle/>
          <a:p>
            <a:pPr algn="just">
              <a:lnSpc>
                <a:spcPct val="130000"/>
              </a:lnSpc>
            </a:pPr>
            <a:endParaRPr lang="en-US" sz="2700" b="1" dirty="0" smtClean="0">
              <a:latin typeface="Arial Narrow" pitchFamily="34" charset="0"/>
              <a:sym typeface="Symbol" pitchFamily="18" charset="2"/>
            </a:endParaRPr>
          </a:p>
          <a:p>
            <a:pPr algn="just">
              <a:lnSpc>
                <a:spcPct val="130000"/>
              </a:lnSpc>
            </a:pPr>
            <a:r>
              <a:rPr lang="en-US" sz="3600" dirty="0" smtClean="0">
                <a:latin typeface="Arial Narrow" pitchFamily="34" charset="0"/>
                <a:sym typeface="Symbol" pitchFamily="18" charset="2"/>
              </a:rPr>
              <a:t>samples clustered separately falling into two sub-clusters and individual branches. Some of those separated from the main cluster further than Palmetto samples. All Palmetto samples were tightly clustered together in one group.  </a:t>
            </a:r>
          </a:p>
        </p:txBody>
      </p:sp>
      <p:pic>
        <p:nvPicPr>
          <p:cNvPr id="443" name="Picture 442" descr="CENTERE_VectorRGB.gif"/>
          <p:cNvPicPr>
            <a:picLocks noChangeAspect="1"/>
          </p:cNvPicPr>
          <p:nvPr/>
        </p:nvPicPr>
        <p:blipFill>
          <a:blip r:embed="rId4" cstate="print"/>
          <a:stretch>
            <a:fillRect/>
          </a:stretch>
        </p:blipFill>
        <p:spPr>
          <a:xfrm>
            <a:off x="42937113" y="35814777"/>
            <a:ext cx="8167687" cy="2590023"/>
          </a:xfrm>
          <a:prstGeom prst="rect">
            <a:avLst/>
          </a:prstGeom>
        </p:spPr>
      </p:pic>
      <p:graphicFrame>
        <p:nvGraphicFramePr>
          <p:cNvPr id="444" name="Table 443"/>
          <p:cNvGraphicFramePr>
            <a:graphicFrameLocks noGrp="1"/>
          </p:cNvGraphicFramePr>
          <p:nvPr/>
        </p:nvGraphicFramePr>
        <p:xfrm>
          <a:off x="9998074" y="23152108"/>
          <a:ext cx="6132288" cy="13373098"/>
        </p:xfrm>
        <a:graphic>
          <a:graphicData uri="http://schemas.openxmlformats.org/drawingml/2006/table">
            <a:tbl>
              <a:tblPr/>
              <a:tblGrid>
                <a:gridCol w="325691"/>
                <a:gridCol w="651380"/>
                <a:gridCol w="1200403"/>
                <a:gridCol w="753741"/>
                <a:gridCol w="2344971"/>
                <a:gridCol w="856102"/>
              </a:tblGrid>
              <a:tr h="505048">
                <a:tc gridSpan="6">
                  <a:txBody>
                    <a:bodyPr/>
                    <a:lstStyle/>
                    <a:p>
                      <a:pPr algn="l" fontAlgn="b"/>
                      <a:r>
                        <a:rPr lang="en-US" sz="1600" b="1" i="0" u="none" strike="noStrike" dirty="0" smtClean="0">
                          <a:solidFill>
                            <a:srgbClr val="000000"/>
                          </a:solidFill>
                          <a:latin typeface="Arial Narrow" pitchFamily="34" charset="0"/>
                        </a:rPr>
                        <a:t>  Table </a:t>
                      </a:r>
                      <a:r>
                        <a:rPr lang="en-US" sz="1600" b="1" i="0" u="none" strike="noStrike" dirty="0">
                          <a:solidFill>
                            <a:srgbClr val="000000"/>
                          </a:solidFill>
                          <a:latin typeface="Arial Narrow" pitchFamily="34" charset="0"/>
                        </a:rPr>
                        <a:t>1</a:t>
                      </a:r>
                      <a:r>
                        <a:rPr lang="en-US" sz="1600" b="0" i="0" u="none" strike="noStrike" dirty="0">
                          <a:solidFill>
                            <a:srgbClr val="000000"/>
                          </a:solidFill>
                          <a:latin typeface="Arial Narrow" pitchFamily="34" charset="0"/>
                        </a:rPr>
                        <a:t>. List of samples used  in assessment of molecular variability within </a:t>
                      </a:r>
                      <a:endParaRPr lang="en-US" sz="1600" b="0" i="0" u="none" strike="noStrike" dirty="0" smtClean="0">
                        <a:solidFill>
                          <a:srgbClr val="000000"/>
                        </a:solidFill>
                        <a:latin typeface="Arial Narrow" pitchFamily="34" charset="0"/>
                      </a:endParaRPr>
                    </a:p>
                    <a:p>
                      <a:pPr algn="l" fontAlgn="b"/>
                      <a:r>
                        <a:rPr lang="en-US" sz="1600" b="0" i="0" u="none" strike="noStrike" dirty="0" smtClean="0">
                          <a:solidFill>
                            <a:srgbClr val="000000"/>
                          </a:solidFill>
                          <a:latin typeface="Arial Narrow" pitchFamily="34" charset="0"/>
                        </a:rPr>
                        <a:t>  cultivars 'Raleigh</a:t>
                      </a:r>
                      <a:r>
                        <a:rPr lang="en-US" sz="1600" b="0" i="0" u="none" strike="noStrike" dirty="0">
                          <a:solidFill>
                            <a:srgbClr val="000000"/>
                          </a:solidFill>
                          <a:latin typeface="Arial Narrow" pitchFamily="34" charset="0"/>
                        </a:rPr>
                        <a:t>' and 'Palmetto'. </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7361">
                <a:tc>
                  <a:txBody>
                    <a:bodyPr/>
                    <a:lstStyle/>
                    <a:p>
                      <a:pPr algn="ctr" fontAlgn="b"/>
                      <a:r>
                        <a:rPr lang="en-US" sz="1600" b="0" i="0" u="none" strike="noStrike" dirty="0" smtClean="0">
                          <a:solidFill>
                            <a:srgbClr val="000000"/>
                          </a:solidFill>
                          <a:latin typeface="Arial Narrow" pitchFamily="34" charset="0"/>
                        </a:rPr>
                        <a:t> No</a:t>
                      </a:r>
                      <a:r>
                        <a:rPr lang="en-US" sz="1600" b="0" i="0" u="none" strike="noStrike" dirty="0">
                          <a:solidFill>
                            <a:srgbClr val="000000"/>
                          </a:solidFill>
                          <a:latin typeface="Arial Narrow" pitchFamily="34" charset="0"/>
                        </a:rPr>
                        <a:t>.</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latin typeface="Arial Narrow" pitchFamily="34" charset="0"/>
                        </a:rPr>
                        <a:t>Code</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latin typeface="Arial Narrow" pitchFamily="34" charset="0"/>
                        </a:rPr>
                        <a:t>State</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latin typeface="Arial Narrow" pitchFamily="34" charset="0"/>
                        </a:rPr>
                        <a:t>Cultivar</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a:solidFill>
                            <a:srgbClr val="000000"/>
                          </a:solidFill>
                          <a:latin typeface="Arial Narrow" pitchFamily="34" charset="0"/>
                        </a:rPr>
                        <a:t>Source</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b="0" i="0" u="none" strike="noStrike" dirty="0" err="1">
                          <a:solidFill>
                            <a:srgbClr val="000000"/>
                          </a:solidFill>
                          <a:latin typeface="Arial Narrow" pitchFamily="34" charset="0"/>
                        </a:rPr>
                        <a:t>Acq</a:t>
                      </a:r>
                      <a:r>
                        <a:rPr lang="en-US" sz="1600" b="0" i="0" u="none" strike="noStrike" dirty="0">
                          <a:solidFill>
                            <a:srgbClr val="000000"/>
                          </a:solidFill>
                          <a:latin typeface="Arial Narrow" pitchFamily="34" charset="0"/>
                        </a:rPr>
                        <a:t>. Mode</a:t>
                      </a: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7361">
                <a:tc>
                  <a:txBody>
                    <a:bodyPr/>
                    <a:lstStyle/>
                    <a:p>
                      <a:pPr algn="r" fontAlgn="b"/>
                      <a:r>
                        <a:rPr lang="en-US" sz="1600" b="0" i="0" u="none" strike="noStrike">
                          <a:solidFill>
                            <a:srgbClr val="000000"/>
                          </a:solidFill>
                          <a:latin typeface="Arial Narrow" pitchFamily="34" charset="0"/>
                        </a:rPr>
                        <a:t>1</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001</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002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003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004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5</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005</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6</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007</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7</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008</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8</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009</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9</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010</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 </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Bayer Crop Science</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10</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011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smtClean="0">
                          <a:solidFill>
                            <a:srgbClr val="000000"/>
                          </a:solidFill>
                          <a:latin typeface="Arial Narrow" pitchFamily="34" charset="0"/>
                        </a:rPr>
                        <a:t>NCSU</a:t>
                      </a:r>
                      <a:endParaRPr lang="en-US" sz="16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012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smtClean="0">
                          <a:solidFill>
                            <a:srgbClr val="000000"/>
                          </a:solidFill>
                          <a:latin typeface="Arial Narrow" pitchFamily="34" charset="0"/>
                        </a:rPr>
                        <a:t>NCSU</a:t>
                      </a:r>
                      <a:endParaRPr lang="en-US" sz="16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NC 013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smtClean="0">
                          <a:solidFill>
                            <a:srgbClr val="000000"/>
                          </a:solidFill>
                          <a:latin typeface="Arial Narrow" pitchFamily="34" charset="0"/>
                        </a:rPr>
                        <a:t>NCSU</a:t>
                      </a:r>
                      <a:endParaRPr lang="en-US" sz="16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SC 001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South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SC 002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South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15</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SC 003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South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16</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SC 004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South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17</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SC 005</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South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18</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SC 006</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South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19</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SC 007</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South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20</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001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002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003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004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005</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25</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006</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26</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007</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27</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008</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28</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009</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29</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010</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30</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015</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35</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016</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36</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017</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37</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018</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38</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019</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39</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020</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40</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021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TX 022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Texas A &amp; M University</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LA 001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Lousiana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LA 002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Lousiana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FL 001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Florida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Raleigh</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45</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PT 001</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Palmetto</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46</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PT 002</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Palmetto</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47</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PT 003</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Palmetto</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Bayer Crop Science</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48</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PT 004</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North Carolina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Palmetto</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Sod Farm</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Collection</a:t>
                      </a:r>
                    </a:p>
                  </a:txBody>
                  <a:tcPr marL="9525" marR="9525" marT="9525" marB="0" anchor="b">
                    <a:lnL>
                      <a:noFill/>
                    </a:lnL>
                    <a:lnR>
                      <a:noFill/>
                    </a:lnR>
                    <a:lnT>
                      <a:noFill/>
                    </a:lnT>
                    <a:lnB>
                      <a:noFill/>
                    </a:lnB>
                    <a:solidFill>
                      <a:schemeClr val="bg1"/>
                    </a:solidFill>
                  </a:tcPr>
                </a:tc>
              </a:tr>
              <a:tr h="257361">
                <a:tc>
                  <a:txBody>
                    <a:bodyPr/>
                    <a:lstStyle/>
                    <a:p>
                      <a:pPr algn="r" fontAlgn="b"/>
                      <a:r>
                        <a:rPr lang="en-US" sz="1600" b="0" i="0" u="none" strike="noStrike">
                          <a:solidFill>
                            <a:srgbClr val="000000"/>
                          </a:solidFill>
                          <a:latin typeface="Arial Narrow" pitchFamily="34" charset="0"/>
                        </a:rPr>
                        <a:t>49</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PT 006</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Florida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Palmetto</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a:solidFill>
                            <a:srgbClr val="000000"/>
                          </a:solidFill>
                          <a:latin typeface="Arial Narrow" pitchFamily="34" charset="0"/>
                        </a:rPr>
                        <a:t>University of Florida</a:t>
                      </a:r>
                    </a:p>
                  </a:txBody>
                  <a:tcPr marL="9525" marR="9525" marT="9525" marB="0" anchor="b">
                    <a:lnL>
                      <a:noFill/>
                    </a:lnL>
                    <a:lnR>
                      <a:noFill/>
                    </a:lnR>
                    <a:lnT>
                      <a:noFill/>
                    </a:lnT>
                    <a:lnB>
                      <a:noFill/>
                    </a:lnB>
                    <a:solidFill>
                      <a:schemeClr val="bg1"/>
                    </a:solidFill>
                  </a:tcPr>
                </a:tc>
                <a:tc>
                  <a:txBody>
                    <a:bodyPr/>
                    <a:lstStyle/>
                    <a:p>
                      <a:pPr algn="l" fontAlgn="b"/>
                      <a:r>
                        <a:rPr lang="en-US" sz="1600" b="0" i="0" u="none" strike="noStrike" dirty="0">
                          <a:solidFill>
                            <a:srgbClr val="000000"/>
                          </a:solidFill>
                          <a:latin typeface="Arial Narrow" pitchFamily="34" charset="0"/>
                        </a:rPr>
                        <a:t>FedEx</a:t>
                      </a:r>
                    </a:p>
                  </a:txBody>
                  <a:tcPr marL="9525" marR="9525" marT="9525" marB="0" anchor="b">
                    <a:lnL>
                      <a:noFill/>
                    </a:lnL>
                    <a:lnR>
                      <a:noFill/>
                    </a:lnR>
                    <a:lnT>
                      <a:noFill/>
                    </a:lnT>
                    <a:lnB>
                      <a:noFill/>
                    </a:lnB>
                    <a:solidFill>
                      <a:schemeClr val="bg1"/>
                    </a:solidFill>
                  </a:tcPr>
                </a:tc>
              </a:tr>
            </a:tbl>
          </a:graphicData>
        </a:graphic>
      </p:graphicFrame>
      <p:sp>
        <p:nvSpPr>
          <p:cNvPr id="449" name="TextBox 448"/>
          <p:cNvSpPr txBox="1"/>
          <p:nvPr/>
        </p:nvSpPr>
        <p:spPr>
          <a:xfrm>
            <a:off x="6121400" y="21590000"/>
            <a:ext cx="5834098" cy="707886"/>
          </a:xfrm>
          <a:prstGeom prst="rect">
            <a:avLst/>
          </a:prstGeom>
          <a:noFill/>
        </p:spPr>
        <p:txBody>
          <a:bodyPr wrap="none" rtlCol="0">
            <a:spAutoFit/>
          </a:bodyPr>
          <a:lstStyle/>
          <a:p>
            <a:r>
              <a:rPr lang="en-US" sz="4000" b="1" dirty="0" smtClean="0">
                <a:latin typeface="Arial Narrow" pitchFamily="34" charset="0"/>
                <a:sym typeface="Symbol" pitchFamily="18" charset="2"/>
              </a:rPr>
              <a:t>MATERIALS AND METHODS</a:t>
            </a:r>
          </a:p>
        </p:txBody>
      </p:sp>
      <p:sp>
        <p:nvSpPr>
          <p:cNvPr id="450" name="Text Box 8802"/>
          <p:cNvSpPr txBox="1">
            <a:spLocks noChangeArrowheads="1"/>
          </p:cNvSpPr>
          <p:nvPr/>
        </p:nvSpPr>
        <p:spPr bwMode="auto">
          <a:xfrm>
            <a:off x="18338800" y="6580193"/>
            <a:ext cx="14249400" cy="8405374"/>
          </a:xfrm>
          <a:prstGeom prst="rect">
            <a:avLst/>
          </a:prstGeom>
          <a:noFill/>
          <a:ln w="9525">
            <a:noFill/>
            <a:miter lim="800000"/>
            <a:headEnd/>
            <a:tailEnd/>
          </a:ln>
          <a:effectLst/>
        </p:spPr>
        <p:txBody>
          <a:bodyPr wrap="square" lIns="121917" tIns="60958" rIns="121917" bIns="60958">
            <a:spAutoFit/>
          </a:bodyPr>
          <a:lstStyle/>
          <a:p>
            <a:pPr marL="461422" indent="-461422" algn="just">
              <a:lnSpc>
                <a:spcPct val="130000"/>
              </a:lnSpc>
            </a:pPr>
            <a:endParaRPr lang="en-US" sz="2700" b="1" dirty="0" smtClean="0">
              <a:latin typeface="Arial Narrow" pitchFamily="34" charset="0"/>
              <a:sym typeface="Symbol" pitchFamily="18" charset="2"/>
            </a:endParaRPr>
          </a:p>
          <a:p>
            <a:pPr marL="461422" indent="-461422" algn="just">
              <a:lnSpc>
                <a:spcPct val="130000"/>
              </a:lnSpc>
            </a:pPr>
            <a:endParaRPr lang="en-US" sz="2700" b="1" dirty="0" smtClean="0">
              <a:latin typeface="Arial Narrow" pitchFamily="34" charset="0"/>
              <a:sym typeface="Symbol" pitchFamily="18" charset="2"/>
            </a:endParaRPr>
          </a:p>
          <a:p>
            <a:pPr marL="461422" indent="-461422" algn="just">
              <a:lnSpc>
                <a:spcPct val="130000"/>
              </a:lnSpc>
              <a:spcBef>
                <a:spcPts val="0"/>
              </a:spcBef>
              <a:spcAft>
                <a:spcPts val="0"/>
              </a:spcAft>
              <a:buFont typeface="Arial Narrow" pitchFamily="34" charset="0"/>
              <a:buChar char="◊"/>
            </a:pPr>
            <a:r>
              <a:rPr lang="en-US" sz="3600" dirty="0" smtClean="0">
                <a:latin typeface="Arial Narrow" pitchFamily="34" charset="0"/>
                <a:sym typeface="Symbol" pitchFamily="18" charset="2"/>
              </a:rPr>
              <a:t> DNA extraction were performed according to (1).  Four leaves were collected from each plant and bulked for extraction .</a:t>
            </a:r>
          </a:p>
          <a:p>
            <a:pPr marL="461422" indent="-461422" algn="just">
              <a:lnSpc>
                <a:spcPct val="130000"/>
              </a:lnSpc>
              <a:spcBef>
                <a:spcPts val="0"/>
              </a:spcBef>
              <a:spcAft>
                <a:spcPts val="0"/>
              </a:spcAft>
              <a:buFont typeface="Arial Narrow" pitchFamily="34" charset="0"/>
              <a:buChar char="◊"/>
            </a:pPr>
            <a:r>
              <a:rPr lang="en-US" sz="3600" dirty="0" smtClean="0">
                <a:latin typeface="Arial Narrow" pitchFamily="34" charset="0"/>
                <a:sym typeface="Symbol" pitchFamily="18" charset="2"/>
              </a:rPr>
              <a:t>AFLP reactions were performed according to (2). Bands were scored as binary data in AFLP-</a:t>
            </a:r>
            <a:r>
              <a:rPr lang="en-US" sz="3600" dirty="0" err="1" smtClean="0">
                <a:latin typeface="Arial Narrow" pitchFamily="34" charset="0"/>
                <a:sym typeface="Symbol" pitchFamily="18" charset="2"/>
              </a:rPr>
              <a:t>Quantar</a:t>
            </a:r>
            <a:r>
              <a:rPr lang="en-US" sz="3600" dirty="0" smtClean="0">
                <a:latin typeface="Arial Narrow" pitchFamily="34" charset="0"/>
                <a:sym typeface="Symbol" pitchFamily="18" charset="2"/>
              </a:rPr>
              <a:t> 1.0.</a:t>
            </a:r>
          </a:p>
          <a:p>
            <a:pPr marL="461422" indent="-461422" algn="just">
              <a:lnSpc>
                <a:spcPct val="130000"/>
              </a:lnSpc>
              <a:spcBef>
                <a:spcPts val="0"/>
              </a:spcBef>
              <a:spcAft>
                <a:spcPts val="0"/>
              </a:spcAft>
              <a:buFont typeface="Arial Narrow" pitchFamily="34" charset="0"/>
              <a:buChar char="◊"/>
            </a:pPr>
            <a:r>
              <a:rPr lang="en-US" sz="3600" dirty="0" smtClean="0">
                <a:latin typeface="Arial Narrow" pitchFamily="34" charset="0"/>
                <a:sym typeface="Symbol" pitchFamily="18" charset="2"/>
              </a:rPr>
              <a:t>A Dice (3) genetic distance matrix was calculated in </a:t>
            </a:r>
            <a:r>
              <a:rPr lang="en-US" sz="3600" dirty="0" err="1" smtClean="0">
                <a:latin typeface="Arial Narrow" pitchFamily="34" charset="0"/>
                <a:sym typeface="Symbol" pitchFamily="18" charset="2"/>
              </a:rPr>
              <a:t>NTSYSpc</a:t>
            </a:r>
            <a:r>
              <a:rPr lang="en-US" sz="3600" dirty="0" smtClean="0">
                <a:latin typeface="Arial Narrow" pitchFamily="34" charset="0"/>
                <a:sym typeface="Symbol" pitchFamily="18" charset="2"/>
              </a:rPr>
              <a:t> v 2.2 (4) and used to construct </a:t>
            </a:r>
            <a:r>
              <a:rPr lang="en-US" sz="3600" dirty="0" err="1" smtClean="0">
                <a:latin typeface="Arial Narrow" pitchFamily="34" charset="0"/>
                <a:sym typeface="Symbol" pitchFamily="18" charset="2"/>
              </a:rPr>
              <a:t>dendograms</a:t>
            </a:r>
            <a:r>
              <a:rPr lang="en-US" sz="3600" dirty="0" smtClean="0">
                <a:latin typeface="Arial Narrow" pitchFamily="34" charset="0"/>
                <a:sym typeface="Symbol" pitchFamily="18" charset="2"/>
              </a:rPr>
              <a:t> using the UPGMA (5) and NJ (6) methods, and to perform a principal coordinate analysis (PCO).</a:t>
            </a:r>
          </a:p>
          <a:p>
            <a:pPr marL="461422" indent="-461422" algn="just">
              <a:lnSpc>
                <a:spcPct val="130000"/>
              </a:lnSpc>
              <a:spcBef>
                <a:spcPts val="0"/>
              </a:spcBef>
              <a:spcAft>
                <a:spcPts val="0"/>
              </a:spcAft>
              <a:buFont typeface="Arial Narrow" pitchFamily="34" charset="0"/>
              <a:buChar char="◊"/>
            </a:pPr>
            <a:r>
              <a:rPr lang="en-US" sz="3600" dirty="0" smtClean="0">
                <a:latin typeface="Arial Narrow" pitchFamily="34" charset="0"/>
                <a:sym typeface="Symbol" pitchFamily="18" charset="2"/>
              </a:rPr>
              <a:t>An analysis of molecular variance (AMOVA) was performed in </a:t>
            </a:r>
            <a:r>
              <a:rPr lang="en-US" sz="3600" dirty="0" err="1" smtClean="0">
                <a:latin typeface="Arial Narrow" pitchFamily="34" charset="0"/>
                <a:sym typeface="Symbol" pitchFamily="18" charset="2"/>
              </a:rPr>
              <a:t>Arlequin</a:t>
            </a:r>
            <a:r>
              <a:rPr lang="en-US" sz="3600" dirty="0" smtClean="0">
                <a:latin typeface="Arial Narrow" pitchFamily="34" charset="0"/>
                <a:sym typeface="Symbol" pitchFamily="18" charset="2"/>
              </a:rPr>
              <a:t> v 2.001 (7) to partition variation among and within states.</a:t>
            </a:r>
          </a:p>
          <a:p>
            <a:pPr marL="461422" indent="-461422" algn="just">
              <a:lnSpc>
                <a:spcPct val="130000"/>
              </a:lnSpc>
              <a:buFont typeface="Arial Narrow" pitchFamily="34" charset="0"/>
              <a:buChar char="◊"/>
            </a:pPr>
            <a:endParaRPr lang="en-US" sz="3600" dirty="0" smtClean="0">
              <a:latin typeface="Arial Narrow" pitchFamily="34" charset="0"/>
              <a:sym typeface="Symbol" pitchFamily="18" charset="2"/>
            </a:endParaRPr>
          </a:p>
        </p:txBody>
      </p:sp>
      <p:sp>
        <p:nvSpPr>
          <p:cNvPr id="8" name="Rectangle 3"/>
          <p:cNvSpPr>
            <a:spLocks noChangeArrowheads="1"/>
          </p:cNvSpPr>
          <p:nvPr/>
        </p:nvSpPr>
        <p:spPr bwMode="auto">
          <a:xfrm>
            <a:off x="762000" y="863599"/>
            <a:ext cx="49784000" cy="5384801"/>
          </a:xfrm>
          <a:prstGeom prst="rect">
            <a:avLst/>
          </a:prstGeom>
          <a:solidFill>
            <a:schemeClr val="tx1"/>
          </a:solidFill>
          <a:ln w="9525">
            <a:noFill/>
            <a:miter lim="800000"/>
            <a:headEnd/>
            <a:tailEnd/>
          </a:ln>
          <a:effectLst/>
        </p:spPr>
        <p:txBody>
          <a:bodyPr wrap="none" lIns="121917" tIns="60958" rIns="121917" bIns="60958" anchor="ctr"/>
          <a:lstStyle/>
          <a:p>
            <a:pPr algn="ctr"/>
            <a:endParaRPr lang="en-US" sz="12800" dirty="0">
              <a:solidFill>
                <a:schemeClr val="bg1"/>
              </a:solidFill>
              <a:latin typeface="Arial Narrow" pitchFamily="34" charset="0"/>
            </a:endParaRPr>
          </a:p>
        </p:txBody>
      </p:sp>
      <p:sp>
        <p:nvSpPr>
          <p:cNvPr id="12" name="Text Box 5"/>
          <p:cNvSpPr txBox="1">
            <a:spLocks noChangeArrowheads="1"/>
          </p:cNvSpPr>
          <p:nvPr/>
        </p:nvSpPr>
        <p:spPr bwMode="auto">
          <a:xfrm>
            <a:off x="-660400" y="457200"/>
            <a:ext cx="50783068" cy="5794724"/>
          </a:xfrm>
          <a:prstGeom prst="rect">
            <a:avLst/>
          </a:prstGeom>
          <a:noFill/>
          <a:ln w="9525">
            <a:noFill/>
            <a:miter lim="800000"/>
            <a:headEnd/>
            <a:tailEnd/>
          </a:ln>
          <a:effectLst/>
        </p:spPr>
        <p:txBody>
          <a:bodyPr wrap="square" lIns="121917" tIns="60958" rIns="121917" bIns="60958">
            <a:spAutoFit/>
          </a:bodyPr>
          <a:lstStyle/>
          <a:p>
            <a:pPr algn="r">
              <a:lnSpc>
                <a:spcPct val="160000"/>
              </a:lnSpc>
            </a:pPr>
            <a:r>
              <a:rPr lang="en-US" sz="8000" b="1" dirty="0" smtClean="0">
                <a:solidFill>
                  <a:schemeClr val="bg1"/>
                </a:solidFill>
                <a:latin typeface="Arial Narrow" pitchFamily="34" charset="0"/>
              </a:rPr>
              <a:t>Assessment of Molecular Variability within St. </a:t>
            </a:r>
            <a:r>
              <a:rPr lang="en-US" sz="8000" b="1" dirty="0" err="1" smtClean="0">
                <a:solidFill>
                  <a:schemeClr val="bg1"/>
                </a:solidFill>
                <a:latin typeface="Arial Narrow" pitchFamily="34" charset="0"/>
              </a:rPr>
              <a:t>Augustinegrass</a:t>
            </a:r>
            <a:r>
              <a:rPr lang="en-US" sz="8000" b="1" dirty="0" smtClean="0">
                <a:solidFill>
                  <a:schemeClr val="bg1"/>
                </a:solidFill>
                <a:latin typeface="Arial Narrow" pitchFamily="34" charset="0"/>
              </a:rPr>
              <a:t> Cultivar ‘Raleigh’ using AFLP and SRAP markers</a:t>
            </a:r>
            <a:endParaRPr lang="en-US" sz="8000" b="1" dirty="0">
              <a:solidFill>
                <a:schemeClr val="bg1"/>
              </a:solidFill>
              <a:latin typeface="Arial Narrow" pitchFamily="34" charset="0"/>
            </a:endParaRPr>
          </a:p>
          <a:p>
            <a:pPr algn="r">
              <a:lnSpc>
                <a:spcPct val="160000"/>
              </a:lnSpc>
            </a:pPr>
            <a:r>
              <a:rPr lang="en-US" sz="8000" dirty="0" smtClean="0">
                <a:solidFill>
                  <a:schemeClr val="bg1"/>
                </a:solidFill>
                <a:latin typeface="Arial Narrow" pitchFamily="34" charset="0"/>
              </a:rPr>
              <a:t>Susana R</a:t>
            </a:r>
            <a:r>
              <a:rPr lang="en-US" sz="8000" dirty="0">
                <a:solidFill>
                  <a:schemeClr val="bg1"/>
                </a:solidFill>
                <a:latin typeface="Arial Narrow" pitchFamily="34" charset="0"/>
              </a:rPr>
              <a:t>. </a:t>
            </a:r>
            <a:r>
              <a:rPr lang="en-US" sz="8000" dirty="0" smtClean="0">
                <a:solidFill>
                  <a:schemeClr val="bg1"/>
                </a:solidFill>
                <a:latin typeface="Arial Narrow" pitchFamily="34" charset="0"/>
              </a:rPr>
              <a:t>Milla-Lewis</a:t>
            </a:r>
            <a:r>
              <a:rPr lang="en-US" sz="8000" baseline="30000" dirty="0" smtClean="0">
                <a:solidFill>
                  <a:schemeClr val="bg1"/>
                </a:solidFill>
                <a:latin typeface="Arial Narrow" pitchFamily="34" charset="0"/>
              </a:rPr>
              <a:t>1</a:t>
            </a:r>
            <a:r>
              <a:rPr lang="en-US" sz="8000" dirty="0" smtClean="0">
                <a:solidFill>
                  <a:schemeClr val="bg1"/>
                </a:solidFill>
                <a:latin typeface="Arial Narrow" pitchFamily="34" charset="0"/>
              </a:rPr>
              <a:t>, </a:t>
            </a:r>
            <a:r>
              <a:rPr lang="en-US" sz="8000" dirty="0" err="1" smtClean="0">
                <a:solidFill>
                  <a:schemeClr val="bg1"/>
                </a:solidFill>
                <a:latin typeface="Arial Narrow" pitchFamily="34" charset="0"/>
              </a:rPr>
              <a:t>Xue</a:t>
            </a:r>
            <a:r>
              <a:rPr lang="en-US" sz="8000" dirty="0" smtClean="0">
                <a:solidFill>
                  <a:schemeClr val="bg1"/>
                </a:solidFill>
                <a:latin typeface="Arial Narrow" pitchFamily="34" charset="0"/>
              </a:rPr>
              <a:t> Lin</a:t>
            </a:r>
            <a:r>
              <a:rPr lang="en-US" sz="8000" baseline="30000" dirty="0" smtClean="0">
                <a:solidFill>
                  <a:schemeClr val="bg1"/>
                </a:solidFill>
                <a:latin typeface="Arial Narrow" pitchFamily="34" charset="0"/>
              </a:rPr>
              <a:t>1</a:t>
            </a:r>
            <a:r>
              <a:rPr lang="en-US" sz="8000" dirty="0" smtClean="0">
                <a:solidFill>
                  <a:schemeClr val="bg1"/>
                </a:solidFill>
                <a:latin typeface="Arial Narrow" pitchFamily="34" charset="0"/>
              </a:rPr>
              <a:t>, </a:t>
            </a:r>
            <a:r>
              <a:rPr lang="en-US" sz="8000" dirty="0" err="1" smtClean="0">
                <a:solidFill>
                  <a:schemeClr val="bg1"/>
                </a:solidFill>
                <a:latin typeface="Arial Narrow" pitchFamily="34" charset="0"/>
              </a:rPr>
              <a:t>M.Carolina</a:t>
            </a:r>
            <a:r>
              <a:rPr lang="en-US" sz="8000" dirty="0" smtClean="0">
                <a:solidFill>
                  <a:schemeClr val="bg1"/>
                </a:solidFill>
                <a:latin typeface="Arial Narrow" pitchFamily="34" charset="0"/>
              </a:rPr>
              <a:t> Zuleta</a:t>
            </a:r>
            <a:r>
              <a:rPr lang="en-US" sz="8000" baseline="30000" dirty="0" smtClean="0">
                <a:solidFill>
                  <a:schemeClr val="bg1"/>
                </a:solidFill>
                <a:latin typeface="Arial Narrow" pitchFamily="34" charset="0"/>
              </a:rPr>
              <a:t>1</a:t>
            </a:r>
            <a:r>
              <a:rPr lang="en-US" sz="8000" dirty="0" smtClean="0">
                <a:solidFill>
                  <a:schemeClr val="bg1"/>
                </a:solidFill>
                <a:latin typeface="Arial Narrow" pitchFamily="34" charset="0"/>
              </a:rPr>
              <a:t>, Ambika Chandra</a:t>
            </a:r>
            <a:r>
              <a:rPr lang="en-US" sz="8000" baseline="30000" dirty="0" smtClean="0">
                <a:solidFill>
                  <a:schemeClr val="bg1"/>
                </a:solidFill>
                <a:latin typeface="Arial Narrow" pitchFamily="34" charset="0"/>
              </a:rPr>
              <a:t>2</a:t>
            </a:r>
            <a:r>
              <a:rPr lang="en-US" sz="8000" dirty="0" smtClean="0">
                <a:solidFill>
                  <a:schemeClr val="bg1"/>
                </a:solidFill>
                <a:latin typeface="Arial Narrow" pitchFamily="34" charset="0"/>
              </a:rPr>
              <a:t>, Kevin E. Kenworthy</a:t>
            </a:r>
            <a:r>
              <a:rPr lang="en-US" sz="8000" baseline="30000" dirty="0" smtClean="0">
                <a:solidFill>
                  <a:schemeClr val="bg1"/>
                </a:solidFill>
                <a:latin typeface="Arial Narrow" pitchFamily="34" charset="0"/>
              </a:rPr>
              <a:t>3</a:t>
            </a:r>
            <a:r>
              <a:rPr lang="en-US" sz="8000" dirty="0" smtClean="0">
                <a:solidFill>
                  <a:schemeClr val="bg1"/>
                </a:solidFill>
                <a:latin typeface="Arial Narrow" pitchFamily="34" charset="0"/>
              </a:rPr>
              <a:t> and Matthew M. Martin</a:t>
            </a:r>
            <a:r>
              <a:rPr lang="en-US" sz="8000" baseline="30000" dirty="0" smtClean="0">
                <a:solidFill>
                  <a:schemeClr val="bg1"/>
                </a:solidFill>
                <a:latin typeface="Arial Narrow" pitchFamily="34" charset="0"/>
              </a:rPr>
              <a:t>1</a:t>
            </a:r>
          </a:p>
          <a:p>
            <a:pPr algn="r">
              <a:lnSpc>
                <a:spcPct val="160000"/>
              </a:lnSpc>
            </a:pPr>
            <a:r>
              <a:rPr lang="en-US" sz="6600" baseline="30000" dirty="0" smtClean="0">
                <a:solidFill>
                  <a:schemeClr val="bg1"/>
                </a:solidFill>
                <a:latin typeface="Arial Narrow" pitchFamily="34" charset="0"/>
              </a:rPr>
              <a:t>1</a:t>
            </a:r>
            <a:r>
              <a:rPr lang="en-US" sz="6600" dirty="0" smtClean="0">
                <a:solidFill>
                  <a:schemeClr val="bg1"/>
                </a:solidFill>
                <a:latin typeface="Arial Narrow" pitchFamily="34" charset="0"/>
              </a:rPr>
              <a:t>Dept.</a:t>
            </a:r>
            <a:r>
              <a:rPr lang="en-US" sz="6600" b="1" dirty="0" smtClean="0">
                <a:latin typeface="Arial Narrow" pitchFamily="34" charset="0"/>
              </a:rPr>
              <a:t> </a:t>
            </a:r>
            <a:r>
              <a:rPr lang="en-US" sz="6600" dirty="0">
                <a:solidFill>
                  <a:schemeClr val="bg1"/>
                </a:solidFill>
                <a:latin typeface="Arial Narrow" pitchFamily="34" charset="0"/>
              </a:rPr>
              <a:t>of</a:t>
            </a:r>
            <a:r>
              <a:rPr lang="en-US" sz="6600" b="1" dirty="0">
                <a:solidFill>
                  <a:schemeClr val="bg1"/>
                </a:solidFill>
                <a:latin typeface="Arial Narrow" pitchFamily="34" charset="0"/>
              </a:rPr>
              <a:t> </a:t>
            </a:r>
            <a:r>
              <a:rPr lang="en-US" sz="6600" dirty="0">
                <a:solidFill>
                  <a:schemeClr val="bg1"/>
                </a:solidFill>
                <a:latin typeface="Arial Narrow" pitchFamily="34" charset="0"/>
              </a:rPr>
              <a:t>Crop Science, </a:t>
            </a:r>
            <a:r>
              <a:rPr lang="en-US" sz="6600" dirty="0" smtClean="0">
                <a:solidFill>
                  <a:schemeClr val="bg1"/>
                </a:solidFill>
                <a:latin typeface="Arial Narrow" pitchFamily="34" charset="0"/>
              </a:rPr>
              <a:t>North Carolina State University. </a:t>
            </a:r>
            <a:r>
              <a:rPr lang="en-US" sz="6600" baseline="30000" dirty="0" smtClean="0">
                <a:solidFill>
                  <a:schemeClr val="bg1"/>
                </a:solidFill>
                <a:latin typeface="Arial Narrow" pitchFamily="34" charset="0"/>
              </a:rPr>
              <a:t>2</a:t>
            </a:r>
            <a:r>
              <a:rPr lang="en-US" sz="6600" dirty="0" smtClean="0">
                <a:solidFill>
                  <a:schemeClr val="bg1"/>
                </a:solidFill>
                <a:latin typeface="Arial Narrow" pitchFamily="34" charset="0"/>
              </a:rPr>
              <a:t>Crop and Soil Sciences, Texas </a:t>
            </a:r>
            <a:r>
              <a:rPr lang="en-US" sz="6600" dirty="0" err="1" smtClean="0">
                <a:solidFill>
                  <a:schemeClr val="bg1"/>
                </a:solidFill>
                <a:latin typeface="Arial Narrow" pitchFamily="34" charset="0"/>
              </a:rPr>
              <a:t>AgriLife</a:t>
            </a:r>
            <a:r>
              <a:rPr lang="en-US" sz="6600" dirty="0" smtClean="0">
                <a:solidFill>
                  <a:schemeClr val="bg1"/>
                </a:solidFill>
                <a:latin typeface="Arial Narrow" pitchFamily="34" charset="0"/>
              </a:rPr>
              <a:t> Research. </a:t>
            </a:r>
            <a:r>
              <a:rPr lang="en-US" sz="6600" baseline="30000" dirty="0" smtClean="0">
                <a:solidFill>
                  <a:schemeClr val="bg1"/>
                </a:solidFill>
                <a:latin typeface="Arial Narrow" pitchFamily="34" charset="0"/>
              </a:rPr>
              <a:t>3</a:t>
            </a:r>
            <a:r>
              <a:rPr lang="en-US" sz="6600" dirty="0" smtClean="0">
                <a:solidFill>
                  <a:schemeClr val="bg1"/>
                </a:solidFill>
                <a:latin typeface="Arial Narrow" pitchFamily="34" charset="0"/>
              </a:rPr>
              <a:t>Agronomy Dept., University of Florida </a:t>
            </a:r>
            <a:endParaRPr lang="en-US" sz="6600" dirty="0">
              <a:solidFill>
                <a:schemeClr val="bg1"/>
              </a:solidFill>
              <a:latin typeface="Arial Narrow" pitchFamily="34" charset="0"/>
            </a:endParaRPr>
          </a:p>
        </p:txBody>
      </p:sp>
      <p:pic>
        <p:nvPicPr>
          <p:cNvPr id="451" name="Picture 450" descr="BlockSTURF_whiteBig.gif"/>
          <p:cNvPicPr>
            <a:picLocks noChangeAspect="1"/>
          </p:cNvPicPr>
          <p:nvPr/>
        </p:nvPicPr>
        <p:blipFill>
          <a:blip r:embed="rId5" cstate="print"/>
          <a:stretch>
            <a:fillRect/>
          </a:stretch>
        </p:blipFill>
        <p:spPr>
          <a:xfrm>
            <a:off x="1270000" y="1346200"/>
            <a:ext cx="3440317" cy="4343400"/>
          </a:xfrm>
          <a:prstGeom prst="rect">
            <a:avLst/>
          </a:prstGeom>
        </p:spPr>
      </p:pic>
      <p:grpSp>
        <p:nvGrpSpPr>
          <p:cNvPr id="453" name="Group 452"/>
          <p:cNvGrpSpPr/>
          <p:nvPr/>
        </p:nvGrpSpPr>
        <p:grpSpPr>
          <a:xfrm>
            <a:off x="37833300" y="7915276"/>
            <a:ext cx="3048000" cy="6677024"/>
            <a:chOff x="3390900" y="228600"/>
            <a:chExt cx="1906116" cy="6287988"/>
          </a:xfrm>
        </p:grpSpPr>
        <p:sp>
          <p:nvSpPr>
            <p:cNvPr id="454" name="Rectangle 6"/>
            <p:cNvSpPr>
              <a:spLocks noChangeArrowheads="1"/>
            </p:cNvSpPr>
            <p:nvPr/>
          </p:nvSpPr>
          <p:spPr bwMode="auto">
            <a:xfrm>
              <a:off x="4029075" y="419100"/>
              <a:ext cx="1085850" cy="5753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 name="Rectangle 7"/>
            <p:cNvSpPr>
              <a:spLocks noChangeArrowheads="1"/>
            </p:cNvSpPr>
            <p:nvPr/>
          </p:nvSpPr>
          <p:spPr bwMode="auto">
            <a:xfrm>
              <a:off x="4029075" y="419100"/>
              <a:ext cx="1076325" cy="5743575"/>
            </a:xfrm>
            <a:prstGeom prst="rect">
              <a:avLst/>
            </a:prstGeom>
            <a:no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 name="Rectangle 12"/>
            <p:cNvSpPr>
              <a:spLocks noChangeArrowheads="1"/>
            </p:cNvSpPr>
            <p:nvPr/>
          </p:nvSpPr>
          <p:spPr bwMode="auto">
            <a:xfrm>
              <a:off x="4419600" y="6362700"/>
              <a:ext cx="28052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Dim-1</a:t>
              </a:r>
              <a:endParaRPr kumimoji="0" lang="en-US" sz="1800" b="0" i="0" u="none" strike="noStrike" cap="none" normalizeH="0" baseline="0" smtClean="0">
                <a:ln>
                  <a:noFill/>
                </a:ln>
                <a:solidFill>
                  <a:schemeClr val="tx1"/>
                </a:solidFill>
                <a:effectLst/>
                <a:latin typeface="Arial Narrow" pitchFamily="34" charset="0"/>
              </a:endParaRPr>
            </a:p>
          </p:txBody>
        </p:sp>
        <p:sp>
          <p:nvSpPr>
            <p:cNvPr id="457" name="Line 13"/>
            <p:cNvSpPr>
              <a:spLocks noChangeShapeType="1"/>
            </p:cNvSpPr>
            <p:nvPr/>
          </p:nvSpPr>
          <p:spPr bwMode="auto">
            <a:xfrm>
              <a:off x="4029075" y="6162675"/>
              <a:ext cx="1076325"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58" name="Line 14"/>
            <p:cNvSpPr>
              <a:spLocks noChangeShapeType="1"/>
            </p:cNvSpPr>
            <p:nvPr/>
          </p:nvSpPr>
          <p:spPr bwMode="auto">
            <a:xfrm>
              <a:off x="4029075" y="6162675"/>
              <a:ext cx="1588" cy="762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59" name="Rectangle 15"/>
            <p:cNvSpPr>
              <a:spLocks noChangeArrowheads="1"/>
            </p:cNvSpPr>
            <p:nvPr/>
          </p:nvSpPr>
          <p:spPr bwMode="auto">
            <a:xfrm>
              <a:off x="3952875" y="6238875"/>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0.90</a:t>
              </a:r>
              <a:endParaRPr kumimoji="0" lang="en-US" sz="1800" b="0" i="0" u="none" strike="noStrike" cap="none" normalizeH="0" baseline="0" smtClean="0">
                <a:ln>
                  <a:noFill/>
                </a:ln>
                <a:solidFill>
                  <a:schemeClr val="tx1"/>
                </a:solidFill>
                <a:effectLst/>
                <a:latin typeface="Arial Narrow" pitchFamily="34" charset="0"/>
              </a:endParaRPr>
            </a:p>
          </p:txBody>
        </p:sp>
        <p:sp>
          <p:nvSpPr>
            <p:cNvPr id="460" name="Line 16"/>
            <p:cNvSpPr>
              <a:spLocks noChangeShapeType="1"/>
            </p:cNvSpPr>
            <p:nvPr/>
          </p:nvSpPr>
          <p:spPr bwMode="auto">
            <a:xfrm>
              <a:off x="4295775" y="6162675"/>
              <a:ext cx="1588" cy="762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61" name="Rectangle 17"/>
            <p:cNvSpPr>
              <a:spLocks noChangeArrowheads="1"/>
            </p:cNvSpPr>
            <p:nvPr/>
          </p:nvSpPr>
          <p:spPr bwMode="auto">
            <a:xfrm>
              <a:off x="4219575" y="6238875"/>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0.93</a:t>
              </a:r>
              <a:endParaRPr kumimoji="0" lang="en-US" sz="1800" b="0" i="0" u="none" strike="noStrike" cap="none" normalizeH="0" baseline="0" smtClean="0">
                <a:ln>
                  <a:noFill/>
                </a:ln>
                <a:solidFill>
                  <a:schemeClr val="tx1"/>
                </a:solidFill>
                <a:effectLst/>
                <a:latin typeface="Arial Narrow" pitchFamily="34" charset="0"/>
              </a:endParaRPr>
            </a:p>
          </p:txBody>
        </p:sp>
        <p:sp>
          <p:nvSpPr>
            <p:cNvPr id="462" name="Line 18"/>
            <p:cNvSpPr>
              <a:spLocks noChangeShapeType="1"/>
            </p:cNvSpPr>
            <p:nvPr/>
          </p:nvSpPr>
          <p:spPr bwMode="auto">
            <a:xfrm>
              <a:off x="4248150"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63" name="Line 19"/>
            <p:cNvSpPr>
              <a:spLocks noChangeShapeType="1"/>
            </p:cNvSpPr>
            <p:nvPr/>
          </p:nvSpPr>
          <p:spPr bwMode="auto">
            <a:xfrm>
              <a:off x="4191000"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64" name="Line 20"/>
            <p:cNvSpPr>
              <a:spLocks noChangeShapeType="1"/>
            </p:cNvSpPr>
            <p:nvPr/>
          </p:nvSpPr>
          <p:spPr bwMode="auto">
            <a:xfrm>
              <a:off x="4133850"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65" name="Line 21"/>
            <p:cNvSpPr>
              <a:spLocks noChangeShapeType="1"/>
            </p:cNvSpPr>
            <p:nvPr/>
          </p:nvSpPr>
          <p:spPr bwMode="auto">
            <a:xfrm>
              <a:off x="4086225"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66" name="Line 22"/>
            <p:cNvSpPr>
              <a:spLocks noChangeShapeType="1"/>
            </p:cNvSpPr>
            <p:nvPr/>
          </p:nvSpPr>
          <p:spPr bwMode="auto">
            <a:xfrm>
              <a:off x="4562475" y="6162675"/>
              <a:ext cx="1588" cy="762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67" name="Rectangle 23"/>
            <p:cNvSpPr>
              <a:spLocks noChangeArrowheads="1"/>
            </p:cNvSpPr>
            <p:nvPr/>
          </p:nvSpPr>
          <p:spPr bwMode="auto">
            <a:xfrm>
              <a:off x="4486275" y="6238875"/>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0.95</a:t>
              </a:r>
              <a:endParaRPr kumimoji="0" lang="en-US" sz="1800" b="0" i="0" u="none" strike="noStrike" cap="none" normalizeH="0" baseline="0" smtClean="0">
                <a:ln>
                  <a:noFill/>
                </a:ln>
                <a:solidFill>
                  <a:schemeClr val="tx1"/>
                </a:solidFill>
                <a:effectLst/>
                <a:latin typeface="Arial Narrow" pitchFamily="34" charset="0"/>
              </a:endParaRPr>
            </a:p>
          </p:txBody>
        </p:sp>
        <p:sp>
          <p:nvSpPr>
            <p:cNvPr id="468" name="Line 24"/>
            <p:cNvSpPr>
              <a:spLocks noChangeShapeType="1"/>
            </p:cNvSpPr>
            <p:nvPr/>
          </p:nvSpPr>
          <p:spPr bwMode="auto">
            <a:xfrm>
              <a:off x="4514850"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69" name="Line 25"/>
            <p:cNvSpPr>
              <a:spLocks noChangeShapeType="1"/>
            </p:cNvSpPr>
            <p:nvPr/>
          </p:nvSpPr>
          <p:spPr bwMode="auto">
            <a:xfrm>
              <a:off x="4457700"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70" name="Line 26"/>
            <p:cNvSpPr>
              <a:spLocks noChangeShapeType="1"/>
            </p:cNvSpPr>
            <p:nvPr/>
          </p:nvSpPr>
          <p:spPr bwMode="auto">
            <a:xfrm>
              <a:off x="4410075"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71" name="Line 27"/>
            <p:cNvSpPr>
              <a:spLocks noChangeShapeType="1"/>
            </p:cNvSpPr>
            <p:nvPr/>
          </p:nvSpPr>
          <p:spPr bwMode="auto">
            <a:xfrm>
              <a:off x="4352925"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72" name="Line 28"/>
            <p:cNvSpPr>
              <a:spLocks noChangeShapeType="1"/>
            </p:cNvSpPr>
            <p:nvPr/>
          </p:nvSpPr>
          <p:spPr bwMode="auto">
            <a:xfrm>
              <a:off x="4838700" y="6162675"/>
              <a:ext cx="1588" cy="762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73" name="Rectangle 29"/>
            <p:cNvSpPr>
              <a:spLocks noChangeArrowheads="1"/>
            </p:cNvSpPr>
            <p:nvPr/>
          </p:nvSpPr>
          <p:spPr bwMode="auto">
            <a:xfrm>
              <a:off x="4762500" y="6238875"/>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0.97</a:t>
              </a:r>
              <a:endParaRPr kumimoji="0" lang="en-US" sz="1800" b="0" i="0" u="none" strike="noStrike" cap="none" normalizeH="0" baseline="0" smtClean="0">
                <a:ln>
                  <a:noFill/>
                </a:ln>
                <a:solidFill>
                  <a:schemeClr val="tx1"/>
                </a:solidFill>
                <a:effectLst/>
                <a:latin typeface="Arial Narrow" pitchFamily="34" charset="0"/>
              </a:endParaRPr>
            </a:p>
          </p:txBody>
        </p:sp>
        <p:sp>
          <p:nvSpPr>
            <p:cNvPr id="474" name="Line 30"/>
            <p:cNvSpPr>
              <a:spLocks noChangeShapeType="1"/>
            </p:cNvSpPr>
            <p:nvPr/>
          </p:nvSpPr>
          <p:spPr bwMode="auto">
            <a:xfrm>
              <a:off x="4781550"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75" name="Line 31"/>
            <p:cNvSpPr>
              <a:spLocks noChangeShapeType="1"/>
            </p:cNvSpPr>
            <p:nvPr/>
          </p:nvSpPr>
          <p:spPr bwMode="auto">
            <a:xfrm>
              <a:off x="4724400"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76" name="Line 32"/>
            <p:cNvSpPr>
              <a:spLocks noChangeShapeType="1"/>
            </p:cNvSpPr>
            <p:nvPr/>
          </p:nvSpPr>
          <p:spPr bwMode="auto">
            <a:xfrm>
              <a:off x="4676775"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77" name="Line 33"/>
            <p:cNvSpPr>
              <a:spLocks noChangeShapeType="1"/>
            </p:cNvSpPr>
            <p:nvPr/>
          </p:nvSpPr>
          <p:spPr bwMode="auto">
            <a:xfrm>
              <a:off x="4619625"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78" name="Line 34"/>
            <p:cNvSpPr>
              <a:spLocks noChangeShapeType="1"/>
            </p:cNvSpPr>
            <p:nvPr/>
          </p:nvSpPr>
          <p:spPr bwMode="auto">
            <a:xfrm>
              <a:off x="5105400" y="6162675"/>
              <a:ext cx="1588" cy="762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79" name="Rectangle 35"/>
            <p:cNvSpPr>
              <a:spLocks noChangeArrowheads="1"/>
            </p:cNvSpPr>
            <p:nvPr/>
          </p:nvSpPr>
          <p:spPr bwMode="auto">
            <a:xfrm>
              <a:off x="5029200" y="6238875"/>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1.00</a:t>
              </a:r>
              <a:endParaRPr kumimoji="0" lang="en-US" sz="1800" b="0" i="0" u="none" strike="noStrike" cap="none" normalizeH="0" baseline="0" smtClean="0">
                <a:ln>
                  <a:noFill/>
                </a:ln>
                <a:solidFill>
                  <a:schemeClr val="tx1"/>
                </a:solidFill>
                <a:effectLst/>
                <a:latin typeface="Arial Narrow" pitchFamily="34" charset="0"/>
              </a:endParaRPr>
            </a:p>
          </p:txBody>
        </p:sp>
        <p:sp>
          <p:nvSpPr>
            <p:cNvPr id="480" name="Line 36"/>
            <p:cNvSpPr>
              <a:spLocks noChangeShapeType="1"/>
            </p:cNvSpPr>
            <p:nvPr/>
          </p:nvSpPr>
          <p:spPr bwMode="auto">
            <a:xfrm>
              <a:off x="5048250"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81" name="Line 37"/>
            <p:cNvSpPr>
              <a:spLocks noChangeShapeType="1"/>
            </p:cNvSpPr>
            <p:nvPr/>
          </p:nvSpPr>
          <p:spPr bwMode="auto">
            <a:xfrm>
              <a:off x="5000625"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82" name="Line 38"/>
            <p:cNvSpPr>
              <a:spLocks noChangeShapeType="1"/>
            </p:cNvSpPr>
            <p:nvPr/>
          </p:nvSpPr>
          <p:spPr bwMode="auto">
            <a:xfrm>
              <a:off x="4943475"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83" name="Line 39"/>
            <p:cNvSpPr>
              <a:spLocks noChangeShapeType="1"/>
            </p:cNvSpPr>
            <p:nvPr/>
          </p:nvSpPr>
          <p:spPr bwMode="auto">
            <a:xfrm>
              <a:off x="4886325" y="6162675"/>
              <a:ext cx="1588" cy="3810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84" name="Rectangle 40"/>
            <p:cNvSpPr>
              <a:spLocks noChangeArrowheads="1"/>
            </p:cNvSpPr>
            <p:nvPr/>
          </p:nvSpPr>
          <p:spPr bwMode="auto">
            <a:xfrm>
              <a:off x="3390900" y="3228975"/>
              <a:ext cx="28052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Dim-2</a:t>
              </a:r>
              <a:endParaRPr kumimoji="0" lang="en-US" sz="1800" b="0" i="0" u="none" strike="noStrike" cap="none" normalizeH="0" baseline="0" smtClean="0">
                <a:ln>
                  <a:noFill/>
                </a:ln>
                <a:solidFill>
                  <a:schemeClr val="tx1"/>
                </a:solidFill>
                <a:effectLst/>
                <a:latin typeface="Arial Narrow" pitchFamily="34" charset="0"/>
              </a:endParaRPr>
            </a:p>
          </p:txBody>
        </p:sp>
        <p:sp>
          <p:nvSpPr>
            <p:cNvPr id="485" name="Line 41"/>
            <p:cNvSpPr>
              <a:spLocks noChangeShapeType="1"/>
            </p:cNvSpPr>
            <p:nvPr/>
          </p:nvSpPr>
          <p:spPr bwMode="auto">
            <a:xfrm flipV="1">
              <a:off x="4029075" y="419100"/>
              <a:ext cx="1588" cy="5743575"/>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 name="Line 42"/>
            <p:cNvSpPr>
              <a:spLocks noChangeShapeType="1"/>
            </p:cNvSpPr>
            <p:nvPr/>
          </p:nvSpPr>
          <p:spPr bwMode="auto">
            <a:xfrm flipH="1">
              <a:off x="3952875" y="6162675"/>
              <a:ext cx="762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87" name="Rectangle 43"/>
            <p:cNvSpPr>
              <a:spLocks noChangeArrowheads="1"/>
            </p:cNvSpPr>
            <p:nvPr/>
          </p:nvSpPr>
          <p:spPr bwMode="auto">
            <a:xfrm>
              <a:off x="3762375" y="6096000"/>
              <a:ext cx="21640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-0.41</a:t>
              </a:r>
              <a:endParaRPr kumimoji="0" lang="en-US" sz="1800" b="0" i="0" u="none" strike="noStrike" cap="none" normalizeH="0" baseline="0" smtClean="0">
                <a:ln>
                  <a:noFill/>
                </a:ln>
                <a:solidFill>
                  <a:schemeClr val="tx1"/>
                </a:solidFill>
                <a:effectLst/>
                <a:latin typeface="Arial Narrow" pitchFamily="34" charset="0"/>
              </a:endParaRPr>
            </a:p>
          </p:txBody>
        </p:sp>
        <p:sp>
          <p:nvSpPr>
            <p:cNvPr id="488" name="Line 44"/>
            <p:cNvSpPr>
              <a:spLocks noChangeShapeType="1"/>
            </p:cNvSpPr>
            <p:nvPr/>
          </p:nvSpPr>
          <p:spPr bwMode="auto">
            <a:xfrm flipH="1">
              <a:off x="3952875" y="4733925"/>
              <a:ext cx="762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89" name="Rectangle 45"/>
            <p:cNvSpPr>
              <a:spLocks noChangeArrowheads="1"/>
            </p:cNvSpPr>
            <p:nvPr/>
          </p:nvSpPr>
          <p:spPr bwMode="auto">
            <a:xfrm>
              <a:off x="3762375" y="4667250"/>
              <a:ext cx="21640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-0.28</a:t>
              </a:r>
              <a:endParaRPr kumimoji="0" lang="en-US" sz="1800" b="0" i="0" u="none" strike="noStrike" cap="none" normalizeH="0" baseline="0" smtClean="0">
                <a:ln>
                  <a:noFill/>
                </a:ln>
                <a:solidFill>
                  <a:schemeClr val="tx1"/>
                </a:solidFill>
                <a:effectLst/>
                <a:latin typeface="Arial Narrow" pitchFamily="34" charset="0"/>
              </a:endParaRPr>
            </a:p>
          </p:txBody>
        </p:sp>
        <p:sp>
          <p:nvSpPr>
            <p:cNvPr id="490" name="Line 46"/>
            <p:cNvSpPr>
              <a:spLocks noChangeShapeType="1"/>
            </p:cNvSpPr>
            <p:nvPr/>
          </p:nvSpPr>
          <p:spPr bwMode="auto">
            <a:xfrm flipH="1">
              <a:off x="3990975" y="5019675"/>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91" name="Line 47"/>
            <p:cNvSpPr>
              <a:spLocks noChangeShapeType="1"/>
            </p:cNvSpPr>
            <p:nvPr/>
          </p:nvSpPr>
          <p:spPr bwMode="auto">
            <a:xfrm flipH="1">
              <a:off x="3990975" y="5305425"/>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92" name="Line 48"/>
            <p:cNvSpPr>
              <a:spLocks noChangeShapeType="1"/>
            </p:cNvSpPr>
            <p:nvPr/>
          </p:nvSpPr>
          <p:spPr bwMode="auto">
            <a:xfrm flipH="1">
              <a:off x="3990975" y="5591175"/>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Line 49"/>
            <p:cNvSpPr>
              <a:spLocks noChangeShapeType="1"/>
            </p:cNvSpPr>
            <p:nvPr/>
          </p:nvSpPr>
          <p:spPr bwMode="auto">
            <a:xfrm flipH="1">
              <a:off x="3990975" y="5876925"/>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Line 50"/>
            <p:cNvSpPr>
              <a:spLocks noChangeShapeType="1"/>
            </p:cNvSpPr>
            <p:nvPr/>
          </p:nvSpPr>
          <p:spPr bwMode="auto">
            <a:xfrm flipH="1">
              <a:off x="3952875" y="3295650"/>
              <a:ext cx="762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95" name="Rectangle 51"/>
            <p:cNvSpPr>
              <a:spLocks noChangeArrowheads="1"/>
            </p:cNvSpPr>
            <p:nvPr/>
          </p:nvSpPr>
          <p:spPr bwMode="auto">
            <a:xfrm>
              <a:off x="3762375" y="3228975"/>
              <a:ext cx="21640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-0.16</a:t>
              </a:r>
              <a:endParaRPr kumimoji="0" lang="en-US" sz="1800" b="0" i="0" u="none" strike="noStrike" cap="none" normalizeH="0" baseline="0" smtClean="0">
                <a:ln>
                  <a:noFill/>
                </a:ln>
                <a:solidFill>
                  <a:schemeClr val="tx1"/>
                </a:solidFill>
                <a:effectLst/>
                <a:latin typeface="Arial Narrow" pitchFamily="34" charset="0"/>
              </a:endParaRPr>
            </a:p>
          </p:txBody>
        </p:sp>
        <p:sp>
          <p:nvSpPr>
            <p:cNvPr id="496" name="Line 52"/>
            <p:cNvSpPr>
              <a:spLocks noChangeShapeType="1"/>
            </p:cNvSpPr>
            <p:nvPr/>
          </p:nvSpPr>
          <p:spPr bwMode="auto">
            <a:xfrm flipH="1">
              <a:off x="3990975" y="3581400"/>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497" name="Line 53"/>
            <p:cNvSpPr>
              <a:spLocks noChangeShapeType="1"/>
            </p:cNvSpPr>
            <p:nvPr/>
          </p:nvSpPr>
          <p:spPr bwMode="auto">
            <a:xfrm flipH="1">
              <a:off x="3990975" y="3867150"/>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 name="Line 54"/>
            <p:cNvSpPr>
              <a:spLocks noChangeShapeType="1"/>
            </p:cNvSpPr>
            <p:nvPr/>
          </p:nvSpPr>
          <p:spPr bwMode="auto">
            <a:xfrm flipH="1">
              <a:off x="3990975" y="4152900"/>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Line 55"/>
            <p:cNvSpPr>
              <a:spLocks noChangeShapeType="1"/>
            </p:cNvSpPr>
            <p:nvPr/>
          </p:nvSpPr>
          <p:spPr bwMode="auto">
            <a:xfrm flipH="1">
              <a:off x="3990975" y="4438650"/>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Line 56"/>
            <p:cNvSpPr>
              <a:spLocks noChangeShapeType="1"/>
            </p:cNvSpPr>
            <p:nvPr/>
          </p:nvSpPr>
          <p:spPr bwMode="auto">
            <a:xfrm flipH="1">
              <a:off x="3952875" y="1857375"/>
              <a:ext cx="762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01" name="Rectangle 57"/>
            <p:cNvSpPr>
              <a:spLocks noChangeArrowheads="1"/>
            </p:cNvSpPr>
            <p:nvPr/>
          </p:nvSpPr>
          <p:spPr bwMode="auto">
            <a:xfrm>
              <a:off x="3762375" y="1790700"/>
              <a:ext cx="21640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-0.04</a:t>
              </a:r>
              <a:endParaRPr kumimoji="0" lang="en-US" sz="1800" b="0" i="0" u="none" strike="noStrike" cap="none" normalizeH="0" baseline="0" smtClean="0">
                <a:ln>
                  <a:noFill/>
                </a:ln>
                <a:solidFill>
                  <a:schemeClr val="tx1"/>
                </a:solidFill>
                <a:effectLst/>
                <a:latin typeface="Arial Narrow" pitchFamily="34" charset="0"/>
              </a:endParaRPr>
            </a:p>
          </p:txBody>
        </p:sp>
        <p:sp>
          <p:nvSpPr>
            <p:cNvPr id="502" name="Line 58"/>
            <p:cNvSpPr>
              <a:spLocks noChangeShapeType="1"/>
            </p:cNvSpPr>
            <p:nvPr/>
          </p:nvSpPr>
          <p:spPr bwMode="auto">
            <a:xfrm flipH="1">
              <a:off x="3990975" y="2143125"/>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03" name="Line 59"/>
            <p:cNvSpPr>
              <a:spLocks noChangeShapeType="1"/>
            </p:cNvSpPr>
            <p:nvPr/>
          </p:nvSpPr>
          <p:spPr bwMode="auto">
            <a:xfrm flipH="1">
              <a:off x="3990975" y="2428875"/>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04" name="Line 60"/>
            <p:cNvSpPr>
              <a:spLocks noChangeShapeType="1"/>
            </p:cNvSpPr>
            <p:nvPr/>
          </p:nvSpPr>
          <p:spPr bwMode="auto">
            <a:xfrm flipH="1">
              <a:off x="3990975" y="2714625"/>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05" name="Line 61"/>
            <p:cNvSpPr>
              <a:spLocks noChangeShapeType="1"/>
            </p:cNvSpPr>
            <p:nvPr/>
          </p:nvSpPr>
          <p:spPr bwMode="auto">
            <a:xfrm flipH="1">
              <a:off x="3990975" y="3009900"/>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06" name="Line 62"/>
            <p:cNvSpPr>
              <a:spLocks noChangeShapeType="1"/>
            </p:cNvSpPr>
            <p:nvPr/>
          </p:nvSpPr>
          <p:spPr bwMode="auto">
            <a:xfrm flipH="1">
              <a:off x="3952875" y="419100"/>
              <a:ext cx="762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07" name="Rectangle 63"/>
            <p:cNvSpPr>
              <a:spLocks noChangeArrowheads="1"/>
            </p:cNvSpPr>
            <p:nvPr/>
          </p:nvSpPr>
          <p:spPr bwMode="auto">
            <a:xfrm>
              <a:off x="3790950" y="352425"/>
              <a:ext cx="18434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rPr>
                <a:t>0.08</a:t>
              </a:r>
              <a:endParaRPr kumimoji="0" lang="en-US" sz="1800" b="0" i="0" u="none" strike="noStrike" cap="none" normalizeH="0" baseline="0" smtClean="0">
                <a:ln>
                  <a:noFill/>
                </a:ln>
                <a:solidFill>
                  <a:schemeClr val="tx1"/>
                </a:solidFill>
                <a:effectLst/>
                <a:latin typeface="Arial Narrow" pitchFamily="34" charset="0"/>
              </a:endParaRPr>
            </a:p>
          </p:txBody>
        </p:sp>
        <p:sp>
          <p:nvSpPr>
            <p:cNvPr id="508" name="Line 64"/>
            <p:cNvSpPr>
              <a:spLocks noChangeShapeType="1"/>
            </p:cNvSpPr>
            <p:nvPr/>
          </p:nvSpPr>
          <p:spPr bwMode="auto">
            <a:xfrm flipH="1">
              <a:off x="3990975" y="704850"/>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09" name="Line 65"/>
            <p:cNvSpPr>
              <a:spLocks noChangeShapeType="1"/>
            </p:cNvSpPr>
            <p:nvPr/>
          </p:nvSpPr>
          <p:spPr bwMode="auto">
            <a:xfrm flipH="1">
              <a:off x="3990975" y="990600"/>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10" name="Line 66"/>
            <p:cNvSpPr>
              <a:spLocks noChangeShapeType="1"/>
            </p:cNvSpPr>
            <p:nvPr/>
          </p:nvSpPr>
          <p:spPr bwMode="auto">
            <a:xfrm flipH="1">
              <a:off x="3990975" y="1276350"/>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11" name="Line 67"/>
            <p:cNvSpPr>
              <a:spLocks noChangeShapeType="1"/>
            </p:cNvSpPr>
            <p:nvPr/>
          </p:nvSpPr>
          <p:spPr bwMode="auto">
            <a:xfrm flipH="1">
              <a:off x="3990975" y="1571625"/>
              <a:ext cx="38100" cy="1588"/>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12" name="Oval 68"/>
            <p:cNvSpPr>
              <a:spLocks noChangeArrowheads="1"/>
            </p:cNvSpPr>
            <p:nvPr/>
          </p:nvSpPr>
          <p:spPr bwMode="auto">
            <a:xfrm>
              <a:off x="4772025" y="4095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13" name="Rectangle 69"/>
            <p:cNvSpPr>
              <a:spLocks noChangeArrowheads="1"/>
            </p:cNvSpPr>
            <p:nvPr/>
          </p:nvSpPr>
          <p:spPr bwMode="auto">
            <a:xfrm>
              <a:off x="4819650" y="285750"/>
              <a:ext cx="5770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1</a:t>
              </a:r>
              <a:endParaRPr kumimoji="0" lang="en-US" sz="1800" b="0" i="0" u="none" strike="noStrike" cap="none" normalizeH="0" baseline="0" smtClean="0">
                <a:ln>
                  <a:noFill/>
                </a:ln>
                <a:solidFill>
                  <a:schemeClr val="tx1"/>
                </a:solidFill>
                <a:effectLst/>
                <a:latin typeface="Arial Narrow" pitchFamily="34" charset="0"/>
              </a:endParaRPr>
            </a:p>
          </p:txBody>
        </p:sp>
        <p:sp>
          <p:nvSpPr>
            <p:cNvPr id="514" name="Oval 70"/>
            <p:cNvSpPr>
              <a:spLocks noChangeArrowheads="1"/>
            </p:cNvSpPr>
            <p:nvPr/>
          </p:nvSpPr>
          <p:spPr bwMode="auto">
            <a:xfrm>
              <a:off x="5029200" y="533400"/>
              <a:ext cx="57150" cy="57150"/>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15" name="Rectangle 71"/>
            <p:cNvSpPr>
              <a:spLocks noChangeArrowheads="1"/>
            </p:cNvSpPr>
            <p:nvPr/>
          </p:nvSpPr>
          <p:spPr bwMode="auto">
            <a:xfrm>
              <a:off x="5076825" y="409575"/>
              <a:ext cx="5770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2</a:t>
              </a:r>
              <a:endParaRPr kumimoji="0" lang="en-US" sz="1800" b="0" i="0" u="none" strike="noStrike" cap="none" normalizeH="0" baseline="0" smtClean="0">
                <a:ln>
                  <a:noFill/>
                </a:ln>
                <a:solidFill>
                  <a:schemeClr val="tx1"/>
                </a:solidFill>
                <a:effectLst/>
                <a:latin typeface="Arial Narrow" pitchFamily="34" charset="0"/>
              </a:endParaRPr>
            </a:p>
          </p:txBody>
        </p:sp>
        <p:sp>
          <p:nvSpPr>
            <p:cNvPr id="516" name="Oval 72"/>
            <p:cNvSpPr>
              <a:spLocks noChangeArrowheads="1"/>
            </p:cNvSpPr>
            <p:nvPr/>
          </p:nvSpPr>
          <p:spPr bwMode="auto">
            <a:xfrm>
              <a:off x="5038725" y="533400"/>
              <a:ext cx="57150" cy="57150"/>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17" name="Rectangle 73"/>
            <p:cNvSpPr>
              <a:spLocks noChangeArrowheads="1"/>
            </p:cNvSpPr>
            <p:nvPr/>
          </p:nvSpPr>
          <p:spPr bwMode="auto">
            <a:xfrm>
              <a:off x="5086350" y="409575"/>
              <a:ext cx="5770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3</a:t>
              </a:r>
              <a:endParaRPr kumimoji="0" lang="en-US" sz="1800" b="0" i="0" u="none" strike="noStrike" cap="none" normalizeH="0" baseline="0" smtClean="0">
                <a:ln>
                  <a:noFill/>
                </a:ln>
                <a:solidFill>
                  <a:schemeClr val="tx1"/>
                </a:solidFill>
                <a:effectLst/>
                <a:latin typeface="Arial Narrow" pitchFamily="34" charset="0"/>
              </a:endParaRPr>
            </a:p>
          </p:txBody>
        </p:sp>
        <p:sp>
          <p:nvSpPr>
            <p:cNvPr id="518" name="Oval 74"/>
            <p:cNvSpPr>
              <a:spLocks noChangeArrowheads="1"/>
            </p:cNvSpPr>
            <p:nvPr/>
          </p:nvSpPr>
          <p:spPr bwMode="auto">
            <a:xfrm>
              <a:off x="5076825" y="542925"/>
              <a:ext cx="57150" cy="57150"/>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19" name="Rectangle 75"/>
            <p:cNvSpPr>
              <a:spLocks noChangeArrowheads="1"/>
            </p:cNvSpPr>
            <p:nvPr/>
          </p:nvSpPr>
          <p:spPr bwMode="auto">
            <a:xfrm>
              <a:off x="5181600" y="609600"/>
              <a:ext cx="5770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20" name="Oval 76"/>
            <p:cNvSpPr>
              <a:spLocks noChangeArrowheads="1"/>
            </p:cNvSpPr>
            <p:nvPr/>
          </p:nvSpPr>
          <p:spPr bwMode="auto">
            <a:xfrm>
              <a:off x="5067300" y="6000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21" name="Rectangle 77"/>
            <p:cNvSpPr>
              <a:spLocks noChangeArrowheads="1"/>
            </p:cNvSpPr>
            <p:nvPr/>
          </p:nvSpPr>
          <p:spPr bwMode="auto">
            <a:xfrm>
              <a:off x="4876800" y="533400"/>
              <a:ext cx="152399"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5</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22" name="Oval 78"/>
            <p:cNvSpPr>
              <a:spLocks noChangeArrowheads="1"/>
            </p:cNvSpPr>
            <p:nvPr/>
          </p:nvSpPr>
          <p:spPr bwMode="auto">
            <a:xfrm>
              <a:off x="4848225" y="53340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23" name="Rectangle 79"/>
            <p:cNvSpPr>
              <a:spLocks noChangeArrowheads="1"/>
            </p:cNvSpPr>
            <p:nvPr/>
          </p:nvSpPr>
          <p:spPr bwMode="auto">
            <a:xfrm>
              <a:off x="4876800" y="228600"/>
              <a:ext cx="76758"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6</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24" name="Oval 80"/>
            <p:cNvSpPr>
              <a:spLocks noChangeArrowheads="1"/>
            </p:cNvSpPr>
            <p:nvPr/>
          </p:nvSpPr>
          <p:spPr bwMode="auto">
            <a:xfrm>
              <a:off x="5076825" y="542925"/>
              <a:ext cx="57150" cy="57150"/>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25" name="Rectangle 81"/>
            <p:cNvSpPr>
              <a:spLocks noChangeArrowheads="1"/>
            </p:cNvSpPr>
            <p:nvPr/>
          </p:nvSpPr>
          <p:spPr bwMode="auto">
            <a:xfrm>
              <a:off x="5181600" y="457200"/>
              <a:ext cx="5770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7</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26" name="Oval 82"/>
            <p:cNvSpPr>
              <a:spLocks noChangeArrowheads="1"/>
            </p:cNvSpPr>
            <p:nvPr/>
          </p:nvSpPr>
          <p:spPr bwMode="auto">
            <a:xfrm>
              <a:off x="5029200" y="552450"/>
              <a:ext cx="57150" cy="57150"/>
            </a:xfrm>
            <a:prstGeom prst="ellipse">
              <a:avLst/>
            </a:prstGeom>
            <a:solidFill>
              <a:srgbClr val="FF0000"/>
            </a:solidFill>
            <a:ln w="6">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27" name="Rectangle 83"/>
            <p:cNvSpPr>
              <a:spLocks noChangeArrowheads="1"/>
            </p:cNvSpPr>
            <p:nvPr/>
          </p:nvSpPr>
          <p:spPr bwMode="auto">
            <a:xfrm>
              <a:off x="4876800" y="457200"/>
              <a:ext cx="228599"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8</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28" name="Oval 84"/>
            <p:cNvSpPr>
              <a:spLocks noChangeArrowheads="1"/>
            </p:cNvSpPr>
            <p:nvPr/>
          </p:nvSpPr>
          <p:spPr bwMode="auto">
            <a:xfrm>
              <a:off x="4419600" y="38385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 name="Rectangle 85"/>
            <p:cNvSpPr>
              <a:spLocks noChangeArrowheads="1"/>
            </p:cNvSpPr>
            <p:nvPr/>
          </p:nvSpPr>
          <p:spPr bwMode="auto">
            <a:xfrm>
              <a:off x="4467225" y="3714750"/>
              <a:ext cx="57708"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9</a:t>
              </a:r>
              <a:endParaRPr kumimoji="0" lang="en-US" sz="1800" b="0" i="0" u="none" strike="noStrike" cap="none" normalizeH="0" baseline="0" smtClean="0">
                <a:ln>
                  <a:noFill/>
                </a:ln>
                <a:solidFill>
                  <a:schemeClr val="tx1"/>
                </a:solidFill>
                <a:effectLst/>
                <a:latin typeface="Arial Narrow" pitchFamily="34" charset="0"/>
              </a:endParaRPr>
            </a:p>
          </p:txBody>
        </p:sp>
        <p:sp>
          <p:nvSpPr>
            <p:cNvPr id="530" name="Oval 86"/>
            <p:cNvSpPr>
              <a:spLocks noChangeArrowheads="1"/>
            </p:cNvSpPr>
            <p:nvPr/>
          </p:nvSpPr>
          <p:spPr bwMode="auto">
            <a:xfrm>
              <a:off x="5048250" y="5905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31" name="Rectangle 87"/>
            <p:cNvSpPr>
              <a:spLocks noChangeArrowheads="1"/>
            </p:cNvSpPr>
            <p:nvPr/>
          </p:nvSpPr>
          <p:spPr bwMode="auto">
            <a:xfrm>
              <a:off x="5105400" y="609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10</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32" name="Oval 88"/>
            <p:cNvSpPr>
              <a:spLocks noChangeArrowheads="1"/>
            </p:cNvSpPr>
            <p:nvPr/>
          </p:nvSpPr>
          <p:spPr bwMode="auto">
            <a:xfrm>
              <a:off x="4848225" y="6381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33" name="Rectangle 89"/>
            <p:cNvSpPr>
              <a:spLocks noChangeArrowheads="1"/>
            </p:cNvSpPr>
            <p:nvPr/>
          </p:nvSpPr>
          <p:spPr bwMode="auto">
            <a:xfrm>
              <a:off x="4895850" y="51435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11</a:t>
              </a:r>
              <a:endParaRPr kumimoji="0" lang="en-US" sz="1800" b="0" i="0" u="none" strike="noStrike" cap="none" normalizeH="0" baseline="0" smtClean="0">
                <a:ln>
                  <a:noFill/>
                </a:ln>
                <a:solidFill>
                  <a:schemeClr val="tx1"/>
                </a:solidFill>
                <a:effectLst/>
                <a:latin typeface="Arial Narrow" pitchFamily="34" charset="0"/>
              </a:endParaRPr>
            </a:p>
          </p:txBody>
        </p:sp>
        <p:sp>
          <p:nvSpPr>
            <p:cNvPr id="534" name="Oval 90"/>
            <p:cNvSpPr>
              <a:spLocks noChangeArrowheads="1"/>
            </p:cNvSpPr>
            <p:nvPr/>
          </p:nvSpPr>
          <p:spPr bwMode="auto">
            <a:xfrm>
              <a:off x="4505325" y="39052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35" name="Rectangle 91"/>
            <p:cNvSpPr>
              <a:spLocks noChangeArrowheads="1"/>
            </p:cNvSpPr>
            <p:nvPr/>
          </p:nvSpPr>
          <p:spPr bwMode="auto">
            <a:xfrm>
              <a:off x="4552950" y="2667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12</a:t>
              </a:r>
              <a:endParaRPr kumimoji="0" lang="en-US" sz="1800" b="0" i="0" u="none" strike="noStrike" cap="none" normalizeH="0" baseline="0" smtClean="0">
                <a:ln>
                  <a:noFill/>
                </a:ln>
                <a:solidFill>
                  <a:schemeClr val="tx1"/>
                </a:solidFill>
                <a:effectLst/>
                <a:latin typeface="Arial Narrow" pitchFamily="34" charset="0"/>
              </a:endParaRPr>
            </a:p>
          </p:txBody>
        </p:sp>
        <p:sp>
          <p:nvSpPr>
            <p:cNvPr id="536" name="Oval 92"/>
            <p:cNvSpPr>
              <a:spLocks noChangeArrowheads="1"/>
            </p:cNvSpPr>
            <p:nvPr/>
          </p:nvSpPr>
          <p:spPr bwMode="auto">
            <a:xfrm>
              <a:off x="5029200" y="5238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37" name="Rectangle 93"/>
            <p:cNvSpPr>
              <a:spLocks noChangeArrowheads="1"/>
            </p:cNvSpPr>
            <p:nvPr/>
          </p:nvSpPr>
          <p:spPr bwMode="auto">
            <a:xfrm>
              <a:off x="4953000" y="609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13</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38" name="Oval 94"/>
            <p:cNvSpPr>
              <a:spLocks noChangeArrowheads="1"/>
            </p:cNvSpPr>
            <p:nvPr/>
          </p:nvSpPr>
          <p:spPr bwMode="auto">
            <a:xfrm>
              <a:off x="4943475" y="49530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39" name="Rectangle 95"/>
            <p:cNvSpPr>
              <a:spLocks noChangeArrowheads="1"/>
            </p:cNvSpPr>
            <p:nvPr/>
          </p:nvSpPr>
          <p:spPr bwMode="auto">
            <a:xfrm>
              <a:off x="5029200" y="609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14</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40" name="Oval 96"/>
            <p:cNvSpPr>
              <a:spLocks noChangeArrowheads="1"/>
            </p:cNvSpPr>
            <p:nvPr/>
          </p:nvSpPr>
          <p:spPr bwMode="auto">
            <a:xfrm>
              <a:off x="5048250" y="9334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41" name="Rectangle 97"/>
            <p:cNvSpPr>
              <a:spLocks noChangeArrowheads="1"/>
            </p:cNvSpPr>
            <p:nvPr/>
          </p:nvSpPr>
          <p:spPr bwMode="auto">
            <a:xfrm>
              <a:off x="5095875" y="809625"/>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15</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42" name="Oval 98"/>
            <p:cNvSpPr>
              <a:spLocks noChangeArrowheads="1"/>
            </p:cNvSpPr>
            <p:nvPr/>
          </p:nvSpPr>
          <p:spPr bwMode="auto">
            <a:xfrm>
              <a:off x="5057775" y="9429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43" name="Rectangle 99"/>
            <p:cNvSpPr>
              <a:spLocks noChangeArrowheads="1"/>
            </p:cNvSpPr>
            <p:nvPr/>
          </p:nvSpPr>
          <p:spPr bwMode="auto">
            <a:xfrm>
              <a:off x="5105400" y="81915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16</a:t>
              </a:r>
              <a:endParaRPr kumimoji="0" lang="en-US" sz="1800" b="0" i="0" u="none" strike="noStrike" cap="none" normalizeH="0" baseline="0" smtClean="0">
                <a:ln>
                  <a:noFill/>
                </a:ln>
                <a:solidFill>
                  <a:schemeClr val="tx1"/>
                </a:solidFill>
                <a:effectLst/>
                <a:latin typeface="Arial Narrow" pitchFamily="34" charset="0"/>
              </a:endParaRPr>
            </a:p>
          </p:txBody>
        </p:sp>
        <p:sp>
          <p:nvSpPr>
            <p:cNvPr id="544" name="Oval 100"/>
            <p:cNvSpPr>
              <a:spLocks noChangeArrowheads="1"/>
            </p:cNvSpPr>
            <p:nvPr/>
          </p:nvSpPr>
          <p:spPr bwMode="auto">
            <a:xfrm>
              <a:off x="5048250" y="41910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45" name="Rectangle 101"/>
            <p:cNvSpPr>
              <a:spLocks noChangeArrowheads="1"/>
            </p:cNvSpPr>
            <p:nvPr/>
          </p:nvSpPr>
          <p:spPr bwMode="auto">
            <a:xfrm>
              <a:off x="5095875" y="295275"/>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17</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46" name="Oval 102"/>
            <p:cNvSpPr>
              <a:spLocks noChangeArrowheads="1"/>
            </p:cNvSpPr>
            <p:nvPr/>
          </p:nvSpPr>
          <p:spPr bwMode="auto">
            <a:xfrm>
              <a:off x="4610100" y="39052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47" name="Rectangle 103"/>
            <p:cNvSpPr>
              <a:spLocks noChangeArrowheads="1"/>
            </p:cNvSpPr>
            <p:nvPr/>
          </p:nvSpPr>
          <p:spPr bwMode="auto">
            <a:xfrm>
              <a:off x="4657725" y="2667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18</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48" name="Oval 104"/>
            <p:cNvSpPr>
              <a:spLocks noChangeArrowheads="1"/>
            </p:cNvSpPr>
            <p:nvPr/>
          </p:nvSpPr>
          <p:spPr bwMode="auto">
            <a:xfrm>
              <a:off x="4105275" y="60007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49" name="Rectangle 105"/>
            <p:cNvSpPr>
              <a:spLocks noChangeArrowheads="1"/>
            </p:cNvSpPr>
            <p:nvPr/>
          </p:nvSpPr>
          <p:spPr bwMode="auto">
            <a:xfrm>
              <a:off x="4152900" y="5876925"/>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19</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50" name="Oval 106"/>
            <p:cNvSpPr>
              <a:spLocks noChangeArrowheads="1"/>
            </p:cNvSpPr>
            <p:nvPr/>
          </p:nvSpPr>
          <p:spPr bwMode="auto">
            <a:xfrm>
              <a:off x="4905375" y="5619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51" name="Rectangle 107"/>
            <p:cNvSpPr>
              <a:spLocks noChangeArrowheads="1"/>
            </p:cNvSpPr>
            <p:nvPr/>
          </p:nvSpPr>
          <p:spPr bwMode="auto">
            <a:xfrm>
              <a:off x="4876800" y="228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20</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52" name="Oval 108"/>
            <p:cNvSpPr>
              <a:spLocks noChangeArrowheads="1"/>
            </p:cNvSpPr>
            <p:nvPr/>
          </p:nvSpPr>
          <p:spPr bwMode="auto">
            <a:xfrm>
              <a:off x="5076825" y="54292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53" name="Rectangle 109"/>
            <p:cNvSpPr>
              <a:spLocks noChangeArrowheads="1"/>
            </p:cNvSpPr>
            <p:nvPr/>
          </p:nvSpPr>
          <p:spPr bwMode="auto">
            <a:xfrm>
              <a:off x="5105400" y="5334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21</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54" name="Oval 110"/>
            <p:cNvSpPr>
              <a:spLocks noChangeArrowheads="1"/>
            </p:cNvSpPr>
            <p:nvPr/>
          </p:nvSpPr>
          <p:spPr bwMode="auto">
            <a:xfrm>
              <a:off x="5038725" y="5524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55" name="Rectangle 111"/>
            <p:cNvSpPr>
              <a:spLocks noChangeArrowheads="1"/>
            </p:cNvSpPr>
            <p:nvPr/>
          </p:nvSpPr>
          <p:spPr bwMode="auto">
            <a:xfrm>
              <a:off x="5105400" y="4572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22</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56" name="Oval 112"/>
            <p:cNvSpPr>
              <a:spLocks noChangeArrowheads="1"/>
            </p:cNvSpPr>
            <p:nvPr/>
          </p:nvSpPr>
          <p:spPr bwMode="auto">
            <a:xfrm>
              <a:off x="5057775" y="5524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57" name="Rectangle 113"/>
            <p:cNvSpPr>
              <a:spLocks noChangeArrowheads="1"/>
            </p:cNvSpPr>
            <p:nvPr/>
          </p:nvSpPr>
          <p:spPr bwMode="auto">
            <a:xfrm>
              <a:off x="5105400" y="4572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23</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58" name="Oval 114"/>
            <p:cNvSpPr>
              <a:spLocks noChangeArrowheads="1"/>
            </p:cNvSpPr>
            <p:nvPr/>
          </p:nvSpPr>
          <p:spPr bwMode="auto">
            <a:xfrm>
              <a:off x="4171950" y="47910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59" name="Rectangle 115"/>
            <p:cNvSpPr>
              <a:spLocks noChangeArrowheads="1"/>
            </p:cNvSpPr>
            <p:nvPr/>
          </p:nvSpPr>
          <p:spPr bwMode="auto">
            <a:xfrm>
              <a:off x="4219575" y="466725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24</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60" name="Oval 116"/>
            <p:cNvSpPr>
              <a:spLocks noChangeArrowheads="1"/>
            </p:cNvSpPr>
            <p:nvPr/>
          </p:nvSpPr>
          <p:spPr bwMode="auto">
            <a:xfrm>
              <a:off x="4933950" y="68580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61" name="Rectangle 117"/>
            <p:cNvSpPr>
              <a:spLocks noChangeArrowheads="1"/>
            </p:cNvSpPr>
            <p:nvPr/>
          </p:nvSpPr>
          <p:spPr bwMode="auto">
            <a:xfrm>
              <a:off x="5105400" y="6858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25</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62" name="Oval 118"/>
            <p:cNvSpPr>
              <a:spLocks noChangeArrowheads="1"/>
            </p:cNvSpPr>
            <p:nvPr/>
          </p:nvSpPr>
          <p:spPr bwMode="auto">
            <a:xfrm>
              <a:off x="5029200" y="6286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63" name="Rectangle 119"/>
            <p:cNvSpPr>
              <a:spLocks noChangeArrowheads="1"/>
            </p:cNvSpPr>
            <p:nvPr/>
          </p:nvSpPr>
          <p:spPr bwMode="auto">
            <a:xfrm>
              <a:off x="5181600" y="5334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26</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64" name="Oval 120"/>
            <p:cNvSpPr>
              <a:spLocks noChangeArrowheads="1"/>
            </p:cNvSpPr>
            <p:nvPr/>
          </p:nvSpPr>
          <p:spPr bwMode="auto">
            <a:xfrm>
              <a:off x="5010150" y="5524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65" name="Rectangle 121"/>
            <p:cNvSpPr>
              <a:spLocks noChangeArrowheads="1"/>
            </p:cNvSpPr>
            <p:nvPr/>
          </p:nvSpPr>
          <p:spPr bwMode="auto">
            <a:xfrm>
              <a:off x="5105400" y="3810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27</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66" name="Oval 122"/>
            <p:cNvSpPr>
              <a:spLocks noChangeArrowheads="1"/>
            </p:cNvSpPr>
            <p:nvPr/>
          </p:nvSpPr>
          <p:spPr bwMode="auto">
            <a:xfrm>
              <a:off x="5038725" y="6286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67" name="Rectangle 123"/>
            <p:cNvSpPr>
              <a:spLocks noChangeArrowheads="1"/>
            </p:cNvSpPr>
            <p:nvPr/>
          </p:nvSpPr>
          <p:spPr bwMode="auto">
            <a:xfrm>
              <a:off x="4953000" y="5334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28</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68" name="Oval 124"/>
            <p:cNvSpPr>
              <a:spLocks noChangeArrowheads="1"/>
            </p:cNvSpPr>
            <p:nvPr/>
          </p:nvSpPr>
          <p:spPr bwMode="auto">
            <a:xfrm>
              <a:off x="5038725" y="7048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69" name="Rectangle 125"/>
            <p:cNvSpPr>
              <a:spLocks noChangeArrowheads="1"/>
            </p:cNvSpPr>
            <p:nvPr/>
          </p:nvSpPr>
          <p:spPr bwMode="auto">
            <a:xfrm>
              <a:off x="5181600" y="609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29</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70" name="Oval 126"/>
            <p:cNvSpPr>
              <a:spLocks noChangeArrowheads="1"/>
            </p:cNvSpPr>
            <p:nvPr/>
          </p:nvSpPr>
          <p:spPr bwMode="auto">
            <a:xfrm>
              <a:off x="4000500" y="57721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Rectangle 127"/>
            <p:cNvSpPr>
              <a:spLocks noChangeArrowheads="1"/>
            </p:cNvSpPr>
            <p:nvPr/>
          </p:nvSpPr>
          <p:spPr bwMode="auto">
            <a:xfrm>
              <a:off x="4048125" y="5648325"/>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30</a:t>
              </a:r>
              <a:endParaRPr kumimoji="0" lang="en-US" sz="1800" b="0" i="0" u="none" strike="noStrike" cap="none" normalizeH="0" baseline="0" smtClean="0">
                <a:ln>
                  <a:noFill/>
                </a:ln>
                <a:solidFill>
                  <a:schemeClr val="tx1"/>
                </a:solidFill>
                <a:effectLst/>
                <a:latin typeface="Arial Narrow" pitchFamily="34" charset="0"/>
              </a:endParaRPr>
            </a:p>
          </p:txBody>
        </p:sp>
        <p:sp>
          <p:nvSpPr>
            <p:cNvPr id="572" name="Oval 128"/>
            <p:cNvSpPr>
              <a:spLocks noChangeArrowheads="1"/>
            </p:cNvSpPr>
            <p:nvPr/>
          </p:nvSpPr>
          <p:spPr bwMode="auto">
            <a:xfrm>
              <a:off x="4019550" y="590550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 name="Rectangle 129"/>
            <p:cNvSpPr>
              <a:spLocks noChangeArrowheads="1"/>
            </p:cNvSpPr>
            <p:nvPr/>
          </p:nvSpPr>
          <p:spPr bwMode="auto">
            <a:xfrm>
              <a:off x="4067175" y="5781675"/>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31</a:t>
              </a:r>
              <a:endParaRPr kumimoji="0" lang="en-US" sz="1800" b="0" i="0" u="none" strike="noStrike" cap="none" normalizeH="0" baseline="0" smtClean="0">
                <a:ln>
                  <a:noFill/>
                </a:ln>
                <a:solidFill>
                  <a:schemeClr val="tx1"/>
                </a:solidFill>
                <a:effectLst/>
                <a:latin typeface="Arial Narrow" pitchFamily="34" charset="0"/>
              </a:endParaRPr>
            </a:p>
          </p:txBody>
        </p:sp>
        <p:sp>
          <p:nvSpPr>
            <p:cNvPr id="574" name="Oval 130"/>
            <p:cNvSpPr>
              <a:spLocks noChangeArrowheads="1"/>
            </p:cNvSpPr>
            <p:nvPr/>
          </p:nvSpPr>
          <p:spPr bwMode="auto">
            <a:xfrm>
              <a:off x="4914900" y="57150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75" name="Rectangle 131"/>
            <p:cNvSpPr>
              <a:spLocks noChangeArrowheads="1"/>
            </p:cNvSpPr>
            <p:nvPr/>
          </p:nvSpPr>
          <p:spPr bwMode="auto">
            <a:xfrm>
              <a:off x="5029200" y="4572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32</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76" name="Oval 132"/>
            <p:cNvSpPr>
              <a:spLocks noChangeArrowheads="1"/>
            </p:cNvSpPr>
            <p:nvPr/>
          </p:nvSpPr>
          <p:spPr bwMode="auto">
            <a:xfrm>
              <a:off x="4057650" y="60483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77" name="Rectangle 133"/>
            <p:cNvSpPr>
              <a:spLocks noChangeArrowheads="1"/>
            </p:cNvSpPr>
            <p:nvPr/>
          </p:nvSpPr>
          <p:spPr bwMode="auto">
            <a:xfrm>
              <a:off x="4191000" y="5942112"/>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33</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78" name="Oval 134"/>
            <p:cNvSpPr>
              <a:spLocks noChangeArrowheads="1"/>
            </p:cNvSpPr>
            <p:nvPr/>
          </p:nvSpPr>
          <p:spPr bwMode="auto">
            <a:xfrm>
              <a:off x="4943475" y="5905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79" name="Rectangle 135"/>
            <p:cNvSpPr>
              <a:spLocks noChangeArrowheads="1"/>
            </p:cNvSpPr>
            <p:nvPr/>
          </p:nvSpPr>
          <p:spPr bwMode="auto">
            <a:xfrm>
              <a:off x="5105400" y="5334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34</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80" name="Oval 136"/>
            <p:cNvSpPr>
              <a:spLocks noChangeArrowheads="1"/>
            </p:cNvSpPr>
            <p:nvPr/>
          </p:nvSpPr>
          <p:spPr bwMode="auto">
            <a:xfrm>
              <a:off x="5057775" y="4857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81" name="Rectangle 137"/>
            <p:cNvSpPr>
              <a:spLocks noChangeArrowheads="1"/>
            </p:cNvSpPr>
            <p:nvPr/>
          </p:nvSpPr>
          <p:spPr bwMode="auto">
            <a:xfrm>
              <a:off x="5105400" y="4572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35</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82" name="Oval 138"/>
            <p:cNvSpPr>
              <a:spLocks noChangeArrowheads="1"/>
            </p:cNvSpPr>
            <p:nvPr/>
          </p:nvSpPr>
          <p:spPr bwMode="auto">
            <a:xfrm>
              <a:off x="5076825" y="7048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83" name="Rectangle 139"/>
            <p:cNvSpPr>
              <a:spLocks noChangeArrowheads="1"/>
            </p:cNvSpPr>
            <p:nvPr/>
          </p:nvSpPr>
          <p:spPr bwMode="auto">
            <a:xfrm>
              <a:off x="5105400" y="609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36</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84" name="Oval 140"/>
            <p:cNvSpPr>
              <a:spLocks noChangeArrowheads="1"/>
            </p:cNvSpPr>
            <p:nvPr/>
          </p:nvSpPr>
          <p:spPr bwMode="auto">
            <a:xfrm>
              <a:off x="4038600" y="613410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85" name="Rectangle 141"/>
            <p:cNvSpPr>
              <a:spLocks noChangeArrowheads="1"/>
            </p:cNvSpPr>
            <p:nvPr/>
          </p:nvSpPr>
          <p:spPr bwMode="auto">
            <a:xfrm>
              <a:off x="4114800" y="6010275"/>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37</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86" name="Oval 142"/>
            <p:cNvSpPr>
              <a:spLocks noChangeArrowheads="1"/>
            </p:cNvSpPr>
            <p:nvPr/>
          </p:nvSpPr>
          <p:spPr bwMode="auto">
            <a:xfrm>
              <a:off x="4886325" y="61912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87" name="Rectangle 143"/>
            <p:cNvSpPr>
              <a:spLocks noChangeArrowheads="1"/>
            </p:cNvSpPr>
            <p:nvPr/>
          </p:nvSpPr>
          <p:spPr bwMode="auto">
            <a:xfrm>
              <a:off x="4876800" y="228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38</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88" name="Oval 144"/>
            <p:cNvSpPr>
              <a:spLocks noChangeArrowheads="1"/>
            </p:cNvSpPr>
            <p:nvPr/>
          </p:nvSpPr>
          <p:spPr bwMode="auto">
            <a:xfrm>
              <a:off x="5181600" y="68580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89" name="Rectangle 145"/>
            <p:cNvSpPr>
              <a:spLocks noChangeArrowheads="1"/>
            </p:cNvSpPr>
            <p:nvPr/>
          </p:nvSpPr>
          <p:spPr bwMode="auto">
            <a:xfrm>
              <a:off x="5105400" y="6858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39</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90" name="Oval 146"/>
            <p:cNvSpPr>
              <a:spLocks noChangeArrowheads="1"/>
            </p:cNvSpPr>
            <p:nvPr/>
          </p:nvSpPr>
          <p:spPr bwMode="auto">
            <a:xfrm>
              <a:off x="4114800" y="591502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Rectangle 147"/>
            <p:cNvSpPr>
              <a:spLocks noChangeArrowheads="1"/>
            </p:cNvSpPr>
            <p:nvPr/>
          </p:nvSpPr>
          <p:spPr bwMode="auto">
            <a:xfrm>
              <a:off x="4162425" y="57912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40</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92" name="Oval 148"/>
            <p:cNvSpPr>
              <a:spLocks noChangeArrowheads="1"/>
            </p:cNvSpPr>
            <p:nvPr/>
          </p:nvSpPr>
          <p:spPr bwMode="auto">
            <a:xfrm>
              <a:off x="4933950" y="58102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93" name="Rectangle 149"/>
            <p:cNvSpPr>
              <a:spLocks noChangeArrowheads="1"/>
            </p:cNvSpPr>
            <p:nvPr/>
          </p:nvSpPr>
          <p:spPr bwMode="auto">
            <a:xfrm>
              <a:off x="5105400" y="5334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41</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94" name="Oval 150"/>
            <p:cNvSpPr>
              <a:spLocks noChangeArrowheads="1"/>
            </p:cNvSpPr>
            <p:nvPr/>
          </p:nvSpPr>
          <p:spPr bwMode="auto">
            <a:xfrm>
              <a:off x="4733925" y="73342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95" name="Rectangle 151"/>
            <p:cNvSpPr>
              <a:spLocks noChangeArrowheads="1"/>
            </p:cNvSpPr>
            <p:nvPr/>
          </p:nvSpPr>
          <p:spPr bwMode="auto">
            <a:xfrm>
              <a:off x="4724400" y="7620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42</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596" name="Oval 152"/>
            <p:cNvSpPr>
              <a:spLocks noChangeArrowheads="1"/>
            </p:cNvSpPr>
            <p:nvPr/>
          </p:nvSpPr>
          <p:spPr bwMode="auto">
            <a:xfrm>
              <a:off x="4781550" y="24193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97" name="Rectangle 153"/>
            <p:cNvSpPr>
              <a:spLocks noChangeArrowheads="1"/>
            </p:cNvSpPr>
            <p:nvPr/>
          </p:nvSpPr>
          <p:spPr bwMode="auto">
            <a:xfrm>
              <a:off x="4829175" y="2295525"/>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rPr>
                <a:t>43</a:t>
              </a:r>
              <a:endParaRPr kumimoji="0" lang="en-US" sz="1800" b="0" i="0" u="none" strike="noStrike" cap="none" normalizeH="0" baseline="0" smtClean="0">
                <a:ln>
                  <a:noFill/>
                </a:ln>
                <a:solidFill>
                  <a:schemeClr val="tx1"/>
                </a:solidFill>
                <a:effectLst/>
                <a:latin typeface="Arial Narrow" pitchFamily="34" charset="0"/>
              </a:endParaRPr>
            </a:p>
          </p:txBody>
        </p:sp>
        <p:sp>
          <p:nvSpPr>
            <p:cNvPr id="598" name="Oval 154"/>
            <p:cNvSpPr>
              <a:spLocks noChangeArrowheads="1"/>
            </p:cNvSpPr>
            <p:nvPr/>
          </p:nvSpPr>
          <p:spPr bwMode="auto">
            <a:xfrm>
              <a:off x="5038725" y="52387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599" name="Rectangle 155"/>
            <p:cNvSpPr>
              <a:spLocks noChangeArrowheads="1"/>
            </p:cNvSpPr>
            <p:nvPr/>
          </p:nvSpPr>
          <p:spPr bwMode="auto">
            <a:xfrm>
              <a:off x="5029200" y="4572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44</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600" name="Oval 156"/>
            <p:cNvSpPr>
              <a:spLocks noChangeArrowheads="1"/>
            </p:cNvSpPr>
            <p:nvPr/>
          </p:nvSpPr>
          <p:spPr bwMode="auto">
            <a:xfrm>
              <a:off x="4829175" y="58102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601" name="Rectangle 157"/>
            <p:cNvSpPr>
              <a:spLocks noChangeArrowheads="1"/>
            </p:cNvSpPr>
            <p:nvPr/>
          </p:nvSpPr>
          <p:spPr bwMode="auto">
            <a:xfrm>
              <a:off x="4953000" y="228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45</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602" name="Oval 158"/>
            <p:cNvSpPr>
              <a:spLocks noChangeArrowheads="1"/>
            </p:cNvSpPr>
            <p:nvPr/>
          </p:nvSpPr>
          <p:spPr bwMode="auto">
            <a:xfrm>
              <a:off x="4876800" y="5524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603" name="Rectangle 159"/>
            <p:cNvSpPr>
              <a:spLocks noChangeArrowheads="1"/>
            </p:cNvSpPr>
            <p:nvPr/>
          </p:nvSpPr>
          <p:spPr bwMode="auto">
            <a:xfrm>
              <a:off x="4953000" y="3810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46</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604" name="Oval 160"/>
            <p:cNvSpPr>
              <a:spLocks noChangeArrowheads="1"/>
            </p:cNvSpPr>
            <p:nvPr/>
          </p:nvSpPr>
          <p:spPr bwMode="auto">
            <a:xfrm>
              <a:off x="4800600" y="59055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605" name="Rectangle 161"/>
            <p:cNvSpPr>
              <a:spLocks noChangeArrowheads="1"/>
            </p:cNvSpPr>
            <p:nvPr/>
          </p:nvSpPr>
          <p:spPr bwMode="auto">
            <a:xfrm>
              <a:off x="4953000" y="228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47</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606" name="Oval 162"/>
            <p:cNvSpPr>
              <a:spLocks noChangeArrowheads="1"/>
            </p:cNvSpPr>
            <p:nvPr/>
          </p:nvSpPr>
          <p:spPr bwMode="auto">
            <a:xfrm>
              <a:off x="4772025" y="504825"/>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607" name="Rectangle 163"/>
            <p:cNvSpPr>
              <a:spLocks noChangeArrowheads="1"/>
            </p:cNvSpPr>
            <p:nvPr/>
          </p:nvSpPr>
          <p:spPr bwMode="auto">
            <a:xfrm>
              <a:off x="4876800" y="228600"/>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48</a:t>
              </a: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608" name="Oval 164"/>
            <p:cNvSpPr>
              <a:spLocks noChangeArrowheads="1"/>
            </p:cNvSpPr>
            <p:nvPr/>
          </p:nvSpPr>
          <p:spPr bwMode="auto">
            <a:xfrm>
              <a:off x="4733925" y="647700"/>
              <a:ext cx="57150" cy="57150"/>
            </a:xfrm>
            <a:prstGeom prst="ellipse">
              <a:avLst/>
            </a:prstGeom>
            <a:solidFill>
              <a:srgbClr val="003300"/>
            </a:solidFill>
            <a:ln w="6">
              <a:solidFill>
                <a:srgbClr val="0033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Narrow" pitchFamily="34" charset="0"/>
              </a:endParaRPr>
            </a:p>
          </p:txBody>
        </p:sp>
        <p:sp>
          <p:nvSpPr>
            <p:cNvPr id="609" name="Rectangle 165"/>
            <p:cNvSpPr>
              <a:spLocks noChangeArrowheads="1"/>
            </p:cNvSpPr>
            <p:nvPr/>
          </p:nvSpPr>
          <p:spPr bwMode="auto">
            <a:xfrm>
              <a:off x="4038600" y="523875"/>
              <a:ext cx="11541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49</a:t>
              </a:r>
              <a:endParaRPr kumimoji="0" lang="en-US" sz="1800" b="0" i="0" u="none" strike="noStrike" cap="none" normalizeH="0" baseline="0" dirty="0" smtClean="0">
                <a:ln>
                  <a:noFill/>
                </a:ln>
                <a:solidFill>
                  <a:schemeClr val="tx1"/>
                </a:solidFill>
                <a:effectLst/>
                <a:latin typeface="Arial Narrow"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7421</TotalTime>
  <Words>2213</Words>
  <Application>Microsoft Office PowerPoint</Application>
  <PresentationFormat>Custom</PresentationFormat>
  <Paragraphs>711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Crop Science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SMILLA</dc:creator>
  <cp:lastModifiedBy>Susana Milla-Lewis</cp:lastModifiedBy>
  <cp:revision>250</cp:revision>
  <dcterms:created xsi:type="dcterms:W3CDTF">2002-10-21T14:39:25Z</dcterms:created>
  <dcterms:modified xsi:type="dcterms:W3CDTF">2009-10-30T19:30:45Z</dcterms:modified>
</cp:coreProperties>
</file>