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20574000" cy="19888200"/>
  <p:notesSz cx="6858000" cy="9144000"/>
  <p:defaultTextStyle>
    <a:defPPr>
      <a:defRPr lang="en-US"/>
    </a:defPPr>
    <a:lvl1pPr marL="0" algn="l" defTabSz="2312060" rtl="0" eaLnBrk="1" latinLnBrk="0" hangingPunct="1">
      <a:defRPr sz="4600" kern="1200">
        <a:solidFill>
          <a:schemeClr val="tx1"/>
        </a:solidFill>
        <a:latin typeface="+mn-lt"/>
        <a:ea typeface="+mn-ea"/>
        <a:cs typeface="+mn-cs"/>
      </a:defRPr>
    </a:lvl1pPr>
    <a:lvl2pPr marL="1156030" algn="l" defTabSz="2312060" rtl="0" eaLnBrk="1" latinLnBrk="0" hangingPunct="1">
      <a:defRPr sz="4600" kern="1200">
        <a:solidFill>
          <a:schemeClr val="tx1"/>
        </a:solidFill>
        <a:latin typeface="+mn-lt"/>
        <a:ea typeface="+mn-ea"/>
        <a:cs typeface="+mn-cs"/>
      </a:defRPr>
    </a:lvl2pPr>
    <a:lvl3pPr marL="2312060" algn="l" defTabSz="2312060" rtl="0" eaLnBrk="1" latinLnBrk="0" hangingPunct="1">
      <a:defRPr sz="4600" kern="1200">
        <a:solidFill>
          <a:schemeClr val="tx1"/>
        </a:solidFill>
        <a:latin typeface="+mn-lt"/>
        <a:ea typeface="+mn-ea"/>
        <a:cs typeface="+mn-cs"/>
      </a:defRPr>
    </a:lvl3pPr>
    <a:lvl4pPr marL="3468091" algn="l" defTabSz="2312060" rtl="0" eaLnBrk="1" latinLnBrk="0" hangingPunct="1">
      <a:defRPr sz="4600" kern="1200">
        <a:solidFill>
          <a:schemeClr val="tx1"/>
        </a:solidFill>
        <a:latin typeface="+mn-lt"/>
        <a:ea typeface="+mn-ea"/>
        <a:cs typeface="+mn-cs"/>
      </a:defRPr>
    </a:lvl4pPr>
    <a:lvl5pPr marL="4624121" algn="l" defTabSz="2312060" rtl="0" eaLnBrk="1" latinLnBrk="0" hangingPunct="1">
      <a:defRPr sz="4600" kern="1200">
        <a:solidFill>
          <a:schemeClr val="tx1"/>
        </a:solidFill>
        <a:latin typeface="+mn-lt"/>
        <a:ea typeface="+mn-ea"/>
        <a:cs typeface="+mn-cs"/>
      </a:defRPr>
    </a:lvl5pPr>
    <a:lvl6pPr marL="5780151" algn="l" defTabSz="2312060" rtl="0" eaLnBrk="1" latinLnBrk="0" hangingPunct="1">
      <a:defRPr sz="4600" kern="1200">
        <a:solidFill>
          <a:schemeClr val="tx1"/>
        </a:solidFill>
        <a:latin typeface="+mn-lt"/>
        <a:ea typeface="+mn-ea"/>
        <a:cs typeface="+mn-cs"/>
      </a:defRPr>
    </a:lvl6pPr>
    <a:lvl7pPr marL="6936181" algn="l" defTabSz="2312060" rtl="0" eaLnBrk="1" latinLnBrk="0" hangingPunct="1">
      <a:defRPr sz="4600" kern="1200">
        <a:solidFill>
          <a:schemeClr val="tx1"/>
        </a:solidFill>
        <a:latin typeface="+mn-lt"/>
        <a:ea typeface="+mn-ea"/>
        <a:cs typeface="+mn-cs"/>
      </a:defRPr>
    </a:lvl7pPr>
    <a:lvl8pPr marL="8092211" algn="l" defTabSz="2312060" rtl="0" eaLnBrk="1" latinLnBrk="0" hangingPunct="1">
      <a:defRPr sz="4600" kern="1200">
        <a:solidFill>
          <a:schemeClr val="tx1"/>
        </a:solidFill>
        <a:latin typeface="+mn-lt"/>
        <a:ea typeface="+mn-ea"/>
        <a:cs typeface="+mn-cs"/>
      </a:defRPr>
    </a:lvl8pPr>
    <a:lvl9pPr marL="9248242" algn="l" defTabSz="2312060" rtl="0" eaLnBrk="1" latinLnBrk="0" hangingPunct="1">
      <a:defRPr sz="4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822" autoAdjust="0"/>
  </p:normalViewPr>
  <p:slideViewPr>
    <p:cSldViewPr>
      <p:cViewPr>
        <p:scale>
          <a:sx n="69" d="100"/>
          <a:sy n="69" d="100"/>
        </p:scale>
        <p:origin x="3672" y="1440"/>
      </p:cViewPr>
      <p:guideLst>
        <p:guide orient="horz" pos="6264"/>
        <p:guide pos="64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43050" y="6178234"/>
            <a:ext cx="17487900" cy="4263073"/>
          </a:xfrm>
        </p:spPr>
        <p:txBody>
          <a:bodyPr/>
          <a:lstStyle/>
          <a:p>
            <a:r>
              <a:rPr lang="en-US" smtClean="0"/>
              <a:t>Click to edit Master title style</a:t>
            </a:r>
            <a:endParaRPr lang="en-US"/>
          </a:p>
        </p:txBody>
      </p:sp>
      <p:sp>
        <p:nvSpPr>
          <p:cNvPr id="3" name="Subtitle 2"/>
          <p:cNvSpPr>
            <a:spLocks noGrp="1"/>
          </p:cNvSpPr>
          <p:nvPr>
            <p:ph type="subTitle" idx="1"/>
          </p:nvPr>
        </p:nvSpPr>
        <p:spPr>
          <a:xfrm>
            <a:off x="3086100" y="11269980"/>
            <a:ext cx="14401800" cy="5082540"/>
          </a:xfrm>
        </p:spPr>
        <p:txBody>
          <a:bodyPr/>
          <a:lstStyle>
            <a:lvl1pPr marL="0" indent="0" algn="ctr">
              <a:buNone/>
              <a:defRPr>
                <a:solidFill>
                  <a:schemeClr val="tx1">
                    <a:tint val="75000"/>
                  </a:schemeClr>
                </a:solidFill>
              </a:defRPr>
            </a:lvl1pPr>
            <a:lvl2pPr marL="1156030" indent="0" algn="ctr">
              <a:buNone/>
              <a:defRPr>
                <a:solidFill>
                  <a:schemeClr val="tx1">
                    <a:tint val="75000"/>
                  </a:schemeClr>
                </a:solidFill>
              </a:defRPr>
            </a:lvl2pPr>
            <a:lvl3pPr marL="2312060" indent="0" algn="ctr">
              <a:buNone/>
              <a:defRPr>
                <a:solidFill>
                  <a:schemeClr val="tx1">
                    <a:tint val="75000"/>
                  </a:schemeClr>
                </a:solidFill>
              </a:defRPr>
            </a:lvl3pPr>
            <a:lvl4pPr marL="3468091" indent="0" algn="ctr">
              <a:buNone/>
              <a:defRPr>
                <a:solidFill>
                  <a:schemeClr val="tx1">
                    <a:tint val="75000"/>
                  </a:schemeClr>
                </a:solidFill>
              </a:defRPr>
            </a:lvl4pPr>
            <a:lvl5pPr marL="4624121" indent="0" algn="ctr">
              <a:buNone/>
              <a:defRPr>
                <a:solidFill>
                  <a:schemeClr val="tx1">
                    <a:tint val="75000"/>
                  </a:schemeClr>
                </a:solidFill>
              </a:defRPr>
            </a:lvl5pPr>
            <a:lvl6pPr marL="5780151" indent="0" algn="ctr">
              <a:buNone/>
              <a:defRPr>
                <a:solidFill>
                  <a:schemeClr val="tx1">
                    <a:tint val="75000"/>
                  </a:schemeClr>
                </a:solidFill>
              </a:defRPr>
            </a:lvl6pPr>
            <a:lvl7pPr marL="6936181" indent="0" algn="ctr">
              <a:buNone/>
              <a:defRPr>
                <a:solidFill>
                  <a:schemeClr val="tx1">
                    <a:tint val="75000"/>
                  </a:schemeClr>
                </a:solidFill>
              </a:defRPr>
            </a:lvl7pPr>
            <a:lvl8pPr marL="8092211" indent="0" algn="ctr">
              <a:buNone/>
              <a:defRPr>
                <a:solidFill>
                  <a:schemeClr val="tx1">
                    <a:tint val="75000"/>
                  </a:schemeClr>
                </a:solidFill>
              </a:defRPr>
            </a:lvl8pPr>
            <a:lvl9pPr marL="924824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C338BB-C1C6-49D6-AA3B-BEEFA5A3BCEF}" type="datetimeFigureOut">
              <a:rPr lang="en-US" smtClean="0"/>
              <a:pPr/>
              <a:t>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FA843-DC9A-44A7-8195-590BFBB852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C338BB-C1C6-49D6-AA3B-BEEFA5A3BCEF}" type="datetimeFigureOut">
              <a:rPr lang="en-US" smtClean="0"/>
              <a:pPr/>
              <a:t>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FA843-DC9A-44A7-8195-590BFBB852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561337" y="2311083"/>
            <a:ext cx="10415588" cy="4920948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14575" y="2311083"/>
            <a:ext cx="30903863" cy="492094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C338BB-C1C6-49D6-AA3B-BEEFA5A3BCEF}" type="datetimeFigureOut">
              <a:rPr lang="en-US" smtClean="0"/>
              <a:pPr/>
              <a:t>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FA843-DC9A-44A7-8195-590BFBB852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C338BB-C1C6-49D6-AA3B-BEEFA5A3BCEF}" type="datetimeFigureOut">
              <a:rPr lang="en-US" smtClean="0"/>
              <a:pPr/>
              <a:t>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FA843-DC9A-44A7-8195-590BFBB852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25204" y="12780011"/>
            <a:ext cx="17487900" cy="3950018"/>
          </a:xfrm>
        </p:spPr>
        <p:txBody>
          <a:bodyPr anchor="t"/>
          <a:lstStyle>
            <a:lvl1pPr algn="l">
              <a:defRPr sz="10100" b="1" cap="all"/>
            </a:lvl1pPr>
          </a:lstStyle>
          <a:p>
            <a:r>
              <a:rPr lang="en-US" smtClean="0"/>
              <a:t>Click to edit Master title style</a:t>
            </a:r>
            <a:endParaRPr lang="en-US"/>
          </a:p>
        </p:txBody>
      </p:sp>
      <p:sp>
        <p:nvSpPr>
          <p:cNvPr id="3" name="Text Placeholder 2"/>
          <p:cNvSpPr>
            <a:spLocks noGrp="1"/>
          </p:cNvSpPr>
          <p:nvPr>
            <p:ph type="body" idx="1"/>
          </p:nvPr>
        </p:nvSpPr>
        <p:spPr>
          <a:xfrm>
            <a:off x="1625204" y="8429469"/>
            <a:ext cx="17487900" cy="4350542"/>
          </a:xfrm>
        </p:spPr>
        <p:txBody>
          <a:bodyPr anchor="b"/>
          <a:lstStyle>
            <a:lvl1pPr marL="0" indent="0">
              <a:buNone/>
              <a:defRPr sz="5100">
                <a:solidFill>
                  <a:schemeClr val="tx1">
                    <a:tint val="75000"/>
                  </a:schemeClr>
                </a:solidFill>
              </a:defRPr>
            </a:lvl1pPr>
            <a:lvl2pPr marL="1156030" indent="0">
              <a:buNone/>
              <a:defRPr sz="4600">
                <a:solidFill>
                  <a:schemeClr val="tx1">
                    <a:tint val="75000"/>
                  </a:schemeClr>
                </a:solidFill>
              </a:defRPr>
            </a:lvl2pPr>
            <a:lvl3pPr marL="2312060" indent="0">
              <a:buNone/>
              <a:defRPr sz="4000">
                <a:solidFill>
                  <a:schemeClr val="tx1">
                    <a:tint val="75000"/>
                  </a:schemeClr>
                </a:solidFill>
              </a:defRPr>
            </a:lvl3pPr>
            <a:lvl4pPr marL="3468091" indent="0">
              <a:buNone/>
              <a:defRPr sz="3500">
                <a:solidFill>
                  <a:schemeClr val="tx1">
                    <a:tint val="75000"/>
                  </a:schemeClr>
                </a:solidFill>
              </a:defRPr>
            </a:lvl4pPr>
            <a:lvl5pPr marL="4624121" indent="0">
              <a:buNone/>
              <a:defRPr sz="3500">
                <a:solidFill>
                  <a:schemeClr val="tx1">
                    <a:tint val="75000"/>
                  </a:schemeClr>
                </a:solidFill>
              </a:defRPr>
            </a:lvl5pPr>
            <a:lvl6pPr marL="5780151" indent="0">
              <a:buNone/>
              <a:defRPr sz="3500">
                <a:solidFill>
                  <a:schemeClr val="tx1">
                    <a:tint val="75000"/>
                  </a:schemeClr>
                </a:solidFill>
              </a:defRPr>
            </a:lvl6pPr>
            <a:lvl7pPr marL="6936181" indent="0">
              <a:buNone/>
              <a:defRPr sz="3500">
                <a:solidFill>
                  <a:schemeClr val="tx1">
                    <a:tint val="75000"/>
                  </a:schemeClr>
                </a:solidFill>
              </a:defRPr>
            </a:lvl7pPr>
            <a:lvl8pPr marL="8092211" indent="0">
              <a:buNone/>
              <a:defRPr sz="3500">
                <a:solidFill>
                  <a:schemeClr val="tx1">
                    <a:tint val="75000"/>
                  </a:schemeClr>
                </a:solidFill>
              </a:defRPr>
            </a:lvl8pPr>
            <a:lvl9pPr marL="9248242" indent="0">
              <a:buNone/>
              <a:defRPr sz="3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C338BB-C1C6-49D6-AA3B-BEEFA5A3BCEF}" type="datetimeFigureOut">
              <a:rPr lang="en-US" smtClean="0"/>
              <a:pPr/>
              <a:t>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FA843-DC9A-44A7-8195-590BFBB852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14575" y="13456763"/>
            <a:ext cx="20659725" cy="38063805"/>
          </a:xfrm>
        </p:spPr>
        <p:txBody>
          <a:bodyPr/>
          <a:lstStyle>
            <a:lvl1pPr>
              <a:defRPr sz="7100"/>
            </a:lvl1pPr>
            <a:lvl2pPr>
              <a:defRPr sz="6100"/>
            </a:lvl2pPr>
            <a:lvl3pPr>
              <a:defRPr sz="51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317200" y="13456763"/>
            <a:ext cx="20659725" cy="38063805"/>
          </a:xfrm>
        </p:spPr>
        <p:txBody>
          <a:bodyPr/>
          <a:lstStyle>
            <a:lvl1pPr>
              <a:defRPr sz="7100"/>
            </a:lvl1pPr>
            <a:lvl2pPr>
              <a:defRPr sz="6100"/>
            </a:lvl2pPr>
            <a:lvl3pPr>
              <a:defRPr sz="51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C338BB-C1C6-49D6-AA3B-BEEFA5A3BCEF}" type="datetimeFigureOut">
              <a:rPr lang="en-US" smtClean="0"/>
              <a:pPr/>
              <a:t>11/2/2009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FA843-DC9A-44A7-8195-590BFBB852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796450"/>
            <a:ext cx="18516600" cy="33147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28700" y="4451828"/>
            <a:ext cx="9090423" cy="1855310"/>
          </a:xfrm>
        </p:spPr>
        <p:txBody>
          <a:bodyPr anchor="b"/>
          <a:lstStyle>
            <a:lvl1pPr marL="0" indent="0">
              <a:buNone/>
              <a:defRPr sz="6100" b="1"/>
            </a:lvl1pPr>
            <a:lvl2pPr marL="1156030" indent="0">
              <a:buNone/>
              <a:defRPr sz="5100" b="1"/>
            </a:lvl2pPr>
            <a:lvl3pPr marL="2312060" indent="0">
              <a:buNone/>
              <a:defRPr sz="4600" b="1"/>
            </a:lvl3pPr>
            <a:lvl4pPr marL="3468091" indent="0">
              <a:buNone/>
              <a:defRPr sz="4000" b="1"/>
            </a:lvl4pPr>
            <a:lvl5pPr marL="4624121" indent="0">
              <a:buNone/>
              <a:defRPr sz="4000" b="1"/>
            </a:lvl5pPr>
            <a:lvl6pPr marL="5780151" indent="0">
              <a:buNone/>
              <a:defRPr sz="4000" b="1"/>
            </a:lvl6pPr>
            <a:lvl7pPr marL="6936181" indent="0">
              <a:buNone/>
              <a:defRPr sz="4000" b="1"/>
            </a:lvl7pPr>
            <a:lvl8pPr marL="8092211" indent="0">
              <a:buNone/>
              <a:defRPr sz="4000" b="1"/>
            </a:lvl8pPr>
            <a:lvl9pPr marL="9248242" indent="0">
              <a:buNone/>
              <a:defRPr sz="4000" b="1"/>
            </a:lvl9pPr>
          </a:lstStyle>
          <a:p>
            <a:pPr lvl="0"/>
            <a:r>
              <a:rPr lang="en-US" smtClean="0"/>
              <a:t>Click to edit Master text styles</a:t>
            </a:r>
          </a:p>
        </p:txBody>
      </p:sp>
      <p:sp>
        <p:nvSpPr>
          <p:cNvPr id="4" name="Content Placeholder 3"/>
          <p:cNvSpPr>
            <a:spLocks noGrp="1"/>
          </p:cNvSpPr>
          <p:nvPr>
            <p:ph sz="half" idx="2"/>
          </p:nvPr>
        </p:nvSpPr>
        <p:spPr>
          <a:xfrm>
            <a:off x="1028700" y="6307138"/>
            <a:ext cx="9090423" cy="11458735"/>
          </a:xfrm>
        </p:spPr>
        <p:txBody>
          <a:bodyPr/>
          <a:lstStyle>
            <a:lvl1pPr>
              <a:defRPr sz="6100"/>
            </a:lvl1pPr>
            <a:lvl2pPr>
              <a:defRPr sz="5100"/>
            </a:lvl2pPr>
            <a:lvl3pPr>
              <a:defRPr sz="4600"/>
            </a:lvl3pPr>
            <a:lvl4pPr>
              <a:defRPr sz="4000"/>
            </a:lvl4pPr>
            <a:lvl5pPr>
              <a:defRPr sz="4000"/>
            </a:lvl5pPr>
            <a:lvl6pPr>
              <a:defRPr sz="4000"/>
            </a:lvl6pPr>
            <a:lvl7pPr>
              <a:defRPr sz="4000"/>
            </a:lvl7pPr>
            <a:lvl8pPr>
              <a:defRPr sz="4000"/>
            </a:lvl8pPr>
            <a:lvl9pPr>
              <a:defRPr sz="4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0451307" y="4451828"/>
            <a:ext cx="9093994" cy="1855310"/>
          </a:xfrm>
        </p:spPr>
        <p:txBody>
          <a:bodyPr anchor="b"/>
          <a:lstStyle>
            <a:lvl1pPr marL="0" indent="0">
              <a:buNone/>
              <a:defRPr sz="6100" b="1"/>
            </a:lvl1pPr>
            <a:lvl2pPr marL="1156030" indent="0">
              <a:buNone/>
              <a:defRPr sz="5100" b="1"/>
            </a:lvl2pPr>
            <a:lvl3pPr marL="2312060" indent="0">
              <a:buNone/>
              <a:defRPr sz="4600" b="1"/>
            </a:lvl3pPr>
            <a:lvl4pPr marL="3468091" indent="0">
              <a:buNone/>
              <a:defRPr sz="4000" b="1"/>
            </a:lvl4pPr>
            <a:lvl5pPr marL="4624121" indent="0">
              <a:buNone/>
              <a:defRPr sz="4000" b="1"/>
            </a:lvl5pPr>
            <a:lvl6pPr marL="5780151" indent="0">
              <a:buNone/>
              <a:defRPr sz="4000" b="1"/>
            </a:lvl6pPr>
            <a:lvl7pPr marL="6936181" indent="0">
              <a:buNone/>
              <a:defRPr sz="4000" b="1"/>
            </a:lvl7pPr>
            <a:lvl8pPr marL="8092211" indent="0">
              <a:buNone/>
              <a:defRPr sz="4000" b="1"/>
            </a:lvl8pPr>
            <a:lvl9pPr marL="9248242" indent="0">
              <a:buNone/>
              <a:defRPr sz="4000" b="1"/>
            </a:lvl9pPr>
          </a:lstStyle>
          <a:p>
            <a:pPr lvl="0"/>
            <a:r>
              <a:rPr lang="en-US" smtClean="0"/>
              <a:t>Click to edit Master text styles</a:t>
            </a:r>
          </a:p>
        </p:txBody>
      </p:sp>
      <p:sp>
        <p:nvSpPr>
          <p:cNvPr id="6" name="Content Placeholder 5"/>
          <p:cNvSpPr>
            <a:spLocks noGrp="1"/>
          </p:cNvSpPr>
          <p:nvPr>
            <p:ph sz="quarter" idx="4"/>
          </p:nvPr>
        </p:nvSpPr>
        <p:spPr>
          <a:xfrm>
            <a:off x="10451307" y="6307138"/>
            <a:ext cx="9093994" cy="11458735"/>
          </a:xfrm>
        </p:spPr>
        <p:txBody>
          <a:bodyPr/>
          <a:lstStyle>
            <a:lvl1pPr>
              <a:defRPr sz="6100"/>
            </a:lvl1pPr>
            <a:lvl2pPr>
              <a:defRPr sz="5100"/>
            </a:lvl2pPr>
            <a:lvl3pPr>
              <a:defRPr sz="4600"/>
            </a:lvl3pPr>
            <a:lvl4pPr>
              <a:defRPr sz="4000"/>
            </a:lvl4pPr>
            <a:lvl5pPr>
              <a:defRPr sz="4000"/>
            </a:lvl5pPr>
            <a:lvl6pPr>
              <a:defRPr sz="4000"/>
            </a:lvl6pPr>
            <a:lvl7pPr>
              <a:defRPr sz="4000"/>
            </a:lvl7pPr>
            <a:lvl8pPr>
              <a:defRPr sz="4000"/>
            </a:lvl8pPr>
            <a:lvl9pPr>
              <a:defRPr sz="4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C338BB-C1C6-49D6-AA3B-BEEFA5A3BCEF}" type="datetimeFigureOut">
              <a:rPr lang="en-US" smtClean="0"/>
              <a:pPr/>
              <a:t>11/2/2009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8FA843-DC9A-44A7-8195-590BFBB852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C338BB-C1C6-49D6-AA3B-BEEFA5A3BCEF}" type="datetimeFigureOut">
              <a:rPr lang="en-US" smtClean="0"/>
              <a:pPr/>
              <a:t>11/2/2009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8FA843-DC9A-44A7-8195-590BFBB852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C338BB-C1C6-49D6-AA3B-BEEFA5A3BCEF}" type="datetimeFigureOut">
              <a:rPr lang="en-US" smtClean="0"/>
              <a:pPr/>
              <a:t>11/2/2009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8FA843-DC9A-44A7-8195-590BFBB852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8701" y="791845"/>
            <a:ext cx="6768704" cy="3369945"/>
          </a:xfrm>
        </p:spPr>
        <p:txBody>
          <a:bodyPr anchor="b"/>
          <a:lstStyle>
            <a:lvl1pPr algn="l">
              <a:defRPr sz="5100" b="1"/>
            </a:lvl1pPr>
          </a:lstStyle>
          <a:p>
            <a:r>
              <a:rPr lang="en-US" smtClean="0"/>
              <a:t>Click to edit Master title style</a:t>
            </a:r>
            <a:endParaRPr lang="en-US"/>
          </a:p>
        </p:txBody>
      </p:sp>
      <p:sp>
        <p:nvSpPr>
          <p:cNvPr id="3" name="Content Placeholder 2"/>
          <p:cNvSpPr>
            <a:spLocks noGrp="1"/>
          </p:cNvSpPr>
          <p:nvPr>
            <p:ph idx="1"/>
          </p:nvPr>
        </p:nvSpPr>
        <p:spPr>
          <a:xfrm>
            <a:off x="8043862" y="791846"/>
            <a:ext cx="11501438" cy="16974028"/>
          </a:xfrm>
        </p:spPr>
        <p:txBody>
          <a:bodyPr/>
          <a:lstStyle>
            <a:lvl1pPr>
              <a:defRPr sz="8100"/>
            </a:lvl1pPr>
            <a:lvl2pPr>
              <a:defRPr sz="7100"/>
            </a:lvl2pPr>
            <a:lvl3pPr>
              <a:defRPr sz="6100"/>
            </a:lvl3pPr>
            <a:lvl4pPr>
              <a:defRPr sz="5100"/>
            </a:lvl4pPr>
            <a:lvl5pPr>
              <a:defRPr sz="5100"/>
            </a:lvl5pPr>
            <a:lvl6pPr>
              <a:defRPr sz="5100"/>
            </a:lvl6pPr>
            <a:lvl7pPr>
              <a:defRPr sz="5100"/>
            </a:lvl7pPr>
            <a:lvl8pPr>
              <a:defRPr sz="5100"/>
            </a:lvl8pPr>
            <a:lvl9pPr>
              <a:defRPr sz="5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28701" y="4161791"/>
            <a:ext cx="6768704" cy="13604083"/>
          </a:xfrm>
        </p:spPr>
        <p:txBody>
          <a:bodyPr/>
          <a:lstStyle>
            <a:lvl1pPr marL="0" indent="0">
              <a:buNone/>
              <a:defRPr sz="3500"/>
            </a:lvl1pPr>
            <a:lvl2pPr marL="1156030" indent="0">
              <a:buNone/>
              <a:defRPr sz="3000"/>
            </a:lvl2pPr>
            <a:lvl3pPr marL="2312060" indent="0">
              <a:buNone/>
              <a:defRPr sz="2500"/>
            </a:lvl3pPr>
            <a:lvl4pPr marL="3468091" indent="0">
              <a:buNone/>
              <a:defRPr sz="2300"/>
            </a:lvl4pPr>
            <a:lvl5pPr marL="4624121" indent="0">
              <a:buNone/>
              <a:defRPr sz="2300"/>
            </a:lvl5pPr>
            <a:lvl6pPr marL="5780151" indent="0">
              <a:buNone/>
              <a:defRPr sz="2300"/>
            </a:lvl6pPr>
            <a:lvl7pPr marL="6936181" indent="0">
              <a:buNone/>
              <a:defRPr sz="2300"/>
            </a:lvl7pPr>
            <a:lvl8pPr marL="8092211" indent="0">
              <a:buNone/>
              <a:defRPr sz="2300"/>
            </a:lvl8pPr>
            <a:lvl9pPr marL="9248242" indent="0">
              <a:buNone/>
              <a:defRPr sz="2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C338BB-C1C6-49D6-AA3B-BEEFA5A3BCEF}" type="datetimeFigureOut">
              <a:rPr lang="en-US" smtClean="0"/>
              <a:pPr/>
              <a:t>11/2/2009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FA843-DC9A-44A7-8195-590BFBB852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32648" y="13921740"/>
            <a:ext cx="12344400" cy="1643540"/>
          </a:xfrm>
        </p:spPr>
        <p:txBody>
          <a:bodyPr anchor="b"/>
          <a:lstStyle>
            <a:lvl1pPr algn="l">
              <a:defRPr sz="5100" b="1"/>
            </a:lvl1pPr>
          </a:lstStyle>
          <a:p>
            <a:r>
              <a:rPr lang="en-US" smtClean="0"/>
              <a:t>Click to edit Master title style</a:t>
            </a:r>
            <a:endParaRPr lang="en-US"/>
          </a:p>
        </p:txBody>
      </p:sp>
      <p:sp>
        <p:nvSpPr>
          <p:cNvPr id="3" name="Picture Placeholder 2"/>
          <p:cNvSpPr>
            <a:spLocks noGrp="1"/>
          </p:cNvSpPr>
          <p:nvPr>
            <p:ph type="pic" idx="1"/>
          </p:nvPr>
        </p:nvSpPr>
        <p:spPr>
          <a:xfrm>
            <a:off x="4032648" y="1777048"/>
            <a:ext cx="12344400" cy="11932920"/>
          </a:xfrm>
        </p:spPr>
        <p:txBody>
          <a:bodyPr/>
          <a:lstStyle>
            <a:lvl1pPr marL="0" indent="0">
              <a:buNone/>
              <a:defRPr sz="8100"/>
            </a:lvl1pPr>
            <a:lvl2pPr marL="1156030" indent="0">
              <a:buNone/>
              <a:defRPr sz="7100"/>
            </a:lvl2pPr>
            <a:lvl3pPr marL="2312060" indent="0">
              <a:buNone/>
              <a:defRPr sz="6100"/>
            </a:lvl3pPr>
            <a:lvl4pPr marL="3468091" indent="0">
              <a:buNone/>
              <a:defRPr sz="5100"/>
            </a:lvl4pPr>
            <a:lvl5pPr marL="4624121" indent="0">
              <a:buNone/>
              <a:defRPr sz="5100"/>
            </a:lvl5pPr>
            <a:lvl6pPr marL="5780151" indent="0">
              <a:buNone/>
              <a:defRPr sz="5100"/>
            </a:lvl6pPr>
            <a:lvl7pPr marL="6936181" indent="0">
              <a:buNone/>
              <a:defRPr sz="5100"/>
            </a:lvl7pPr>
            <a:lvl8pPr marL="8092211" indent="0">
              <a:buNone/>
              <a:defRPr sz="5100"/>
            </a:lvl8pPr>
            <a:lvl9pPr marL="9248242" indent="0">
              <a:buNone/>
              <a:defRPr sz="5100"/>
            </a:lvl9pPr>
          </a:lstStyle>
          <a:p>
            <a:endParaRPr lang="en-US"/>
          </a:p>
        </p:txBody>
      </p:sp>
      <p:sp>
        <p:nvSpPr>
          <p:cNvPr id="4" name="Text Placeholder 3"/>
          <p:cNvSpPr>
            <a:spLocks noGrp="1"/>
          </p:cNvSpPr>
          <p:nvPr>
            <p:ph type="body" sz="half" idx="2"/>
          </p:nvPr>
        </p:nvSpPr>
        <p:spPr>
          <a:xfrm>
            <a:off x="4032648" y="15565280"/>
            <a:ext cx="12344400" cy="2334100"/>
          </a:xfrm>
        </p:spPr>
        <p:txBody>
          <a:bodyPr/>
          <a:lstStyle>
            <a:lvl1pPr marL="0" indent="0">
              <a:buNone/>
              <a:defRPr sz="3500"/>
            </a:lvl1pPr>
            <a:lvl2pPr marL="1156030" indent="0">
              <a:buNone/>
              <a:defRPr sz="3000"/>
            </a:lvl2pPr>
            <a:lvl3pPr marL="2312060" indent="0">
              <a:buNone/>
              <a:defRPr sz="2500"/>
            </a:lvl3pPr>
            <a:lvl4pPr marL="3468091" indent="0">
              <a:buNone/>
              <a:defRPr sz="2300"/>
            </a:lvl4pPr>
            <a:lvl5pPr marL="4624121" indent="0">
              <a:buNone/>
              <a:defRPr sz="2300"/>
            </a:lvl5pPr>
            <a:lvl6pPr marL="5780151" indent="0">
              <a:buNone/>
              <a:defRPr sz="2300"/>
            </a:lvl6pPr>
            <a:lvl7pPr marL="6936181" indent="0">
              <a:buNone/>
              <a:defRPr sz="2300"/>
            </a:lvl7pPr>
            <a:lvl8pPr marL="8092211" indent="0">
              <a:buNone/>
              <a:defRPr sz="2300"/>
            </a:lvl8pPr>
            <a:lvl9pPr marL="9248242" indent="0">
              <a:buNone/>
              <a:defRPr sz="2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C338BB-C1C6-49D6-AA3B-BEEFA5A3BCEF}" type="datetimeFigureOut">
              <a:rPr lang="en-US" smtClean="0"/>
              <a:pPr/>
              <a:t>11/2/2009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FA843-DC9A-44A7-8195-590BFBB852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796450"/>
            <a:ext cx="18516600" cy="3314700"/>
          </a:xfrm>
          <a:prstGeom prst="rect">
            <a:avLst/>
          </a:prstGeom>
        </p:spPr>
        <p:txBody>
          <a:bodyPr vert="horz" lIns="231206" tIns="115603" rIns="231206" bIns="1156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28700" y="4640581"/>
            <a:ext cx="18516600" cy="13125293"/>
          </a:xfrm>
          <a:prstGeom prst="rect">
            <a:avLst/>
          </a:prstGeom>
        </p:spPr>
        <p:txBody>
          <a:bodyPr vert="horz" lIns="231206" tIns="115603" rIns="231206" bIns="1156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28700" y="18433416"/>
            <a:ext cx="4800600" cy="1058863"/>
          </a:xfrm>
          <a:prstGeom prst="rect">
            <a:avLst/>
          </a:prstGeom>
        </p:spPr>
        <p:txBody>
          <a:bodyPr vert="horz" lIns="231206" tIns="115603" rIns="231206" bIns="115603" rtlCol="0" anchor="ctr"/>
          <a:lstStyle>
            <a:lvl1pPr algn="l">
              <a:defRPr sz="3000">
                <a:solidFill>
                  <a:schemeClr val="tx1">
                    <a:tint val="75000"/>
                  </a:schemeClr>
                </a:solidFill>
              </a:defRPr>
            </a:lvl1pPr>
          </a:lstStyle>
          <a:p>
            <a:fld id="{4BC338BB-C1C6-49D6-AA3B-BEEFA5A3BCEF}" type="datetimeFigureOut">
              <a:rPr lang="en-US" smtClean="0"/>
              <a:pPr/>
              <a:t>11/2/2009</a:t>
            </a:fld>
            <a:endParaRPr lang="en-US"/>
          </a:p>
        </p:txBody>
      </p:sp>
      <p:sp>
        <p:nvSpPr>
          <p:cNvPr id="5" name="Footer Placeholder 4"/>
          <p:cNvSpPr>
            <a:spLocks noGrp="1"/>
          </p:cNvSpPr>
          <p:nvPr>
            <p:ph type="ftr" sz="quarter" idx="3"/>
          </p:nvPr>
        </p:nvSpPr>
        <p:spPr>
          <a:xfrm>
            <a:off x="7029450" y="18433416"/>
            <a:ext cx="6515100" cy="1058863"/>
          </a:xfrm>
          <a:prstGeom prst="rect">
            <a:avLst/>
          </a:prstGeom>
        </p:spPr>
        <p:txBody>
          <a:bodyPr vert="horz" lIns="231206" tIns="115603" rIns="231206" bIns="115603" rtlCol="0" anchor="ctr"/>
          <a:lstStyle>
            <a:lvl1pPr algn="ctr">
              <a:defRPr sz="3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4744700" y="18433416"/>
            <a:ext cx="4800600" cy="1058863"/>
          </a:xfrm>
          <a:prstGeom prst="rect">
            <a:avLst/>
          </a:prstGeom>
        </p:spPr>
        <p:txBody>
          <a:bodyPr vert="horz" lIns="231206" tIns="115603" rIns="231206" bIns="115603" rtlCol="0" anchor="ctr"/>
          <a:lstStyle>
            <a:lvl1pPr algn="r">
              <a:defRPr sz="3000">
                <a:solidFill>
                  <a:schemeClr val="tx1">
                    <a:tint val="75000"/>
                  </a:schemeClr>
                </a:solidFill>
              </a:defRPr>
            </a:lvl1pPr>
          </a:lstStyle>
          <a:p>
            <a:fld id="{EA8FA843-DC9A-44A7-8195-590BFBB852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312060" rtl="0" eaLnBrk="1" latinLnBrk="0" hangingPunct="1">
        <a:spcBef>
          <a:spcPct val="0"/>
        </a:spcBef>
        <a:buNone/>
        <a:defRPr sz="11100" kern="1200">
          <a:solidFill>
            <a:schemeClr val="tx1"/>
          </a:solidFill>
          <a:latin typeface="+mj-lt"/>
          <a:ea typeface="+mj-ea"/>
          <a:cs typeface="+mj-cs"/>
        </a:defRPr>
      </a:lvl1pPr>
    </p:titleStyle>
    <p:bodyStyle>
      <a:lvl1pPr marL="867023" indent="-867023" algn="l" defTabSz="2312060" rtl="0" eaLnBrk="1" latinLnBrk="0" hangingPunct="1">
        <a:spcBef>
          <a:spcPct val="20000"/>
        </a:spcBef>
        <a:buFont typeface="Arial" pitchFamily="34" charset="0"/>
        <a:buChar char="•"/>
        <a:defRPr sz="8100" kern="1200">
          <a:solidFill>
            <a:schemeClr val="tx1"/>
          </a:solidFill>
          <a:latin typeface="+mn-lt"/>
          <a:ea typeface="+mn-ea"/>
          <a:cs typeface="+mn-cs"/>
        </a:defRPr>
      </a:lvl1pPr>
      <a:lvl2pPr marL="1878549" indent="-722519" algn="l" defTabSz="2312060" rtl="0" eaLnBrk="1" latinLnBrk="0" hangingPunct="1">
        <a:spcBef>
          <a:spcPct val="20000"/>
        </a:spcBef>
        <a:buFont typeface="Arial" pitchFamily="34" charset="0"/>
        <a:buChar char="–"/>
        <a:defRPr sz="7100" kern="1200">
          <a:solidFill>
            <a:schemeClr val="tx1"/>
          </a:solidFill>
          <a:latin typeface="+mn-lt"/>
          <a:ea typeface="+mn-ea"/>
          <a:cs typeface="+mn-cs"/>
        </a:defRPr>
      </a:lvl2pPr>
      <a:lvl3pPr marL="2890076" indent="-578015" algn="l" defTabSz="2312060" rtl="0" eaLnBrk="1" latinLnBrk="0" hangingPunct="1">
        <a:spcBef>
          <a:spcPct val="20000"/>
        </a:spcBef>
        <a:buFont typeface="Arial" pitchFamily="34" charset="0"/>
        <a:buChar char="•"/>
        <a:defRPr sz="6100" kern="1200">
          <a:solidFill>
            <a:schemeClr val="tx1"/>
          </a:solidFill>
          <a:latin typeface="+mn-lt"/>
          <a:ea typeface="+mn-ea"/>
          <a:cs typeface="+mn-cs"/>
        </a:defRPr>
      </a:lvl3pPr>
      <a:lvl4pPr marL="4046106" indent="-578015" algn="l" defTabSz="2312060" rtl="0" eaLnBrk="1" latinLnBrk="0" hangingPunct="1">
        <a:spcBef>
          <a:spcPct val="20000"/>
        </a:spcBef>
        <a:buFont typeface="Arial" pitchFamily="34" charset="0"/>
        <a:buChar char="–"/>
        <a:defRPr sz="5100" kern="1200">
          <a:solidFill>
            <a:schemeClr val="tx1"/>
          </a:solidFill>
          <a:latin typeface="+mn-lt"/>
          <a:ea typeface="+mn-ea"/>
          <a:cs typeface="+mn-cs"/>
        </a:defRPr>
      </a:lvl4pPr>
      <a:lvl5pPr marL="5202136" indent="-578015" algn="l" defTabSz="2312060" rtl="0" eaLnBrk="1" latinLnBrk="0" hangingPunct="1">
        <a:spcBef>
          <a:spcPct val="20000"/>
        </a:spcBef>
        <a:buFont typeface="Arial" pitchFamily="34" charset="0"/>
        <a:buChar char="»"/>
        <a:defRPr sz="5100" kern="1200">
          <a:solidFill>
            <a:schemeClr val="tx1"/>
          </a:solidFill>
          <a:latin typeface="+mn-lt"/>
          <a:ea typeface="+mn-ea"/>
          <a:cs typeface="+mn-cs"/>
        </a:defRPr>
      </a:lvl5pPr>
      <a:lvl6pPr marL="6358166" indent="-578015" algn="l" defTabSz="2312060" rtl="0" eaLnBrk="1" latinLnBrk="0" hangingPunct="1">
        <a:spcBef>
          <a:spcPct val="20000"/>
        </a:spcBef>
        <a:buFont typeface="Arial" pitchFamily="34" charset="0"/>
        <a:buChar char="•"/>
        <a:defRPr sz="5100" kern="1200">
          <a:solidFill>
            <a:schemeClr val="tx1"/>
          </a:solidFill>
          <a:latin typeface="+mn-lt"/>
          <a:ea typeface="+mn-ea"/>
          <a:cs typeface="+mn-cs"/>
        </a:defRPr>
      </a:lvl6pPr>
      <a:lvl7pPr marL="7514196" indent="-578015" algn="l" defTabSz="2312060" rtl="0" eaLnBrk="1" latinLnBrk="0" hangingPunct="1">
        <a:spcBef>
          <a:spcPct val="20000"/>
        </a:spcBef>
        <a:buFont typeface="Arial" pitchFamily="34" charset="0"/>
        <a:buChar char="•"/>
        <a:defRPr sz="5100" kern="1200">
          <a:solidFill>
            <a:schemeClr val="tx1"/>
          </a:solidFill>
          <a:latin typeface="+mn-lt"/>
          <a:ea typeface="+mn-ea"/>
          <a:cs typeface="+mn-cs"/>
        </a:defRPr>
      </a:lvl7pPr>
      <a:lvl8pPr marL="8670227" indent="-578015" algn="l" defTabSz="2312060" rtl="0" eaLnBrk="1" latinLnBrk="0" hangingPunct="1">
        <a:spcBef>
          <a:spcPct val="20000"/>
        </a:spcBef>
        <a:buFont typeface="Arial" pitchFamily="34" charset="0"/>
        <a:buChar char="•"/>
        <a:defRPr sz="5100" kern="1200">
          <a:solidFill>
            <a:schemeClr val="tx1"/>
          </a:solidFill>
          <a:latin typeface="+mn-lt"/>
          <a:ea typeface="+mn-ea"/>
          <a:cs typeface="+mn-cs"/>
        </a:defRPr>
      </a:lvl8pPr>
      <a:lvl9pPr marL="9826257" indent="-578015" algn="l" defTabSz="2312060" rtl="0" eaLnBrk="1" latinLnBrk="0" hangingPunct="1">
        <a:spcBef>
          <a:spcPct val="20000"/>
        </a:spcBef>
        <a:buFont typeface="Arial" pitchFamily="34" charset="0"/>
        <a:buChar char="•"/>
        <a:defRPr sz="5100" kern="1200">
          <a:solidFill>
            <a:schemeClr val="tx1"/>
          </a:solidFill>
          <a:latin typeface="+mn-lt"/>
          <a:ea typeface="+mn-ea"/>
          <a:cs typeface="+mn-cs"/>
        </a:defRPr>
      </a:lvl9pPr>
    </p:bodyStyle>
    <p:otherStyle>
      <a:defPPr>
        <a:defRPr lang="en-US"/>
      </a:defPPr>
      <a:lvl1pPr marL="0" algn="l" defTabSz="2312060" rtl="0" eaLnBrk="1" latinLnBrk="0" hangingPunct="1">
        <a:defRPr sz="4600" kern="1200">
          <a:solidFill>
            <a:schemeClr val="tx1"/>
          </a:solidFill>
          <a:latin typeface="+mn-lt"/>
          <a:ea typeface="+mn-ea"/>
          <a:cs typeface="+mn-cs"/>
        </a:defRPr>
      </a:lvl1pPr>
      <a:lvl2pPr marL="1156030" algn="l" defTabSz="2312060" rtl="0" eaLnBrk="1" latinLnBrk="0" hangingPunct="1">
        <a:defRPr sz="4600" kern="1200">
          <a:solidFill>
            <a:schemeClr val="tx1"/>
          </a:solidFill>
          <a:latin typeface="+mn-lt"/>
          <a:ea typeface="+mn-ea"/>
          <a:cs typeface="+mn-cs"/>
        </a:defRPr>
      </a:lvl2pPr>
      <a:lvl3pPr marL="2312060" algn="l" defTabSz="2312060" rtl="0" eaLnBrk="1" latinLnBrk="0" hangingPunct="1">
        <a:defRPr sz="4600" kern="1200">
          <a:solidFill>
            <a:schemeClr val="tx1"/>
          </a:solidFill>
          <a:latin typeface="+mn-lt"/>
          <a:ea typeface="+mn-ea"/>
          <a:cs typeface="+mn-cs"/>
        </a:defRPr>
      </a:lvl3pPr>
      <a:lvl4pPr marL="3468091" algn="l" defTabSz="2312060" rtl="0" eaLnBrk="1" latinLnBrk="0" hangingPunct="1">
        <a:defRPr sz="4600" kern="1200">
          <a:solidFill>
            <a:schemeClr val="tx1"/>
          </a:solidFill>
          <a:latin typeface="+mn-lt"/>
          <a:ea typeface="+mn-ea"/>
          <a:cs typeface="+mn-cs"/>
        </a:defRPr>
      </a:lvl4pPr>
      <a:lvl5pPr marL="4624121" algn="l" defTabSz="2312060" rtl="0" eaLnBrk="1" latinLnBrk="0" hangingPunct="1">
        <a:defRPr sz="4600" kern="1200">
          <a:solidFill>
            <a:schemeClr val="tx1"/>
          </a:solidFill>
          <a:latin typeface="+mn-lt"/>
          <a:ea typeface="+mn-ea"/>
          <a:cs typeface="+mn-cs"/>
        </a:defRPr>
      </a:lvl5pPr>
      <a:lvl6pPr marL="5780151" algn="l" defTabSz="2312060" rtl="0" eaLnBrk="1" latinLnBrk="0" hangingPunct="1">
        <a:defRPr sz="4600" kern="1200">
          <a:solidFill>
            <a:schemeClr val="tx1"/>
          </a:solidFill>
          <a:latin typeface="+mn-lt"/>
          <a:ea typeface="+mn-ea"/>
          <a:cs typeface="+mn-cs"/>
        </a:defRPr>
      </a:lvl6pPr>
      <a:lvl7pPr marL="6936181" algn="l" defTabSz="2312060" rtl="0" eaLnBrk="1" latinLnBrk="0" hangingPunct="1">
        <a:defRPr sz="4600" kern="1200">
          <a:solidFill>
            <a:schemeClr val="tx1"/>
          </a:solidFill>
          <a:latin typeface="+mn-lt"/>
          <a:ea typeface="+mn-ea"/>
          <a:cs typeface="+mn-cs"/>
        </a:defRPr>
      </a:lvl7pPr>
      <a:lvl8pPr marL="8092211" algn="l" defTabSz="2312060" rtl="0" eaLnBrk="1" latinLnBrk="0" hangingPunct="1">
        <a:defRPr sz="4600" kern="1200">
          <a:solidFill>
            <a:schemeClr val="tx1"/>
          </a:solidFill>
          <a:latin typeface="+mn-lt"/>
          <a:ea typeface="+mn-ea"/>
          <a:cs typeface="+mn-cs"/>
        </a:defRPr>
      </a:lvl8pPr>
      <a:lvl9pPr marL="9248242" algn="l" defTabSz="2312060" rtl="0" eaLnBrk="1" latinLnBrk="0" hangingPunct="1">
        <a:defRPr sz="4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mpbio.dfci.harvard.edu/tgi/" TargetMode="External"/><Relationship Id="rId7"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maswheat.ucdavis.edu/Mapping/index.htm" TargetMode="External"/><Relationship Id="rId4" Type="http://schemas.openxmlformats.org/officeDocument/2006/relationships/hyperlink" Target="http://frodo.wi.mit.edu/primer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CSU brick 48.25 x 8.jpg"/>
          <p:cNvPicPr>
            <a:picLocks noChangeAspect="1"/>
          </p:cNvPicPr>
          <p:nvPr/>
        </p:nvPicPr>
        <p:blipFill>
          <a:blip r:embed="rId2" cstate="print"/>
          <a:stretch>
            <a:fillRect/>
          </a:stretch>
        </p:blipFill>
        <p:spPr>
          <a:xfrm>
            <a:off x="0" y="-1638"/>
            <a:ext cx="4981386" cy="825930"/>
          </a:xfrm>
          <a:prstGeom prst="rect">
            <a:avLst/>
          </a:prstGeom>
        </p:spPr>
      </p:pic>
      <p:sp>
        <p:nvSpPr>
          <p:cNvPr id="6" name="TextBox 4"/>
          <p:cNvSpPr txBox="1">
            <a:spLocks noChangeArrowheads="1"/>
          </p:cNvSpPr>
          <p:nvPr/>
        </p:nvSpPr>
        <p:spPr bwMode="auto">
          <a:xfrm>
            <a:off x="0" y="713790"/>
            <a:ext cx="20574000" cy="1587681"/>
          </a:xfrm>
          <a:prstGeom prst="rect">
            <a:avLst/>
          </a:prstGeom>
          <a:noFill/>
          <a:ln w="9525">
            <a:noFill/>
            <a:miter lim="800000"/>
            <a:headEnd/>
            <a:tailEnd/>
          </a:ln>
        </p:spPr>
        <p:txBody>
          <a:bodyPr wrap="square" lIns="231206" tIns="115603" rIns="231206" bIns="115603">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smtClean="0">
                <a:ln>
                  <a:noFill/>
                </a:ln>
                <a:solidFill>
                  <a:sysClr val="windowText" lastClr="000000"/>
                </a:solidFill>
                <a:effectLst/>
                <a:uLnTx/>
                <a:uFillTx/>
              </a:rPr>
              <a:t>Development of a PCR assay and marker-assisted transfer of leaf rust resistance gene </a:t>
            </a:r>
            <a:r>
              <a:rPr kumimoji="0" lang="en-US" sz="4400" b="1" i="1" u="none" strike="noStrike" kern="0" cap="none" spc="0" normalizeH="0" baseline="0" noProof="0" dirty="0" smtClean="0">
                <a:ln>
                  <a:noFill/>
                </a:ln>
                <a:solidFill>
                  <a:sysClr val="windowText" lastClr="000000"/>
                </a:solidFill>
                <a:effectLst/>
                <a:uLnTx/>
                <a:uFillTx/>
              </a:rPr>
              <a:t>Lr58</a:t>
            </a:r>
            <a:r>
              <a:rPr lang="en-US" sz="4400" b="1" kern="0" dirty="0" smtClean="0">
                <a:solidFill>
                  <a:sysClr val="windowText" lastClr="000000"/>
                </a:solidFill>
              </a:rPr>
              <a:t> </a:t>
            </a:r>
            <a:r>
              <a:rPr kumimoji="0" lang="en-US" sz="4400" b="1" i="0" u="none" strike="noStrike" kern="0" cap="none" spc="0" normalizeH="0" baseline="0" noProof="0" dirty="0" smtClean="0">
                <a:ln>
                  <a:noFill/>
                </a:ln>
                <a:solidFill>
                  <a:sysClr val="windowText" lastClr="000000"/>
                </a:solidFill>
                <a:effectLst/>
                <a:uLnTx/>
                <a:uFillTx/>
              </a:rPr>
              <a:t>into hard red winter </a:t>
            </a:r>
            <a:r>
              <a:rPr kumimoji="0" lang="en-US" sz="4400" b="1" i="0" u="none" strike="noStrike" kern="0" cap="none" spc="0" normalizeH="0" baseline="0" noProof="0" dirty="0" err="1" smtClean="0">
                <a:ln>
                  <a:noFill/>
                </a:ln>
                <a:solidFill>
                  <a:sysClr val="windowText" lastClr="000000"/>
                </a:solidFill>
                <a:effectLst/>
                <a:uLnTx/>
                <a:uFillTx/>
              </a:rPr>
              <a:t>wheats</a:t>
            </a:r>
            <a:endParaRPr kumimoji="0" lang="en-US" sz="4400" b="0" i="0" u="none" strike="noStrike" kern="0" cap="none" spc="0" normalizeH="0" baseline="0" noProof="0" dirty="0" smtClean="0">
              <a:ln>
                <a:noFill/>
              </a:ln>
              <a:solidFill>
                <a:sysClr val="windowText" lastClr="000000"/>
              </a:solidFill>
              <a:effectLst/>
              <a:uLnTx/>
              <a:uFillTx/>
            </a:endParaRPr>
          </a:p>
        </p:txBody>
      </p:sp>
      <p:sp>
        <p:nvSpPr>
          <p:cNvPr id="7" name="Rectangle 5"/>
          <p:cNvSpPr>
            <a:spLocks noChangeArrowheads="1"/>
          </p:cNvSpPr>
          <p:nvPr/>
        </p:nvSpPr>
        <p:spPr bwMode="auto">
          <a:xfrm>
            <a:off x="381000" y="2155825"/>
            <a:ext cx="19812000" cy="892175"/>
          </a:xfrm>
          <a:prstGeom prst="rect">
            <a:avLst/>
          </a:prstGeom>
          <a:noFill/>
          <a:ln w="9525">
            <a:noFill/>
            <a:miter lim="800000"/>
            <a:headEnd/>
            <a:tailEnd/>
          </a:ln>
        </p:spPr>
        <p:txBody>
          <a:bodyPr wrap="square" anchor="ctr">
            <a:spAutoFit/>
          </a:bodyPr>
          <a:lstStyle/>
          <a:p>
            <a:pPr marL="342900" marR="0" lvl="0" indent="-342900" algn="ctr"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smtClean="0">
                <a:ln>
                  <a:noFill/>
                </a:ln>
                <a:solidFill>
                  <a:sysClr val="windowText" lastClr="000000"/>
                </a:solidFill>
                <a:effectLst/>
                <a:uLnTx/>
                <a:uFillTx/>
              </a:rPr>
              <a:t>Vasu Kuraparthy</a:t>
            </a:r>
            <a:r>
              <a:rPr kumimoji="0" lang="en-US" sz="1800" b="1" i="0" u="none" strike="noStrike" kern="0" cap="none" spc="0" normalizeH="0" baseline="30000" noProof="0" dirty="0" smtClean="0">
                <a:ln>
                  <a:noFill/>
                </a:ln>
                <a:solidFill>
                  <a:sysClr val="windowText" lastClr="000000"/>
                </a:solidFill>
                <a:effectLst/>
                <a:uLnTx/>
                <a:uFillTx/>
              </a:rPr>
              <a:t>1</a:t>
            </a:r>
            <a:r>
              <a:rPr kumimoji="0" lang="en-US" sz="1800" b="1" i="0" u="none" strike="noStrike" kern="0" cap="none" spc="0" normalizeH="0" baseline="0" noProof="0" dirty="0" smtClean="0">
                <a:ln>
                  <a:noFill/>
                </a:ln>
                <a:solidFill>
                  <a:sysClr val="windowText" lastClr="000000"/>
                </a:solidFill>
                <a:effectLst/>
                <a:uLnTx/>
                <a:uFillTx/>
              </a:rPr>
              <a:t>, Shilpa Sood</a:t>
            </a:r>
            <a:r>
              <a:rPr kumimoji="0" lang="en-US" sz="1800" b="1" i="0" u="none" strike="noStrike" kern="0" cap="none" spc="0" normalizeH="0" baseline="30000" noProof="0" dirty="0" smtClean="0">
                <a:ln>
                  <a:noFill/>
                </a:ln>
                <a:solidFill>
                  <a:sysClr val="windowText" lastClr="000000"/>
                </a:solidFill>
                <a:effectLst/>
                <a:uLnTx/>
                <a:uFillTx/>
              </a:rPr>
              <a:t>2</a:t>
            </a:r>
            <a:r>
              <a:rPr kumimoji="0" lang="en-US" sz="1800" b="1" i="0" u="none" strike="noStrike" kern="0" cap="none" spc="0" normalizeH="0" baseline="0" noProof="0" dirty="0" smtClean="0">
                <a:ln>
                  <a:noFill/>
                </a:ln>
                <a:solidFill>
                  <a:sysClr val="windowText" lastClr="000000"/>
                </a:solidFill>
                <a:effectLst/>
                <a:uLnTx/>
                <a:uFillTx/>
              </a:rPr>
              <a:t>,,</a:t>
            </a:r>
            <a:r>
              <a:rPr kumimoji="0" lang="en-US" sz="1800" b="0" i="0" u="none" strike="noStrike" kern="0" cap="none" spc="0" normalizeH="0" baseline="0" noProof="0" dirty="0" smtClean="0">
                <a:ln>
                  <a:noFill/>
                </a:ln>
                <a:solidFill>
                  <a:sysClr val="windowText" lastClr="000000"/>
                </a:solidFill>
                <a:effectLst/>
                <a:uLnTx/>
                <a:uFillTx/>
              </a:rPr>
              <a:t> </a:t>
            </a:r>
            <a:r>
              <a:rPr kumimoji="0" lang="en-US" sz="1800" b="1" i="0" u="none" strike="noStrike" kern="0" cap="none" spc="0" normalizeH="0" baseline="0" noProof="0" dirty="0" smtClean="0">
                <a:ln>
                  <a:noFill/>
                </a:ln>
                <a:solidFill>
                  <a:sysClr val="windowText" lastClr="000000"/>
                </a:solidFill>
                <a:effectLst/>
                <a:uLnTx/>
                <a:uFillTx/>
              </a:rPr>
              <a:t>and Bikram S. Gill</a:t>
            </a:r>
            <a:r>
              <a:rPr kumimoji="0" lang="en-US" sz="1800" b="1" i="0" u="none" strike="noStrike" kern="0" cap="none" spc="0" normalizeH="0" baseline="30000" noProof="0" dirty="0" smtClean="0">
                <a:ln>
                  <a:noFill/>
                </a:ln>
                <a:solidFill>
                  <a:sysClr val="windowText" lastClr="000000"/>
                </a:solidFill>
                <a:effectLst/>
                <a:uLnTx/>
                <a:uFillTx/>
              </a:rPr>
              <a:t>3</a:t>
            </a:r>
            <a:r>
              <a:rPr kumimoji="0" lang="en-US" sz="1800" b="1" i="0" u="none" strike="noStrike" kern="0" cap="none" spc="0" normalizeH="0" baseline="0" noProof="0" dirty="0" smtClean="0">
                <a:ln>
                  <a:noFill/>
                </a:ln>
                <a:solidFill>
                  <a:sysClr val="windowText" lastClr="000000"/>
                </a:solidFill>
                <a:effectLst/>
                <a:uLnTx/>
                <a:uFillTx/>
              </a:rPr>
              <a:t>, Gina Brown-Guedira</a:t>
            </a:r>
            <a:r>
              <a:rPr kumimoji="0" lang="en-US" sz="1800" b="1" i="0" u="none" strike="noStrike" kern="0" cap="none" spc="0" normalizeH="0" baseline="30000" noProof="0" dirty="0" smtClean="0">
                <a:ln>
                  <a:noFill/>
                </a:ln>
                <a:solidFill>
                  <a:sysClr val="windowText" lastClr="000000"/>
                </a:solidFill>
                <a:effectLst/>
                <a:uLnTx/>
                <a:uFillTx/>
              </a:rPr>
              <a:t>2</a:t>
            </a:r>
          </a:p>
          <a:p>
            <a:pPr marL="342900" marR="0" lvl="0" indent="-34290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(1) Crop Science Department, North Carolina State University, Raleigh, NC 27695, USA (2) Plant Science Research Unit, USDA-ARS, Crop Science Department, North Carolina State University, Raleigh, NC 27695, USA (3) Department of Plant Pathology, Kansas State University, Manhattan, KS 66506</a:t>
            </a:r>
            <a:r>
              <a:rPr lang="en-US" sz="1600" b="1" kern="0" dirty="0" smtClean="0">
                <a:solidFill>
                  <a:sysClr val="windowText" lastClr="000000"/>
                </a:solidFill>
              </a:rPr>
              <a:t>, </a:t>
            </a:r>
            <a:r>
              <a:rPr kumimoji="0" lang="en-US" sz="1600" b="1" i="0" u="none" strike="noStrike" kern="0" cap="none" spc="0" normalizeH="0" baseline="0" noProof="0" dirty="0" smtClean="0">
                <a:ln>
                  <a:noFill/>
                </a:ln>
                <a:solidFill>
                  <a:sysClr val="windowText" lastClr="000000"/>
                </a:solidFill>
                <a:effectLst/>
                <a:uLnTx/>
                <a:uFillTx/>
              </a:rPr>
              <a:t>USA.</a:t>
            </a:r>
            <a:endParaRPr kumimoji="0" lang="en-US" sz="1600" b="0" i="0" u="none" strike="noStrike" kern="0" cap="none" spc="0" normalizeH="0" baseline="0" noProof="0" dirty="0" smtClean="0">
              <a:ln>
                <a:noFill/>
              </a:ln>
              <a:solidFill>
                <a:sysClr val="windowText" lastClr="000000"/>
              </a:solidFill>
              <a:effectLst/>
              <a:uLnTx/>
              <a:uFillTx/>
            </a:endParaRPr>
          </a:p>
        </p:txBody>
      </p:sp>
      <p:sp>
        <p:nvSpPr>
          <p:cNvPr id="8" name="Rectangle 9"/>
          <p:cNvSpPr>
            <a:spLocks noChangeArrowheads="1"/>
          </p:cNvSpPr>
          <p:nvPr/>
        </p:nvSpPr>
        <p:spPr bwMode="auto">
          <a:xfrm>
            <a:off x="88900" y="3077845"/>
            <a:ext cx="10363200" cy="2954655"/>
          </a:xfrm>
          <a:prstGeom prst="rect">
            <a:avLst/>
          </a:prstGeom>
          <a:noFill/>
          <a:ln w="9525">
            <a:noFill/>
            <a:miter lim="800000"/>
            <a:headEnd/>
            <a:tailEnd/>
          </a:ln>
        </p:spPr>
        <p:txBody>
          <a:bodyPr wrap="square"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effectLst/>
                <a:uLnTx/>
                <a:uFillTx/>
              </a:rPr>
              <a:t>Introduction</a:t>
            </a:r>
          </a:p>
          <a:p>
            <a:pPr lvl="0" algn="just" defTabSz="914400">
              <a:defRPr/>
            </a:pPr>
            <a:r>
              <a:rPr kumimoji="0" lang="en-US" sz="1800" b="0" i="0" u="none" strike="noStrike" kern="0" cap="none" spc="0" normalizeH="0" baseline="0" noProof="0" dirty="0" smtClean="0">
                <a:ln>
                  <a:noFill/>
                </a:ln>
                <a:effectLst/>
                <a:uLnTx/>
                <a:uFillTx/>
              </a:rPr>
              <a:t>The small wheat-</a:t>
            </a:r>
            <a:r>
              <a:rPr kumimoji="0" lang="en-US" sz="1800" b="0" i="1" u="none" strike="noStrike" kern="0" cap="none" spc="0" normalizeH="0" baseline="0" noProof="0" dirty="0" err="1" smtClean="0">
                <a:ln>
                  <a:noFill/>
                </a:ln>
                <a:effectLst/>
                <a:uLnTx/>
                <a:uFillTx/>
              </a:rPr>
              <a:t>Aegilops</a:t>
            </a:r>
            <a:r>
              <a:rPr kumimoji="0" lang="en-US" sz="1800" b="0" i="1" u="none" strike="noStrike" kern="0" cap="none" spc="0" normalizeH="0" baseline="0" noProof="0" dirty="0" smtClean="0">
                <a:ln>
                  <a:noFill/>
                </a:ln>
                <a:effectLst/>
                <a:uLnTx/>
                <a:uFillTx/>
              </a:rPr>
              <a:t> </a:t>
            </a:r>
            <a:r>
              <a:rPr kumimoji="0" lang="en-US" sz="1800" b="0" i="1" u="none" strike="noStrike" kern="0" cap="none" spc="0" normalizeH="0" baseline="0" noProof="0" dirty="0" err="1" smtClean="0">
                <a:ln>
                  <a:noFill/>
                </a:ln>
                <a:effectLst/>
                <a:uLnTx/>
                <a:uFillTx/>
              </a:rPr>
              <a:t>triuncialis</a:t>
            </a:r>
            <a:r>
              <a:rPr kumimoji="0" lang="en-US" sz="1800" b="0" i="1" u="none" strike="noStrike" kern="0" cap="none" spc="0" normalizeH="0" baseline="0" noProof="0" dirty="0" smtClean="0">
                <a:ln>
                  <a:noFill/>
                </a:ln>
                <a:effectLst/>
                <a:uLnTx/>
                <a:uFillTx/>
              </a:rPr>
              <a:t> </a:t>
            </a:r>
            <a:r>
              <a:rPr kumimoji="0" lang="en-US" sz="1800" b="0" i="0" u="none" strike="noStrike" kern="0" cap="none" spc="0" normalizeH="0" baseline="0" noProof="0" dirty="0" smtClean="0">
                <a:ln>
                  <a:noFill/>
                </a:ln>
                <a:effectLst/>
                <a:uLnTx/>
                <a:uFillTx/>
              </a:rPr>
              <a:t>introgression T2BS·2BL-2</a:t>
            </a:r>
            <a:r>
              <a:rPr kumimoji="0" lang="en-US" sz="1800" b="0" i="0" u="none" strike="noStrike" kern="0" cap="none" spc="0" normalizeH="0" baseline="30000" noProof="0" dirty="0" smtClean="0">
                <a:ln>
                  <a:noFill/>
                </a:ln>
                <a:effectLst/>
                <a:uLnTx/>
                <a:uFillTx/>
              </a:rPr>
              <a:t>t</a:t>
            </a:r>
            <a:r>
              <a:rPr kumimoji="0" lang="en-US" sz="1800" b="0" i="0" u="none" strike="noStrike" kern="0" cap="none" spc="0" normalizeH="0" baseline="0" noProof="0" dirty="0" smtClean="0">
                <a:ln>
                  <a:noFill/>
                </a:ln>
                <a:effectLst/>
                <a:uLnTx/>
                <a:uFillTx/>
              </a:rPr>
              <a:t>L(0.95) carrying leaf rust resistance gene </a:t>
            </a:r>
            <a:r>
              <a:rPr kumimoji="0" lang="en-US" sz="1800" b="0" i="1" u="none" strike="noStrike" kern="0" cap="none" spc="0" normalizeH="0" baseline="0" noProof="0" dirty="0" smtClean="0">
                <a:ln>
                  <a:noFill/>
                </a:ln>
                <a:effectLst/>
                <a:uLnTx/>
                <a:uFillTx/>
              </a:rPr>
              <a:t>Lr58</a:t>
            </a:r>
            <a:r>
              <a:rPr kumimoji="0" lang="en-US" sz="1800" b="0" i="0" u="none" strike="noStrike" kern="0" cap="none" spc="0" normalizeH="0" baseline="0" noProof="0" dirty="0" smtClean="0">
                <a:ln>
                  <a:noFill/>
                </a:ln>
                <a:effectLst/>
                <a:uLnTx/>
                <a:uFillTx/>
              </a:rPr>
              <a:t> is a source of resistance against many isolates of the rust pathogen in US and India (Fig.</a:t>
            </a:r>
            <a:r>
              <a:rPr kumimoji="0" lang="en-US" sz="1800" b="0" i="0" u="none" strike="noStrike" kern="0" cap="none" spc="0" normalizeH="0" noProof="0" dirty="0" smtClean="0">
                <a:ln>
                  <a:noFill/>
                </a:ln>
                <a:effectLst/>
                <a:uLnTx/>
                <a:uFillTx/>
              </a:rPr>
              <a:t> 1)</a:t>
            </a:r>
            <a:r>
              <a:rPr kumimoji="0" lang="en-US" sz="1800" b="0" i="0" u="none" strike="noStrike" kern="0" cap="none" spc="0" normalizeH="0" baseline="0" noProof="0" dirty="0" smtClean="0">
                <a:ln>
                  <a:noFill/>
                </a:ln>
                <a:effectLst/>
                <a:uLnTx/>
                <a:uFillTx/>
              </a:rPr>
              <a:t>. The rust resistant introgression in T2BS·2BL-2</a:t>
            </a:r>
            <a:r>
              <a:rPr kumimoji="0" lang="en-US" sz="1800" b="0" i="0" u="none" strike="noStrike" kern="0" cap="none" spc="0" normalizeH="0" baseline="30000" noProof="0" dirty="0" smtClean="0">
                <a:ln>
                  <a:noFill/>
                </a:ln>
                <a:effectLst/>
                <a:uLnTx/>
                <a:uFillTx/>
              </a:rPr>
              <a:t>t</a:t>
            </a:r>
            <a:r>
              <a:rPr kumimoji="0" lang="en-US" sz="1800" b="0" i="0" u="none" strike="noStrike" kern="0" cap="none" spc="0" normalizeH="0" baseline="0" noProof="0" dirty="0" smtClean="0">
                <a:ln>
                  <a:noFill/>
                </a:ln>
                <a:effectLst/>
                <a:uLnTx/>
                <a:uFillTx/>
              </a:rPr>
              <a:t>L(0.95) was found to be less than 5% of the chromosome arm 2BL and was diagnostically detected by </a:t>
            </a:r>
            <a:r>
              <a:rPr lang="en-US" sz="1800" dirty="0" smtClean="0"/>
              <a:t>Restriction Fragment Length Polymorphism (</a:t>
            </a:r>
            <a:r>
              <a:rPr kumimoji="0" lang="en-US" sz="1800" b="0" i="0" u="none" strike="noStrike" kern="0" cap="none" spc="0" normalizeH="0" baseline="0" noProof="0" dirty="0" smtClean="0">
                <a:ln>
                  <a:noFill/>
                </a:ln>
                <a:effectLst/>
                <a:uLnTx/>
                <a:uFillTx/>
              </a:rPr>
              <a:t>RFLP) markers and dominant simple sequence repeat (SSR) marker (</a:t>
            </a:r>
            <a:r>
              <a:rPr kumimoji="0" lang="en-US" sz="1800" b="0" i="1" u="none" strike="noStrike" kern="0" cap="none" spc="0" normalizeH="0" baseline="0" noProof="0" dirty="0" smtClean="0">
                <a:ln>
                  <a:noFill/>
                </a:ln>
                <a:effectLst/>
                <a:uLnTx/>
                <a:uFillTx/>
              </a:rPr>
              <a:t>Xcfd50</a:t>
            </a:r>
            <a:r>
              <a:rPr kumimoji="0" lang="en-US" sz="1800" b="0" i="0" u="none" strike="noStrike" kern="0" cap="none" spc="0" normalizeH="0" baseline="0" noProof="0" dirty="0" smtClean="0">
                <a:ln>
                  <a:noFill/>
                </a:ln>
                <a:effectLst/>
                <a:uLnTx/>
                <a:uFillTx/>
              </a:rPr>
              <a:t>) (Kuraparthy et al. 2007a). Introgression </a:t>
            </a:r>
            <a:r>
              <a:rPr lang="en-US" sz="1800" kern="0" dirty="0" smtClean="0"/>
              <a:t>T2BS·2BL-2</a:t>
            </a:r>
            <a:r>
              <a:rPr lang="en-US" sz="1800" kern="0" baseline="30000" dirty="0" smtClean="0"/>
              <a:t>t</a:t>
            </a:r>
            <a:r>
              <a:rPr lang="en-US" sz="1800" kern="0" dirty="0" smtClean="0"/>
              <a:t>L(0.95) is present in cultivar </a:t>
            </a:r>
            <a:r>
              <a:rPr lang="en-US" sz="1800" dirty="0" smtClean="0"/>
              <a:t>WL711 background  which is an Indian soft white spring wheat. </a:t>
            </a:r>
            <a:r>
              <a:rPr lang="en-US" sz="1800" kern="0" dirty="0" smtClean="0"/>
              <a:t>W</a:t>
            </a:r>
            <a:r>
              <a:rPr kumimoji="0" lang="en-US" sz="1800" b="0" i="0" u="none" strike="noStrike" kern="0" cap="none" spc="0" normalizeH="0" baseline="0" noProof="0" dirty="0" smtClean="0">
                <a:ln>
                  <a:noFill/>
                </a:ln>
                <a:effectLst/>
                <a:uLnTx/>
                <a:uFillTx/>
              </a:rPr>
              <a:t>e report here the marker assisted transfer (MAS) of </a:t>
            </a:r>
            <a:r>
              <a:rPr kumimoji="0" lang="en-US" sz="1800" b="0" i="1" u="none" strike="noStrike" kern="0" cap="none" spc="0" normalizeH="0" baseline="0" noProof="0" dirty="0" smtClean="0">
                <a:ln>
                  <a:noFill/>
                </a:ln>
                <a:effectLst/>
                <a:uLnTx/>
                <a:uFillTx/>
              </a:rPr>
              <a:t>Lr58</a:t>
            </a:r>
            <a:r>
              <a:rPr kumimoji="0" lang="en-US" sz="1800" b="0" i="0" u="none" strike="noStrike" kern="0" cap="none" spc="0" normalizeH="0" baseline="0" noProof="0" dirty="0" smtClean="0">
                <a:ln>
                  <a:noFill/>
                </a:ln>
                <a:effectLst/>
                <a:uLnTx/>
                <a:uFillTx/>
              </a:rPr>
              <a:t> into adapted winter </a:t>
            </a:r>
            <a:r>
              <a:rPr kumimoji="0" lang="en-US" sz="1800" b="0" i="0" u="none" strike="noStrike" kern="0" cap="none" spc="0" normalizeH="0" baseline="0" noProof="0" dirty="0" err="1" smtClean="0">
                <a:ln>
                  <a:noFill/>
                </a:ln>
                <a:effectLst/>
                <a:uLnTx/>
                <a:uFillTx/>
              </a:rPr>
              <a:t>wheats</a:t>
            </a:r>
            <a:r>
              <a:rPr kumimoji="0" lang="en-US" sz="1800" b="0" i="0" u="none" strike="noStrike" kern="0" cap="none" spc="0" normalizeH="0" baseline="0" noProof="0" dirty="0" smtClean="0">
                <a:ln>
                  <a:noFill/>
                </a:ln>
                <a:effectLst/>
                <a:uLnTx/>
                <a:uFillTx/>
              </a:rPr>
              <a:t> and the development of diagnostic co-dominant</a:t>
            </a:r>
            <a:r>
              <a:rPr kumimoji="0" lang="en-US" sz="1800" b="0" i="0" u="none" strike="noStrike" kern="0" cap="none" spc="0" normalizeH="0" noProof="0" dirty="0" smtClean="0">
                <a:ln>
                  <a:noFill/>
                </a:ln>
                <a:effectLst/>
                <a:uLnTx/>
                <a:uFillTx/>
              </a:rPr>
              <a:t> </a:t>
            </a:r>
            <a:r>
              <a:rPr kumimoji="0" lang="en-US" sz="1800" b="0" i="0" u="none" strike="noStrike" kern="0" cap="none" spc="0" normalizeH="0" baseline="0" noProof="0" dirty="0" smtClean="0">
                <a:ln>
                  <a:noFill/>
                </a:ln>
                <a:effectLst/>
                <a:uLnTx/>
                <a:uFillTx/>
              </a:rPr>
              <a:t>PCR based marker and assayed its applicability </a:t>
            </a:r>
            <a:r>
              <a:rPr lang="en-US" sz="1800" kern="0" dirty="0" smtClean="0"/>
              <a:t>for MAS in </a:t>
            </a:r>
            <a:r>
              <a:rPr kumimoji="0" lang="en-US" sz="1800" b="0" i="0" u="none" strike="noStrike" kern="0" cap="none" spc="0" normalizeH="0" baseline="0" noProof="0" dirty="0" smtClean="0">
                <a:ln>
                  <a:noFill/>
                </a:ln>
                <a:effectLst/>
                <a:uLnTx/>
                <a:uFillTx/>
              </a:rPr>
              <a:t>wheat breeding programs in </a:t>
            </a:r>
            <a:r>
              <a:rPr lang="en-US" sz="1800" kern="0" dirty="0" smtClean="0"/>
              <a:t> the USA</a:t>
            </a:r>
            <a:r>
              <a:rPr kumimoji="0" lang="en-US" sz="1800" b="0" i="0" u="none" strike="noStrike" kern="0" cap="none" spc="0" normalizeH="0" baseline="0" noProof="0" dirty="0" smtClean="0">
                <a:ln>
                  <a:noFill/>
                </a:ln>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   </a:t>
            </a:r>
          </a:p>
        </p:txBody>
      </p:sp>
      <p:sp>
        <p:nvSpPr>
          <p:cNvPr id="10" name="Text Box 10"/>
          <p:cNvSpPr txBox="1">
            <a:spLocks noChangeArrowheads="1"/>
          </p:cNvSpPr>
          <p:nvPr/>
        </p:nvSpPr>
        <p:spPr bwMode="auto">
          <a:xfrm>
            <a:off x="88900" y="5732462"/>
            <a:ext cx="10363200" cy="6001643"/>
          </a:xfrm>
          <a:prstGeom prst="rect">
            <a:avLst/>
          </a:prstGeom>
          <a:noFill/>
          <a:ln w="9525">
            <a:noFill/>
            <a:miter lim="800000"/>
            <a:headEnd/>
            <a:tailEnd/>
          </a:ln>
        </p:spPr>
        <p:txBody>
          <a:bodyPr wrap="square" anchor="t">
            <a:spAutoFit/>
          </a:bodyPr>
          <a:lstStyle/>
          <a:p>
            <a:pPr marL="0" marR="0" lvl="0" indent="0" defTabSz="2311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rPr>
              <a:t>Materials&amp; Methods</a:t>
            </a:r>
            <a:r>
              <a:rPr kumimoji="0" lang="en-US" sz="1800" b="0" i="0" u="none" strike="noStrike" kern="0" cap="none" spc="0" normalizeH="0" baseline="0" noProof="0" dirty="0" smtClean="0">
                <a:ln>
                  <a:noFill/>
                </a:ln>
                <a:solidFill>
                  <a:sysClr val="windowText" lastClr="000000"/>
                </a:solidFill>
                <a:effectLst/>
                <a:uLnTx/>
                <a:uFillTx/>
              </a:rPr>
              <a:t> </a:t>
            </a:r>
          </a:p>
          <a:p>
            <a:pPr algn="just"/>
            <a:r>
              <a:rPr lang="en-US" sz="1800" dirty="0" smtClean="0"/>
              <a:t>For developing STS marker(s), primer pairs were designed from the RFLP markers </a:t>
            </a:r>
            <a:r>
              <a:rPr kumimoji="0" lang="en-US" sz="1800" b="0" i="0" u="none" strike="noStrike" kern="0" cap="none" spc="0" normalizeH="0" baseline="0" noProof="0" dirty="0" smtClean="0">
                <a:ln>
                  <a:noFill/>
                </a:ln>
                <a:effectLst/>
                <a:uLnTx/>
                <a:uFillTx/>
              </a:rPr>
              <a:t>(</a:t>
            </a:r>
            <a:r>
              <a:rPr kumimoji="0" lang="en-US" sz="1800" b="0" i="1" u="none" strike="noStrike" kern="0" cap="none" spc="0" normalizeH="0" baseline="0" noProof="0" dirty="0" smtClean="0">
                <a:ln>
                  <a:noFill/>
                </a:ln>
                <a:effectLst/>
                <a:uLnTx/>
                <a:uFillTx/>
              </a:rPr>
              <a:t>XksuH16</a:t>
            </a:r>
            <a:r>
              <a:rPr kumimoji="0" lang="en-US" sz="1800" b="0" i="0" u="none" strike="noStrike" kern="0" cap="none" spc="0" normalizeH="0" baseline="0" noProof="0" dirty="0" smtClean="0">
                <a:ln>
                  <a:noFill/>
                </a:ln>
                <a:effectLst/>
                <a:uLnTx/>
                <a:uFillTx/>
              </a:rPr>
              <a:t>, </a:t>
            </a:r>
            <a:r>
              <a:rPr kumimoji="0" lang="en-US" sz="1800" b="0" i="1" u="none" strike="noStrike" kern="0" cap="none" spc="0" normalizeH="0" baseline="0" noProof="0" dirty="0" smtClean="0">
                <a:ln>
                  <a:noFill/>
                </a:ln>
                <a:effectLst/>
                <a:uLnTx/>
                <a:uFillTx/>
              </a:rPr>
              <a:t>XksuF11</a:t>
            </a:r>
            <a:r>
              <a:rPr kumimoji="0" lang="en-US" sz="1800" b="0" i="0" u="none" strike="noStrike" kern="0" cap="none" spc="0" normalizeH="0" baseline="0" noProof="0" dirty="0" smtClean="0">
                <a:ln>
                  <a:noFill/>
                </a:ln>
                <a:effectLst/>
                <a:uLnTx/>
                <a:uFillTx/>
              </a:rPr>
              <a:t>, </a:t>
            </a:r>
            <a:r>
              <a:rPr kumimoji="0" lang="en-US" sz="1800" b="0" i="1" u="none" strike="noStrike" kern="0" cap="none" spc="0" normalizeH="0" baseline="0" noProof="0" dirty="0" smtClean="0">
                <a:ln>
                  <a:noFill/>
                </a:ln>
                <a:effectLst/>
                <a:uLnTx/>
                <a:uFillTx/>
              </a:rPr>
              <a:t>Xksud23</a:t>
            </a:r>
            <a:r>
              <a:rPr kumimoji="0" lang="en-US" sz="1800" b="0" i="0" u="none" strike="noStrike" kern="0" cap="none" spc="0" normalizeH="0" baseline="0" noProof="0" dirty="0" smtClean="0">
                <a:ln>
                  <a:noFill/>
                </a:ln>
                <a:effectLst/>
                <a:uLnTx/>
                <a:uFillTx/>
              </a:rPr>
              <a:t>) </a:t>
            </a:r>
            <a:r>
              <a:rPr lang="en-US" sz="1800" dirty="0" smtClean="0"/>
              <a:t>diagnostically detecting the </a:t>
            </a:r>
            <a:r>
              <a:rPr lang="en-US" sz="1800" i="1" dirty="0" err="1" smtClean="0"/>
              <a:t>Ae</a:t>
            </a:r>
            <a:r>
              <a:rPr lang="en-US" sz="1800" i="1" dirty="0" smtClean="0"/>
              <a:t>. </a:t>
            </a:r>
            <a:r>
              <a:rPr lang="en-US" sz="1800" i="1" dirty="0" err="1" smtClean="0"/>
              <a:t>triuncialis</a:t>
            </a:r>
            <a:r>
              <a:rPr lang="en-US" sz="1800" dirty="0" smtClean="0"/>
              <a:t> segment in the translocation T2BS·2BL-2</a:t>
            </a:r>
            <a:r>
              <a:rPr lang="en-US" sz="1800" baseline="30000" dirty="0" smtClean="0"/>
              <a:t>t</a:t>
            </a:r>
            <a:r>
              <a:rPr lang="en-US" sz="1800" dirty="0" smtClean="0"/>
              <a:t>L(0.95) (Kuraparthy et al. 2007a).  Full-length </a:t>
            </a:r>
            <a:r>
              <a:rPr lang="en-US" sz="1800" dirty="0" err="1" smtClean="0"/>
              <a:t>cDNAs</a:t>
            </a:r>
            <a:r>
              <a:rPr lang="en-US" sz="1800" dirty="0" smtClean="0"/>
              <a:t> or tentative consensus (TC) sequences of the selected ESTs were extracted from the Wheat Gene Index release 10.0 (</a:t>
            </a:r>
            <a:r>
              <a:rPr lang="en-US" sz="1800" dirty="0" smtClean="0">
                <a:hlinkClick r:id="rId3"/>
              </a:rPr>
              <a:t>http://compbio.dfci.harvard.edu/tgi/</a:t>
            </a:r>
            <a:r>
              <a:rPr lang="en-US" sz="1800" dirty="0" smtClean="0"/>
              <a:t>) by using </a:t>
            </a:r>
            <a:r>
              <a:rPr lang="en-US" sz="1800" dirty="0" err="1" smtClean="0"/>
              <a:t>BLASTn</a:t>
            </a:r>
            <a:r>
              <a:rPr lang="en-US" sz="1800" dirty="0" smtClean="0"/>
              <a:t> searches (</a:t>
            </a:r>
            <a:r>
              <a:rPr lang="en-US" sz="1800" dirty="0" err="1" smtClean="0"/>
              <a:t>Altschul</a:t>
            </a:r>
            <a:r>
              <a:rPr lang="en-US" sz="1800" dirty="0" smtClean="0"/>
              <a:t> et al., 1997). Primer3 software (</a:t>
            </a:r>
            <a:r>
              <a:rPr lang="en-US" sz="1800" dirty="0" smtClean="0">
                <a:hlinkClick r:id="rId4"/>
              </a:rPr>
              <a:t>http://frodo.wi.mit.edu/primer3/</a:t>
            </a:r>
            <a:r>
              <a:rPr lang="en-US" sz="1800" dirty="0" smtClean="0"/>
              <a:t>) was used to design primers and </a:t>
            </a:r>
            <a:r>
              <a:rPr lang="en-US" sz="1800" dirty="0" err="1" smtClean="0"/>
              <a:t>amplicons</a:t>
            </a:r>
            <a:r>
              <a:rPr lang="en-US" sz="1800" dirty="0" smtClean="0"/>
              <a:t> of 125-400bp were targeted. Validation of the STS marker for MAS  on capillary based platforms was performed on a set of 50 wheat cultivars/lines that were selected by the wheat Coordinated Agricultural Project (CAP) of the USDA-CSREES (</a:t>
            </a:r>
            <a:r>
              <a:rPr lang="en-US" sz="1800" u="sng" dirty="0" smtClean="0">
                <a:hlinkClick r:id="rId5"/>
              </a:rPr>
              <a:t>http://maswheat.ucdavis.edu/Mapping/index.htm</a:t>
            </a:r>
            <a:r>
              <a:rPr lang="en-US" sz="1800" u="sng" dirty="0" smtClean="0"/>
              <a:t>)</a:t>
            </a:r>
            <a:r>
              <a:rPr lang="en-US" sz="1800" dirty="0" smtClean="0"/>
              <a:t>. ABI 3130XL Prism Genetic Analyzer using 36-cm capillaries was used to resolve the PCR products at the USDA-ARS Regional Small Grain Genotyping Laboratory, North Carolina State University, Raleigh, NC. The ABI generated profiles were screened using </a:t>
            </a:r>
            <a:r>
              <a:rPr lang="en-US" sz="1800" dirty="0" err="1" smtClean="0"/>
              <a:t>GeneMarker</a:t>
            </a:r>
            <a:r>
              <a:rPr lang="en-US" sz="1800" dirty="0" smtClean="0"/>
              <a:t> V. 1.5.</a:t>
            </a:r>
          </a:p>
          <a:p>
            <a:pPr algn="just" defTabSz="2311400"/>
            <a:r>
              <a:rPr lang="en-US" sz="1800" dirty="0" smtClean="0"/>
              <a:t>The </a:t>
            </a:r>
            <a:r>
              <a:rPr lang="en-US" sz="1800" dirty="0" err="1" smtClean="0"/>
              <a:t>germplasm</a:t>
            </a:r>
            <a:r>
              <a:rPr lang="en-US" sz="1800" dirty="0" smtClean="0"/>
              <a:t> </a:t>
            </a:r>
            <a:r>
              <a:rPr lang="en-US" sz="1800" dirty="0"/>
              <a:t>line</a:t>
            </a:r>
            <a:r>
              <a:rPr lang="en-US" sz="1800" dirty="0" smtClean="0"/>
              <a:t> T2BS</a:t>
            </a:r>
            <a:r>
              <a:rPr lang="en-US" sz="1800" dirty="0"/>
              <a:t>·2BL-2</a:t>
            </a:r>
            <a:r>
              <a:rPr lang="en-US" sz="1800" baseline="30000" dirty="0"/>
              <a:t>t</a:t>
            </a:r>
            <a:r>
              <a:rPr lang="en-US" sz="1800" dirty="0"/>
              <a:t>L(0.95) </a:t>
            </a:r>
            <a:r>
              <a:rPr lang="en-US" sz="1800" dirty="0" smtClean="0"/>
              <a:t>(NCSU, NT09; KSU, TA5605) derived </a:t>
            </a:r>
            <a:r>
              <a:rPr lang="en-US" sz="1800" dirty="0"/>
              <a:t>from </a:t>
            </a:r>
            <a:r>
              <a:rPr lang="en-US" sz="1800" i="1" dirty="0" err="1"/>
              <a:t>Ae</a:t>
            </a:r>
            <a:r>
              <a:rPr lang="en-US" sz="1800" i="1" dirty="0"/>
              <a:t>. </a:t>
            </a:r>
            <a:r>
              <a:rPr lang="en-US" sz="1800" i="1" dirty="0" err="1" smtClean="0"/>
              <a:t>triuncialis</a:t>
            </a:r>
            <a:r>
              <a:rPr lang="en-US" sz="1800" i="1" dirty="0" smtClean="0"/>
              <a:t> </a:t>
            </a:r>
            <a:r>
              <a:rPr lang="en-US" sz="1800" dirty="0" smtClean="0"/>
              <a:t>in WL711 </a:t>
            </a:r>
            <a:r>
              <a:rPr lang="en-US" sz="1800" dirty="0"/>
              <a:t>background (Kuraparthy et al., 2007a) was </a:t>
            </a:r>
            <a:r>
              <a:rPr lang="en-US" sz="1800" dirty="0" smtClean="0"/>
              <a:t>used as the </a:t>
            </a:r>
            <a:r>
              <a:rPr lang="en-US" sz="1800" dirty="0"/>
              <a:t>source of leaf rust resistance gene </a:t>
            </a:r>
            <a:r>
              <a:rPr lang="en-US" sz="1800" i="1" dirty="0" smtClean="0"/>
              <a:t>Lr58 </a:t>
            </a:r>
            <a:r>
              <a:rPr lang="en-US" sz="1800" dirty="0" smtClean="0"/>
              <a:t>for the MAS</a:t>
            </a:r>
            <a:r>
              <a:rPr lang="en-US" sz="1800" i="1" dirty="0" smtClean="0"/>
              <a:t>. </a:t>
            </a:r>
            <a:r>
              <a:rPr lang="en-US" sz="1800" dirty="0" smtClean="0"/>
              <a:t>Adapted hard red winter </a:t>
            </a:r>
            <a:r>
              <a:rPr lang="en-US" sz="1800" dirty="0" err="1" smtClean="0"/>
              <a:t>wheats</a:t>
            </a:r>
            <a:r>
              <a:rPr lang="en-US" sz="1800" dirty="0" smtClean="0"/>
              <a:t> </a:t>
            </a:r>
            <a:r>
              <a:rPr lang="en-US" sz="1800" dirty="0" err="1" smtClean="0"/>
              <a:t>Jagger</a:t>
            </a:r>
            <a:r>
              <a:rPr lang="en-US" sz="1800" dirty="0" smtClean="0"/>
              <a:t> and </a:t>
            </a:r>
            <a:r>
              <a:rPr lang="en-US" sz="1800" dirty="0" err="1" smtClean="0"/>
              <a:t>Overley</a:t>
            </a:r>
            <a:r>
              <a:rPr lang="en-US" sz="1800" dirty="0" smtClean="0"/>
              <a:t> were used as recurrent female parents in crosses with the source </a:t>
            </a:r>
            <a:r>
              <a:rPr lang="en-US" sz="1800" dirty="0" err="1" smtClean="0"/>
              <a:t>germplasm</a:t>
            </a:r>
            <a:r>
              <a:rPr lang="en-US" sz="1800" dirty="0" smtClean="0"/>
              <a:t> NT09 and with the back cross F</a:t>
            </a:r>
            <a:r>
              <a:rPr lang="en-US" sz="1800" baseline="-25000" dirty="0" smtClean="0"/>
              <a:t>1</a:t>
            </a:r>
            <a:r>
              <a:rPr lang="en-US" sz="1800" dirty="0" smtClean="0"/>
              <a:t> plants carrying the alien segment in subsequent backcross generations. STS and RFLP markers were used to select derivatives with </a:t>
            </a:r>
            <a:r>
              <a:rPr lang="en-US" sz="1800" i="1" dirty="0" smtClean="0"/>
              <a:t>Lr58</a:t>
            </a:r>
            <a:r>
              <a:rPr lang="en-US" sz="1800" dirty="0" smtClean="0"/>
              <a:t> during the backcrossing using MAS in both </a:t>
            </a:r>
            <a:r>
              <a:rPr lang="en-US" sz="1800" dirty="0" err="1" smtClean="0"/>
              <a:t>Jagger</a:t>
            </a:r>
            <a:r>
              <a:rPr lang="en-US" sz="1800" dirty="0" smtClean="0"/>
              <a:t> and </a:t>
            </a:r>
            <a:r>
              <a:rPr lang="en-US" sz="1800" dirty="0" err="1" smtClean="0"/>
              <a:t>Overley</a:t>
            </a:r>
            <a:r>
              <a:rPr lang="en-US" sz="1800" dirty="0" smtClean="0"/>
              <a:t> backgrounds. The </a:t>
            </a:r>
            <a:r>
              <a:rPr lang="en-US" sz="1800" dirty="0"/>
              <a:t>rust reaction of the recurrent parents (</a:t>
            </a:r>
            <a:r>
              <a:rPr lang="en-US" sz="1800" dirty="0" err="1"/>
              <a:t>Jagger</a:t>
            </a:r>
            <a:r>
              <a:rPr lang="en-US" sz="1800" dirty="0"/>
              <a:t>, </a:t>
            </a:r>
            <a:r>
              <a:rPr lang="en-US" sz="1800" dirty="0" err="1"/>
              <a:t>Overley</a:t>
            </a:r>
            <a:r>
              <a:rPr lang="en-US" sz="1800" dirty="0"/>
              <a:t>), backcrossed derivatives and line </a:t>
            </a:r>
            <a:r>
              <a:rPr lang="en-US" sz="1800" dirty="0" smtClean="0"/>
              <a:t>NT09 </a:t>
            </a:r>
            <a:r>
              <a:rPr lang="en-US" sz="1800" dirty="0"/>
              <a:t>was tested </a:t>
            </a:r>
            <a:r>
              <a:rPr lang="en-US" sz="1800" dirty="0" smtClean="0"/>
              <a:t>using </a:t>
            </a:r>
            <a:r>
              <a:rPr lang="en-US" sz="1800" dirty="0"/>
              <a:t>four </a:t>
            </a:r>
            <a:r>
              <a:rPr lang="en-US" sz="1800" dirty="0" err="1"/>
              <a:t>pathotypes</a:t>
            </a:r>
            <a:r>
              <a:rPr lang="en-US" sz="1800" dirty="0"/>
              <a:t> (PRTUS25, PRTUS35, PNMQ, MCDL) </a:t>
            </a:r>
            <a:r>
              <a:rPr lang="en-US" sz="1800" dirty="0" smtClean="0"/>
              <a:t>of </a:t>
            </a:r>
            <a:r>
              <a:rPr lang="en-US" sz="1800" dirty="0"/>
              <a:t>leaf rust at the two-leaf seedling </a:t>
            </a:r>
            <a:r>
              <a:rPr lang="en-US" sz="1800" dirty="0" smtClean="0"/>
              <a:t>stage and infection types were scored as illustrated in McIntosh et al. (1995).</a:t>
            </a:r>
            <a:endParaRPr lang="en-US" sz="1800" dirty="0">
              <a:solidFill>
                <a:srgbClr val="00B050"/>
              </a:solidFill>
            </a:endParaRPr>
          </a:p>
        </p:txBody>
      </p:sp>
      <p:pic>
        <p:nvPicPr>
          <p:cNvPr id="11" name="Picture 5" descr="Figure 1"/>
          <p:cNvPicPr>
            <a:picLocks noChangeAspect="1" noChangeArrowheads="1"/>
          </p:cNvPicPr>
          <p:nvPr/>
        </p:nvPicPr>
        <p:blipFill>
          <a:blip r:embed="rId6" cstate="print"/>
          <a:srcRect/>
          <a:stretch>
            <a:fillRect/>
          </a:stretch>
        </p:blipFill>
        <p:spPr bwMode="auto">
          <a:xfrm>
            <a:off x="3323119" y="15721309"/>
            <a:ext cx="3894762" cy="3179686"/>
          </a:xfrm>
          <a:prstGeom prst="rect">
            <a:avLst/>
          </a:prstGeom>
          <a:noFill/>
        </p:spPr>
      </p:pic>
      <p:sp>
        <p:nvSpPr>
          <p:cNvPr id="12" name="Rectangle 14"/>
          <p:cNvSpPr>
            <a:spLocks noChangeArrowheads="1"/>
          </p:cNvSpPr>
          <p:nvPr/>
        </p:nvSpPr>
        <p:spPr bwMode="auto">
          <a:xfrm>
            <a:off x="584200" y="18956337"/>
            <a:ext cx="9372600" cy="733425"/>
          </a:xfrm>
          <a:prstGeom prst="rect">
            <a:avLst/>
          </a:prstGeom>
          <a:noFill/>
          <a:ln w="9525">
            <a:noFill/>
            <a:miter lim="800000"/>
            <a:headEnd/>
            <a:tailEnd/>
          </a:ln>
          <a:effectLst/>
        </p:spPr>
        <p:txBody>
          <a:bodyPr tIns="0" bIns="0" anchor="t">
            <a:spAutoFit/>
          </a:bodyPr>
          <a:lstStyle/>
          <a:p>
            <a:pPr marL="342900" indent="-342900" algn="just"/>
            <a:r>
              <a:rPr lang="en-US" sz="1600" dirty="0"/>
              <a:t>Figure 1. Rust resistance in the introgression </a:t>
            </a:r>
            <a:r>
              <a:rPr lang="en-US" sz="1600" dirty="0" smtClean="0"/>
              <a:t>line NT09. </a:t>
            </a:r>
            <a:r>
              <a:rPr lang="en-US" sz="1600" dirty="0"/>
              <a:t>a. Leaf rust (race: PRTUS25) reaction of the parents and </a:t>
            </a:r>
            <a:r>
              <a:rPr lang="en-US" sz="1600" dirty="0" smtClean="0"/>
              <a:t>NT09 </a:t>
            </a:r>
            <a:r>
              <a:rPr lang="en-US" sz="1600" dirty="0"/>
              <a:t>at the seedling stage. b. Leaf rust (race: MCDL) reaction of the parents and </a:t>
            </a:r>
            <a:r>
              <a:rPr lang="en-US" sz="1600" dirty="0" smtClean="0"/>
              <a:t>NT09 </a:t>
            </a:r>
            <a:r>
              <a:rPr lang="en-US" sz="1600" dirty="0"/>
              <a:t>line at the adult </a:t>
            </a:r>
            <a:r>
              <a:rPr lang="en-US" sz="1600" dirty="0" smtClean="0"/>
              <a:t> plant stage</a:t>
            </a:r>
            <a:r>
              <a:rPr lang="en-US" sz="1600" dirty="0"/>
              <a:t>.</a:t>
            </a:r>
          </a:p>
        </p:txBody>
      </p:sp>
      <p:sp>
        <p:nvSpPr>
          <p:cNvPr id="13" name="Text Box 13"/>
          <p:cNvSpPr txBox="1">
            <a:spLocks noChangeArrowheads="1"/>
          </p:cNvSpPr>
          <p:nvPr/>
        </p:nvSpPr>
        <p:spPr bwMode="auto">
          <a:xfrm>
            <a:off x="88900" y="11671301"/>
            <a:ext cx="10363200" cy="4062651"/>
          </a:xfrm>
          <a:prstGeom prst="rect">
            <a:avLst/>
          </a:prstGeom>
          <a:noFill/>
          <a:ln w="9525">
            <a:noFill/>
            <a:miter lim="800000"/>
            <a:headEnd/>
            <a:tailEnd/>
          </a:ln>
          <a:effectLst/>
        </p:spPr>
        <p:txBody>
          <a:bodyPr wrap="square" anchor="t">
            <a:spAutoFit/>
          </a:bodyPr>
          <a:lstStyle/>
          <a:p>
            <a:pPr algn="just" defTabSz="2311400"/>
            <a:r>
              <a:rPr lang="en-US" sz="2400" b="1" dirty="0" smtClean="0"/>
              <a:t>Results</a:t>
            </a:r>
          </a:p>
          <a:p>
            <a:pPr algn="just" defTabSz="2311400"/>
            <a:r>
              <a:rPr lang="en-US" sz="1800" dirty="0" smtClean="0"/>
              <a:t>Out of the total twelve primers tested, one primer pair (08-Lr58-MAS-1/NCWM1), based on RFLP marker </a:t>
            </a:r>
            <a:r>
              <a:rPr lang="en-US" sz="1800" i="1" dirty="0" smtClean="0"/>
              <a:t>XksuH16</a:t>
            </a:r>
            <a:r>
              <a:rPr lang="en-US" sz="1800" dirty="0" smtClean="0"/>
              <a:t>, developed diagnostic co-dominant marker polymorphism between the introgression line (NW09) and WL711 and recurrent parents </a:t>
            </a:r>
            <a:r>
              <a:rPr lang="en-US" sz="1800" dirty="0" err="1" smtClean="0"/>
              <a:t>Jagger</a:t>
            </a:r>
            <a:r>
              <a:rPr lang="en-US" sz="1800" dirty="0" smtClean="0"/>
              <a:t> and </a:t>
            </a:r>
            <a:r>
              <a:rPr lang="en-US" sz="1800" dirty="0" err="1" smtClean="0"/>
              <a:t>Overley</a:t>
            </a:r>
            <a:r>
              <a:rPr lang="en-US" sz="1800" dirty="0" smtClean="0"/>
              <a:t> in an </a:t>
            </a:r>
            <a:r>
              <a:rPr lang="en-US" sz="1800" dirty="0" err="1" smtClean="0"/>
              <a:t>agarose</a:t>
            </a:r>
            <a:r>
              <a:rPr lang="en-US" sz="1800" dirty="0" smtClean="0"/>
              <a:t> gel based assay (Fig. 2). BC</a:t>
            </a:r>
            <a:r>
              <a:rPr lang="en-US" sz="1800" baseline="-25000" dirty="0" smtClean="0"/>
              <a:t>1</a:t>
            </a:r>
            <a:r>
              <a:rPr lang="en-US" sz="1800" dirty="0" smtClean="0"/>
              <a:t>F</a:t>
            </a:r>
            <a:r>
              <a:rPr lang="en-US" sz="1800" baseline="-25000" dirty="0" smtClean="0"/>
              <a:t>1</a:t>
            </a:r>
            <a:r>
              <a:rPr lang="en-US" sz="1800" dirty="0" smtClean="0"/>
              <a:t>, BC</a:t>
            </a:r>
            <a:r>
              <a:rPr lang="en-US" sz="1800" baseline="-25000" dirty="0" smtClean="0"/>
              <a:t>2</a:t>
            </a:r>
            <a:r>
              <a:rPr lang="en-US" sz="1800" dirty="0" smtClean="0"/>
              <a:t>F</a:t>
            </a:r>
            <a:r>
              <a:rPr lang="en-US" sz="1800" baseline="-25000" dirty="0" smtClean="0"/>
              <a:t>1</a:t>
            </a:r>
            <a:r>
              <a:rPr lang="en-US" sz="1800" dirty="0" smtClean="0"/>
              <a:t>, BC</a:t>
            </a:r>
            <a:r>
              <a:rPr lang="en-US" sz="1800" baseline="-25000" dirty="0" smtClean="0"/>
              <a:t>3</a:t>
            </a:r>
            <a:r>
              <a:rPr lang="en-US" sz="1800" dirty="0" smtClean="0"/>
              <a:t>F</a:t>
            </a:r>
            <a:r>
              <a:rPr lang="en-US" sz="1800" baseline="-25000" dirty="0" smtClean="0"/>
              <a:t>1</a:t>
            </a:r>
            <a:r>
              <a:rPr lang="en-US" sz="1800" dirty="0" smtClean="0"/>
              <a:t> plants with </a:t>
            </a:r>
            <a:r>
              <a:rPr lang="en-US" sz="1800" i="1" dirty="0" smtClean="0"/>
              <a:t>Lr58</a:t>
            </a:r>
            <a:r>
              <a:rPr lang="en-US" sz="1800" dirty="0" smtClean="0"/>
              <a:t> gene was efficiently identified using STS marker (</a:t>
            </a:r>
            <a:r>
              <a:rPr lang="en-US" sz="1800" i="1" dirty="0" smtClean="0"/>
              <a:t>X08-Lr58-MAS-1</a:t>
            </a:r>
            <a:r>
              <a:rPr lang="en-US" sz="1800" dirty="0" smtClean="0"/>
              <a:t>/</a:t>
            </a:r>
            <a:r>
              <a:rPr lang="en-US" sz="1800" i="1" dirty="0" smtClean="0"/>
              <a:t>XNCWM1</a:t>
            </a:r>
            <a:r>
              <a:rPr lang="en-US" sz="1800" dirty="0" smtClean="0"/>
              <a:t>) in the marker assisted backcrossing (Fig. 2). These BC</a:t>
            </a:r>
            <a:r>
              <a:rPr lang="en-US" sz="1800" baseline="-25000" dirty="0" smtClean="0"/>
              <a:t>2</a:t>
            </a:r>
            <a:r>
              <a:rPr lang="en-US" sz="1800" dirty="0" smtClean="0"/>
              <a:t>F</a:t>
            </a:r>
            <a:r>
              <a:rPr lang="en-US" sz="1800" baseline="-25000" dirty="0" smtClean="0"/>
              <a:t>1</a:t>
            </a:r>
            <a:r>
              <a:rPr lang="en-US" sz="1800" dirty="0" smtClean="0"/>
              <a:t> and BC</a:t>
            </a:r>
            <a:r>
              <a:rPr lang="en-US" sz="1800" baseline="-25000" dirty="0" smtClean="0"/>
              <a:t>3</a:t>
            </a:r>
            <a:r>
              <a:rPr lang="en-US" sz="1800" dirty="0" smtClean="0"/>
              <a:t>F</a:t>
            </a:r>
            <a:r>
              <a:rPr lang="en-US" sz="1800" baseline="-25000" dirty="0" smtClean="0"/>
              <a:t>1</a:t>
            </a:r>
            <a:r>
              <a:rPr lang="en-US" sz="1800" dirty="0" smtClean="0"/>
              <a:t> plants with </a:t>
            </a:r>
            <a:r>
              <a:rPr lang="en-US" sz="1800" i="1" dirty="0" smtClean="0"/>
              <a:t>Lr58</a:t>
            </a:r>
            <a:r>
              <a:rPr lang="en-US" sz="1800" dirty="0" smtClean="0"/>
              <a:t> were further selected for winter type growth habit. BC</a:t>
            </a:r>
            <a:r>
              <a:rPr lang="en-US" sz="1800" baseline="-25000" dirty="0" smtClean="0"/>
              <a:t>3</a:t>
            </a:r>
            <a:r>
              <a:rPr lang="en-US" sz="1800" dirty="0" smtClean="0"/>
              <a:t>F</a:t>
            </a:r>
            <a:r>
              <a:rPr lang="en-US" sz="1800" baseline="-25000" dirty="0" smtClean="0"/>
              <a:t>2</a:t>
            </a:r>
            <a:r>
              <a:rPr lang="en-US" sz="1800" dirty="0" smtClean="0"/>
              <a:t> plants homozygous for rust resistant gene </a:t>
            </a:r>
            <a:r>
              <a:rPr lang="en-US" sz="1800" i="1" dirty="0" smtClean="0"/>
              <a:t>Lr58</a:t>
            </a:r>
            <a:r>
              <a:rPr lang="en-US" sz="1800" dirty="0" smtClean="0"/>
              <a:t> were also selected based on the co-dominant inheritance of the diagnostic PCR based marker.</a:t>
            </a:r>
          </a:p>
          <a:p>
            <a:pPr algn="just" defTabSz="2311400"/>
            <a:r>
              <a:rPr lang="en-US" sz="1800" dirty="0" smtClean="0"/>
              <a:t>Testing the marker </a:t>
            </a:r>
            <a:r>
              <a:rPr lang="en-US" sz="1800" i="1" dirty="0" smtClean="0"/>
              <a:t>XNCWM1</a:t>
            </a:r>
            <a:r>
              <a:rPr lang="en-US" sz="1800" dirty="0" smtClean="0"/>
              <a:t> on a set of wheat cultivars/lines selected by US CAP project showed that the </a:t>
            </a:r>
            <a:r>
              <a:rPr lang="en-US" sz="1800" i="1" dirty="0" err="1" smtClean="0"/>
              <a:t>Ae</a:t>
            </a:r>
            <a:r>
              <a:rPr lang="en-US" sz="1800" i="1" dirty="0" smtClean="0"/>
              <a:t>. </a:t>
            </a:r>
            <a:r>
              <a:rPr lang="en-US" sz="1800" i="1" dirty="0" err="1" smtClean="0"/>
              <a:t>triuncialis</a:t>
            </a:r>
            <a:r>
              <a:rPr lang="en-US" sz="1800" i="1" dirty="0" smtClean="0"/>
              <a:t> </a:t>
            </a:r>
            <a:r>
              <a:rPr lang="en-US" sz="1800" dirty="0" smtClean="0"/>
              <a:t>specific diagnostic marker allele is polymorphic with most wheat allele(s) except for a line involving P91193 from Indiana and is compatible for MAS of </a:t>
            </a:r>
            <a:r>
              <a:rPr lang="en-US" sz="1800" i="1" dirty="0" smtClean="0"/>
              <a:t>Lr58</a:t>
            </a:r>
            <a:r>
              <a:rPr lang="en-US" sz="1800" dirty="0" smtClean="0"/>
              <a:t> using both gel based and capillary based assay platforms for most of the US wheat breeding programs. Line P91193 showed similar </a:t>
            </a:r>
            <a:r>
              <a:rPr lang="en-US" sz="1800" dirty="0" err="1" smtClean="0"/>
              <a:t>amplicon</a:t>
            </a:r>
            <a:r>
              <a:rPr lang="en-US" sz="1800" dirty="0" smtClean="0"/>
              <a:t> size as developed by the introgression line in gel based assays. However, in the capillary based assay P91193 showed 405bp and 184bp fragments compared to 137bp and 404bp </a:t>
            </a:r>
            <a:r>
              <a:rPr lang="en-US" sz="1800" dirty="0" err="1" smtClean="0"/>
              <a:t>amplicons</a:t>
            </a:r>
            <a:r>
              <a:rPr lang="en-US" sz="1800" dirty="0" smtClean="0"/>
              <a:t> amplified by NT09.</a:t>
            </a:r>
          </a:p>
        </p:txBody>
      </p:sp>
      <p:sp>
        <p:nvSpPr>
          <p:cNvPr id="14" name="Text Box 15"/>
          <p:cNvSpPr txBox="1">
            <a:spLocks noChangeArrowheads="1"/>
          </p:cNvSpPr>
          <p:nvPr/>
        </p:nvSpPr>
        <p:spPr bwMode="auto">
          <a:xfrm>
            <a:off x="10680700" y="4305300"/>
            <a:ext cx="9601200" cy="4985981"/>
          </a:xfrm>
          <a:prstGeom prst="rect">
            <a:avLst/>
          </a:prstGeom>
          <a:noFill/>
          <a:ln w="9525">
            <a:noFill/>
            <a:miter lim="800000"/>
            <a:headEnd/>
            <a:tailEnd/>
          </a:ln>
          <a:effectLst/>
        </p:spPr>
        <p:txBody>
          <a:bodyPr wrap="square" anchor="t">
            <a:spAutoFit/>
          </a:bodyPr>
          <a:lstStyle/>
          <a:p>
            <a:pPr algn="just" defTabSz="2311400"/>
            <a:r>
              <a:rPr lang="en-US" sz="2400" b="1" dirty="0" smtClean="0"/>
              <a:t>Discussion</a:t>
            </a:r>
          </a:p>
          <a:p>
            <a:pPr algn="just" defTabSz="2311400"/>
            <a:r>
              <a:rPr lang="en-US" sz="1800" dirty="0" smtClean="0"/>
              <a:t>Although RFLP marker (</a:t>
            </a:r>
            <a:r>
              <a:rPr lang="en-US" sz="1800" i="1" dirty="0" smtClean="0"/>
              <a:t>XksuH16</a:t>
            </a:r>
            <a:r>
              <a:rPr lang="en-US" sz="1800" dirty="0" smtClean="0"/>
              <a:t>) was co-dominant and efficient in genotyping, it is cumbersome and expensive to use, so it was converted into PCR based STS marker (</a:t>
            </a:r>
            <a:r>
              <a:rPr lang="en-US" sz="1800" i="1" dirty="0" smtClean="0"/>
              <a:t>X08-Lr58-MAS-1</a:t>
            </a:r>
            <a:r>
              <a:rPr lang="en-US" sz="1800" dirty="0" smtClean="0"/>
              <a:t>/</a:t>
            </a:r>
            <a:r>
              <a:rPr lang="en-US" sz="1800" i="1" dirty="0" smtClean="0"/>
              <a:t>XNCWM1</a:t>
            </a:r>
            <a:r>
              <a:rPr lang="en-US" sz="1800" dirty="0" smtClean="0"/>
              <a:t>) for its use in wheat breeding programs. Since rust resistant introgression </a:t>
            </a:r>
            <a:r>
              <a:rPr lang="en-US" sz="1800" kern="0" dirty="0" smtClean="0"/>
              <a:t>T2BS·2BL-2</a:t>
            </a:r>
            <a:r>
              <a:rPr lang="en-US" sz="1800" kern="0" baseline="30000" dirty="0" smtClean="0"/>
              <a:t>t</a:t>
            </a:r>
            <a:r>
              <a:rPr lang="en-US" sz="1800" kern="0" dirty="0" smtClean="0"/>
              <a:t>L(0.95) </a:t>
            </a:r>
            <a:r>
              <a:rPr lang="en-US" sz="1800" dirty="0" smtClean="0"/>
              <a:t>does not recombine with wheat chromosomes, </a:t>
            </a:r>
            <a:r>
              <a:rPr lang="en-US" sz="1800" i="1" dirty="0" smtClean="0"/>
              <a:t>XNCWM1 </a:t>
            </a:r>
            <a:r>
              <a:rPr lang="en-US" sz="1800" dirty="0" smtClean="0"/>
              <a:t>marker acts almost like a ‘perfect marker’ for </a:t>
            </a:r>
            <a:r>
              <a:rPr lang="en-US" sz="1800" i="1" dirty="0" smtClean="0"/>
              <a:t>Lr58</a:t>
            </a:r>
            <a:r>
              <a:rPr lang="en-US" sz="1800" dirty="0" smtClean="0"/>
              <a:t>. The co-dominant nature of diagnostic STS marker could help discern the </a:t>
            </a:r>
            <a:r>
              <a:rPr lang="en-US" sz="1800" dirty="0" err="1" smtClean="0"/>
              <a:t>heterozygotes</a:t>
            </a:r>
            <a:r>
              <a:rPr lang="en-US" sz="1800" dirty="0" smtClean="0"/>
              <a:t> which is of great value in early generations of advancement (</a:t>
            </a:r>
            <a:r>
              <a:rPr lang="en-US" sz="1800" dirty="0" err="1" smtClean="0"/>
              <a:t>i.e</a:t>
            </a:r>
            <a:r>
              <a:rPr lang="en-US" sz="1800" dirty="0" smtClean="0"/>
              <a:t> BC</a:t>
            </a:r>
            <a:r>
              <a:rPr lang="en-US" sz="1800" baseline="-25000" dirty="0" smtClean="0"/>
              <a:t>1</a:t>
            </a:r>
            <a:r>
              <a:rPr lang="en-US" sz="1800" dirty="0" smtClean="0"/>
              <a:t>, BC</a:t>
            </a:r>
            <a:r>
              <a:rPr lang="en-US" sz="1800" baseline="-25000" dirty="0" smtClean="0"/>
              <a:t>2</a:t>
            </a:r>
            <a:r>
              <a:rPr lang="en-US" sz="1800" dirty="0" smtClean="0"/>
              <a:t>, F</a:t>
            </a:r>
            <a:r>
              <a:rPr lang="en-US" sz="1800" baseline="-25000" dirty="0" smtClean="0"/>
              <a:t>2</a:t>
            </a:r>
            <a:r>
              <a:rPr lang="en-US" sz="1800" dirty="0" smtClean="0"/>
              <a:t> etc.) when transferring the </a:t>
            </a:r>
            <a:r>
              <a:rPr lang="en-US" sz="1800" i="1" dirty="0" smtClean="0"/>
              <a:t>Lr58</a:t>
            </a:r>
            <a:r>
              <a:rPr lang="en-US" sz="1800" dirty="0" smtClean="0"/>
              <a:t> into adapted cultivars. Detection of diagnostic co-dominant polymorphism in both the </a:t>
            </a:r>
            <a:r>
              <a:rPr lang="en-US" sz="1800" dirty="0" err="1" smtClean="0"/>
              <a:t>agarose</a:t>
            </a:r>
            <a:r>
              <a:rPr lang="en-US" sz="1800" dirty="0" smtClean="0"/>
              <a:t> based and capillary based platforms suggests the utility and compatibility of the STS marker </a:t>
            </a:r>
            <a:r>
              <a:rPr lang="en-US" sz="1800" i="1" dirty="0" smtClean="0"/>
              <a:t>XNCWM1</a:t>
            </a:r>
            <a:r>
              <a:rPr lang="en-US" sz="1800" dirty="0" smtClean="0"/>
              <a:t> in the wheat MAS programs in US involving robust genotyping platforms. Though gel based assays could not be used in MAS involving line P91193 of Indiana, use of capillary based platforms could circumvent this problem. Screening the backcross derivatives carrying </a:t>
            </a:r>
            <a:r>
              <a:rPr lang="en-US" sz="1800" i="1" dirty="0" smtClean="0"/>
              <a:t>Lr58</a:t>
            </a:r>
            <a:r>
              <a:rPr lang="en-US" sz="1800" dirty="0" smtClean="0"/>
              <a:t> with rust races at seedling stage suggested expression of the transferred rust resistance in adapted winter </a:t>
            </a:r>
            <a:r>
              <a:rPr lang="en-US" sz="1800" dirty="0" err="1" smtClean="0"/>
              <a:t>wheats</a:t>
            </a:r>
            <a:r>
              <a:rPr lang="en-US" sz="1800" dirty="0" smtClean="0"/>
              <a:t> is stable in both recurrent parents backgrounds. The winter wheat </a:t>
            </a:r>
            <a:r>
              <a:rPr lang="en-US" sz="1800" dirty="0" err="1" smtClean="0"/>
              <a:t>germplasm</a:t>
            </a:r>
            <a:r>
              <a:rPr lang="en-US" sz="1800" dirty="0" smtClean="0"/>
              <a:t> with </a:t>
            </a:r>
            <a:r>
              <a:rPr lang="en-US" sz="1800" i="1" dirty="0" smtClean="0"/>
              <a:t>Lr58 </a:t>
            </a:r>
            <a:r>
              <a:rPr lang="en-US" sz="1800" dirty="0" smtClean="0"/>
              <a:t>will provide breeders with adapted lines having an additional source of resistance that can be used in combination with other rust resistance genes to achieve durability of resistance  </a:t>
            </a:r>
          </a:p>
          <a:p>
            <a:pPr algn="just" defTabSz="2311400"/>
            <a:endParaRPr lang="en-US" sz="2400" b="1" dirty="0" smtClean="0"/>
          </a:p>
        </p:txBody>
      </p:sp>
      <p:graphicFrame>
        <p:nvGraphicFramePr>
          <p:cNvPr id="15" name="Table 14"/>
          <p:cNvGraphicFramePr>
            <a:graphicFrameLocks noGrp="1"/>
          </p:cNvGraphicFramePr>
          <p:nvPr/>
        </p:nvGraphicFramePr>
        <p:xfrm>
          <a:off x="11852274" y="12893270"/>
          <a:ext cx="7258052" cy="4123822"/>
        </p:xfrm>
        <a:graphic>
          <a:graphicData uri="http://schemas.openxmlformats.org/drawingml/2006/table">
            <a:tbl>
              <a:tblPr/>
              <a:tblGrid>
                <a:gridCol w="1153316"/>
                <a:gridCol w="939038"/>
                <a:gridCol w="882318"/>
                <a:gridCol w="855966"/>
                <a:gridCol w="806450"/>
                <a:gridCol w="806450"/>
                <a:gridCol w="907257"/>
                <a:gridCol w="907257"/>
              </a:tblGrid>
              <a:tr h="730679">
                <a:tc rowSpan="3">
                  <a:txBody>
                    <a:bodyPr/>
                    <a:lstStyle/>
                    <a:p>
                      <a:pPr marL="0" marR="0" algn="ctr">
                        <a:lnSpc>
                          <a:spcPct val="115000"/>
                        </a:lnSpc>
                        <a:spcBef>
                          <a:spcPts val="0"/>
                        </a:spcBef>
                        <a:spcAft>
                          <a:spcPts val="0"/>
                        </a:spcAft>
                      </a:pPr>
                      <a:endParaRPr lang="en-US" sz="1400" dirty="0" smtClean="0">
                        <a:latin typeface="Calibri"/>
                        <a:ea typeface="Calibri"/>
                        <a:cs typeface="Times New Roman"/>
                      </a:endParaRPr>
                    </a:p>
                    <a:p>
                      <a:pPr marL="0" marR="0" algn="ctr">
                        <a:lnSpc>
                          <a:spcPct val="115000"/>
                        </a:lnSpc>
                        <a:spcBef>
                          <a:spcPts val="0"/>
                        </a:spcBef>
                        <a:spcAft>
                          <a:spcPts val="0"/>
                        </a:spcAft>
                      </a:pPr>
                      <a:endParaRPr lang="en-US" sz="1400" dirty="0" smtClean="0">
                        <a:latin typeface="Calibri"/>
                        <a:ea typeface="Calibri"/>
                        <a:cs typeface="Times New Roman"/>
                      </a:endParaRPr>
                    </a:p>
                    <a:p>
                      <a:pPr marL="0" marR="0" algn="ctr">
                        <a:lnSpc>
                          <a:spcPct val="115000"/>
                        </a:lnSpc>
                        <a:spcBef>
                          <a:spcPts val="0"/>
                        </a:spcBef>
                        <a:spcAft>
                          <a:spcPts val="0"/>
                        </a:spcAft>
                      </a:pPr>
                      <a:r>
                        <a:rPr lang="en-US" sz="1400" dirty="0" smtClean="0">
                          <a:latin typeface="Calibri"/>
                          <a:ea typeface="Calibri"/>
                          <a:cs typeface="Times New Roman"/>
                        </a:rPr>
                        <a:t>Cultivar</a:t>
                      </a:r>
                      <a:r>
                        <a:rPr lang="en-US" sz="1400" dirty="0">
                          <a:latin typeface="Calibri"/>
                          <a:ea typeface="Calibri"/>
                          <a:cs typeface="Times New Roman"/>
                        </a:rPr>
                        <a:t>/ </a:t>
                      </a:r>
                      <a:r>
                        <a:rPr lang="en-US" sz="1400" dirty="0" smtClean="0">
                          <a:latin typeface="Calibri"/>
                          <a:ea typeface="Calibri"/>
                          <a:cs typeface="Times New Roman"/>
                        </a:rPr>
                        <a:t>line/BC</a:t>
                      </a:r>
                      <a:r>
                        <a:rPr lang="en-US" sz="1400" baseline="-25000" dirty="0" smtClean="0">
                          <a:latin typeface="Calibri"/>
                          <a:ea typeface="Calibri"/>
                          <a:cs typeface="Times New Roman"/>
                        </a:rPr>
                        <a:t>3</a:t>
                      </a:r>
                      <a:r>
                        <a:rPr lang="en-US" sz="1400" dirty="0" smtClean="0">
                          <a:latin typeface="Calibri"/>
                          <a:ea typeface="Calibri"/>
                          <a:cs typeface="Times New Roman"/>
                        </a:rPr>
                        <a:t>F</a:t>
                      </a:r>
                      <a:r>
                        <a:rPr lang="en-US" sz="1400" baseline="-25000" dirty="0" smtClean="0">
                          <a:latin typeface="Calibri"/>
                          <a:ea typeface="Calibri"/>
                          <a:cs typeface="Times New Roman"/>
                        </a:rPr>
                        <a:t>2:3</a:t>
                      </a:r>
                      <a:endParaRPr lang="en-US" sz="1400" baseline="-250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1400" dirty="0" smtClean="0">
                          <a:latin typeface="Calibri"/>
                          <a:ea typeface="Calibri"/>
                          <a:cs typeface="Times New Roman"/>
                        </a:rPr>
                        <a:t>Diagnostic </a:t>
                      </a:r>
                      <a:r>
                        <a:rPr lang="en-US" sz="1400" i="1" dirty="0" err="1" smtClean="0">
                          <a:latin typeface="Calibri"/>
                          <a:ea typeface="Calibri"/>
                          <a:cs typeface="Times New Roman"/>
                        </a:rPr>
                        <a:t>Ae</a:t>
                      </a:r>
                      <a:r>
                        <a:rPr lang="en-US" sz="1400" i="1" dirty="0" smtClean="0">
                          <a:latin typeface="Calibri"/>
                          <a:ea typeface="Calibri"/>
                          <a:cs typeface="Times New Roman"/>
                        </a:rPr>
                        <a:t>. </a:t>
                      </a:r>
                      <a:r>
                        <a:rPr lang="en-US" sz="1400" i="1" dirty="0" err="1" smtClean="0">
                          <a:latin typeface="Calibri"/>
                          <a:ea typeface="Calibri"/>
                          <a:cs typeface="Times New Roman"/>
                        </a:rPr>
                        <a:t>triuncialis</a:t>
                      </a:r>
                      <a:r>
                        <a:rPr lang="en-US" sz="1400" i="1" dirty="0" smtClean="0">
                          <a:latin typeface="Calibri"/>
                          <a:ea typeface="Calibri"/>
                          <a:cs typeface="Times New Roman"/>
                        </a:rPr>
                        <a:t> </a:t>
                      </a:r>
                      <a:r>
                        <a:rPr lang="en-US" sz="1400" dirty="0" smtClean="0">
                          <a:latin typeface="Calibri"/>
                          <a:ea typeface="Calibri"/>
                          <a:cs typeface="Times New Roman"/>
                        </a:rPr>
                        <a:t>specific</a:t>
                      </a:r>
                    </a:p>
                    <a:p>
                      <a:pPr marL="0" marR="0" algn="ctr">
                        <a:lnSpc>
                          <a:spcPct val="115000"/>
                        </a:lnSpc>
                        <a:spcBef>
                          <a:spcPts val="0"/>
                        </a:spcBef>
                        <a:spcAft>
                          <a:spcPts val="0"/>
                        </a:spcAft>
                      </a:pPr>
                      <a:r>
                        <a:rPr lang="en-US" sz="1400" dirty="0" smtClean="0">
                          <a:latin typeface="Calibri"/>
                          <a:ea typeface="Calibri"/>
                          <a:cs typeface="Times New Roman"/>
                        </a:rPr>
                        <a:t>marker </a:t>
                      </a:r>
                      <a:r>
                        <a:rPr lang="en-US" sz="1400" dirty="0">
                          <a:latin typeface="Calibri"/>
                          <a:ea typeface="Calibri"/>
                          <a:cs typeface="Times New Roman"/>
                        </a:rPr>
                        <a:t>allele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5">
                  <a:txBody>
                    <a:bodyPr/>
                    <a:lstStyle/>
                    <a:p>
                      <a:pPr marL="0" marR="0" algn="ctr">
                        <a:lnSpc>
                          <a:spcPct val="115000"/>
                        </a:lnSpc>
                        <a:spcBef>
                          <a:spcPts val="0"/>
                        </a:spcBef>
                        <a:spcAft>
                          <a:spcPts val="0"/>
                        </a:spcAft>
                      </a:pPr>
                      <a:endParaRPr lang="en-US" sz="1400" dirty="0" smtClean="0">
                        <a:latin typeface="Calibri"/>
                        <a:ea typeface="Calibri"/>
                        <a:cs typeface="Times New Roman"/>
                      </a:endParaRPr>
                    </a:p>
                    <a:p>
                      <a:pPr marL="0" marR="0" algn="ctr">
                        <a:lnSpc>
                          <a:spcPct val="115000"/>
                        </a:lnSpc>
                        <a:spcBef>
                          <a:spcPts val="0"/>
                        </a:spcBef>
                        <a:spcAft>
                          <a:spcPts val="0"/>
                        </a:spcAft>
                      </a:pPr>
                      <a:r>
                        <a:rPr lang="en-US" sz="1400" dirty="0" smtClean="0">
                          <a:latin typeface="Calibri"/>
                          <a:ea typeface="Calibri"/>
                          <a:cs typeface="Times New Roman"/>
                        </a:rPr>
                        <a:t>Infection </a:t>
                      </a:r>
                      <a:r>
                        <a:rPr lang="en-US" sz="1400" dirty="0">
                          <a:latin typeface="Calibri"/>
                          <a:ea typeface="Calibri"/>
                          <a:cs typeface="Times New Roman"/>
                        </a:rPr>
                        <a:t>type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6871">
                <a:tc vMerge="1">
                  <a:txBody>
                    <a:bodyPr/>
                    <a:lstStyle/>
                    <a:p>
                      <a:endParaRPr lang="en-US"/>
                    </a:p>
                  </a:txBody>
                  <a:tcPr/>
                </a:tc>
                <a:tc>
                  <a:txBody>
                    <a:bodyPr/>
                    <a:lstStyle/>
                    <a:p>
                      <a:pPr marL="0" marR="0">
                        <a:lnSpc>
                          <a:spcPct val="115000"/>
                        </a:lnSpc>
                        <a:spcBef>
                          <a:spcPts val="0"/>
                        </a:spcBef>
                        <a:spcAft>
                          <a:spcPts val="0"/>
                        </a:spcAft>
                      </a:pPr>
                      <a:r>
                        <a:rPr lang="en-US" sz="1400" dirty="0">
                          <a:latin typeface="Calibri"/>
                          <a:ea typeface="Calibri"/>
                          <a:cs typeface="Times New Roman"/>
                        </a:rPr>
                        <a:t>STS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400" dirty="0">
                          <a:latin typeface="Calibri"/>
                          <a:ea typeface="Calibri"/>
                          <a:cs typeface="Times New Roman"/>
                        </a:rPr>
                        <a:t>RFLP</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marR="0" algn="ctr">
                        <a:lnSpc>
                          <a:spcPct val="115000"/>
                        </a:lnSpc>
                        <a:spcBef>
                          <a:spcPts val="0"/>
                        </a:spcBef>
                        <a:spcAft>
                          <a:spcPts val="0"/>
                        </a:spcAft>
                      </a:pPr>
                      <a:r>
                        <a:rPr lang="en-US" sz="1400" dirty="0" smtClean="0">
                          <a:latin typeface="Calibri"/>
                          <a:ea typeface="Calibri"/>
                          <a:cs typeface="Times New Roman"/>
                        </a:rPr>
                        <a:t>Race</a:t>
                      </a:r>
                      <a:endParaRPr lang="en-US" sz="14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7119">
                <a:tc vMerge="1">
                  <a:txBody>
                    <a:bodyPr/>
                    <a:lstStyle/>
                    <a:p>
                      <a:endParaRPr lang="en-US"/>
                    </a:p>
                  </a:txBody>
                  <a:tcPr/>
                </a:tc>
                <a:tc>
                  <a:txBody>
                    <a:bodyPr/>
                    <a:lstStyle/>
                    <a:p>
                      <a:pPr marL="0" marR="0">
                        <a:lnSpc>
                          <a:spcPct val="115000"/>
                        </a:lnSpc>
                        <a:spcBef>
                          <a:spcPts val="0"/>
                        </a:spcBef>
                        <a:spcAft>
                          <a:spcPts val="0"/>
                        </a:spcAft>
                      </a:pPr>
                      <a:r>
                        <a:rPr lang="en-US" sz="1400" i="1" dirty="0" smtClean="0">
                          <a:latin typeface="Calibri"/>
                          <a:ea typeface="Calibri"/>
                          <a:cs typeface="Times New Roman"/>
                        </a:rPr>
                        <a:t>XNCWM1</a:t>
                      </a:r>
                      <a:endParaRPr lang="en-US" sz="14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400" i="1" dirty="0" smtClean="0">
                          <a:latin typeface="Calibri"/>
                          <a:ea typeface="Calibri"/>
                          <a:cs typeface="Times New Roman"/>
                        </a:rPr>
                        <a:t>XksuH16</a:t>
                      </a:r>
                      <a:endParaRPr lang="en-US" sz="14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400" dirty="0" smtClean="0">
                          <a:latin typeface="Calibri"/>
                          <a:ea typeface="Calibri"/>
                          <a:cs typeface="Times New Roman"/>
                        </a:rPr>
                        <a:t>PNMR</a:t>
                      </a:r>
                    </a:p>
                    <a:p>
                      <a:pPr marL="0" marR="0">
                        <a:lnSpc>
                          <a:spcPct val="115000"/>
                        </a:lnSpc>
                        <a:spcBef>
                          <a:spcPts val="0"/>
                        </a:spcBef>
                        <a:spcAft>
                          <a:spcPts val="0"/>
                        </a:spcAft>
                      </a:pPr>
                      <a:r>
                        <a:rPr lang="en-US" sz="1400" dirty="0" smtClean="0">
                          <a:latin typeface="Calibri"/>
                          <a:ea typeface="Calibri"/>
                          <a:cs typeface="Times New Roman"/>
                        </a:rPr>
                        <a:t>(</a:t>
                      </a:r>
                      <a:r>
                        <a:rPr lang="en-US" sz="1400" dirty="0">
                          <a:latin typeface="Calibri"/>
                          <a:ea typeface="Calibri"/>
                          <a:cs typeface="Times New Roman"/>
                        </a:rPr>
                        <a:t>PNMQ)</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400" dirty="0">
                          <a:latin typeface="Calibri"/>
                          <a:ea typeface="Calibri"/>
                          <a:cs typeface="Times New Roman"/>
                        </a:rPr>
                        <a:t>MCDSB (MCDL)</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400" dirty="0">
                          <a:latin typeface="Calibri"/>
                          <a:ea typeface="Calibri"/>
                          <a:cs typeface="Times New Roman"/>
                        </a:rPr>
                        <a:t>PRTUS6</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400" dirty="0">
                          <a:latin typeface="Calibri"/>
                          <a:ea typeface="Calibri"/>
                          <a:cs typeface="Times New Roman"/>
                        </a:rPr>
                        <a:t>PRTUS25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400" dirty="0">
                          <a:latin typeface="Calibri"/>
                          <a:ea typeface="Calibri"/>
                          <a:cs typeface="Times New Roman"/>
                        </a:rPr>
                        <a:t>PRTUS35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6871">
                <a:tc>
                  <a:txBody>
                    <a:bodyPr/>
                    <a:lstStyle/>
                    <a:p>
                      <a:pPr marL="0" marR="0">
                        <a:lnSpc>
                          <a:spcPct val="115000"/>
                        </a:lnSpc>
                        <a:spcBef>
                          <a:spcPts val="0"/>
                        </a:spcBef>
                        <a:spcAft>
                          <a:spcPts val="0"/>
                        </a:spcAft>
                      </a:pPr>
                      <a:r>
                        <a:rPr lang="en-US" sz="1400" dirty="0">
                          <a:latin typeface="Calibri"/>
                          <a:ea typeface="Calibri"/>
                          <a:cs typeface="Times New Roman"/>
                        </a:rPr>
                        <a:t>Wichita</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4</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4</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4-</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6871">
                <a:tc>
                  <a:txBody>
                    <a:bodyPr/>
                    <a:lstStyle/>
                    <a:p>
                      <a:pPr marL="0" marR="0">
                        <a:lnSpc>
                          <a:spcPct val="115000"/>
                        </a:lnSpc>
                        <a:spcBef>
                          <a:spcPts val="0"/>
                        </a:spcBef>
                        <a:spcAft>
                          <a:spcPts val="0"/>
                        </a:spcAft>
                      </a:pPr>
                      <a:r>
                        <a:rPr lang="en-US" sz="1400" dirty="0" err="1">
                          <a:latin typeface="Calibri"/>
                          <a:ea typeface="Calibri"/>
                          <a:cs typeface="Times New Roman"/>
                        </a:rPr>
                        <a:t>Jagger</a:t>
                      </a:r>
                      <a:endParaRPr lang="en-US" sz="14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33+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a:latin typeface="Calibri"/>
                          <a:ea typeface="Calibri"/>
                          <a:cs typeface="Times New Roman"/>
                        </a:rPr>
                        <a:t>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a:latin typeface="Calibri"/>
                          <a:ea typeface="Calibri"/>
                          <a:cs typeface="Times New Roman"/>
                        </a:rPr>
                        <a:t>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a:latin typeface="Calibri"/>
                          <a:ea typeface="Calibri"/>
                          <a:cs typeface="Times New Roman"/>
                        </a:rPr>
                        <a:t>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a:latin typeface="Calibri"/>
                          <a:ea typeface="Calibri"/>
                          <a:cs typeface="Times New Roman"/>
                        </a:rPr>
                        <a:t>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6871">
                <a:tc>
                  <a:txBody>
                    <a:bodyPr/>
                    <a:lstStyle/>
                    <a:p>
                      <a:pPr marL="0" marR="0">
                        <a:lnSpc>
                          <a:spcPct val="115000"/>
                        </a:lnSpc>
                        <a:spcBef>
                          <a:spcPts val="0"/>
                        </a:spcBef>
                        <a:spcAft>
                          <a:spcPts val="0"/>
                        </a:spcAft>
                      </a:pPr>
                      <a:r>
                        <a:rPr lang="en-US" sz="1400" dirty="0" err="1">
                          <a:latin typeface="Calibri"/>
                          <a:ea typeface="Calibri"/>
                          <a:cs typeface="Times New Roman"/>
                        </a:rPr>
                        <a:t>Overley</a:t>
                      </a:r>
                      <a:endParaRPr lang="en-US" sz="14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a:latin typeface="Calibri"/>
                          <a:ea typeface="Calibri"/>
                          <a:cs typeface="Times New Roman"/>
                        </a:rPr>
                        <a:t>;1+</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a:latin typeface="Calibri"/>
                          <a:ea typeface="Calibri"/>
                          <a:cs typeface="Times New Roman"/>
                        </a:rPr>
                        <a:t>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6871">
                <a:tc>
                  <a:txBody>
                    <a:bodyPr/>
                    <a:lstStyle/>
                    <a:p>
                      <a:pPr marL="0" marR="0">
                        <a:lnSpc>
                          <a:spcPct val="115000"/>
                        </a:lnSpc>
                        <a:spcBef>
                          <a:spcPts val="0"/>
                        </a:spcBef>
                        <a:spcAft>
                          <a:spcPts val="0"/>
                        </a:spcAft>
                      </a:pPr>
                      <a:r>
                        <a:rPr lang="en-US" sz="1400" dirty="0" smtClean="0">
                          <a:latin typeface="Calibri"/>
                          <a:ea typeface="Calibri"/>
                          <a:cs typeface="Times New Roman"/>
                        </a:rPr>
                        <a:t>NT09</a:t>
                      </a:r>
                      <a:endParaRPr lang="en-US" sz="14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;1</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;1</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a:latin typeface="Calibri"/>
                          <a:ea typeface="Calibri"/>
                          <a:cs typeface="Times New Roman"/>
                        </a:rPr>
                        <a:t>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a:latin typeface="Calibri"/>
                          <a:ea typeface="Calibri"/>
                          <a:cs typeface="Times New Roman"/>
                        </a:rPr>
                        <a:t>33+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15163">
                <a:tc>
                  <a:txBody>
                    <a:bodyPr/>
                    <a:lstStyle/>
                    <a:p>
                      <a:pPr marL="0" marR="0">
                        <a:lnSpc>
                          <a:spcPct val="115000"/>
                        </a:lnSpc>
                        <a:spcBef>
                          <a:spcPts val="0"/>
                        </a:spcBef>
                        <a:spcAft>
                          <a:spcPts val="0"/>
                        </a:spcAft>
                      </a:pPr>
                      <a:r>
                        <a:rPr lang="en-US" sz="1400" dirty="0" smtClean="0">
                          <a:latin typeface="Calibri"/>
                          <a:ea typeface="Calibri"/>
                          <a:cs typeface="Times New Roman"/>
                        </a:rPr>
                        <a:t>07-370-2A-S2</a:t>
                      </a:r>
                      <a:endParaRPr lang="en-US" sz="14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a:latin typeface="Calibri"/>
                          <a:ea typeface="Calibri"/>
                          <a:cs typeface="Times New Roman"/>
                        </a:rPr>
                        <a:t>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6871">
                <a:tc>
                  <a:txBody>
                    <a:bodyPr/>
                    <a:lstStyle/>
                    <a:p>
                      <a:pPr marL="0" marR="0">
                        <a:lnSpc>
                          <a:spcPct val="115000"/>
                        </a:lnSpc>
                        <a:spcBef>
                          <a:spcPts val="0"/>
                        </a:spcBef>
                        <a:spcAft>
                          <a:spcPts val="0"/>
                        </a:spcAft>
                      </a:pPr>
                      <a:r>
                        <a:rPr lang="en-US" sz="1400" dirty="0">
                          <a:latin typeface="Calibri"/>
                          <a:ea typeface="Calibri"/>
                          <a:cs typeface="Times New Roman"/>
                        </a:rPr>
                        <a:t>07-370-9B-5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1</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1-</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6871">
                <a:tc>
                  <a:txBody>
                    <a:bodyPr/>
                    <a:lstStyle/>
                    <a:p>
                      <a:pPr marL="0" marR="0">
                        <a:lnSpc>
                          <a:spcPct val="115000"/>
                        </a:lnSpc>
                        <a:spcBef>
                          <a:spcPts val="0"/>
                        </a:spcBef>
                        <a:spcAft>
                          <a:spcPts val="0"/>
                        </a:spcAft>
                      </a:pPr>
                      <a:r>
                        <a:rPr lang="en-US" sz="1400" dirty="0">
                          <a:latin typeface="Calibri"/>
                          <a:ea typeface="Calibri"/>
                          <a:cs typeface="Times New Roman"/>
                        </a:rPr>
                        <a:t>07-371-1-7</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a:latin typeface="Calibri"/>
                          <a:ea typeface="Calibri"/>
                          <a:cs typeface="Times New Roman"/>
                        </a:rPr>
                        <a:t>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6871">
                <a:tc>
                  <a:txBody>
                    <a:bodyPr/>
                    <a:lstStyle/>
                    <a:p>
                      <a:pPr marL="0" marR="0">
                        <a:lnSpc>
                          <a:spcPct val="115000"/>
                        </a:lnSpc>
                        <a:spcBef>
                          <a:spcPts val="0"/>
                        </a:spcBef>
                        <a:spcAft>
                          <a:spcPts val="0"/>
                        </a:spcAft>
                      </a:pPr>
                      <a:r>
                        <a:rPr lang="en-US" sz="1400">
                          <a:latin typeface="Calibri"/>
                          <a:ea typeface="Calibri"/>
                          <a:cs typeface="Times New Roman"/>
                        </a:rPr>
                        <a:t>07-371-1-16</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a:latin typeface="Calibri"/>
                          <a:ea typeface="Calibri"/>
                          <a:cs typeface="Times New Roman"/>
                        </a:rPr>
                        <a:t>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1</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6871">
                <a:tc>
                  <a:txBody>
                    <a:bodyPr/>
                    <a:lstStyle/>
                    <a:p>
                      <a:pPr marL="0" marR="0">
                        <a:lnSpc>
                          <a:spcPct val="115000"/>
                        </a:lnSpc>
                        <a:spcBef>
                          <a:spcPts val="0"/>
                        </a:spcBef>
                        <a:spcAft>
                          <a:spcPts val="0"/>
                        </a:spcAft>
                      </a:pPr>
                      <a:r>
                        <a:rPr lang="en-US" sz="1400" dirty="0">
                          <a:latin typeface="Calibri"/>
                          <a:ea typeface="Calibri"/>
                          <a:cs typeface="Times New Roman"/>
                        </a:rPr>
                        <a:t>07-371-2-9</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1+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latin typeface="Calibri"/>
                          <a:ea typeface="Calibri"/>
                          <a:cs typeface="Times New Roman"/>
                        </a:rPr>
                        <a:t>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8" name="Rectangle 14"/>
          <p:cNvSpPr>
            <a:spLocks noChangeArrowheads="1"/>
          </p:cNvSpPr>
          <p:nvPr/>
        </p:nvSpPr>
        <p:spPr bwMode="auto">
          <a:xfrm>
            <a:off x="10960100" y="11603584"/>
            <a:ext cx="9309100" cy="984885"/>
          </a:xfrm>
          <a:prstGeom prst="rect">
            <a:avLst/>
          </a:prstGeom>
          <a:noFill/>
          <a:ln w="9525">
            <a:noFill/>
            <a:miter lim="800000"/>
            <a:headEnd/>
            <a:tailEnd/>
          </a:ln>
          <a:effectLst/>
        </p:spPr>
        <p:txBody>
          <a:bodyPr wrap="square" tIns="0" bIns="0" anchor="t">
            <a:spAutoFit/>
          </a:bodyPr>
          <a:lstStyle/>
          <a:p>
            <a:pPr marL="342900" indent="-342900" algn="just"/>
            <a:r>
              <a:rPr lang="en-US" sz="1600" dirty="0"/>
              <a:t>Figure </a:t>
            </a:r>
            <a:r>
              <a:rPr lang="en-US" sz="1600" dirty="0" smtClean="0"/>
              <a:t>2. Co-dominant sequence tagged  site (STS) marker pattern of the parents and BC</a:t>
            </a:r>
            <a:r>
              <a:rPr lang="en-US" sz="1600" baseline="-25000" dirty="0" smtClean="0"/>
              <a:t>3</a:t>
            </a:r>
            <a:r>
              <a:rPr lang="en-US" sz="1600" dirty="0" smtClean="0"/>
              <a:t>F</a:t>
            </a:r>
            <a:r>
              <a:rPr lang="en-US" sz="1600" baseline="-25000" dirty="0" smtClean="0"/>
              <a:t>2</a:t>
            </a:r>
            <a:r>
              <a:rPr lang="en-US" sz="1600" dirty="0" smtClean="0"/>
              <a:t> plants in </a:t>
            </a:r>
            <a:r>
              <a:rPr lang="en-US" sz="1600" dirty="0" err="1" smtClean="0"/>
              <a:t>Jagger</a:t>
            </a:r>
            <a:r>
              <a:rPr lang="en-US" sz="1600" dirty="0" smtClean="0"/>
              <a:t> background. The STS marker (</a:t>
            </a:r>
            <a:r>
              <a:rPr lang="en-US" sz="1600" i="1" dirty="0" smtClean="0"/>
              <a:t>XNCWM1</a:t>
            </a:r>
            <a:r>
              <a:rPr lang="en-US" sz="1600" dirty="0" smtClean="0"/>
              <a:t>) was based on wheat RFLP marker </a:t>
            </a:r>
            <a:r>
              <a:rPr lang="en-US" sz="1600" i="1" dirty="0" smtClean="0"/>
              <a:t>XksuH16</a:t>
            </a:r>
            <a:r>
              <a:rPr lang="en-US" sz="1600" dirty="0" smtClean="0"/>
              <a:t>. PCR product was resolved on 1% </a:t>
            </a:r>
            <a:r>
              <a:rPr lang="en-US" sz="1600" dirty="0" err="1" smtClean="0"/>
              <a:t>agarose</a:t>
            </a:r>
            <a:r>
              <a:rPr lang="en-US" sz="1600" dirty="0" smtClean="0"/>
              <a:t> gel. Homozygous BC</a:t>
            </a:r>
            <a:r>
              <a:rPr lang="en-US" sz="1600" baseline="-25000" dirty="0" smtClean="0"/>
              <a:t>3</a:t>
            </a:r>
            <a:r>
              <a:rPr lang="en-US" sz="1600" dirty="0" smtClean="0"/>
              <a:t>F</a:t>
            </a:r>
            <a:r>
              <a:rPr lang="en-US" sz="1600" baseline="-25000" dirty="0" smtClean="0"/>
              <a:t>2 </a:t>
            </a:r>
            <a:r>
              <a:rPr lang="en-US" sz="1600" dirty="0" smtClean="0"/>
              <a:t>plants selected for the presence of </a:t>
            </a:r>
            <a:r>
              <a:rPr lang="en-US" sz="1600" i="1" dirty="0" err="1" smtClean="0"/>
              <a:t>Ae</a:t>
            </a:r>
            <a:r>
              <a:rPr lang="en-US" sz="1600" i="1" dirty="0" smtClean="0"/>
              <a:t>. </a:t>
            </a:r>
            <a:r>
              <a:rPr lang="en-US" sz="1600" i="1" dirty="0" err="1" smtClean="0"/>
              <a:t>triuncialis</a:t>
            </a:r>
            <a:r>
              <a:rPr lang="en-US" sz="1600" dirty="0" smtClean="0"/>
              <a:t>-derived  resistance gene </a:t>
            </a:r>
            <a:r>
              <a:rPr lang="en-US" sz="1600" i="1" dirty="0" smtClean="0"/>
              <a:t>Lr58</a:t>
            </a:r>
            <a:r>
              <a:rPr lang="en-US" sz="1600" dirty="0" smtClean="0"/>
              <a:t> are indicated with an asterisk.</a:t>
            </a:r>
            <a:endParaRPr lang="en-US" sz="1600" dirty="0"/>
          </a:p>
        </p:txBody>
      </p:sp>
      <p:grpSp>
        <p:nvGrpSpPr>
          <p:cNvPr id="43" name="Group 42"/>
          <p:cNvGrpSpPr/>
          <p:nvPr/>
        </p:nvGrpSpPr>
        <p:grpSpPr>
          <a:xfrm>
            <a:off x="11912600" y="9258300"/>
            <a:ext cx="7137400" cy="2259039"/>
            <a:chOff x="11709400" y="8249773"/>
            <a:chExt cx="7137400" cy="2259039"/>
          </a:xfrm>
        </p:grpSpPr>
        <p:sp>
          <p:nvSpPr>
            <p:cNvPr id="20" name="TextBox 19"/>
            <p:cNvSpPr txBox="1"/>
            <p:nvPr/>
          </p:nvSpPr>
          <p:spPr>
            <a:xfrm rot="19111688">
              <a:off x="12323122" y="8249773"/>
              <a:ext cx="1542410" cy="307777"/>
            </a:xfrm>
            <a:prstGeom prst="rect">
              <a:avLst/>
            </a:prstGeom>
            <a:noFill/>
          </p:spPr>
          <p:txBody>
            <a:bodyPr wrap="none" rtlCol="0" anchor="t">
              <a:spAutoFit/>
            </a:bodyPr>
            <a:lstStyle/>
            <a:p>
              <a:pPr algn="just"/>
              <a:r>
                <a:rPr lang="en-US" sz="1400" kern="0" dirty="0" smtClean="0"/>
                <a:t>T2BS·2BL-2</a:t>
              </a:r>
              <a:r>
                <a:rPr lang="en-US" sz="1400" kern="0" baseline="30000" dirty="0" smtClean="0"/>
                <a:t>t</a:t>
              </a:r>
              <a:r>
                <a:rPr lang="en-US" sz="1400" kern="0" dirty="0" smtClean="0"/>
                <a:t>L(0.95)</a:t>
              </a:r>
              <a:endParaRPr lang="en-US" sz="1400" dirty="0"/>
            </a:p>
          </p:txBody>
        </p:sp>
        <p:pic>
          <p:nvPicPr>
            <p:cNvPr id="17" name="Picture 16" descr="lr58-mas-cropped.tif"/>
            <p:cNvPicPr>
              <a:picLocks noChangeAspect="1"/>
            </p:cNvPicPr>
            <p:nvPr/>
          </p:nvPicPr>
          <p:blipFill>
            <a:blip r:embed="rId7" cstate="print"/>
            <a:srcRect t="42857"/>
            <a:stretch>
              <a:fillRect/>
            </a:stretch>
          </p:blipFill>
          <p:spPr>
            <a:xfrm>
              <a:off x="11709400" y="8892796"/>
              <a:ext cx="7137400" cy="1616016"/>
            </a:xfrm>
            <a:prstGeom prst="rect">
              <a:avLst/>
            </a:prstGeom>
          </p:spPr>
        </p:pic>
        <p:sp>
          <p:nvSpPr>
            <p:cNvPr id="19" name="TextBox 18"/>
            <p:cNvSpPr txBox="1"/>
            <p:nvPr/>
          </p:nvSpPr>
          <p:spPr>
            <a:xfrm rot="19111688">
              <a:off x="11986630" y="8343900"/>
              <a:ext cx="1211815" cy="307777"/>
            </a:xfrm>
            <a:prstGeom prst="rect">
              <a:avLst/>
            </a:prstGeom>
            <a:noFill/>
          </p:spPr>
          <p:txBody>
            <a:bodyPr wrap="none" rtlCol="0" anchor="t">
              <a:spAutoFit/>
            </a:bodyPr>
            <a:lstStyle/>
            <a:p>
              <a:pPr algn="just"/>
              <a:r>
                <a:rPr lang="en-US" sz="1400" i="1" dirty="0" err="1" smtClean="0"/>
                <a:t>Ae</a:t>
              </a:r>
              <a:r>
                <a:rPr lang="en-US" sz="1400" i="1" dirty="0" smtClean="0"/>
                <a:t>. </a:t>
              </a:r>
              <a:r>
                <a:rPr lang="en-US" sz="1400" i="1" dirty="0" err="1" smtClean="0"/>
                <a:t>triuncialis</a:t>
              </a:r>
              <a:endParaRPr lang="en-US" sz="1400" i="1" dirty="0"/>
            </a:p>
          </p:txBody>
        </p:sp>
        <p:sp>
          <p:nvSpPr>
            <p:cNvPr id="21" name="TextBox 20"/>
            <p:cNvSpPr txBox="1"/>
            <p:nvPr/>
          </p:nvSpPr>
          <p:spPr>
            <a:xfrm rot="19111688">
              <a:off x="12753361" y="8536783"/>
              <a:ext cx="694421" cy="307777"/>
            </a:xfrm>
            <a:prstGeom prst="rect">
              <a:avLst/>
            </a:prstGeom>
            <a:noFill/>
          </p:spPr>
          <p:txBody>
            <a:bodyPr wrap="none" rtlCol="0" anchor="t">
              <a:spAutoFit/>
            </a:bodyPr>
            <a:lstStyle/>
            <a:p>
              <a:pPr algn="just"/>
              <a:r>
                <a:rPr lang="en-US" sz="1400" dirty="0" smtClean="0"/>
                <a:t>WL711</a:t>
              </a:r>
              <a:endParaRPr lang="en-US" sz="1400" dirty="0"/>
            </a:p>
          </p:txBody>
        </p:sp>
        <p:sp>
          <p:nvSpPr>
            <p:cNvPr id="22" name="TextBox 21"/>
            <p:cNvSpPr txBox="1"/>
            <p:nvPr/>
          </p:nvSpPr>
          <p:spPr>
            <a:xfrm rot="19111688">
              <a:off x="13032463" y="8530223"/>
              <a:ext cx="651332" cy="307777"/>
            </a:xfrm>
            <a:prstGeom prst="rect">
              <a:avLst/>
            </a:prstGeom>
            <a:noFill/>
          </p:spPr>
          <p:txBody>
            <a:bodyPr wrap="none" rtlCol="0" anchor="t">
              <a:spAutoFit/>
            </a:bodyPr>
            <a:lstStyle/>
            <a:p>
              <a:pPr algn="just"/>
              <a:r>
                <a:rPr lang="en-US" sz="1400" dirty="0" err="1" smtClean="0"/>
                <a:t>Jagger</a:t>
              </a:r>
              <a:endParaRPr lang="en-US" sz="1400" dirty="0"/>
            </a:p>
          </p:txBody>
        </p:sp>
        <p:sp>
          <p:nvSpPr>
            <p:cNvPr id="31" name="TextBox 30"/>
            <p:cNvSpPr txBox="1"/>
            <p:nvPr/>
          </p:nvSpPr>
          <p:spPr>
            <a:xfrm>
              <a:off x="15524864" y="8432462"/>
              <a:ext cx="1148071" cy="307777"/>
            </a:xfrm>
            <a:prstGeom prst="rect">
              <a:avLst/>
            </a:prstGeom>
            <a:noFill/>
          </p:spPr>
          <p:txBody>
            <a:bodyPr wrap="none" rtlCol="0" anchor="t">
              <a:spAutoFit/>
            </a:bodyPr>
            <a:lstStyle/>
            <a:p>
              <a:pPr algn="just"/>
              <a:r>
                <a:rPr lang="en-US" sz="1400" dirty="0" smtClean="0"/>
                <a:t>07-370-BC</a:t>
              </a:r>
              <a:r>
                <a:rPr lang="en-US" sz="1400" baseline="-25000" dirty="0" smtClean="0"/>
                <a:t>3</a:t>
              </a:r>
              <a:r>
                <a:rPr lang="en-US" sz="1400" dirty="0" smtClean="0"/>
                <a:t>F</a:t>
              </a:r>
              <a:r>
                <a:rPr lang="en-US" sz="1400" baseline="-25000" dirty="0" smtClean="0"/>
                <a:t>2</a:t>
              </a:r>
              <a:endParaRPr lang="en-US" sz="1400" baseline="-25000" dirty="0"/>
            </a:p>
          </p:txBody>
        </p:sp>
        <p:sp>
          <p:nvSpPr>
            <p:cNvPr id="38" name="Right Brace 37"/>
            <p:cNvSpPr/>
            <p:nvPr/>
          </p:nvSpPr>
          <p:spPr>
            <a:xfrm rot="16200000">
              <a:off x="16014132" y="6218618"/>
              <a:ext cx="164700" cy="5181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lstStyle/>
            <a:p>
              <a:pPr algn="just"/>
              <a:endParaRPr lang="en-US"/>
            </a:p>
          </p:txBody>
        </p:sp>
        <p:sp>
          <p:nvSpPr>
            <p:cNvPr id="39" name="TextBox 38"/>
            <p:cNvSpPr txBox="1"/>
            <p:nvPr/>
          </p:nvSpPr>
          <p:spPr>
            <a:xfrm>
              <a:off x="18084800" y="8721032"/>
              <a:ext cx="287258" cy="338554"/>
            </a:xfrm>
            <a:prstGeom prst="rect">
              <a:avLst/>
            </a:prstGeom>
            <a:noFill/>
          </p:spPr>
          <p:txBody>
            <a:bodyPr wrap="none" rtlCol="0" anchor="t">
              <a:spAutoFit/>
            </a:bodyPr>
            <a:lstStyle/>
            <a:p>
              <a:pPr algn="just"/>
              <a:r>
                <a:rPr lang="en-US" sz="1600" dirty="0" smtClean="0"/>
                <a:t>*</a:t>
              </a:r>
              <a:endParaRPr lang="en-US" sz="1600" dirty="0"/>
            </a:p>
          </p:txBody>
        </p:sp>
        <p:sp>
          <p:nvSpPr>
            <p:cNvPr id="40" name="TextBox 39"/>
            <p:cNvSpPr txBox="1"/>
            <p:nvPr/>
          </p:nvSpPr>
          <p:spPr>
            <a:xfrm>
              <a:off x="17094200" y="8721032"/>
              <a:ext cx="287258" cy="338554"/>
            </a:xfrm>
            <a:prstGeom prst="rect">
              <a:avLst/>
            </a:prstGeom>
            <a:noFill/>
          </p:spPr>
          <p:txBody>
            <a:bodyPr wrap="none" rtlCol="0" anchor="t">
              <a:spAutoFit/>
            </a:bodyPr>
            <a:lstStyle/>
            <a:p>
              <a:pPr algn="just"/>
              <a:r>
                <a:rPr lang="en-US" sz="1600" dirty="0" smtClean="0"/>
                <a:t>*</a:t>
              </a:r>
              <a:endParaRPr lang="en-US" sz="1600" dirty="0"/>
            </a:p>
          </p:txBody>
        </p:sp>
      </p:grpSp>
      <p:sp>
        <p:nvSpPr>
          <p:cNvPr id="41" name="Rectangle 14"/>
          <p:cNvSpPr>
            <a:spLocks noChangeArrowheads="1"/>
          </p:cNvSpPr>
          <p:nvPr/>
        </p:nvSpPr>
        <p:spPr bwMode="auto">
          <a:xfrm>
            <a:off x="10960100" y="17183606"/>
            <a:ext cx="9156700" cy="738664"/>
          </a:xfrm>
          <a:prstGeom prst="rect">
            <a:avLst/>
          </a:prstGeom>
          <a:noFill/>
          <a:ln w="9525">
            <a:noFill/>
            <a:miter lim="800000"/>
            <a:headEnd/>
            <a:tailEnd/>
          </a:ln>
          <a:effectLst/>
        </p:spPr>
        <p:txBody>
          <a:bodyPr wrap="square" tIns="0" bIns="0" anchor="t">
            <a:spAutoFit/>
          </a:bodyPr>
          <a:lstStyle/>
          <a:p>
            <a:pPr marL="342900" indent="-342900" algn="just"/>
            <a:r>
              <a:rPr lang="en-US" sz="1600" dirty="0" smtClean="0"/>
              <a:t>Table 1. infection types of BC</a:t>
            </a:r>
            <a:r>
              <a:rPr lang="en-US" sz="1600" baseline="-25000" dirty="0" smtClean="0"/>
              <a:t>3</a:t>
            </a:r>
            <a:r>
              <a:rPr lang="en-US" sz="1600" dirty="0" smtClean="0"/>
              <a:t>F</a:t>
            </a:r>
            <a:r>
              <a:rPr lang="en-US" sz="1600" baseline="-25000" dirty="0" smtClean="0"/>
              <a:t>2:3</a:t>
            </a:r>
            <a:r>
              <a:rPr lang="en-US" sz="1600" dirty="0" smtClean="0"/>
              <a:t> plants homozygous for the presence and absence of </a:t>
            </a:r>
            <a:r>
              <a:rPr lang="en-US" sz="1600" i="1" dirty="0" err="1" smtClean="0"/>
              <a:t>Ae</a:t>
            </a:r>
            <a:r>
              <a:rPr lang="en-US" sz="1600" i="1" dirty="0" smtClean="0"/>
              <a:t>. </a:t>
            </a:r>
            <a:r>
              <a:rPr lang="en-US" sz="1600" i="1" dirty="0" err="1" smtClean="0"/>
              <a:t>triuncialis</a:t>
            </a:r>
            <a:r>
              <a:rPr lang="en-US" sz="1600" i="1" dirty="0" smtClean="0"/>
              <a:t> </a:t>
            </a:r>
            <a:r>
              <a:rPr lang="en-US" sz="1600" dirty="0" smtClean="0"/>
              <a:t>segment along with the parents. All lines were tested for co-dominant RFLP  (</a:t>
            </a:r>
            <a:r>
              <a:rPr lang="en-US" sz="1600" i="1" dirty="0" smtClean="0"/>
              <a:t>XksuH16</a:t>
            </a:r>
            <a:r>
              <a:rPr lang="en-US" sz="1600" dirty="0" smtClean="0"/>
              <a:t>) and STS marker </a:t>
            </a:r>
            <a:r>
              <a:rPr lang="en-US" sz="1600" i="1" dirty="0" smtClean="0"/>
              <a:t>XNCWM1</a:t>
            </a:r>
            <a:r>
              <a:rPr lang="en-US" sz="1600" dirty="0" smtClean="0"/>
              <a:t>.  </a:t>
            </a:r>
            <a:r>
              <a:rPr lang="en-US" sz="1600" dirty="0" err="1" smtClean="0"/>
              <a:t>Jagger</a:t>
            </a:r>
            <a:r>
              <a:rPr lang="en-US" sz="1600" dirty="0" smtClean="0"/>
              <a:t> derivatives: 07-370; </a:t>
            </a:r>
            <a:r>
              <a:rPr lang="en-US" sz="1600" dirty="0" err="1" smtClean="0"/>
              <a:t>Oveley</a:t>
            </a:r>
            <a:r>
              <a:rPr lang="en-US" sz="1600" dirty="0" smtClean="0"/>
              <a:t> derivatives: 07-371</a:t>
            </a:r>
            <a:endParaRPr lang="en-US" sz="1600" dirty="0"/>
          </a:p>
        </p:txBody>
      </p:sp>
      <p:sp>
        <p:nvSpPr>
          <p:cNvPr id="45" name="Rectangle 44"/>
          <p:cNvSpPr/>
          <p:nvPr/>
        </p:nvSpPr>
        <p:spPr>
          <a:xfrm>
            <a:off x="11239500" y="18578036"/>
            <a:ext cx="9220200" cy="461665"/>
          </a:xfrm>
          <a:prstGeom prst="rect">
            <a:avLst/>
          </a:prstGeom>
        </p:spPr>
        <p:txBody>
          <a:bodyPr wrap="square">
            <a:spAutoFit/>
          </a:bodyPr>
          <a:lstStyle/>
          <a:p>
            <a:r>
              <a:rPr lang="en-US" sz="1200" dirty="0" smtClean="0"/>
              <a:t>Kuraparthy V, Sood S, </a:t>
            </a:r>
            <a:r>
              <a:rPr lang="en-US" sz="1200" dirty="0" err="1" smtClean="0"/>
              <a:t>Chhuneja</a:t>
            </a:r>
            <a:r>
              <a:rPr lang="en-US" sz="1200" dirty="0" smtClean="0"/>
              <a:t> P, </a:t>
            </a:r>
            <a:r>
              <a:rPr lang="en-US" sz="1200" dirty="0" err="1" smtClean="0"/>
              <a:t>Dhaliwal</a:t>
            </a:r>
            <a:r>
              <a:rPr lang="en-US" sz="1200" dirty="0" smtClean="0"/>
              <a:t> HS, </a:t>
            </a:r>
            <a:r>
              <a:rPr lang="en-US" sz="1200" dirty="0" err="1" smtClean="0"/>
              <a:t>Kaur</a:t>
            </a:r>
            <a:r>
              <a:rPr lang="en-US" sz="1200" dirty="0" smtClean="0"/>
              <a:t> S, Bowden RL, and Gill BS. 2007. A cryptic wheat-</a:t>
            </a:r>
            <a:r>
              <a:rPr lang="en-US" sz="1200" i="1" dirty="0" err="1" smtClean="0"/>
              <a:t>Aegilops</a:t>
            </a:r>
            <a:r>
              <a:rPr lang="en-US" sz="1200" i="1" dirty="0" smtClean="0"/>
              <a:t> </a:t>
            </a:r>
            <a:r>
              <a:rPr lang="en-US" sz="1200" i="1" dirty="0" err="1" smtClean="0"/>
              <a:t>triuncialis</a:t>
            </a:r>
            <a:r>
              <a:rPr lang="en-US" sz="1200" dirty="0" smtClean="0"/>
              <a:t> translocation with leaf rust resistance gene </a:t>
            </a:r>
            <a:r>
              <a:rPr lang="en-US" sz="1200" i="1" dirty="0" smtClean="0"/>
              <a:t>Lr58</a:t>
            </a:r>
            <a:r>
              <a:rPr lang="en-US" sz="1200" dirty="0" smtClean="0"/>
              <a:t>. Crop </a:t>
            </a:r>
            <a:r>
              <a:rPr lang="en-US" sz="1200" dirty="0" err="1" smtClean="0"/>
              <a:t>Sci</a:t>
            </a:r>
            <a:r>
              <a:rPr lang="en-US" sz="1200" dirty="0" smtClean="0"/>
              <a:t> 47:1995–2003</a:t>
            </a:r>
            <a:endParaRPr lang="en-US" sz="1200" dirty="0"/>
          </a:p>
        </p:txBody>
      </p:sp>
      <p:sp>
        <p:nvSpPr>
          <p:cNvPr id="46" name="Rectangle 45"/>
          <p:cNvSpPr/>
          <p:nvPr/>
        </p:nvSpPr>
        <p:spPr>
          <a:xfrm>
            <a:off x="11239500" y="18963501"/>
            <a:ext cx="7848600" cy="276999"/>
          </a:xfrm>
          <a:prstGeom prst="rect">
            <a:avLst/>
          </a:prstGeom>
        </p:spPr>
        <p:txBody>
          <a:bodyPr wrap="square">
            <a:spAutoFit/>
          </a:bodyPr>
          <a:lstStyle/>
          <a:p>
            <a:r>
              <a:rPr lang="en-US" sz="1200" dirty="0" smtClean="0"/>
              <a:t>McIntosh RA, </a:t>
            </a:r>
            <a:r>
              <a:rPr lang="en-US" sz="1200" dirty="0" err="1" smtClean="0"/>
              <a:t>Wellings</a:t>
            </a:r>
            <a:r>
              <a:rPr lang="en-US" sz="1200" dirty="0" smtClean="0"/>
              <a:t> CR, and Park RF. 1995. Wheat rusts, an atlas of resistance genes. CSIRO, Melbourne, Australia</a:t>
            </a:r>
            <a:endParaRPr lang="en-US" sz="1200" dirty="0"/>
          </a:p>
        </p:txBody>
      </p:sp>
      <p:sp>
        <p:nvSpPr>
          <p:cNvPr id="47" name="Rectangle 46"/>
          <p:cNvSpPr/>
          <p:nvPr/>
        </p:nvSpPr>
        <p:spPr>
          <a:xfrm>
            <a:off x="10997352" y="18216146"/>
            <a:ext cx="1118448" cy="338554"/>
          </a:xfrm>
          <a:prstGeom prst="rect">
            <a:avLst/>
          </a:prstGeom>
        </p:spPr>
        <p:txBody>
          <a:bodyPr wrap="none">
            <a:spAutoFit/>
          </a:bodyPr>
          <a:lstStyle/>
          <a:p>
            <a:pPr algn="just" defTabSz="2311400"/>
            <a:r>
              <a:rPr lang="en-US" sz="1600" b="1" dirty="0" smtClean="0"/>
              <a:t>References</a:t>
            </a:r>
          </a:p>
        </p:txBody>
      </p:sp>
      <p:sp>
        <p:nvSpPr>
          <p:cNvPr id="28" name="Rectangle 27"/>
          <p:cNvSpPr/>
          <p:nvPr/>
        </p:nvSpPr>
        <p:spPr>
          <a:xfrm>
            <a:off x="10718800" y="3314700"/>
            <a:ext cx="9525000" cy="923330"/>
          </a:xfrm>
          <a:prstGeom prst="rect">
            <a:avLst/>
          </a:prstGeom>
        </p:spPr>
        <p:txBody>
          <a:bodyPr wrap="square">
            <a:spAutoFit/>
          </a:bodyPr>
          <a:lstStyle/>
          <a:p>
            <a:pPr algn="just" defTabSz="2311400"/>
            <a:r>
              <a:rPr lang="en-US" sz="1800" dirty="0" smtClean="0"/>
              <a:t>Screening the backcross derivatives at seedling stage with leaf rust races showed that the infection types of the backcross derivatives were almost similar to the original source </a:t>
            </a:r>
            <a:r>
              <a:rPr lang="en-US" sz="1800" dirty="0" err="1" smtClean="0"/>
              <a:t>germplasm</a:t>
            </a:r>
            <a:r>
              <a:rPr lang="en-US" sz="1800" dirty="0" smtClean="0"/>
              <a:t> line to all the four rust </a:t>
            </a:r>
            <a:r>
              <a:rPr lang="en-US" sz="1800" dirty="0" err="1" smtClean="0"/>
              <a:t>pathotypes</a:t>
            </a:r>
            <a:r>
              <a:rPr lang="en-US" sz="1800" dirty="0" smtClean="0"/>
              <a:t> tested (Table 1).</a:t>
            </a:r>
            <a:endParaRPr lang="en-US"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1435</Words>
  <Application>Microsoft Office PowerPoint</Application>
  <PresentationFormat>Custom</PresentationFormat>
  <Paragraphs>118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NC State University - CALS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Vasu Kuraparthy</dc:creator>
  <cp:lastModifiedBy>User</cp:lastModifiedBy>
  <cp:revision>139</cp:revision>
  <dcterms:created xsi:type="dcterms:W3CDTF">2009-10-30T09:58:59Z</dcterms:created>
  <dcterms:modified xsi:type="dcterms:W3CDTF">2009-11-02T19:11:50Z</dcterms:modified>
</cp:coreProperties>
</file>