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51206400" cy="32918400"/>
  <p:notesSz cx="6858000" cy="9144000"/>
  <p:defaultTextStyle>
    <a:defPPr>
      <a:defRPr lang="en-US"/>
    </a:defPPr>
    <a:lvl1pPr algn="l" defTabSz="4806950" rtl="0" fontAlgn="base">
      <a:spcBef>
        <a:spcPct val="0"/>
      </a:spcBef>
      <a:spcAft>
        <a:spcPct val="0"/>
      </a:spcAft>
      <a:defRPr sz="9500" kern="1200">
        <a:solidFill>
          <a:schemeClr val="tx1"/>
        </a:solidFill>
        <a:latin typeface="Arial" charset="0"/>
        <a:ea typeface="+mn-ea"/>
        <a:cs typeface="+mn-cs"/>
      </a:defRPr>
    </a:lvl1pPr>
    <a:lvl2pPr marL="2403475" indent="-1946275" algn="l" defTabSz="4806950" rtl="0" fontAlgn="base">
      <a:spcBef>
        <a:spcPct val="0"/>
      </a:spcBef>
      <a:spcAft>
        <a:spcPct val="0"/>
      </a:spcAft>
      <a:defRPr sz="9500" kern="1200">
        <a:solidFill>
          <a:schemeClr val="tx1"/>
        </a:solidFill>
        <a:latin typeface="Arial" charset="0"/>
        <a:ea typeface="+mn-ea"/>
        <a:cs typeface="+mn-cs"/>
      </a:defRPr>
    </a:lvl2pPr>
    <a:lvl3pPr marL="4806950" indent="-3892550" algn="l" defTabSz="4806950" rtl="0" fontAlgn="base">
      <a:spcBef>
        <a:spcPct val="0"/>
      </a:spcBef>
      <a:spcAft>
        <a:spcPct val="0"/>
      </a:spcAft>
      <a:defRPr sz="9500" kern="1200">
        <a:solidFill>
          <a:schemeClr val="tx1"/>
        </a:solidFill>
        <a:latin typeface="Arial" charset="0"/>
        <a:ea typeface="+mn-ea"/>
        <a:cs typeface="+mn-cs"/>
      </a:defRPr>
    </a:lvl3pPr>
    <a:lvl4pPr marL="7210425" indent="-5838825" algn="l" defTabSz="4806950" rtl="0" fontAlgn="base">
      <a:spcBef>
        <a:spcPct val="0"/>
      </a:spcBef>
      <a:spcAft>
        <a:spcPct val="0"/>
      </a:spcAft>
      <a:defRPr sz="9500" kern="1200">
        <a:solidFill>
          <a:schemeClr val="tx1"/>
        </a:solidFill>
        <a:latin typeface="Arial" charset="0"/>
        <a:ea typeface="+mn-ea"/>
        <a:cs typeface="+mn-cs"/>
      </a:defRPr>
    </a:lvl4pPr>
    <a:lvl5pPr marL="9613900" indent="-7785100" algn="l" defTabSz="4806950" rtl="0" fontAlgn="base">
      <a:spcBef>
        <a:spcPct val="0"/>
      </a:spcBef>
      <a:spcAft>
        <a:spcPct val="0"/>
      </a:spcAft>
      <a:defRPr sz="9500" kern="1200">
        <a:solidFill>
          <a:schemeClr val="tx1"/>
        </a:solidFill>
        <a:latin typeface="Arial" charset="0"/>
        <a:ea typeface="+mn-ea"/>
        <a:cs typeface="+mn-cs"/>
      </a:defRPr>
    </a:lvl5pPr>
    <a:lvl6pPr marL="2286000" algn="l" defTabSz="914400" rtl="0" eaLnBrk="1" latinLnBrk="0" hangingPunct="1">
      <a:defRPr sz="9500" kern="1200">
        <a:solidFill>
          <a:schemeClr val="tx1"/>
        </a:solidFill>
        <a:latin typeface="Arial" charset="0"/>
        <a:ea typeface="+mn-ea"/>
        <a:cs typeface="+mn-cs"/>
      </a:defRPr>
    </a:lvl6pPr>
    <a:lvl7pPr marL="2743200" algn="l" defTabSz="914400" rtl="0" eaLnBrk="1" latinLnBrk="0" hangingPunct="1">
      <a:defRPr sz="9500" kern="1200">
        <a:solidFill>
          <a:schemeClr val="tx1"/>
        </a:solidFill>
        <a:latin typeface="Arial" charset="0"/>
        <a:ea typeface="+mn-ea"/>
        <a:cs typeface="+mn-cs"/>
      </a:defRPr>
    </a:lvl7pPr>
    <a:lvl8pPr marL="3200400" algn="l" defTabSz="914400" rtl="0" eaLnBrk="1" latinLnBrk="0" hangingPunct="1">
      <a:defRPr sz="9500" kern="1200">
        <a:solidFill>
          <a:schemeClr val="tx1"/>
        </a:solidFill>
        <a:latin typeface="Arial" charset="0"/>
        <a:ea typeface="+mn-ea"/>
        <a:cs typeface="+mn-cs"/>
      </a:defRPr>
    </a:lvl8pPr>
    <a:lvl9pPr marL="3657600" algn="l" defTabSz="914400" rtl="0" eaLnBrk="1" latinLnBrk="0" hangingPunct="1">
      <a:defRPr sz="95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3333" autoAdjust="0"/>
  </p:normalViewPr>
  <p:slideViewPr>
    <p:cSldViewPr>
      <p:cViewPr varScale="1">
        <p:scale>
          <a:sx n="19" d="100"/>
          <a:sy n="19" d="100"/>
        </p:scale>
        <p:origin x="-738" y="-126"/>
      </p:cViewPr>
      <p:guideLst>
        <p:guide orient="horz" pos="10368"/>
        <p:guide pos="1612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E3214A-C3A1-47AF-BD53-D6268DB2A5FB}" type="datetimeFigureOut">
              <a:rPr lang="en-US" smtClean="0"/>
              <a:pPr/>
              <a:t>10/30/2009</a:t>
            </a:fld>
            <a:endParaRPr lang="en-US"/>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918A68-BD6A-482E-B9C4-1058C91A8FE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918A68-BD6A-482E-B9C4-1058C91A8FE5}"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2987040" y="6583680"/>
            <a:ext cx="43969229" cy="8778240"/>
          </a:xfrm>
          <a:ln>
            <a:noFill/>
          </a:ln>
        </p:spPr>
        <p:txBody>
          <a:bodyPr tIns="0" rIns="96142">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294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2987040" y="15496973"/>
            <a:ext cx="43986298" cy="8412480"/>
          </a:xfrm>
        </p:spPr>
        <p:txBody>
          <a:bodyPr lIns="0" rIns="96142"/>
          <a:lstStyle>
            <a:lvl1pPr marL="0" marR="240355" indent="0" algn="r">
              <a:buNone/>
              <a:defRPr>
                <a:solidFill>
                  <a:schemeClr val="tx1"/>
                </a:solidFill>
              </a:defRPr>
            </a:lvl1pPr>
            <a:lvl2pPr marL="2403546" indent="0" algn="ctr">
              <a:buNone/>
            </a:lvl2pPr>
            <a:lvl3pPr marL="4807092" indent="0" algn="ctr">
              <a:buNone/>
            </a:lvl3pPr>
            <a:lvl4pPr marL="7210638" indent="0" algn="ctr">
              <a:buNone/>
            </a:lvl4pPr>
            <a:lvl5pPr marL="9614184" indent="0" algn="ctr">
              <a:buNone/>
            </a:lvl5pPr>
            <a:lvl6pPr marL="12017731" indent="0" algn="ctr">
              <a:buNone/>
            </a:lvl6pPr>
            <a:lvl7pPr marL="14421277" indent="0" algn="ctr">
              <a:buNone/>
            </a:lvl7pPr>
            <a:lvl8pPr marL="16824823" indent="0" algn="ctr">
              <a:buNone/>
            </a:lvl8pPr>
            <a:lvl9pPr marL="19228369"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58AB915E-3759-4AE1-8464-A86F12396A5B}" type="datetimeFigureOut">
              <a:rPr lang="en-US"/>
              <a:pPr>
                <a:defRPr/>
              </a:pPr>
              <a:t>10/30/2009</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DA5AD5D-3E7E-4261-92A8-E42F1135B5A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FEF6505-D8F1-4C6D-A2BF-806347F8D076}" type="datetimeFigureOut">
              <a:rPr lang="en-US"/>
              <a:pPr>
                <a:defRPr/>
              </a:pPr>
              <a:t>10/30/2009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1FA19F0-0058-4561-8498-98F74FA1F84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4389127"/>
            <a:ext cx="11521440" cy="25016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4389127"/>
            <a:ext cx="33710880" cy="25016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FBC700B-F93A-44B7-B611-5F6B823266E7}" type="datetimeFigureOut">
              <a:rPr lang="en-US"/>
              <a:pPr>
                <a:defRPr/>
              </a:pPr>
              <a:t>10/30/2009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5FB5BF2-66B2-4F88-9B63-283AD7F32E4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58A2E63-2A5D-41AB-9815-F8A2AD477809}" type="datetimeFigureOut">
              <a:rPr lang="en-US"/>
              <a:pPr>
                <a:defRPr/>
              </a:pPr>
              <a:t>10/30/2009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164E848-EA31-45B2-A0C8-E6D6F7BC67F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969971" y="6320333"/>
            <a:ext cx="43525440" cy="6539789"/>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294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2969971" y="12982387"/>
            <a:ext cx="43525440" cy="7246618"/>
          </a:xfrm>
        </p:spPr>
        <p:txBody>
          <a:bodyPr lIns="240355" rIns="240355"/>
          <a:lstStyle>
            <a:lvl1pPr marL="0" indent="0">
              <a:buNone/>
              <a:defRPr sz="11600">
                <a:solidFill>
                  <a:schemeClr val="tx1"/>
                </a:solidFill>
              </a:defRPr>
            </a:lvl1pPr>
            <a:lvl2pPr>
              <a:buNone/>
              <a:defRPr sz="9500">
                <a:solidFill>
                  <a:schemeClr val="tx1">
                    <a:tint val="75000"/>
                  </a:schemeClr>
                </a:solidFill>
              </a:defRPr>
            </a:lvl2pPr>
            <a:lvl3pPr>
              <a:buNone/>
              <a:defRPr sz="8400">
                <a:solidFill>
                  <a:schemeClr val="tx1">
                    <a:tint val="75000"/>
                  </a:schemeClr>
                </a:solidFill>
              </a:defRPr>
            </a:lvl3pPr>
            <a:lvl4pPr>
              <a:buNone/>
              <a:defRPr sz="7400">
                <a:solidFill>
                  <a:schemeClr val="tx1">
                    <a:tint val="75000"/>
                  </a:schemeClr>
                </a:solidFill>
              </a:defRPr>
            </a:lvl4pPr>
            <a:lvl5pPr>
              <a:buNone/>
              <a:defRPr sz="7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56C4E1D-4702-45FE-A288-9D528E137FF9}" type="datetimeFigureOut">
              <a:rPr lang="en-US"/>
              <a:pPr>
                <a:defRPr/>
              </a:pPr>
              <a:t>10/30/2009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2BE76F-29F3-4A99-8FFB-7E025966BAE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320" y="3379622"/>
            <a:ext cx="46085760" cy="5486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9216408"/>
            <a:ext cx="22616160" cy="21287232"/>
          </a:xfrm>
        </p:spPr>
        <p:txBody>
          <a:bodyPr/>
          <a:lstStyle>
            <a:lvl1pPr>
              <a:defRPr sz="13700"/>
            </a:lvl1pPr>
            <a:lvl2pPr>
              <a:defRPr sz="12600"/>
            </a:lvl2pPr>
            <a:lvl3pPr>
              <a:defRPr sz="10500"/>
            </a:lvl3pPr>
            <a:lvl4pPr>
              <a:defRPr sz="9500"/>
            </a:lvl4pPr>
            <a:lvl5pPr>
              <a:defRPr sz="9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9216408"/>
            <a:ext cx="22616160" cy="21287232"/>
          </a:xfrm>
        </p:spPr>
        <p:txBody>
          <a:bodyPr/>
          <a:lstStyle>
            <a:lvl1pPr>
              <a:defRPr sz="13700"/>
            </a:lvl1pPr>
            <a:lvl2pPr>
              <a:defRPr sz="12600"/>
            </a:lvl2pPr>
            <a:lvl3pPr>
              <a:defRPr sz="10500"/>
            </a:lvl3pPr>
            <a:lvl4pPr>
              <a:defRPr sz="9500"/>
            </a:lvl4pPr>
            <a:lvl5pPr>
              <a:defRPr sz="9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FB059FF-B176-4CA9-88A8-0BEE6E9ECE44}" type="datetimeFigureOut">
              <a:rPr lang="en-US"/>
              <a:pPr>
                <a:defRPr/>
              </a:pPr>
              <a:t>10/30/2009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228FBA7-EBCA-4B8E-9AAA-FE24A1AA4D1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3379622"/>
            <a:ext cx="4608576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8905190"/>
            <a:ext cx="22625053" cy="3164890"/>
          </a:xfrm>
        </p:spPr>
        <p:txBody>
          <a:bodyPr lIns="240355" tIns="0" rIns="240355" bIns="0" anchor="ctr">
            <a:noAutofit/>
          </a:bodyPr>
          <a:lstStyle>
            <a:lvl1pPr marL="0" indent="0">
              <a:buNone/>
              <a:defRPr sz="12600" b="1" cap="none" baseline="0">
                <a:solidFill>
                  <a:schemeClr val="tx2"/>
                </a:solidFill>
                <a:effectLst/>
              </a:defRPr>
            </a:lvl1pPr>
            <a:lvl2pPr>
              <a:buNone/>
              <a:defRPr sz="10500" b="1"/>
            </a:lvl2pPr>
            <a:lvl3pPr>
              <a:buNone/>
              <a:defRPr sz="9500" b="1"/>
            </a:lvl3pPr>
            <a:lvl4pPr>
              <a:buNone/>
              <a:defRPr sz="8400" b="1"/>
            </a:lvl4pPr>
            <a:lvl5pPr>
              <a:buNone/>
              <a:defRPr sz="8400" b="1"/>
            </a:lvl5pPr>
          </a:lstStyle>
          <a:p>
            <a:pPr lvl="0"/>
            <a:r>
              <a:rPr lang="en-US" smtClean="0"/>
              <a:t>Click to edit Master text styles</a:t>
            </a:r>
          </a:p>
        </p:txBody>
      </p:sp>
      <p:sp>
        <p:nvSpPr>
          <p:cNvPr id="4" name="Text Placeholder 3"/>
          <p:cNvSpPr>
            <a:spLocks noGrp="1"/>
          </p:cNvSpPr>
          <p:nvPr>
            <p:ph type="body" sz="half" idx="3"/>
          </p:nvPr>
        </p:nvSpPr>
        <p:spPr>
          <a:xfrm>
            <a:off x="26012143" y="8926836"/>
            <a:ext cx="22633940" cy="3143246"/>
          </a:xfrm>
        </p:spPr>
        <p:txBody>
          <a:bodyPr lIns="240355" tIns="0" rIns="240355" bIns="0" anchor="ctr"/>
          <a:lstStyle>
            <a:lvl1pPr marL="0" indent="0">
              <a:buNone/>
              <a:defRPr sz="12600" b="1" cap="none" baseline="0">
                <a:solidFill>
                  <a:schemeClr val="tx2"/>
                </a:solidFill>
                <a:effectLst/>
              </a:defRPr>
            </a:lvl1pPr>
            <a:lvl2pPr>
              <a:buNone/>
              <a:defRPr sz="10500" b="1"/>
            </a:lvl2pPr>
            <a:lvl3pPr>
              <a:buNone/>
              <a:defRPr sz="9500" b="1"/>
            </a:lvl3pPr>
            <a:lvl4pPr>
              <a:buNone/>
              <a:defRPr sz="8400" b="1"/>
            </a:lvl4pPr>
            <a:lvl5pPr>
              <a:buNone/>
              <a:defRPr sz="8400" b="1"/>
            </a:lvl5pPr>
          </a:lstStyle>
          <a:p>
            <a:pPr lvl="0"/>
            <a:r>
              <a:rPr lang="en-US" smtClean="0"/>
              <a:t>Click to edit Master text styles</a:t>
            </a:r>
          </a:p>
        </p:txBody>
      </p:sp>
      <p:sp>
        <p:nvSpPr>
          <p:cNvPr id="5" name="Content Placeholder 4"/>
          <p:cNvSpPr>
            <a:spLocks noGrp="1"/>
          </p:cNvSpPr>
          <p:nvPr>
            <p:ph sz="quarter" idx="2"/>
          </p:nvPr>
        </p:nvSpPr>
        <p:spPr>
          <a:xfrm>
            <a:off x="2560320" y="12070080"/>
            <a:ext cx="22625053" cy="18459456"/>
          </a:xfrm>
        </p:spPr>
        <p:txBody>
          <a:bodyPr tIns="0"/>
          <a:lstStyle>
            <a:lvl1pPr>
              <a:defRPr sz="11600"/>
            </a:lvl1pPr>
            <a:lvl2pPr>
              <a:defRPr sz="10500"/>
            </a:lvl2pPr>
            <a:lvl3pPr>
              <a:defRPr sz="9500"/>
            </a:lvl3pPr>
            <a:lvl4pPr>
              <a:defRPr sz="8400"/>
            </a:lvl4pPr>
            <a:lvl5pPr>
              <a:defRPr sz="8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6012143" y="12070080"/>
            <a:ext cx="22633940" cy="18459456"/>
          </a:xfrm>
        </p:spPr>
        <p:txBody>
          <a:bodyPr tIns="0"/>
          <a:lstStyle>
            <a:lvl1pPr>
              <a:defRPr sz="11600"/>
            </a:lvl1pPr>
            <a:lvl2pPr>
              <a:defRPr sz="10500"/>
            </a:lvl2pPr>
            <a:lvl3pPr>
              <a:defRPr sz="9500"/>
            </a:lvl3pPr>
            <a:lvl4pPr>
              <a:defRPr sz="8400"/>
            </a:lvl4pPr>
            <a:lvl5pPr>
              <a:defRPr sz="8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080114BD-5EE0-4D30-A335-D2A788A9117E}" type="datetimeFigureOut">
              <a:rPr lang="en-US"/>
              <a:pPr>
                <a:defRPr/>
              </a:pPr>
              <a:t>10/30/2009</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47C528ED-5249-4F35-9A41-9FA2DCB151C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60320" y="3379622"/>
            <a:ext cx="46512480" cy="54864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63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954C31AA-6D85-4512-B8CF-2E5C4347A0B9}" type="datetimeFigureOut">
              <a:rPr lang="en-US"/>
              <a:pPr>
                <a:defRPr/>
              </a:pPr>
              <a:t>10/30/2009</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F34E644C-FABF-4281-8E9A-D21BB62CCD2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A2FF471-697B-40CD-B2F8-F590B3E79967}" type="datetimeFigureOut">
              <a:rPr lang="en-US"/>
              <a:pPr>
                <a:defRPr/>
              </a:pPr>
              <a:t>10/30/2009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6A8296C-4C23-4DA4-84BF-F69ABD88C6F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0" y="2468890"/>
            <a:ext cx="15361920" cy="5577840"/>
          </a:xfrm>
        </p:spPr>
        <p:txBody>
          <a:bodyPr>
            <a:noAutofit/>
          </a:bodyPr>
          <a:lstStyle>
            <a:lvl1pPr algn="l" rtl="0">
              <a:spcBef>
                <a:spcPct val="0"/>
              </a:spcBef>
              <a:buNone/>
              <a:defRPr sz="137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3840480" y="8046720"/>
            <a:ext cx="15361920" cy="21945600"/>
          </a:xfrm>
        </p:spPr>
        <p:txBody>
          <a:bodyPr lIns="96142" rIns="96142"/>
          <a:lstStyle>
            <a:lvl1pPr marL="0" indent="0" algn="l">
              <a:buNone/>
              <a:defRPr sz="7400"/>
            </a:lvl1pPr>
            <a:lvl2pPr indent="0" algn="l">
              <a:buNone/>
              <a:defRPr sz="6300"/>
            </a:lvl2pPr>
            <a:lvl3pPr indent="0" algn="l">
              <a:buNone/>
              <a:defRPr sz="5300"/>
            </a:lvl3pPr>
            <a:lvl4pPr indent="0" algn="l">
              <a:buNone/>
              <a:defRPr sz="4700"/>
            </a:lvl4pPr>
            <a:lvl5pPr indent="0" algn="l">
              <a:buNone/>
              <a:defRPr sz="4700"/>
            </a:lvl5pPr>
          </a:lstStyle>
          <a:p>
            <a:pPr lvl="0"/>
            <a:r>
              <a:rPr lang="en-US" smtClean="0"/>
              <a:t>Click to edit Master text styles</a:t>
            </a:r>
          </a:p>
        </p:txBody>
      </p:sp>
      <p:sp>
        <p:nvSpPr>
          <p:cNvPr id="4" name="Content Placeholder 3"/>
          <p:cNvSpPr>
            <a:spLocks noGrp="1"/>
          </p:cNvSpPr>
          <p:nvPr>
            <p:ph sz="half" idx="1"/>
          </p:nvPr>
        </p:nvSpPr>
        <p:spPr>
          <a:xfrm>
            <a:off x="20020280" y="8046720"/>
            <a:ext cx="28625800" cy="21945600"/>
          </a:xfrm>
        </p:spPr>
        <p:txBody>
          <a:bodyPr tIns="0"/>
          <a:lstStyle>
            <a:lvl1pPr>
              <a:defRPr sz="14700"/>
            </a:lvl1pPr>
            <a:lvl2pPr>
              <a:defRPr sz="13700"/>
            </a:lvl2pPr>
            <a:lvl3pPr>
              <a:defRPr sz="12600"/>
            </a:lvl3pPr>
            <a:lvl4pPr>
              <a:defRPr sz="10500"/>
            </a:lvl4pPr>
            <a:lvl5pPr>
              <a:defRPr sz="9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8FE7182-16B4-4D4D-9916-23EC652E9783}" type="datetimeFigureOut">
              <a:rPr lang="en-US"/>
              <a:pPr>
                <a:defRPr/>
              </a:pPr>
              <a:t>10/30/2009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C0DF95A-6371-4E1F-845D-FCA2DDD3D01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17727613" y="5318125"/>
            <a:ext cx="29444950" cy="1975167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480709" tIns="240355" rIns="480709" bIns="240355" anchor="ctr"/>
          <a:lstStyle/>
          <a:p>
            <a:pPr algn="ctr" defTabSz="4807092" fontAlgn="auto">
              <a:spcBef>
                <a:spcPts val="0"/>
              </a:spcBef>
              <a:spcAft>
                <a:spcPts val="0"/>
              </a:spcAft>
              <a:defRPr/>
            </a:pPr>
            <a:endParaRPr lang="en-US"/>
          </a:p>
        </p:txBody>
      </p:sp>
      <p:sp>
        <p:nvSpPr>
          <p:cNvPr id="6" name="Right Triangle 11"/>
          <p:cNvSpPr/>
          <p:nvPr/>
        </p:nvSpPr>
        <p:spPr>
          <a:xfrm rot="420000" flipV="1">
            <a:off x="44823063" y="25727025"/>
            <a:ext cx="869950" cy="74612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480709" tIns="240355" rIns="480709" bIns="240355" anchor="ctr"/>
          <a:lstStyle/>
          <a:p>
            <a:pPr algn="ctr" defTabSz="4807092" fontAlgn="auto">
              <a:spcBef>
                <a:spcPts val="0"/>
              </a:spcBef>
              <a:spcAft>
                <a:spcPts val="0"/>
              </a:spcAft>
              <a:defRPr/>
            </a:pPr>
            <a:endParaRPr lang="en-US"/>
          </a:p>
        </p:txBody>
      </p:sp>
      <p:sp>
        <p:nvSpPr>
          <p:cNvPr id="7" name="Freeform 9"/>
          <p:cNvSpPr>
            <a:spLocks/>
          </p:cNvSpPr>
          <p:nvPr/>
        </p:nvSpPr>
        <p:spPr bwMode="auto">
          <a:xfrm flipV="1">
            <a:off x="-53975" y="27919363"/>
            <a:ext cx="51314350" cy="499903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480709" tIns="240355" rIns="480709" bIns="240355"/>
          <a:lstStyle/>
          <a:p>
            <a:pPr defTabSz="4807092" fontAlgn="auto">
              <a:spcBef>
                <a:spcPts val="0"/>
              </a:spcBef>
              <a:spcAft>
                <a:spcPts val="0"/>
              </a:spcAft>
              <a:defRPr/>
            </a:pPr>
            <a:endParaRPr lang="en-US">
              <a:latin typeface="+mn-lt"/>
            </a:endParaRPr>
          </a:p>
        </p:txBody>
      </p:sp>
      <p:sp>
        <p:nvSpPr>
          <p:cNvPr id="8" name="Freeform 10"/>
          <p:cNvSpPr>
            <a:spLocks/>
          </p:cNvSpPr>
          <p:nvPr/>
        </p:nvSpPr>
        <p:spPr bwMode="auto">
          <a:xfrm flipV="1">
            <a:off x="24536400" y="29854525"/>
            <a:ext cx="26670000" cy="30638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480709" tIns="240355" rIns="480709" bIns="240355"/>
          <a:lstStyle/>
          <a:p>
            <a:pPr defTabSz="4807092" fontAlgn="auto">
              <a:spcBef>
                <a:spcPts val="0"/>
              </a:spcBef>
              <a:spcAft>
                <a:spcPts val="0"/>
              </a:spcAft>
              <a:defRPr/>
            </a:pPr>
            <a:endParaRPr lang="en-US">
              <a:latin typeface="+mn-lt"/>
            </a:endParaRPr>
          </a:p>
        </p:txBody>
      </p:sp>
      <p:sp>
        <p:nvSpPr>
          <p:cNvPr id="2" name="Title 1"/>
          <p:cNvSpPr>
            <a:spLocks noGrp="1"/>
          </p:cNvSpPr>
          <p:nvPr>
            <p:ph type="title"/>
          </p:nvPr>
        </p:nvSpPr>
        <p:spPr>
          <a:xfrm>
            <a:off x="3413760" y="5649583"/>
            <a:ext cx="12391949" cy="7596581"/>
          </a:xfrm>
        </p:spPr>
        <p:txBody>
          <a:bodyPr lIns="240355" rIns="240355" bIns="240355"/>
          <a:lstStyle>
            <a:lvl1pPr algn="l">
              <a:buNone/>
              <a:defRPr sz="105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3413760" y="13578168"/>
            <a:ext cx="12374880" cy="10460736"/>
          </a:xfrm>
        </p:spPr>
        <p:txBody>
          <a:bodyPr lIns="336496" rIns="240355"/>
          <a:lstStyle>
            <a:lvl1pPr marL="0" indent="0" algn="l">
              <a:spcBef>
                <a:spcPts val="1314"/>
              </a:spcBef>
              <a:buFontTx/>
              <a:buNone/>
              <a:defRPr sz="6800"/>
            </a:lvl1pPr>
            <a:lvl2pPr>
              <a:defRPr sz="6300"/>
            </a:lvl2pPr>
            <a:lvl3pPr>
              <a:defRPr sz="5300"/>
            </a:lvl3pPr>
            <a:lvl4pPr>
              <a:defRPr sz="4700"/>
            </a:lvl4pPr>
            <a:lvl5pPr>
              <a:defRPr sz="4700"/>
            </a:lvl5pPr>
          </a:lstStyle>
          <a:p>
            <a:pPr lvl="0"/>
            <a:r>
              <a:rPr lang="en-US" smtClean="0"/>
              <a:t>Click to edit Master text styles</a:t>
            </a:r>
          </a:p>
        </p:txBody>
      </p:sp>
      <p:sp>
        <p:nvSpPr>
          <p:cNvPr id="3" name="Picture Placeholder 2"/>
          <p:cNvSpPr>
            <a:spLocks noGrp="1"/>
          </p:cNvSpPr>
          <p:nvPr>
            <p:ph type="pic" idx="1"/>
          </p:nvPr>
        </p:nvSpPr>
        <p:spPr>
          <a:xfrm rot="420000">
            <a:off x="19520441" y="5757682"/>
            <a:ext cx="25859232" cy="18873216"/>
          </a:xfrm>
          <a:prstGeom prst="rect">
            <a:avLst/>
          </a:prstGeom>
          <a:solidFill>
            <a:schemeClr val="bg2"/>
          </a:solidFill>
          <a:ln w="3000" cap="rnd">
            <a:solidFill>
              <a:srgbClr val="C0C0C0"/>
            </a:solidFill>
            <a:round/>
          </a:ln>
          <a:effectLst/>
        </p:spPr>
        <p:txBody>
          <a:bodyPr>
            <a:normAutofit/>
          </a:bodyPr>
          <a:lstStyle>
            <a:lvl1pPr marL="0" indent="0">
              <a:buNone/>
              <a:defRPr sz="168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E9A9B8C-E5F5-4249-A561-74FC7939D104}" type="datetimeFigureOut">
              <a:rPr lang="en-US"/>
              <a:pPr>
                <a:defRPr/>
              </a:pPr>
              <a:t>10/30/2009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45232638" y="30510163"/>
            <a:ext cx="3413125" cy="1752600"/>
          </a:xfrm>
        </p:spPr>
        <p:txBody>
          <a:bodyPr/>
          <a:lstStyle>
            <a:lvl1pPr>
              <a:defRPr/>
            </a:lvl1pPr>
          </a:lstStyle>
          <a:p>
            <a:pPr>
              <a:defRPr/>
            </a:pPr>
            <a:fld id="{AC7261CB-A6A0-4217-BA66-D342BCEB16B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53975" y="-34925"/>
            <a:ext cx="51314350" cy="4999038"/>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480709" tIns="240355" rIns="480709" bIns="240355"/>
          <a:lstStyle/>
          <a:p>
            <a:pPr defTabSz="4807092" fontAlgn="auto">
              <a:spcBef>
                <a:spcPts val="0"/>
              </a:spcBef>
              <a:spcAft>
                <a:spcPts val="0"/>
              </a:spcAft>
              <a:defRPr/>
            </a:pPr>
            <a:endParaRPr lang="en-US">
              <a:latin typeface="+mn-lt"/>
            </a:endParaRPr>
          </a:p>
        </p:txBody>
      </p:sp>
      <p:sp>
        <p:nvSpPr>
          <p:cNvPr id="8" name="Freeform 7"/>
          <p:cNvSpPr>
            <a:spLocks/>
          </p:cNvSpPr>
          <p:nvPr/>
        </p:nvSpPr>
        <p:spPr bwMode="auto">
          <a:xfrm>
            <a:off x="24536400" y="-34925"/>
            <a:ext cx="26670000" cy="30638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480709" tIns="240355" rIns="480709" bIns="240355"/>
          <a:lstStyle/>
          <a:p>
            <a:pPr defTabSz="4807092"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2560638" y="3379788"/>
            <a:ext cx="46085125" cy="5486400"/>
          </a:xfrm>
          <a:prstGeom prst="rect">
            <a:avLst/>
          </a:prstGeom>
          <a:noFill/>
          <a:ln w="9525">
            <a:noFill/>
            <a:miter lim="800000"/>
            <a:headEnd/>
            <a:tailEnd/>
          </a:ln>
        </p:spPr>
        <p:txBody>
          <a:bodyPr vert="horz" wrap="square" lIns="0" tIns="240355"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2560638" y="9290050"/>
            <a:ext cx="46085125" cy="21067713"/>
          </a:xfrm>
          <a:prstGeom prst="rect">
            <a:avLst/>
          </a:prstGeom>
          <a:noFill/>
          <a:ln w="9525">
            <a:noFill/>
            <a:miter lim="800000"/>
            <a:headEnd/>
            <a:tailEnd/>
          </a:ln>
        </p:spPr>
        <p:txBody>
          <a:bodyPr vert="horz" wrap="square" lIns="480709" tIns="240355" rIns="480709" bIns="24035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2560638" y="30510163"/>
            <a:ext cx="11947525" cy="1752600"/>
          </a:xfrm>
          <a:prstGeom prst="rect">
            <a:avLst/>
          </a:prstGeom>
        </p:spPr>
        <p:txBody>
          <a:bodyPr vert="horz" lIns="0" tIns="0" rIns="0" bIns="0" anchor="b"/>
          <a:lstStyle>
            <a:lvl1pPr algn="l" defTabSz="4807092" eaLnBrk="1" fontAlgn="auto" latinLnBrk="0" hangingPunct="1">
              <a:spcBef>
                <a:spcPts val="0"/>
              </a:spcBef>
              <a:spcAft>
                <a:spcPts val="0"/>
              </a:spcAft>
              <a:defRPr kumimoji="0" sz="6300" smtClean="0">
                <a:solidFill>
                  <a:schemeClr val="tx2">
                    <a:shade val="90000"/>
                  </a:schemeClr>
                </a:solidFill>
                <a:latin typeface="+mn-lt"/>
              </a:defRPr>
            </a:lvl1pPr>
          </a:lstStyle>
          <a:p>
            <a:pPr>
              <a:defRPr/>
            </a:pPr>
            <a:fld id="{9369244D-5FEB-4E78-8BB9-0F283FD402D3}" type="datetimeFigureOut">
              <a:rPr lang="en-US"/>
              <a:pPr>
                <a:defRPr/>
              </a:pPr>
              <a:t>10/30/2009</a:t>
            </a:fld>
            <a:endParaRPr lang="en-US"/>
          </a:p>
        </p:txBody>
      </p:sp>
      <p:sp>
        <p:nvSpPr>
          <p:cNvPr id="22" name="Footer Placeholder 21"/>
          <p:cNvSpPr>
            <a:spLocks noGrp="1"/>
          </p:cNvSpPr>
          <p:nvPr>
            <p:ph type="ftr" sz="quarter" idx="3"/>
          </p:nvPr>
        </p:nvSpPr>
        <p:spPr>
          <a:xfrm>
            <a:off x="14935200" y="30510163"/>
            <a:ext cx="18775363" cy="1752600"/>
          </a:xfrm>
          <a:prstGeom prst="rect">
            <a:avLst/>
          </a:prstGeom>
        </p:spPr>
        <p:txBody>
          <a:bodyPr vert="horz" lIns="0" tIns="0" rIns="0" bIns="0" anchor="b"/>
          <a:lstStyle>
            <a:lvl1pPr algn="l" defTabSz="4807092" eaLnBrk="1" fontAlgn="auto" latinLnBrk="0" hangingPunct="1">
              <a:spcBef>
                <a:spcPts val="0"/>
              </a:spcBef>
              <a:spcAft>
                <a:spcPts val="0"/>
              </a:spcAft>
              <a:defRPr kumimoji="0" sz="63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44378563" y="30510163"/>
            <a:ext cx="4267200" cy="1752600"/>
          </a:xfrm>
          <a:prstGeom prst="rect">
            <a:avLst/>
          </a:prstGeom>
        </p:spPr>
        <p:txBody>
          <a:bodyPr vert="horz" lIns="0" tIns="0" rIns="0" bIns="0" anchor="b"/>
          <a:lstStyle>
            <a:lvl1pPr algn="r" defTabSz="4807092" eaLnBrk="1" fontAlgn="auto" latinLnBrk="0" hangingPunct="1">
              <a:spcBef>
                <a:spcPts val="0"/>
              </a:spcBef>
              <a:spcAft>
                <a:spcPts val="0"/>
              </a:spcAft>
              <a:defRPr kumimoji="0" sz="6300" smtClean="0">
                <a:solidFill>
                  <a:schemeClr val="tx2">
                    <a:shade val="90000"/>
                  </a:schemeClr>
                </a:solidFill>
                <a:latin typeface="+mn-lt"/>
              </a:defRPr>
            </a:lvl1pPr>
          </a:lstStyle>
          <a:p>
            <a:pPr>
              <a:defRPr/>
            </a:pPr>
            <a:fld id="{AF174E3E-0078-484C-BF22-9A163CC14D62}" type="slidenum">
              <a:rPr lang="en-US"/>
              <a:pPr>
                <a:defRPr/>
              </a:pPr>
              <a:t>‹#›</a:t>
            </a:fld>
            <a:endParaRPr lang="en-US"/>
          </a:p>
        </p:txBody>
      </p:sp>
      <p:grpSp>
        <p:nvGrpSpPr>
          <p:cNvPr id="1033" name="Group 1"/>
          <p:cNvGrpSpPr>
            <a:grpSpLocks/>
          </p:cNvGrpSpPr>
          <p:nvPr/>
        </p:nvGrpSpPr>
        <p:grpSpPr bwMode="auto">
          <a:xfrm>
            <a:off x="-106363" y="971550"/>
            <a:ext cx="51411188" cy="3116263"/>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4807092"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4807092"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fontAlgn="base">
        <a:spcBef>
          <a:spcPct val="0"/>
        </a:spcBef>
        <a:spcAft>
          <a:spcPct val="0"/>
        </a:spcAft>
        <a:defRPr sz="26300" kern="1200">
          <a:solidFill>
            <a:schemeClr val="tx2"/>
          </a:solidFill>
          <a:latin typeface="+mj-lt"/>
          <a:ea typeface="+mj-ea"/>
          <a:cs typeface="+mj-cs"/>
        </a:defRPr>
      </a:lvl1pPr>
      <a:lvl2pPr algn="l" rtl="0" fontAlgn="base">
        <a:spcBef>
          <a:spcPct val="0"/>
        </a:spcBef>
        <a:spcAft>
          <a:spcPct val="0"/>
        </a:spcAft>
        <a:defRPr sz="26300">
          <a:solidFill>
            <a:schemeClr val="tx2"/>
          </a:solidFill>
          <a:latin typeface="Calibri" pitchFamily="34" charset="0"/>
        </a:defRPr>
      </a:lvl2pPr>
      <a:lvl3pPr algn="l" rtl="0" fontAlgn="base">
        <a:spcBef>
          <a:spcPct val="0"/>
        </a:spcBef>
        <a:spcAft>
          <a:spcPct val="0"/>
        </a:spcAft>
        <a:defRPr sz="26300">
          <a:solidFill>
            <a:schemeClr val="tx2"/>
          </a:solidFill>
          <a:latin typeface="Calibri" pitchFamily="34" charset="0"/>
        </a:defRPr>
      </a:lvl3pPr>
      <a:lvl4pPr algn="l" rtl="0" fontAlgn="base">
        <a:spcBef>
          <a:spcPct val="0"/>
        </a:spcBef>
        <a:spcAft>
          <a:spcPct val="0"/>
        </a:spcAft>
        <a:defRPr sz="26300">
          <a:solidFill>
            <a:schemeClr val="tx2"/>
          </a:solidFill>
          <a:latin typeface="Calibri" pitchFamily="34" charset="0"/>
        </a:defRPr>
      </a:lvl4pPr>
      <a:lvl5pPr algn="l" rtl="0" fontAlgn="base">
        <a:spcBef>
          <a:spcPct val="0"/>
        </a:spcBef>
        <a:spcAft>
          <a:spcPct val="0"/>
        </a:spcAft>
        <a:defRPr sz="26300">
          <a:solidFill>
            <a:schemeClr val="tx2"/>
          </a:solidFill>
          <a:latin typeface="Calibri" pitchFamily="34" charset="0"/>
        </a:defRPr>
      </a:lvl5pPr>
      <a:lvl6pPr marL="457200" algn="l" rtl="0" fontAlgn="base">
        <a:spcBef>
          <a:spcPct val="0"/>
        </a:spcBef>
        <a:spcAft>
          <a:spcPct val="0"/>
        </a:spcAft>
        <a:defRPr sz="26300">
          <a:solidFill>
            <a:schemeClr val="tx2"/>
          </a:solidFill>
          <a:latin typeface="Calibri" pitchFamily="34" charset="0"/>
        </a:defRPr>
      </a:lvl6pPr>
      <a:lvl7pPr marL="914400" algn="l" rtl="0" fontAlgn="base">
        <a:spcBef>
          <a:spcPct val="0"/>
        </a:spcBef>
        <a:spcAft>
          <a:spcPct val="0"/>
        </a:spcAft>
        <a:defRPr sz="26300">
          <a:solidFill>
            <a:schemeClr val="tx2"/>
          </a:solidFill>
          <a:latin typeface="Calibri" pitchFamily="34" charset="0"/>
        </a:defRPr>
      </a:lvl7pPr>
      <a:lvl8pPr marL="1371600" algn="l" rtl="0" fontAlgn="base">
        <a:spcBef>
          <a:spcPct val="0"/>
        </a:spcBef>
        <a:spcAft>
          <a:spcPct val="0"/>
        </a:spcAft>
        <a:defRPr sz="26300">
          <a:solidFill>
            <a:schemeClr val="tx2"/>
          </a:solidFill>
          <a:latin typeface="Calibri" pitchFamily="34" charset="0"/>
        </a:defRPr>
      </a:lvl8pPr>
      <a:lvl9pPr marL="1828800" algn="l" rtl="0" fontAlgn="base">
        <a:spcBef>
          <a:spcPct val="0"/>
        </a:spcBef>
        <a:spcAft>
          <a:spcPct val="0"/>
        </a:spcAft>
        <a:defRPr sz="26300">
          <a:solidFill>
            <a:schemeClr val="tx2"/>
          </a:solidFill>
          <a:latin typeface="Calibri" pitchFamily="34" charset="0"/>
        </a:defRPr>
      </a:lvl9pPr>
    </p:titleStyle>
    <p:bodyStyle>
      <a:lvl1pPr marL="1441450" indent="-1441450" algn="l" rtl="0" fontAlgn="base">
        <a:spcBef>
          <a:spcPct val="20000"/>
        </a:spcBef>
        <a:spcAft>
          <a:spcPct val="0"/>
        </a:spcAft>
        <a:buClr>
          <a:srgbClr val="0BD0D9"/>
        </a:buClr>
        <a:buSzPct val="95000"/>
        <a:buFont typeface="Wingdings 2" pitchFamily="18" charset="2"/>
        <a:buChar char=""/>
        <a:defRPr sz="13700" kern="1200">
          <a:solidFill>
            <a:schemeClr val="tx1"/>
          </a:solidFill>
          <a:latin typeface="+mn-lt"/>
          <a:ea typeface="+mn-ea"/>
          <a:cs typeface="+mn-cs"/>
        </a:defRPr>
      </a:lvl1pPr>
      <a:lvl2pPr marL="3363913" indent="-1296988" algn="l" rtl="0" fontAlgn="base">
        <a:spcBef>
          <a:spcPct val="20000"/>
        </a:spcBef>
        <a:spcAft>
          <a:spcPct val="0"/>
        </a:spcAft>
        <a:buClr>
          <a:schemeClr val="accent1"/>
        </a:buClr>
        <a:buSzPct val="85000"/>
        <a:buFont typeface="Wingdings 2" pitchFamily="18" charset="2"/>
        <a:buChar char=""/>
        <a:defRPr sz="12600" kern="1200">
          <a:solidFill>
            <a:schemeClr val="tx1"/>
          </a:solidFill>
          <a:latin typeface="+mn-lt"/>
          <a:ea typeface="+mn-ea"/>
          <a:cs typeface="+mn-cs"/>
        </a:defRPr>
      </a:lvl2pPr>
      <a:lvl3pPr marL="4806950" indent="-1296988" algn="l" rtl="0" fontAlgn="base">
        <a:spcBef>
          <a:spcPct val="20000"/>
        </a:spcBef>
        <a:spcAft>
          <a:spcPct val="0"/>
        </a:spcAft>
        <a:buClr>
          <a:schemeClr val="accent2"/>
        </a:buClr>
        <a:buSzPct val="70000"/>
        <a:buFont typeface="Wingdings 2" pitchFamily="18" charset="2"/>
        <a:buChar char=""/>
        <a:defRPr sz="11000" kern="1200">
          <a:solidFill>
            <a:schemeClr val="tx1"/>
          </a:solidFill>
          <a:latin typeface="+mn-lt"/>
          <a:ea typeface="+mn-ea"/>
          <a:cs typeface="+mn-cs"/>
        </a:defRPr>
      </a:lvl3pPr>
      <a:lvl4pPr marL="6248400" indent="-1104900" algn="l" rtl="0" fontAlgn="base">
        <a:spcBef>
          <a:spcPct val="20000"/>
        </a:spcBef>
        <a:spcAft>
          <a:spcPct val="0"/>
        </a:spcAft>
        <a:buClr>
          <a:srgbClr val="0BD0D9"/>
        </a:buClr>
        <a:buSzPct val="65000"/>
        <a:buFont typeface="Wingdings 2" pitchFamily="18" charset="2"/>
        <a:buChar char=""/>
        <a:defRPr sz="10500" kern="1200">
          <a:solidFill>
            <a:schemeClr val="tx1"/>
          </a:solidFill>
          <a:latin typeface="+mn-lt"/>
          <a:ea typeface="+mn-ea"/>
          <a:cs typeface="+mn-cs"/>
        </a:defRPr>
      </a:lvl4pPr>
      <a:lvl5pPr marL="7689850" indent="-1104900" algn="l" rtl="0" fontAlgn="base">
        <a:spcBef>
          <a:spcPct val="20000"/>
        </a:spcBef>
        <a:spcAft>
          <a:spcPct val="0"/>
        </a:spcAft>
        <a:buClr>
          <a:srgbClr val="10CF9B"/>
        </a:buClr>
        <a:buSzPct val="65000"/>
        <a:buFont typeface="Wingdings 2" pitchFamily="18" charset="2"/>
        <a:buChar char=""/>
        <a:defRPr sz="10500" kern="1200">
          <a:solidFill>
            <a:schemeClr val="tx1"/>
          </a:solidFill>
          <a:latin typeface="+mn-lt"/>
          <a:ea typeface="+mn-ea"/>
          <a:cs typeface="+mn-cs"/>
        </a:defRPr>
      </a:lvl5pPr>
      <a:lvl6pPr marL="9133475" indent="-1105631" algn="l" rtl="0" eaLnBrk="1" latinLnBrk="0" hangingPunct="1">
        <a:spcBef>
          <a:spcPct val="20000"/>
        </a:spcBef>
        <a:buClr>
          <a:schemeClr val="accent5"/>
        </a:buClr>
        <a:buSzPct val="80000"/>
        <a:buFont typeface="Wingdings 2"/>
        <a:buChar char=""/>
        <a:defRPr kumimoji="0" sz="9500" kern="1200">
          <a:solidFill>
            <a:schemeClr val="tx1"/>
          </a:solidFill>
          <a:latin typeface="+mn-lt"/>
          <a:ea typeface="+mn-ea"/>
          <a:cs typeface="+mn-cs"/>
        </a:defRPr>
      </a:lvl6pPr>
      <a:lvl7pPr marL="10094894" indent="-961418" algn="l" rtl="0" eaLnBrk="1" latinLnBrk="0" hangingPunct="1">
        <a:spcBef>
          <a:spcPct val="20000"/>
        </a:spcBef>
        <a:buClr>
          <a:schemeClr val="accent6"/>
        </a:buClr>
        <a:buSzPct val="80000"/>
        <a:buFont typeface="Wingdings 2"/>
        <a:buChar char=""/>
        <a:defRPr kumimoji="0" sz="8400" kern="1200" baseline="0">
          <a:solidFill>
            <a:schemeClr val="tx1"/>
          </a:solidFill>
          <a:latin typeface="+mn-lt"/>
          <a:ea typeface="+mn-ea"/>
          <a:cs typeface="+mn-cs"/>
        </a:defRPr>
      </a:lvl7pPr>
      <a:lvl8pPr marL="11537021" indent="-961418" algn="l" rtl="0" eaLnBrk="1" latinLnBrk="0" hangingPunct="1">
        <a:spcBef>
          <a:spcPct val="20000"/>
        </a:spcBef>
        <a:buClr>
          <a:schemeClr val="tx2"/>
        </a:buClr>
        <a:buChar char="•"/>
        <a:defRPr kumimoji="0" sz="8400" kern="1200">
          <a:solidFill>
            <a:schemeClr val="tx1"/>
          </a:solidFill>
          <a:latin typeface="+mn-lt"/>
          <a:ea typeface="+mn-ea"/>
          <a:cs typeface="+mn-cs"/>
        </a:defRPr>
      </a:lvl8pPr>
      <a:lvl9pPr marL="12979149" indent="-961418" algn="l" rtl="0" eaLnBrk="1" latinLnBrk="0" hangingPunct="1">
        <a:spcBef>
          <a:spcPct val="20000"/>
        </a:spcBef>
        <a:buClr>
          <a:schemeClr val="tx2"/>
        </a:buClr>
        <a:buFontTx/>
        <a:buChar char="•"/>
        <a:defRPr kumimoji="0" sz="7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403546" algn="l" rtl="0" eaLnBrk="1" latinLnBrk="0" hangingPunct="1">
        <a:defRPr kumimoji="0" kern="1200">
          <a:solidFill>
            <a:schemeClr val="tx1"/>
          </a:solidFill>
          <a:latin typeface="+mn-lt"/>
          <a:ea typeface="+mn-ea"/>
          <a:cs typeface="+mn-cs"/>
        </a:defRPr>
      </a:lvl2pPr>
      <a:lvl3pPr marL="4807092" algn="l" rtl="0" eaLnBrk="1" latinLnBrk="0" hangingPunct="1">
        <a:defRPr kumimoji="0" kern="1200">
          <a:solidFill>
            <a:schemeClr val="tx1"/>
          </a:solidFill>
          <a:latin typeface="+mn-lt"/>
          <a:ea typeface="+mn-ea"/>
          <a:cs typeface="+mn-cs"/>
        </a:defRPr>
      </a:lvl3pPr>
      <a:lvl4pPr marL="7210638" algn="l" rtl="0" eaLnBrk="1" latinLnBrk="0" hangingPunct="1">
        <a:defRPr kumimoji="0" kern="1200">
          <a:solidFill>
            <a:schemeClr val="tx1"/>
          </a:solidFill>
          <a:latin typeface="+mn-lt"/>
          <a:ea typeface="+mn-ea"/>
          <a:cs typeface="+mn-cs"/>
        </a:defRPr>
      </a:lvl4pPr>
      <a:lvl5pPr marL="9614184" algn="l" rtl="0" eaLnBrk="1" latinLnBrk="0" hangingPunct="1">
        <a:defRPr kumimoji="0" kern="1200">
          <a:solidFill>
            <a:schemeClr val="tx1"/>
          </a:solidFill>
          <a:latin typeface="+mn-lt"/>
          <a:ea typeface="+mn-ea"/>
          <a:cs typeface="+mn-cs"/>
        </a:defRPr>
      </a:lvl5pPr>
      <a:lvl6pPr marL="12017731" algn="l" rtl="0" eaLnBrk="1" latinLnBrk="0" hangingPunct="1">
        <a:defRPr kumimoji="0" kern="1200">
          <a:solidFill>
            <a:schemeClr val="tx1"/>
          </a:solidFill>
          <a:latin typeface="+mn-lt"/>
          <a:ea typeface="+mn-ea"/>
          <a:cs typeface="+mn-cs"/>
        </a:defRPr>
      </a:lvl6pPr>
      <a:lvl7pPr marL="14421277" algn="l" rtl="0" eaLnBrk="1" latinLnBrk="0" hangingPunct="1">
        <a:defRPr kumimoji="0" kern="1200">
          <a:solidFill>
            <a:schemeClr val="tx1"/>
          </a:solidFill>
          <a:latin typeface="+mn-lt"/>
          <a:ea typeface="+mn-ea"/>
          <a:cs typeface="+mn-cs"/>
        </a:defRPr>
      </a:lvl7pPr>
      <a:lvl8pPr marL="16824823" algn="l" rtl="0" eaLnBrk="1" latinLnBrk="0" hangingPunct="1">
        <a:defRPr kumimoji="0" kern="1200">
          <a:solidFill>
            <a:schemeClr val="tx1"/>
          </a:solidFill>
          <a:latin typeface="+mn-lt"/>
          <a:ea typeface="+mn-ea"/>
          <a:cs typeface="+mn-cs"/>
        </a:defRPr>
      </a:lvl8pPr>
      <a:lvl9pPr marL="1922836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emf"/><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emf"/><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316412"/>
            <a:ext cx="48234600" cy="3307080"/>
          </a:xfrm>
        </p:spPr>
        <p:txBody>
          <a:bodyPr>
            <a:normAutofit fontScale="90000"/>
          </a:bodyPr>
          <a:lstStyle/>
          <a:p>
            <a:pPr algn="ctr" fontAlgn="auto">
              <a:spcAft>
                <a:spcPts val="0"/>
              </a:spcAft>
              <a:defRPr/>
            </a:pPr>
            <a:r>
              <a:rPr lang="en-US" sz="13800" dirty="0" smtClean="0">
                <a:solidFill>
                  <a:schemeClr val="accent3">
                    <a:lumMod val="20000"/>
                    <a:lumOff val="80000"/>
                  </a:schemeClr>
                </a:solidFill>
                <a:effectLst/>
              </a:rPr>
              <a:t>Spatial Variability of Selected Enzyme Activity and Soil Properties Across Two Agricultural Landscapes</a:t>
            </a:r>
            <a:br>
              <a:rPr lang="en-US" sz="13800" dirty="0" smtClean="0">
                <a:solidFill>
                  <a:schemeClr val="accent3">
                    <a:lumMod val="20000"/>
                    <a:lumOff val="80000"/>
                  </a:schemeClr>
                </a:solidFill>
                <a:effectLst/>
              </a:rPr>
            </a:br>
            <a:r>
              <a:rPr lang="en-US" sz="5300" dirty="0" smtClean="0">
                <a:solidFill>
                  <a:schemeClr val="bg1"/>
                </a:solidFill>
                <a:effectLst/>
              </a:rPr>
              <a:t>Raymon Shange*, R. O. </a:t>
            </a:r>
            <a:r>
              <a:rPr lang="en-US" sz="5300" dirty="0" err="1" smtClean="0">
                <a:solidFill>
                  <a:schemeClr val="bg1"/>
                </a:solidFill>
                <a:effectLst/>
              </a:rPr>
              <a:t>Ankumah</a:t>
            </a:r>
            <a:r>
              <a:rPr lang="en-US" sz="5300" dirty="0" smtClean="0">
                <a:solidFill>
                  <a:schemeClr val="bg1"/>
                </a:solidFill>
                <a:effectLst/>
              </a:rPr>
              <a:t>, L. </a:t>
            </a:r>
            <a:r>
              <a:rPr lang="en-US" sz="5300" dirty="0" err="1" smtClean="0">
                <a:solidFill>
                  <a:schemeClr val="bg1"/>
                </a:solidFill>
                <a:effectLst/>
              </a:rPr>
              <a:t>Githinji</a:t>
            </a:r>
            <a:r>
              <a:rPr lang="en-US" sz="5300" dirty="0" smtClean="0">
                <a:solidFill>
                  <a:schemeClr val="bg1"/>
                </a:solidFill>
                <a:effectLst/>
              </a:rPr>
              <a:t>, and R. </a:t>
            </a:r>
            <a:r>
              <a:rPr lang="en-US" sz="5300" dirty="0" err="1" smtClean="0">
                <a:solidFill>
                  <a:schemeClr val="bg1"/>
                </a:solidFill>
                <a:effectLst/>
              </a:rPr>
              <a:t>Zabawa</a:t>
            </a:r>
            <a:r>
              <a:rPr lang="en-US" sz="5300" dirty="0" smtClean="0">
                <a:solidFill>
                  <a:schemeClr val="bg1"/>
                </a:solidFill>
                <a:effectLst/>
              </a:rPr>
              <a:t>, Agric. &amp; Environ. Sciences, Tuskegee Univ., Tuskegee, AL </a:t>
            </a:r>
            <a:r>
              <a:rPr lang="en-US" sz="9600" dirty="0" smtClean="0"/>
              <a:t/>
            </a:r>
            <a:br>
              <a:rPr lang="en-US" sz="9600" dirty="0" smtClean="0"/>
            </a:br>
            <a:r>
              <a:rPr lang="en-US" sz="9600" dirty="0" smtClean="0">
                <a:solidFill>
                  <a:schemeClr val="accent3">
                    <a:lumMod val="20000"/>
                    <a:lumOff val="80000"/>
                  </a:schemeClr>
                </a:solidFill>
                <a:effectLst/>
              </a:rPr>
              <a:t/>
            </a:r>
            <a:br>
              <a:rPr lang="en-US" sz="9600" dirty="0" smtClean="0">
                <a:solidFill>
                  <a:schemeClr val="accent3">
                    <a:lumMod val="20000"/>
                    <a:lumOff val="80000"/>
                  </a:schemeClr>
                </a:solidFill>
                <a:effectLst/>
              </a:rPr>
            </a:br>
            <a:endParaRPr lang="en-US" sz="9600" dirty="0">
              <a:solidFill>
                <a:schemeClr val="accent3">
                  <a:lumMod val="20000"/>
                  <a:lumOff val="80000"/>
                </a:schemeClr>
              </a:solidFill>
              <a:effectLst/>
            </a:endParaRPr>
          </a:p>
        </p:txBody>
      </p:sp>
      <p:grpSp>
        <p:nvGrpSpPr>
          <p:cNvPr id="13314" name="Group 10"/>
          <p:cNvGrpSpPr>
            <a:grpSpLocks/>
          </p:cNvGrpSpPr>
          <p:nvPr/>
        </p:nvGrpSpPr>
        <p:grpSpPr bwMode="auto">
          <a:xfrm>
            <a:off x="13030200" y="6679049"/>
            <a:ext cx="4800600" cy="4343400"/>
            <a:chOff x="1738393" y="1143000"/>
            <a:chExt cx="3962389" cy="3275230"/>
          </a:xfrm>
        </p:grpSpPr>
        <p:pic>
          <p:nvPicPr>
            <p:cNvPr id="6" name="Picture 5" descr="ACP Waddy3Map.jpg"/>
            <p:cNvPicPr>
              <a:picLocks noChangeAspect="1"/>
            </p:cNvPicPr>
            <p:nvPr/>
          </p:nvPicPr>
          <p:blipFill>
            <a:blip r:embed="rId3"/>
            <a:srcRect l="7591" r="34209" b="4762"/>
            <a:stretch>
              <a:fillRect/>
            </a:stretch>
          </p:blipFill>
          <p:spPr>
            <a:xfrm>
              <a:off x="1738393" y="1143000"/>
              <a:ext cx="3962389" cy="327523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3393" name="Picture 2"/>
            <p:cNvPicPr>
              <a:picLocks noChangeAspect="1" noChangeArrowheads="1"/>
            </p:cNvPicPr>
            <p:nvPr/>
          </p:nvPicPr>
          <p:blipFill>
            <a:blip r:embed="rId4"/>
            <a:srcRect b="2513"/>
            <a:stretch>
              <a:fillRect/>
            </a:stretch>
          </p:blipFill>
          <p:spPr bwMode="auto">
            <a:xfrm>
              <a:off x="2567268" y="1401925"/>
              <a:ext cx="2930419" cy="2611996"/>
            </a:xfrm>
            <a:prstGeom prst="rect">
              <a:avLst/>
            </a:prstGeom>
            <a:noFill/>
            <a:ln w="12700">
              <a:noFill/>
              <a:miter lim="800000"/>
              <a:headEnd/>
              <a:tailEnd/>
            </a:ln>
          </p:spPr>
        </p:pic>
      </p:grpSp>
      <p:graphicFrame>
        <p:nvGraphicFramePr>
          <p:cNvPr id="15" name="Table 14"/>
          <p:cNvGraphicFramePr>
            <a:graphicFrameLocks noGrp="1"/>
          </p:cNvGraphicFramePr>
          <p:nvPr/>
        </p:nvGraphicFramePr>
        <p:xfrm>
          <a:off x="15240001" y="26972235"/>
          <a:ext cx="8229599" cy="3812567"/>
        </p:xfrm>
        <a:graphic>
          <a:graphicData uri="http://schemas.openxmlformats.org/drawingml/2006/table">
            <a:tbl>
              <a:tblPr>
                <a:tableStyleId>{35758FB7-9AC5-4552-8A53-C91805E547FA}</a:tableStyleId>
              </a:tblPr>
              <a:tblGrid>
                <a:gridCol w="2072827"/>
                <a:gridCol w="2037895"/>
                <a:gridCol w="2080982"/>
                <a:gridCol w="2037895"/>
              </a:tblGrid>
              <a:tr h="346597">
                <a:tc gridSpan="4">
                  <a:txBody>
                    <a:bodyPr/>
                    <a:lstStyle/>
                    <a:p>
                      <a:pPr marL="0" marR="0" algn="ctr">
                        <a:lnSpc>
                          <a:spcPts val="1600"/>
                        </a:lnSpc>
                        <a:spcBef>
                          <a:spcPts val="0"/>
                        </a:spcBef>
                        <a:spcAft>
                          <a:spcPts val="0"/>
                        </a:spcAft>
                      </a:pPr>
                      <a:r>
                        <a:rPr lang="en-US" sz="1800" dirty="0"/>
                        <a:t>Correlations</a:t>
                      </a:r>
                      <a:endParaRPr lang="en-US" sz="1800" dirty="0">
                        <a:latin typeface="Times New Roman"/>
                        <a:ea typeface="Times New Roman"/>
                        <a:cs typeface="Times New Roman"/>
                      </a:endParaRPr>
                    </a:p>
                  </a:txBody>
                  <a:tcPr marL="19050" marR="19050" marT="19050" marB="19050" anchor="ctr"/>
                </a:tc>
                <a:tc hMerge="1">
                  <a:txBody>
                    <a:bodyPr/>
                    <a:lstStyle/>
                    <a:p>
                      <a:endParaRPr lang="en-US"/>
                    </a:p>
                  </a:txBody>
                  <a:tcPr/>
                </a:tc>
                <a:tc hMerge="1">
                  <a:txBody>
                    <a:bodyPr/>
                    <a:lstStyle/>
                    <a:p>
                      <a:endParaRPr lang="en-US"/>
                    </a:p>
                  </a:txBody>
                  <a:tcPr/>
                </a:tc>
                <a:tc hMerge="1">
                  <a:txBody>
                    <a:bodyPr/>
                    <a:lstStyle/>
                    <a:p>
                      <a:endParaRPr lang="en-US"/>
                    </a:p>
                  </a:txBody>
                  <a:tcPr/>
                </a:tc>
              </a:tr>
              <a:tr h="346597">
                <a:tc>
                  <a:txBody>
                    <a:bodyPr/>
                    <a:lstStyle/>
                    <a:p>
                      <a:pPr marL="0" marR="0" algn="ctr">
                        <a:spcBef>
                          <a:spcPts val="0"/>
                        </a:spcBef>
                        <a:spcAft>
                          <a:spcPts val="0"/>
                        </a:spcAft>
                      </a:pP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APA-mol</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ACP-mol</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PD-mol</a:t>
                      </a:r>
                      <a:endParaRPr lang="en-US" sz="1800">
                        <a:latin typeface="Times New Roman"/>
                        <a:ea typeface="Times New Roman"/>
                        <a:cs typeface="Times New Roman"/>
                      </a:endParaRPr>
                    </a:p>
                  </a:txBody>
                  <a:tcPr marL="19050" marR="19050" marT="19050" marB="19050" anchor="ctr"/>
                </a:tc>
              </a:tr>
              <a:tr h="346597">
                <a:tc>
                  <a:txBody>
                    <a:bodyPr/>
                    <a:lstStyle/>
                    <a:p>
                      <a:pPr marL="0" marR="0" algn="ctr">
                        <a:lnSpc>
                          <a:spcPts val="1600"/>
                        </a:lnSpc>
                        <a:spcBef>
                          <a:spcPts val="0"/>
                        </a:spcBef>
                        <a:spcAft>
                          <a:spcPts val="0"/>
                        </a:spcAft>
                      </a:pPr>
                      <a:r>
                        <a:rPr lang="en-US" sz="1800"/>
                        <a:t>APA-mol</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dirty="0"/>
                        <a:t>1</a:t>
                      </a:r>
                      <a:endParaRPr lang="en-US" sz="1800" dirty="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.116</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.290</a:t>
                      </a:r>
                      <a:r>
                        <a:rPr lang="en-US" sz="1800" baseline="30000"/>
                        <a:t>**</a:t>
                      </a:r>
                      <a:endParaRPr lang="en-US" sz="1800">
                        <a:latin typeface="Times New Roman"/>
                        <a:ea typeface="Times New Roman"/>
                        <a:cs typeface="Times New Roman"/>
                      </a:endParaRPr>
                    </a:p>
                  </a:txBody>
                  <a:tcPr marL="19050" marR="19050" marT="19050" marB="19050" anchor="ctr"/>
                </a:tc>
              </a:tr>
              <a:tr h="346597">
                <a:tc>
                  <a:txBody>
                    <a:bodyPr/>
                    <a:lstStyle/>
                    <a:p>
                      <a:pPr marL="0" marR="0" algn="ctr">
                        <a:lnSpc>
                          <a:spcPts val="1600"/>
                        </a:lnSpc>
                        <a:spcBef>
                          <a:spcPts val="0"/>
                        </a:spcBef>
                        <a:spcAft>
                          <a:spcPts val="0"/>
                        </a:spcAft>
                      </a:pPr>
                      <a:r>
                        <a:rPr lang="en-US" sz="1800"/>
                        <a:t>ACP-mol</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.116</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dirty="0"/>
                        <a:t>1</a:t>
                      </a:r>
                      <a:endParaRPr lang="en-US" sz="1800" dirty="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.311</a:t>
                      </a:r>
                      <a:r>
                        <a:rPr lang="en-US" sz="1800" baseline="30000"/>
                        <a:t>**</a:t>
                      </a:r>
                      <a:endParaRPr lang="en-US" sz="1800">
                        <a:latin typeface="Times New Roman"/>
                        <a:ea typeface="Times New Roman"/>
                        <a:cs typeface="Times New Roman"/>
                      </a:endParaRPr>
                    </a:p>
                  </a:txBody>
                  <a:tcPr marL="19050" marR="19050" marT="19050" marB="19050" anchor="ctr"/>
                </a:tc>
              </a:tr>
              <a:tr h="346597">
                <a:tc>
                  <a:txBody>
                    <a:bodyPr/>
                    <a:lstStyle/>
                    <a:p>
                      <a:pPr marL="0" marR="0" algn="ctr">
                        <a:lnSpc>
                          <a:spcPts val="1600"/>
                        </a:lnSpc>
                        <a:spcBef>
                          <a:spcPts val="0"/>
                        </a:spcBef>
                        <a:spcAft>
                          <a:spcPts val="0"/>
                        </a:spcAft>
                      </a:pPr>
                      <a:r>
                        <a:rPr lang="en-US" sz="1800"/>
                        <a:t>PD-mol</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dirty="0"/>
                        <a:t>.290</a:t>
                      </a:r>
                      <a:r>
                        <a:rPr lang="en-US" sz="1800" baseline="30000" dirty="0"/>
                        <a:t>**</a:t>
                      </a:r>
                      <a:endParaRPr lang="en-US" sz="1800" dirty="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dirty="0"/>
                        <a:t>.311</a:t>
                      </a:r>
                      <a:r>
                        <a:rPr lang="en-US" sz="1800" baseline="30000" dirty="0"/>
                        <a:t>**</a:t>
                      </a:r>
                      <a:endParaRPr lang="en-US" sz="1800" dirty="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dirty="0"/>
                        <a:t>1</a:t>
                      </a:r>
                      <a:endParaRPr lang="en-US" sz="1800" dirty="0">
                        <a:latin typeface="Times New Roman"/>
                        <a:ea typeface="Times New Roman"/>
                        <a:cs typeface="Times New Roman"/>
                      </a:endParaRPr>
                    </a:p>
                  </a:txBody>
                  <a:tcPr marL="19050" marR="19050" marT="19050" marB="19050" anchor="ctr"/>
                </a:tc>
              </a:tr>
              <a:tr h="346597">
                <a:tc>
                  <a:txBody>
                    <a:bodyPr/>
                    <a:lstStyle/>
                    <a:p>
                      <a:pPr marL="0" marR="0" algn="ctr">
                        <a:lnSpc>
                          <a:spcPts val="1600"/>
                        </a:lnSpc>
                        <a:spcBef>
                          <a:spcPts val="0"/>
                        </a:spcBef>
                        <a:spcAft>
                          <a:spcPts val="0"/>
                        </a:spcAft>
                      </a:pPr>
                      <a:r>
                        <a:rPr lang="en-US" sz="1800" dirty="0"/>
                        <a:t>pH</a:t>
                      </a:r>
                      <a:endParaRPr lang="en-US" sz="1800" dirty="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dirty="0"/>
                        <a:t>.258</a:t>
                      </a:r>
                      <a:r>
                        <a:rPr lang="en-US" sz="1800" baseline="30000" dirty="0"/>
                        <a:t>*</a:t>
                      </a:r>
                      <a:endParaRPr lang="en-US" sz="1800" dirty="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dirty="0"/>
                        <a:t>-.016</a:t>
                      </a:r>
                      <a:endParaRPr lang="en-US" sz="1800" dirty="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dirty="0"/>
                        <a:t>.435</a:t>
                      </a:r>
                      <a:r>
                        <a:rPr lang="en-US" sz="1800" baseline="30000" dirty="0"/>
                        <a:t>**</a:t>
                      </a:r>
                      <a:endParaRPr lang="en-US" sz="1800" dirty="0">
                        <a:latin typeface="Times New Roman"/>
                        <a:ea typeface="Times New Roman"/>
                        <a:cs typeface="Times New Roman"/>
                      </a:endParaRPr>
                    </a:p>
                  </a:txBody>
                  <a:tcPr marL="19050" marR="19050" marT="19050" marB="19050" anchor="ctr"/>
                </a:tc>
              </a:tr>
              <a:tr h="346597">
                <a:tc>
                  <a:txBody>
                    <a:bodyPr/>
                    <a:lstStyle/>
                    <a:p>
                      <a:pPr marL="0" marR="0" algn="ctr">
                        <a:lnSpc>
                          <a:spcPts val="1600"/>
                        </a:lnSpc>
                        <a:spcBef>
                          <a:spcPts val="0"/>
                        </a:spcBef>
                        <a:spcAft>
                          <a:spcPts val="0"/>
                        </a:spcAft>
                      </a:pPr>
                      <a:r>
                        <a:rPr lang="en-US" sz="1800" dirty="0"/>
                        <a:t>%Sand</a:t>
                      </a:r>
                      <a:endParaRPr lang="en-US" sz="1800" dirty="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.308</a:t>
                      </a:r>
                      <a:r>
                        <a:rPr lang="en-US" sz="1800" baseline="30000"/>
                        <a:t>**</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dirty="0"/>
                        <a:t>-.321</a:t>
                      </a:r>
                      <a:r>
                        <a:rPr lang="en-US" sz="1800" baseline="30000" dirty="0"/>
                        <a:t>**</a:t>
                      </a:r>
                      <a:endParaRPr lang="en-US" sz="1800" dirty="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-.223</a:t>
                      </a:r>
                      <a:r>
                        <a:rPr lang="en-US" sz="1800" baseline="30000"/>
                        <a:t>*</a:t>
                      </a:r>
                      <a:endParaRPr lang="en-US" sz="1800">
                        <a:latin typeface="Times New Roman"/>
                        <a:ea typeface="Times New Roman"/>
                        <a:cs typeface="Times New Roman"/>
                      </a:endParaRPr>
                    </a:p>
                  </a:txBody>
                  <a:tcPr marL="19050" marR="19050" marT="19050" marB="19050" anchor="ctr"/>
                </a:tc>
              </a:tr>
              <a:tr h="346597">
                <a:tc>
                  <a:txBody>
                    <a:bodyPr/>
                    <a:lstStyle/>
                    <a:p>
                      <a:pPr marL="0" marR="0" algn="ctr">
                        <a:lnSpc>
                          <a:spcPts val="1600"/>
                        </a:lnSpc>
                        <a:spcBef>
                          <a:spcPts val="0"/>
                        </a:spcBef>
                        <a:spcAft>
                          <a:spcPts val="0"/>
                        </a:spcAft>
                      </a:pPr>
                      <a:r>
                        <a:rPr lang="en-US" sz="1800"/>
                        <a:t>%Silt</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-.377</a:t>
                      </a:r>
                      <a:r>
                        <a:rPr lang="en-US" sz="1800" baseline="30000"/>
                        <a:t>**</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dirty="0"/>
                        <a:t>.115</a:t>
                      </a:r>
                      <a:endParaRPr lang="en-US" sz="1800" dirty="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dirty="0"/>
                        <a:t>-.081</a:t>
                      </a:r>
                      <a:endParaRPr lang="en-US" sz="1800" dirty="0">
                        <a:latin typeface="Times New Roman"/>
                        <a:ea typeface="Times New Roman"/>
                        <a:cs typeface="Times New Roman"/>
                      </a:endParaRPr>
                    </a:p>
                  </a:txBody>
                  <a:tcPr marL="19050" marR="19050" marT="19050" marB="19050" anchor="ctr"/>
                </a:tc>
              </a:tr>
              <a:tr h="346597">
                <a:tc>
                  <a:txBody>
                    <a:bodyPr/>
                    <a:lstStyle/>
                    <a:p>
                      <a:pPr marL="0" marR="0" algn="ctr">
                        <a:lnSpc>
                          <a:spcPts val="1600"/>
                        </a:lnSpc>
                        <a:spcBef>
                          <a:spcPts val="0"/>
                        </a:spcBef>
                        <a:spcAft>
                          <a:spcPts val="0"/>
                        </a:spcAft>
                      </a:pPr>
                      <a:r>
                        <a:rPr lang="en-US" sz="1800"/>
                        <a:t>%Clay</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dirty="0"/>
                        <a:t>-.136</a:t>
                      </a:r>
                      <a:endParaRPr lang="en-US" sz="1800" dirty="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dirty="0"/>
                        <a:t>.338</a:t>
                      </a:r>
                      <a:r>
                        <a:rPr lang="en-US" sz="1800" baseline="30000" dirty="0"/>
                        <a:t>**</a:t>
                      </a:r>
                      <a:endParaRPr lang="en-US" sz="1800" dirty="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dirty="0"/>
                        <a:t>.345</a:t>
                      </a:r>
                      <a:r>
                        <a:rPr lang="en-US" sz="1800" baseline="30000" dirty="0"/>
                        <a:t>**</a:t>
                      </a:r>
                      <a:endParaRPr lang="en-US" sz="1800" dirty="0">
                        <a:latin typeface="Times New Roman"/>
                        <a:ea typeface="Times New Roman"/>
                        <a:cs typeface="Times New Roman"/>
                      </a:endParaRPr>
                    </a:p>
                  </a:txBody>
                  <a:tcPr marL="19050" marR="19050" marT="19050" marB="19050" anchor="ctr"/>
                </a:tc>
              </a:tr>
              <a:tr h="346597">
                <a:tc gridSpan="4">
                  <a:txBody>
                    <a:bodyPr/>
                    <a:lstStyle/>
                    <a:p>
                      <a:pPr marL="0" marR="0" algn="ctr">
                        <a:lnSpc>
                          <a:spcPts val="1600"/>
                        </a:lnSpc>
                        <a:spcBef>
                          <a:spcPts val="0"/>
                        </a:spcBef>
                        <a:spcAft>
                          <a:spcPts val="0"/>
                        </a:spcAft>
                      </a:pPr>
                      <a:r>
                        <a:rPr lang="en-US" sz="1800" dirty="0"/>
                        <a:t>**. Correlation is significant at the 0.01 level (2-tailed).</a:t>
                      </a:r>
                      <a:endParaRPr lang="en-US" sz="1800" dirty="0">
                        <a:latin typeface="Times New Roman"/>
                        <a:ea typeface="Times New Roman"/>
                        <a:cs typeface="Times New Roman"/>
                      </a:endParaRPr>
                    </a:p>
                  </a:txBody>
                  <a:tcPr marL="19050" marR="19050" marT="19050" marB="19050" anchor="ctr"/>
                </a:tc>
                <a:tc hMerge="1">
                  <a:txBody>
                    <a:bodyPr/>
                    <a:lstStyle/>
                    <a:p>
                      <a:endParaRPr lang="en-US"/>
                    </a:p>
                  </a:txBody>
                  <a:tcPr/>
                </a:tc>
                <a:tc hMerge="1">
                  <a:txBody>
                    <a:bodyPr/>
                    <a:lstStyle/>
                    <a:p>
                      <a:endParaRPr lang="en-US"/>
                    </a:p>
                  </a:txBody>
                  <a:tcPr/>
                </a:tc>
                <a:tc hMerge="1">
                  <a:txBody>
                    <a:bodyPr/>
                    <a:lstStyle/>
                    <a:p>
                      <a:endParaRPr lang="en-US"/>
                    </a:p>
                  </a:txBody>
                  <a:tcPr/>
                </a:tc>
              </a:tr>
              <a:tr h="346597">
                <a:tc gridSpan="4">
                  <a:txBody>
                    <a:bodyPr/>
                    <a:lstStyle/>
                    <a:p>
                      <a:pPr marL="0" marR="0" algn="ctr">
                        <a:lnSpc>
                          <a:spcPts val="1600"/>
                        </a:lnSpc>
                        <a:spcBef>
                          <a:spcPts val="0"/>
                        </a:spcBef>
                        <a:spcAft>
                          <a:spcPts val="0"/>
                        </a:spcAft>
                      </a:pPr>
                      <a:r>
                        <a:rPr lang="en-US" sz="1800" dirty="0"/>
                        <a:t>*. Correlation is significant at the 0.05 level (2-tailed).</a:t>
                      </a:r>
                      <a:endParaRPr lang="en-US" sz="1800" dirty="0">
                        <a:latin typeface="Times New Roman"/>
                        <a:ea typeface="Times New Roman"/>
                        <a:cs typeface="Times New Roman"/>
                      </a:endParaRPr>
                    </a:p>
                  </a:txBody>
                  <a:tcPr marL="19050" marR="19050" marT="19050" marB="19050" anchor="ct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17" name="Table 16"/>
          <p:cNvGraphicFramePr>
            <a:graphicFrameLocks noGrp="1"/>
          </p:cNvGraphicFramePr>
          <p:nvPr/>
        </p:nvGraphicFramePr>
        <p:xfrm>
          <a:off x="13792200" y="22670869"/>
          <a:ext cx="11731751" cy="3200400"/>
        </p:xfrm>
        <a:graphic>
          <a:graphicData uri="http://schemas.openxmlformats.org/drawingml/2006/table">
            <a:tbl>
              <a:tblPr>
                <a:tableStyleId>{35758FB7-9AC5-4552-8A53-C91805E547FA}</a:tableStyleId>
              </a:tblPr>
              <a:tblGrid>
                <a:gridCol w="1924283"/>
                <a:gridCol w="1584825"/>
                <a:gridCol w="1591344"/>
                <a:gridCol w="1382882"/>
                <a:gridCol w="1852382"/>
                <a:gridCol w="1548409"/>
                <a:gridCol w="874450"/>
                <a:gridCol w="973176"/>
              </a:tblGrid>
              <a:tr h="916984">
                <a:tc gridSpan="8">
                  <a:txBody>
                    <a:bodyPr/>
                    <a:lstStyle/>
                    <a:p>
                      <a:pPr marL="0" marR="0" algn="ctr">
                        <a:spcBef>
                          <a:spcPts val="0"/>
                        </a:spcBef>
                        <a:spcAft>
                          <a:spcPts val="0"/>
                        </a:spcAft>
                      </a:pPr>
                      <a:r>
                        <a:rPr lang="en-US" sz="1800" dirty="0" smtClean="0">
                          <a:latin typeface="Times New Roman"/>
                          <a:ea typeface="Times New Roman"/>
                          <a:cs typeface="Times New Roman"/>
                        </a:rPr>
                        <a:t>Kriging Results for Selected Enzyme Activities</a:t>
                      </a:r>
                      <a:endParaRPr lang="en-US" sz="1800" dirty="0">
                        <a:latin typeface="Times New Roman"/>
                        <a:ea typeface="Times New Roman"/>
                        <a:cs typeface="Times New Roman"/>
                      </a:endParaRPr>
                    </a:p>
                  </a:txBody>
                  <a:tcPr marL="68580" marR="68580" marT="0" marB="0" anchor="ct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68580" marR="68580" marT="0" marB="0" anchor="ct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68580" marR="68580" marT="0" marB="0" anchor="ct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68580" marR="68580" marT="0" marB="0" anchor="ct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68580" marR="68580" marT="0" marB="0" anchor="ct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68580" marR="68580" marT="0" marB="0" anchor="ctr"/>
                </a:tc>
                <a:tc hMerge="1">
                  <a:txBody>
                    <a:bodyPr/>
                    <a:lstStyle/>
                    <a:p>
                      <a:pPr marL="0" marR="0" algn="ctr">
                        <a:spcBef>
                          <a:spcPts val="0"/>
                        </a:spcBef>
                        <a:spcAft>
                          <a:spcPts val="0"/>
                        </a:spcAft>
                      </a:pPr>
                      <a:endParaRPr lang="en-US" sz="1200">
                        <a:latin typeface="Times New Roman"/>
                        <a:ea typeface="Times New Roman"/>
                        <a:cs typeface="Times New Roman"/>
                      </a:endParaRPr>
                    </a:p>
                  </a:txBody>
                  <a:tcPr marL="68580" marR="68580" marT="0" marB="0" anchor="ct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68580" marR="68580" marT="0" marB="0" anchor="ctr"/>
                </a:tc>
              </a:tr>
              <a:tr h="1017728">
                <a:tc>
                  <a:txBody>
                    <a:bodyPr/>
                    <a:lstStyle/>
                    <a:p>
                      <a:pPr marL="0" marR="0" algn="ctr">
                        <a:spcBef>
                          <a:spcPts val="0"/>
                        </a:spcBef>
                        <a:spcAft>
                          <a:spcPts val="0"/>
                        </a:spcAft>
                      </a:pPr>
                      <a:r>
                        <a:rPr lang="en-US" sz="1800" dirty="0"/>
                        <a:t>Enzyme Activities</a:t>
                      </a:r>
                      <a:endParaRPr lang="en-US" sz="18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Nugget (Co)</a:t>
                      </a:r>
                      <a:endParaRPr lang="en-US" sz="18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Sill (</a:t>
                      </a:r>
                      <a:r>
                        <a:rPr lang="en-US" sz="1800" dirty="0" err="1"/>
                        <a:t>Co+C</a:t>
                      </a:r>
                      <a:r>
                        <a:rPr lang="en-US" sz="1800" dirty="0"/>
                        <a:t>)</a:t>
                      </a:r>
                      <a:endParaRPr lang="en-US" sz="18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Range (</a:t>
                      </a:r>
                      <a:r>
                        <a:rPr lang="en-US" sz="1800" dirty="0" err="1"/>
                        <a:t>Ao</a:t>
                      </a:r>
                      <a:r>
                        <a:rPr lang="en-US" sz="1800" dirty="0"/>
                        <a:t>)</a:t>
                      </a:r>
                      <a:endParaRPr lang="en-US" sz="18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smtClean="0"/>
                        <a:t>PSV</a:t>
                      </a:r>
                    </a:p>
                    <a:p>
                      <a:pPr marL="0" marR="0" algn="ctr">
                        <a:spcBef>
                          <a:spcPts val="0"/>
                        </a:spcBef>
                        <a:spcAft>
                          <a:spcPts val="0"/>
                        </a:spcAft>
                      </a:pPr>
                      <a:r>
                        <a:rPr lang="en-US" sz="1800" dirty="0" smtClean="0"/>
                        <a:t>C</a:t>
                      </a:r>
                      <a:r>
                        <a:rPr lang="en-US" sz="1800" dirty="0"/>
                        <a:t>/(</a:t>
                      </a:r>
                      <a:r>
                        <a:rPr lang="en-US" sz="1800" dirty="0" err="1" smtClean="0"/>
                        <a:t>Co+C</a:t>
                      </a:r>
                      <a:r>
                        <a:rPr lang="en-US" sz="1800" dirty="0" smtClean="0"/>
                        <a:t>)</a:t>
                      </a:r>
                    </a:p>
                  </a:txBody>
                  <a:tcPr marL="68580" marR="68580" marT="0" marB="0" anchor="ctr"/>
                </a:tc>
                <a:tc>
                  <a:txBody>
                    <a:bodyPr/>
                    <a:lstStyle/>
                    <a:p>
                      <a:pPr marL="0" marR="0" algn="ctr">
                        <a:spcBef>
                          <a:spcPts val="0"/>
                        </a:spcBef>
                        <a:spcAft>
                          <a:spcPts val="0"/>
                        </a:spcAft>
                      </a:pPr>
                      <a:r>
                        <a:rPr lang="en-US" sz="1800" dirty="0"/>
                        <a:t>Model</a:t>
                      </a:r>
                      <a:endParaRPr lang="en-US" sz="18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SD</a:t>
                      </a:r>
                      <a:endParaRPr lang="en-US" sz="18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r</a:t>
                      </a:r>
                      <a:r>
                        <a:rPr lang="en-US" sz="1800" baseline="30000" dirty="0"/>
                        <a:t>2</a:t>
                      </a:r>
                      <a:endParaRPr lang="en-US" sz="1800" dirty="0">
                        <a:latin typeface="Times New Roman"/>
                        <a:ea typeface="Times New Roman"/>
                        <a:cs typeface="Times New Roman"/>
                      </a:endParaRPr>
                    </a:p>
                  </a:txBody>
                  <a:tcPr marL="68580" marR="68580" marT="0" marB="0" anchor="ctr"/>
                </a:tc>
              </a:tr>
              <a:tr h="421896">
                <a:tc>
                  <a:txBody>
                    <a:bodyPr/>
                    <a:lstStyle/>
                    <a:p>
                      <a:pPr marL="0" marR="0" algn="ctr">
                        <a:spcBef>
                          <a:spcPts val="0"/>
                        </a:spcBef>
                        <a:spcAft>
                          <a:spcPts val="0"/>
                        </a:spcAft>
                      </a:pPr>
                      <a:r>
                        <a:rPr lang="en-US" sz="1800" dirty="0"/>
                        <a:t>APA</a:t>
                      </a:r>
                      <a:endParaRPr lang="en-US" sz="18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0.35</a:t>
                      </a:r>
                      <a:endParaRPr lang="en-US" sz="18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a:t>1.94</a:t>
                      </a:r>
                      <a:endParaRPr lang="en-US" sz="18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a:t>39.40</a:t>
                      </a:r>
                      <a:endParaRPr lang="en-US" sz="18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0.82</a:t>
                      </a:r>
                      <a:endParaRPr lang="en-US" sz="18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a:t>S</a:t>
                      </a:r>
                      <a:endParaRPr lang="en-US" sz="18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S</a:t>
                      </a:r>
                      <a:endParaRPr lang="en-US" sz="18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a:t>0.75</a:t>
                      </a:r>
                      <a:endParaRPr lang="en-US" sz="1800">
                        <a:latin typeface="Times New Roman"/>
                        <a:ea typeface="Times New Roman"/>
                        <a:cs typeface="Times New Roman"/>
                      </a:endParaRPr>
                    </a:p>
                  </a:txBody>
                  <a:tcPr marL="68580" marR="68580" marT="0" marB="0" anchor="ctr"/>
                </a:tc>
              </a:tr>
              <a:tr h="421896">
                <a:tc>
                  <a:txBody>
                    <a:bodyPr/>
                    <a:lstStyle/>
                    <a:p>
                      <a:pPr marL="0" marR="0" algn="ctr">
                        <a:spcBef>
                          <a:spcPts val="0"/>
                        </a:spcBef>
                        <a:spcAft>
                          <a:spcPts val="0"/>
                        </a:spcAft>
                      </a:pPr>
                      <a:r>
                        <a:rPr lang="en-US" sz="1800" dirty="0"/>
                        <a:t>ACP</a:t>
                      </a:r>
                      <a:endParaRPr lang="en-US" sz="18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0.15</a:t>
                      </a:r>
                      <a:endParaRPr lang="en-US" sz="18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1.33</a:t>
                      </a:r>
                      <a:endParaRPr lang="en-US" sz="18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a:t>26.90</a:t>
                      </a:r>
                      <a:endParaRPr lang="en-US" sz="18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0.88</a:t>
                      </a:r>
                      <a:endParaRPr lang="en-US" sz="18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a:t>S</a:t>
                      </a:r>
                      <a:endParaRPr lang="en-US" sz="18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a:t>S</a:t>
                      </a:r>
                      <a:endParaRPr lang="en-US" sz="18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a:t>0.86</a:t>
                      </a:r>
                      <a:endParaRPr lang="en-US" sz="1800">
                        <a:latin typeface="Times New Roman"/>
                        <a:ea typeface="Times New Roman"/>
                        <a:cs typeface="Times New Roman"/>
                      </a:endParaRPr>
                    </a:p>
                  </a:txBody>
                  <a:tcPr marL="68580" marR="68580" marT="0" marB="0" anchor="ctr"/>
                </a:tc>
              </a:tr>
              <a:tr h="421896">
                <a:tc>
                  <a:txBody>
                    <a:bodyPr/>
                    <a:lstStyle/>
                    <a:p>
                      <a:pPr marL="0" marR="0" algn="ctr">
                        <a:spcBef>
                          <a:spcPts val="0"/>
                        </a:spcBef>
                        <a:spcAft>
                          <a:spcPts val="0"/>
                        </a:spcAft>
                      </a:pPr>
                      <a:r>
                        <a:rPr lang="en-US" sz="1800" dirty="0"/>
                        <a:t>PD</a:t>
                      </a:r>
                      <a:endParaRPr lang="en-US" sz="18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a:t>0.16</a:t>
                      </a:r>
                      <a:endParaRPr lang="en-US" sz="18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a:t>0.51</a:t>
                      </a:r>
                      <a:endParaRPr lang="en-US" sz="18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a:t>88.00</a:t>
                      </a:r>
                      <a:endParaRPr lang="en-US" sz="18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0.69</a:t>
                      </a:r>
                      <a:endParaRPr lang="en-US" sz="18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E</a:t>
                      </a:r>
                      <a:endParaRPr lang="en-US" sz="18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M</a:t>
                      </a:r>
                      <a:endParaRPr lang="en-US" sz="18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0.76</a:t>
                      </a:r>
                      <a:endParaRPr lang="en-US" sz="1800" dirty="0">
                        <a:latin typeface="Times New Roman"/>
                        <a:ea typeface="Times New Roman"/>
                        <a:cs typeface="Times New Roman"/>
                      </a:endParaRPr>
                    </a:p>
                  </a:txBody>
                  <a:tcPr marL="68580" marR="68580" marT="0" marB="0" anchor="ctr"/>
                </a:tc>
              </a:tr>
            </a:tbl>
          </a:graphicData>
        </a:graphic>
      </p:graphicFrame>
      <p:pic>
        <p:nvPicPr>
          <p:cNvPr id="13318" name="Picture 3"/>
          <p:cNvPicPr>
            <a:picLocks noChangeAspect="1" noChangeArrowheads="1"/>
          </p:cNvPicPr>
          <p:nvPr/>
        </p:nvPicPr>
        <p:blipFill>
          <a:blip r:embed="rId5"/>
          <a:srcRect t="7478" b="5283"/>
          <a:stretch>
            <a:fillRect/>
          </a:stretch>
        </p:blipFill>
        <p:spPr bwMode="auto">
          <a:xfrm>
            <a:off x="12954000" y="12763499"/>
            <a:ext cx="4953000" cy="3771900"/>
          </a:xfrm>
          <a:prstGeom prst="rect">
            <a:avLst/>
          </a:prstGeom>
          <a:noFill/>
          <a:ln w="9525">
            <a:noFill/>
            <a:miter lim="800000"/>
            <a:headEnd/>
            <a:tailEnd/>
          </a:ln>
        </p:spPr>
      </p:pic>
      <p:sp>
        <p:nvSpPr>
          <p:cNvPr id="31" name="TextBox 30"/>
          <p:cNvSpPr txBox="1"/>
          <p:nvPr/>
        </p:nvSpPr>
        <p:spPr>
          <a:xfrm>
            <a:off x="228600" y="13030200"/>
            <a:ext cx="12344400" cy="7848302"/>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defTabSz="4807092" fontAlgn="auto">
              <a:spcBef>
                <a:spcPts val="0"/>
              </a:spcBef>
              <a:spcAft>
                <a:spcPts val="0"/>
              </a:spcAft>
              <a:defRPr/>
            </a:pPr>
            <a:r>
              <a:rPr lang="en-US" sz="2600" b="1" u="sng" dirty="0" smtClean="0"/>
              <a:t>INTRODUCTION</a:t>
            </a:r>
          </a:p>
          <a:p>
            <a:pPr algn="ctr" defTabSz="4807092" fontAlgn="auto">
              <a:spcBef>
                <a:spcPts val="0"/>
              </a:spcBef>
              <a:spcAft>
                <a:spcPts val="0"/>
              </a:spcAft>
              <a:defRPr/>
            </a:pPr>
            <a:endParaRPr lang="en-US" sz="2600" b="1" dirty="0"/>
          </a:p>
          <a:p>
            <a:pPr defTabSz="4807092" fontAlgn="auto">
              <a:spcBef>
                <a:spcPts val="0"/>
              </a:spcBef>
              <a:spcAft>
                <a:spcPts val="0"/>
              </a:spcAft>
              <a:defRPr/>
            </a:pPr>
            <a:r>
              <a:rPr lang="en-US" sz="2600" dirty="0"/>
              <a:t>It has been previously understood by those engaged in soil research that measures of soil biochemical and biological properties are ecosystem  properties that occur within microsites, but have continuous and extended functionality throughout an ecosystem at the landscape level (</a:t>
            </a:r>
            <a:r>
              <a:rPr lang="en-US" sz="2600" dirty="0" err="1"/>
              <a:t>Halvosrson</a:t>
            </a:r>
            <a:r>
              <a:rPr lang="en-US" sz="2600" dirty="0"/>
              <a:t> et al, 1997; </a:t>
            </a:r>
            <a:r>
              <a:rPr lang="en-US" sz="2600" dirty="0" err="1"/>
              <a:t>Parkin</a:t>
            </a:r>
            <a:r>
              <a:rPr lang="en-US" sz="2600" dirty="0"/>
              <a:t>, 1993).  Studies have begun to assess the distribution of soil nutrients, biogeographical patterns of plant and animal, but microbiological and biochemical activity of the soil has yet to be fully elucidated geographically.  There have been several studies which have begun the assessment of enzyme activity at the field scale, landscape scale, and larger.  The environments that these studies were conducted in were pasture soils, urbanized areas, and freshwater marsh soil and detritus (</a:t>
            </a:r>
            <a:r>
              <a:rPr lang="en-US" sz="2600" dirty="0" err="1"/>
              <a:t>Askin</a:t>
            </a:r>
            <a:r>
              <a:rPr lang="en-US" sz="2600" dirty="0"/>
              <a:t> and </a:t>
            </a:r>
            <a:r>
              <a:rPr lang="en-US" sz="2600" dirty="0" err="1"/>
              <a:t>Kizilkaya</a:t>
            </a:r>
            <a:r>
              <a:rPr lang="en-US" sz="2600" dirty="0"/>
              <a:t>, 2006; 2007; </a:t>
            </a:r>
            <a:r>
              <a:rPr lang="en-US" sz="2600" dirty="0" err="1"/>
              <a:t>Prenger</a:t>
            </a:r>
            <a:r>
              <a:rPr lang="en-US" sz="2600" dirty="0"/>
              <a:t> and Reddy, 2004).  </a:t>
            </a:r>
          </a:p>
          <a:p>
            <a:pPr defTabSz="4807092" fontAlgn="auto">
              <a:spcBef>
                <a:spcPts val="0"/>
              </a:spcBef>
              <a:spcAft>
                <a:spcPts val="0"/>
              </a:spcAft>
              <a:defRPr/>
            </a:pPr>
            <a:r>
              <a:rPr lang="en-US" sz="2600" dirty="0"/>
              <a:t>Given the contributions of the aforementioned studies to the understanding of hydrolytic enzymes and their spatial distribution, this study had the primary objectives: (1) to determine if there is spatial dependency in phosphatase and phosphodiesterase enzyme activity across the landscape, (2) to predict the soil surface given the respective enzyme activities, and  (3) to assess whether the variation of enzyme activities across the landscape coincides with land use fragmentation</a:t>
            </a:r>
            <a:r>
              <a:rPr lang="en-US" sz="2400" dirty="0"/>
              <a:t>.</a:t>
            </a:r>
          </a:p>
          <a:p>
            <a:pPr defTabSz="4807092" fontAlgn="auto">
              <a:spcBef>
                <a:spcPts val="0"/>
              </a:spcBef>
              <a:spcAft>
                <a:spcPts val="0"/>
              </a:spcAft>
              <a:defRPr/>
            </a:pPr>
            <a:endParaRPr lang="en-US" sz="3600" dirty="0"/>
          </a:p>
        </p:txBody>
      </p:sp>
      <p:sp>
        <p:nvSpPr>
          <p:cNvPr id="32" name="TextBox 31"/>
          <p:cNvSpPr txBox="1"/>
          <p:nvPr/>
        </p:nvSpPr>
        <p:spPr>
          <a:xfrm>
            <a:off x="228600" y="21061680"/>
            <a:ext cx="12344400" cy="1170432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defTabSz="4807092" fontAlgn="auto">
              <a:spcBef>
                <a:spcPts val="0"/>
              </a:spcBef>
              <a:spcAft>
                <a:spcPts val="0"/>
              </a:spcAft>
              <a:defRPr/>
            </a:pPr>
            <a:r>
              <a:rPr lang="en-US" sz="2600" b="1" u="sng" dirty="0"/>
              <a:t>MATERIALS AND </a:t>
            </a:r>
            <a:r>
              <a:rPr lang="en-US" sz="2600" b="1" u="sng" dirty="0" smtClean="0"/>
              <a:t>METHODS</a:t>
            </a:r>
          </a:p>
          <a:p>
            <a:pPr algn="ctr" defTabSz="4807092" fontAlgn="auto">
              <a:spcBef>
                <a:spcPts val="0"/>
              </a:spcBef>
              <a:spcAft>
                <a:spcPts val="0"/>
              </a:spcAft>
              <a:defRPr/>
            </a:pPr>
            <a:endParaRPr lang="en-US" sz="2600" b="1" dirty="0"/>
          </a:p>
          <a:p>
            <a:pPr defTabSz="4807092" fontAlgn="auto">
              <a:spcBef>
                <a:spcPts val="0"/>
              </a:spcBef>
              <a:spcAft>
                <a:spcPts val="0"/>
              </a:spcAft>
              <a:defRPr/>
            </a:pPr>
            <a:r>
              <a:rPr lang="en-US" sz="2600" dirty="0"/>
              <a:t>Study site 1 was located on the Sundown Ranch demonstration farm located at 32˚ 26’ </a:t>
            </a:r>
            <a:r>
              <a:rPr lang="en-US" sz="2600" dirty="0" smtClean="0"/>
              <a:t>latitude </a:t>
            </a:r>
            <a:r>
              <a:rPr lang="en-US" sz="2600" dirty="0"/>
              <a:t>and -87˚ 27’ </a:t>
            </a:r>
            <a:r>
              <a:rPr lang="en-US" sz="2600" dirty="0" smtClean="0"/>
              <a:t>longitude </a:t>
            </a:r>
            <a:r>
              <a:rPr lang="en-US" sz="2600" dirty="0"/>
              <a:t>on 17hectares of land in Perry County, Alabama, USA</a:t>
            </a:r>
            <a:r>
              <a:rPr lang="en-US" sz="2600" dirty="0" smtClean="0"/>
              <a:t>.  (Okolona </a:t>
            </a:r>
            <a:r>
              <a:rPr lang="en-US" sz="2600" dirty="0" err="1" smtClean="0"/>
              <a:t>silty</a:t>
            </a:r>
            <a:r>
              <a:rPr lang="en-US" sz="2600" dirty="0" smtClean="0"/>
              <a:t> clay loam [Fine, </a:t>
            </a:r>
            <a:r>
              <a:rPr lang="en-US" sz="2600" dirty="0" err="1" smtClean="0"/>
              <a:t>smectitic</a:t>
            </a:r>
            <a:r>
              <a:rPr lang="en-US" sz="2600" dirty="0" smtClean="0"/>
              <a:t>, </a:t>
            </a:r>
            <a:r>
              <a:rPr lang="en-US" sz="2600" dirty="0" err="1" smtClean="0"/>
              <a:t>thermic</a:t>
            </a:r>
            <a:r>
              <a:rPr lang="en-US" sz="2600" dirty="0" smtClean="0"/>
              <a:t> </a:t>
            </a:r>
            <a:r>
              <a:rPr lang="en-US" sz="2600" dirty="0" err="1" smtClean="0"/>
              <a:t>Oxyaquic</a:t>
            </a:r>
            <a:r>
              <a:rPr lang="en-US" sz="2600" dirty="0" smtClean="0"/>
              <a:t> </a:t>
            </a:r>
            <a:r>
              <a:rPr lang="en-US" sz="2600" dirty="0" err="1" smtClean="0"/>
              <a:t>Hapluderts</a:t>
            </a:r>
            <a:r>
              <a:rPr lang="en-US" sz="2600" dirty="0" smtClean="0"/>
              <a:t>; Kipling clay loam [Fine, </a:t>
            </a:r>
            <a:r>
              <a:rPr lang="en-US" sz="2600" dirty="0" err="1" smtClean="0"/>
              <a:t>smectitic</a:t>
            </a:r>
            <a:r>
              <a:rPr lang="en-US" sz="2600" dirty="0" smtClean="0"/>
              <a:t>, </a:t>
            </a:r>
            <a:r>
              <a:rPr lang="en-US" sz="2600" dirty="0" err="1" smtClean="0"/>
              <a:t>thermic</a:t>
            </a:r>
            <a:r>
              <a:rPr lang="en-US" sz="2600" dirty="0" smtClean="0"/>
              <a:t> </a:t>
            </a:r>
            <a:r>
              <a:rPr lang="en-US" sz="2600" dirty="0" err="1" smtClean="0"/>
              <a:t>Vertic</a:t>
            </a:r>
            <a:r>
              <a:rPr lang="en-US" sz="2600" dirty="0" smtClean="0"/>
              <a:t> </a:t>
            </a:r>
            <a:r>
              <a:rPr lang="en-US" sz="2600" dirty="0" err="1" smtClean="0"/>
              <a:t>Paleudalfs</a:t>
            </a:r>
            <a:r>
              <a:rPr lang="en-US" sz="2600" dirty="0" smtClean="0"/>
              <a:t>])</a:t>
            </a:r>
          </a:p>
          <a:p>
            <a:pPr defTabSz="4807092" fontAlgn="auto">
              <a:spcBef>
                <a:spcPts val="0"/>
              </a:spcBef>
              <a:spcAft>
                <a:spcPts val="0"/>
              </a:spcAft>
              <a:defRPr/>
            </a:pPr>
            <a:endParaRPr lang="en-US" sz="2600" dirty="0"/>
          </a:p>
          <a:p>
            <a:pPr defTabSz="4807092" fontAlgn="auto">
              <a:spcBef>
                <a:spcPts val="0"/>
              </a:spcBef>
              <a:spcAft>
                <a:spcPts val="0"/>
              </a:spcAft>
              <a:defRPr/>
            </a:pPr>
            <a:r>
              <a:rPr lang="en-US" sz="2600" dirty="0"/>
              <a:t>Study site 2 was located  at 32˚ 4’ </a:t>
            </a:r>
            <a:r>
              <a:rPr lang="en-US" sz="2600" dirty="0" smtClean="0"/>
              <a:t>latitude </a:t>
            </a:r>
            <a:r>
              <a:rPr lang="en-US" sz="2600" dirty="0"/>
              <a:t>and -85˚ 42’ </a:t>
            </a:r>
            <a:r>
              <a:rPr lang="en-US" sz="2600" dirty="0" smtClean="0"/>
              <a:t>longitude </a:t>
            </a:r>
            <a:r>
              <a:rPr lang="en-US" sz="2600" dirty="0"/>
              <a:t>on 4 hectares in Bullock County, Alabama, USA</a:t>
            </a:r>
            <a:r>
              <a:rPr lang="en-US" sz="2600" dirty="0" smtClean="0"/>
              <a:t>.  (</a:t>
            </a:r>
            <a:r>
              <a:rPr lang="en-US" sz="2600" dirty="0" err="1" smtClean="0"/>
              <a:t>Alaga</a:t>
            </a:r>
            <a:r>
              <a:rPr lang="en-US" sz="2600" dirty="0" smtClean="0"/>
              <a:t> loamy sand [</a:t>
            </a:r>
            <a:r>
              <a:rPr lang="en-US" sz="2600" dirty="0" err="1" smtClean="0"/>
              <a:t>Thermic</a:t>
            </a:r>
            <a:r>
              <a:rPr lang="en-US" sz="2600" dirty="0" smtClean="0"/>
              <a:t>, coated </a:t>
            </a:r>
            <a:r>
              <a:rPr lang="en-US" sz="2600" dirty="0" err="1" smtClean="0"/>
              <a:t>Typic</a:t>
            </a:r>
            <a:r>
              <a:rPr lang="en-US" sz="2600" dirty="0" smtClean="0"/>
              <a:t> </a:t>
            </a:r>
            <a:r>
              <a:rPr lang="en-US" sz="2600" dirty="0" err="1" smtClean="0"/>
              <a:t>Quartzipsamments</a:t>
            </a:r>
            <a:r>
              <a:rPr lang="en-US" sz="2600" dirty="0" smtClean="0"/>
              <a:t>])  </a:t>
            </a:r>
            <a:endParaRPr lang="en-US" sz="2600" dirty="0"/>
          </a:p>
          <a:p>
            <a:pPr defTabSz="4807092" fontAlgn="auto">
              <a:spcBef>
                <a:spcPts val="0"/>
              </a:spcBef>
              <a:spcAft>
                <a:spcPts val="0"/>
              </a:spcAft>
              <a:defRPr/>
            </a:pPr>
            <a:endParaRPr lang="en-US" sz="2600" dirty="0"/>
          </a:p>
          <a:p>
            <a:pPr defTabSz="4807092" fontAlgn="auto">
              <a:spcBef>
                <a:spcPts val="0"/>
              </a:spcBef>
              <a:spcAft>
                <a:spcPts val="0"/>
              </a:spcAft>
              <a:defRPr/>
            </a:pPr>
            <a:r>
              <a:rPr lang="en-US" sz="2600" dirty="0" smtClean="0"/>
              <a:t>In accordance with the </a:t>
            </a:r>
            <a:r>
              <a:rPr lang="en-US" sz="2600" dirty="0"/>
              <a:t>distinct land use types being exhibited  across each </a:t>
            </a:r>
            <a:r>
              <a:rPr lang="en-US" sz="2600" dirty="0" smtClean="0"/>
              <a:t>site, the </a:t>
            </a:r>
            <a:r>
              <a:rPr lang="en-US" sz="2600" dirty="0"/>
              <a:t>sampling methodology of choice was a stratified random sampling design </a:t>
            </a:r>
            <a:r>
              <a:rPr lang="en-US" sz="2600" dirty="0" smtClean="0"/>
              <a:t> (</a:t>
            </a:r>
            <a:r>
              <a:rPr lang="en-US" sz="2600" dirty="0"/>
              <a:t>Figures 1 &amp; 5).  </a:t>
            </a:r>
            <a:r>
              <a:rPr lang="en-US" sz="2600" dirty="0" smtClean="0"/>
              <a:t>Soil </a:t>
            </a:r>
            <a:r>
              <a:rPr lang="en-US" sz="2600" dirty="0"/>
              <a:t>samples were collected from a 0-15cm depth. </a:t>
            </a:r>
            <a:r>
              <a:rPr lang="en-US" sz="2600" dirty="0" smtClean="0"/>
              <a:t>(n=45)</a:t>
            </a:r>
            <a:endParaRPr lang="en-US" sz="2600" dirty="0"/>
          </a:p>
          <a:p>
            <a:pPr defTabSz="4807092" fontAlgn="auto">
              <a:spcBef>
                <a:spcPts val="0"/>
              </a:spcBef>
              <a:spcAft>
                <a:spcPts val="0"/>
              </a:spcAft>
              <a:defRPr/>
            </a:pPr>
            <a:endParaRPr lang="en-US" sz="2600" dirty="0"/>
          </a:p>
          <a:p>
            <a:pPr defTabSz="4807092" fontAlgn="auto">
              <a:spcBef>
                <a:spcPts val="0"/>
              </a:spcBef>
              <a:spcAft>
                <a:spcPts val="0"/>
              </a:spcAft>
              <a:defRPr/>
            </a:pPr>
            <a:r>
              <a:rPr lang="en-US" sz="2600" dirty="0"/>
              <a:t>Phosphomonoesterases (Acid and Alkaline) were determined using the method of </a:t>
            </a:r>
            <a:r>
              <a:rPr lang="en-US" sz="2600" dirty="0" err="1"/>
              <a:t>Tabatabai</a:t>
            </a:r>
            <a:r>
              <a:rPr lang="en-US" sz="2600" dirty="0"/>
              <a:t> and </a:t>
            </a:r>
            <a:r>
              <a:rPr lang="en-US" sz="2600" dirty="0" err="1"/>
              <a:t>Bremner</a:t>
            </a:r>
            <a:r>
              <a:rPr lang="en-US" sz="2600" dirty="0"/>
              <a:t> (1969) and phosphodiesterase was determined using the </a:t>
            </a:r>
            <a:r>
              <a:rPr lang="en-US" sz="2600" dirty="0" err="1"/>
              <a:t>Browman</a:t>
            </a:r>
            <a:r>
              <a:rPr lang="en-US" sz="2600" dirty="0"/>
              <a:t> and </a:t>
            </a:r>
            <a:r>
              <a:rPr lang="en-US" sz="2600" dirty="0" err="1"/>
              <a:t>Tabatabai</a:t>
            </a:r>
            <a:r>
              <a:rPr lang="en-US" sz="2600" dirty="0"/>
              <a:t> (1978) </a:t>
            </a:r>
            <a:r>
              <a:rPr lang="en-US" sz="2600" dirty="0" smtClean="0"/>
              <a:t>method</a:t>
            </a:r>
            <a:endParaRPr lang="en-US" sz="2600" dirty="0"/>
          </a:p>
          <a:p>
            <a:pPr defTabSz="4807092" fontAlgn="auto">
              <a:spcBef>
                <a:spcPts val="0"/>
              </a:spcBef>
              <a:spcAft>
                <a:spcPts val="0"/>
              </a:spcAft>
              <a:defRPr/>
            </a:pPr>
            <a:endParaRPr lang="en-US" sz="2600" dirty="0"/>
          </a:p>
          <a:p>
            <a:pPr defTabSz="4807092" fontAlgn="auto">
              <a:spcBef>
                <a:spcPts val="0"/>
              </a:spcBef>
              <a:spcAft>
                <a:spcPts val="0"/>
              </a:spcAft>
              <a:defRPr/>
            </a:pPr>
            <a:r>
              <a:rPr lang="en-US" sz="2600" dirty="0"/>
              <a:t>Samples were analyzed for pH (1:2, soil/water</a:t>
            </a:r>
            <a:r>
              <a:rPr lang="en-US" sz="2600" dirty="0" smtClean="0"/>
              <a:t>), </a:t>
            </a:r>
            <a:r>
              <a:rPr lang="en-US" sz="2600" dirty="0"/>
              <a:t>and </a:t>
            </a:r>
            <a:r>
              <a:rPr lang="en-US" sz="2600" dirty="0" smtClean="0"/>
              <a:t>40-g subsamples were utilized for particle size analysis.</a:t>
            </a:r>
            <a:endParaRPr lang="en-US" sz="2600" dirty="0"/>
          </a:p>
          <a:p>
            <a:pPr defTabSz="4807092" fontAlgn="auto">
              <a:spcBef>
                <a:spcPts val="0"/>
              </a:spcBef>
              <a:spcAft>
                <a:spcPts val="0"/>
              </a:spcAft>
              <a:defRPr/>
            </a:pPr>
            <a:endParaRPr lang="en-US" sz="2600" dirty="0"/>
          </a:p>
          <a:p>
            <a:pPr defTabSz="4807092" fontAlgn="auto">
              <a:spcBef>
                <a:spcPts val="0"/>
              </a:spcBef>
              <a:spcAft>
                <a:spcPts val="0"/>
              </a:spcAft>
              <a:defRPr/>
            </a:pPr>
            <a:r>
              <a:rPr lang="en-US" sz="2600" dirty="0"/>
              <a:t>Data </a:t>
            </a:r>
            <a:r>
              <a:rPr lang="en-US" sz="2600" dirty="0" smtClean="0"/>
              <a:t>was analyzed for </a:t>
            </a:r>
            <a:r>
              <a:rPr lang="en-US" sz="2600" dirty="0"/>
              <a:t>significant statistical correlations (Pearson’s), and differences in means </a:t>
            </a:r>
            <a:r>
              <a:rPr lang="en-US" sz="2600" dirty="0" smtClean="0"/>
              <a:t>using </a:t>
            </a:r>
            <a:r>
              <a:rPr lang="en-US" sz="2600" dirty="0"/>
              <a:t>Statistical Package for Social Science (version 17.0; SPSS Inc., Chicago, IL, USA).  All </a:t>
            </a:r>
            <a:r>
              <a:rPr lang="en-US" sz="2600" dirty="0" smtClean="0"/>
              <a:t>geostatistical analyses were performed using </a:t>
            </a:r>
            <a:r>
              <a:rPr lang="en-US" sz="2600" dirty="0"/>
              <a:t>GS+ software package (Gamma Design, Plainwell, MI, USA).  </a:t>
            </a:r>
          </a:p>
          <a:p>
            <a:pPr defTabSz="4807092" fontAlgn="auto">
              <a:spcBef>
                <a:spcPts val="0"/>
              </a:spcBef>
              <a:spcAft>
                <a:spcPts val="0"/>
              </a:spcAft>
              <a:defRPr/>
            </a:pPr>
            <a:endParaRPr lang="en-US" sz="2600" dirty="0"/>
          </a:p>
          <a:p>
            <a:pPr defTabSz="4807092" fontAlgn="auto">
              <a:spcBef>
                <a:spcPts val="0"/>
              </a:spcBef>
              <a:spcAft>
                <a:spcPts val="0"/>
              </a:spcAft>
              <a:defRPr/>
            </a:pPr>
            <a:endParaRPr lang="en-US" sz="2600" dirty="0"/>
          </a:p>
        </p:txBody>
      </p:sp>
      <p:sp>
        <p:nvSpPr>
          <p:cNvPr id="35" name="TextBox 34"/>
          <p:cNvSpPr txBox="1"/>
          <p:nvPr/>
        </p:nvSpPr>
        <p:spPr>
          <a:xfrm>
            <a:off x="39852600" y="5638800"/>
            <a:ext cx="10972800" cy="169164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r>
              <a:rPr lang="en-US" sz="2600" b="1" u="sng" dirty="0">
                <a:solidFill>
                  <a:srgbClr val="000000"/>
                </a:solidFill>
              </a:rPr>
              <a:t>RESULTS AND </a:t>
            </a:r>
            <a:r>
              <a:rPr lang="en-US" sz="2600" b="1" u="sng" dirty="0" smtClean="0">
                <a:solidFill>
                  <a:srgbClr val="000000"/>
                </a:solidFill>
              </a:rPr>
              <a:t>DISCUSSION</a:t>
            </a:r>
          </a:p>
          <a:p>
            <a:pPr algn="ctr"/>
            <a:endParaRPr lang="en-US" sz="2600" i="1" u="sng" dirty="0">
              <a:solidFill>
                <a:srgbClr val="000000"/>
              </a:solidFill>
            </a:endParaRPr>
          </a:p>
          <a:p>
            <a:r>
              <a:rPr lang="en-US" sz="2600" i="1" dirty="0">
                <a:solidFill>
                  <a:srgbClr val="000000"/>
                </a:solidFill>
              </a:rPr>
              <a:t>Spatial distribution of enzyme activities and related soil properties</a:t>
            </a:r>
            <a:endParaRPr lang="en-US" sz="2600" dirty="0">
              <a:solidFill>
                <a:srgbClr val="000000"/>
              </a:solidFill>
            </a:endParaRPr>
          </a:p>
          <a:p>
            <a:pPr>
              <a:buFont typeface="Arial" charset="0"/>
              <a:buChar char="•"/>
            </a:pPr>
            <a:r>
              <a:rPr lang="en-US" sz="2600" dirty="0">
                <a:solidFill>
                  <a:srgbClr val="000000"/>
                </a:solidFill>
              </a:rPr>
              <a:t>Correlations between enzyme activity and clay content suggest that </a:t>
            </a:r>
            <a:r>
              <a:rPr lang="en-US" sz="2600" dirty="0" smtClean="0">
                <a:solidFill>
                  <a:srgbClr val="000000"/>
                </a:solidFill>
              </a:rPr>
              <a:t>other </a:t>
            </a:r>
            <a:r>
              <a:rPr lang="en-US" sz="2600" dirty="0">
                <a:solidFill>
                  <a:srgbClr val="000000"/>
                </a:solidFill>
              </a:rPr>
              <a:t>constituents held by clays </a:t>
            </a:r>
            <a:r>
              <a:rPr lang="en-US" sz="2600" dirty="0" smtClean="0">
                <a:solidFill>
                  <a:srgbClr val="000000"/>
                </a:solidFill>
              </a:rPr>
              <a:t>may influence </a:t>
            </a:r>
            <a:r>
              <a:rPr lang="en-US" sz="2600" dirty="0">
                <a:solidFill>
                  <a:srgbClr val="000000"/>
                </a:solidFill>
              </a:rPr>
              <a:t>activity (Tables </a:t>
            </a:r>
            <a:r>
              <a:rPr lang="en-US" sz="2600" dirty="0" smtClean="0">
                <a:solidFill>
                  <a:srgbClr val="000000"/>
                </a:solidFill>
              </a:rPr>
              <a:t>2 </a:t>
            </a:r>
            <a:r>
              <a:rPr lang="en-US" sz="2600" dirty="0">
                <a:solidFill>
                  <a:srgbClr val="000000"/>
                </a:solidFill>
              </a:rPr>
              <a:t>&amp; 4).</a:t>
            </a:r>
          </a:p>
          <a:p>
            <a:pPr>
              <a:buFont typeface="Arial" charset="0"/>
              <a:buChar char="•"/>
            </a:pPr>
            <a:endParaRPr lang="en-US" sz="2600" dirty="0">
              <a:solidFill>
                <a:srgbClr val="000000"/>
              </a:solidFill>
            </a:endParaRPr>
          </a:p>
          <a:p>
            <a:pPr>
              <a:buFont typeface="Arial" charset="0"/>
              <a:buChar char="•"/>
            </a:pPr>
            <a:r>
              <a:rPr lang="en-US" sz="2600" dirty="0">
                <a:solidFill>
                  <a:srgbClr val="000000"/>
                </a:solidFill>
              </a:rPr>
              <a:t>Areas with the most exposure to animal manure (Site 1-pastured grazing area and Site 2-litter storage area) showed the highest levels of activity for both sites (Figures 3 &amp; 7).</a:t>
            </a:r>
          </a:p>
          <a:p>
            <a:pPr>
              <a:buFont typeface="Arial" charset="0"/>
              <a:buChar char="•"/>
            </a:pPr>
            <a:endParaRPr lang="en-US" sz="2600" dirty="0">
              <a:solidFill>
                <a:srgbClr val="000000"/>
              </a:solidFill>
            </a:endParaRPr>
          </a:p>
          <a:p>
            <a:pPr>
              <a:buFont typeface="Arial" charset="0"/>
              <a:buChar char="•"/>
            </a:pPr>
            <a:r>
              <a:rPr lang="en-US" sz="2600" dirty="0">
                <a:solidFill>
                  <a:srgbClr val="000000"/>
                </a:solidFill>
              </a:rPr>
              <a:t>Areas with </a:t>
            </a:r>
            <a:r>
              <a:rPr lang="en-US" sz="2600" dirty="0" smtClean="0">
                <a:solidFill>
                  <a:srgbClr val="000000"/>
                </a:solidFill>
              </a:rPr>
              <a:t>excessive </a:t>
            </a:r>
            <a:r>
              <a:rPr lang="en-US" sz="2600" dirty="0">
                <a:solidFill>
                  <a:srgbClr val="000000"/>
                </a:solidFill>
              </a:rPr>
              <a:t>litter layers (Site 1, strata </a:t>
            </a:r>
            <a:r>
              <a:rPr lang="en-US" sz="2600" i="1" dirty="0">
                <a:solidFill>
                  <a:srgbClr val="000000"/>
                </a:solidFill>
              </a:rPr>
              <a:t>F</a:t>
            </a:r>
            <a:r>
              <a:rPr lang="en-US" sz="2600" dirty="0">
                <a:solidFill>
                  <a:srgbClr val="000000"/>
                </a:solidFill>
              </a:rPr>
              <a:t> and Site 2, strata </a:t>
            </a:r>
            <a:r>
              <a:rPr lang="en-US" sz="2600" i="1" dirty="0">
                <a:solidFill>
                  <a:srgbClr val="000000"/>
                </a:solidFill>
              </a:rPr>
              <a:t>B</a:t>
            </a:r>
            <a:r>
              <a:rPr lang="en-US" sz="2600" dirty="0">
                <a:solidFill>
                  <a:srgbClr val="000000"/>
                </a:solidFill>
              </a:rPr>
              <a:t>), </a:t>
            </a:r>
            <a:r>
              <a:rPr lang="en-US" sz="2600" dirty="0" smtClean="0">
                <a:solidFill>
                  <a:srgbClr val="000000"/>
                </a:solidFill>
              </a:rPr>
              <a:t>with the </a:t>
            </a:r>
            <a:r>
              <a:rPr lang="en-US" sz="2600" dirty="0">
                <a:solidFill>
                  <a:srgbClr val="000000"/>
                </a:solidFill>
              </a:rPr>
              <a:t>capacity for inhibitory action (e.g. polyphenols from pine litter, heavy metals from poultry litter) showed the least amount of </a:t>
            </a:r>
            <a:r>
              <a:rPr lang="en-US" sz="2600" dirty="0" smtClean="0">
                <a:solidFill>
                  <a:srgbClr val="000000"/>
                </a:solidFill>
              </a:rPr>
              <a:t>activity (Kraus et al, 2003; </a:t>
            </a:r>
            <a:r>
              <a:rPr lang="en-US" sz="2600" dirty="0" err="1" smtClean="0">
                <a:solidFill>
                  <a:srgbClr val="000000"/>
                </a:solidFill>
              </a:rPr>
              <a:t>Kpomblekou</a:t>
            </a:r>
            <a:r>
              <a:rPr lang="en-US" sz="2600" dirty="0" smtClean="0">
                <a:solidFill>
                  <a:srgbClr val="000000"/>
                </a:solidFill>
              </a:rPr>
              <a:t> et al, 2002; </a:t>
            </a:r>
            <a:r>
              <a:rPr lang="en-US" sz="2600" dirty="0" err="1" smtClean="0">
                <a:solidFill>
                  <a:srgbClr val="000000"/>
                </a:solidFill>
              </a:rPr>
              <a:t>Juma</a:t>
            </a:r>
            <a:r>
              <a:rPr lang="en-US" sz="2600" dirty="0" smtClean="0">
                <a:solidFill>
                  <a:srgbClr val="000000"/>
                </a:solidFill>
              </a:rPr>
              <a:t> and </a:t>
            </a:r>
            <a:r>
              <a:rPr lang="en-US" sz="2600" dirty="0" err="1" smtClean="0">
                <a:solidFill>
                  <a:srgbClr val="000000"/>
                </a:solidFill>
              </a:rPr>
              <a:t>Tabatabai</a:t>
            </a:r>
            <a:r>
              <a:rPr lang="en-US" sz="2600" dirty="0" smtClean="0">
                <a:solidFill>
                  <a:srgbClr val="000000"/>
                </a:solidFill>
              </a:rPr>
              <a:t>, 1977).</a:t>
            </a:r>
          </a:p>
          <a:p>
            <a:pPr>
              <a:buFont typeface="Arial" charset="0"/>
              <a:buChar char="•"/>
            </a:pPr>
            <a:endParaRPr lang="en-US" sz="2600" dirty="0" smtClean="0">
              <a:solidFill>
                <a:srgbClr val="000000"/>
              </a:solidFill>
            </a:endParaRPr>
          </a:p>
          <a:p>
            <a:pPr>
              <a:buFont typeface="Arial" charset="0"/>
              <a:buChar char="•"/>
            </a:pPr>
            <a:r>
              <a:rPr lang="en-US" sz="2600" dirty="0" smtClean="0">
                <a:solidFill>
                  <a:srgbClr val="000000"/>
                </a:solidFill>
              </a:rPr>
              <a:t>Exceptions to this pattern were </a:t>
            </a:r>
            <a:r>
              <a:rPr lang="en-US" sz="2600" dirty="0">
                <a:solidFill>
                  <a:srgbClr val="000000"/>
                </a:solidFill>
              </a:rPr>
              <a:t>APA in the forest floor and PD in the broiler house </a:t>
            </a:r>
            <a:r>
              <a:rPr lang="en-US" sz="2600" dirty="0" smtClean="0">
                <a:solidFill>
                  <a:srgbClr val="000000"/>
                </a:solidFill>
              </a:rPr>
              <a:t>floor, which can be tied to source-dependency of enzyme activity (Parham et al, 2002). </a:t>
            </a:r>
            <a:r>
              <a:rPr lang="en-US" sz="2600" dirty="0">
                <a:solidFill>
                  <a:srgbClr val="000000"/>
                </a:solidFill>
              </a:rPr>
              <a:t>(Figures 3, 4, 7, &amp; 8</a:t>
            </a:r>
            <a:r>
              <a:rPr lang="en-US" sz="2600" dirty="0" smtClean="0">
                <a:solidFill>
                  <a:srgbClr val="000000"/>
                </a:solidFill>
              </a:rPr>
              <a:t>) </a:t>
            </a:r>
          </a:p>
          <a:p>
            <a:pPr>
              <a:buFont typeface="Arial" charset="0"/>
              <a:buChar char="•"/>
            </a:pPr>
            <a:endParaRPr lang="en-US" sz="2600" dirty="0" smtClean="0">
              <a:solidFill>
                <a:srgbClr val="000000"/>
              </a:solidFill>
            </a:endParaRPr>
          </a:p>
          <a:p>
            <a:pPr>
              <a:buFont typeface="Arial" charset="0"/>
              <a:buChar char="•"/>
            </a:pPr>
            <a:r>
              <a:rPr lang="en-US" sz="2600" dirty="0" smtClean="0">
                <a:solidFill>
                  <a:srgbClr val="000000"/>
                </a:solidFill>
              </a:rPr>
              <a:t>pH </a:t>
            </a:r>
            <a:r>
              <a:rPr lang="en-US" sz="2600" dirty="0">
                <a:solidFill>
                  <a:srgbClr val="000000"/>
                </a:solidFill>
              </a:rPr>
              <a:t>reflects this same pattern emphasizing the pH dependence of enzyme activity (Comparing Figures </a:t>
            </a:r>
            <a:r>
              <a:rPr lang="en-US" sz="2600" dirty="0" smtClean="0">
                <a:solidFill>
                  <a:srgbClr val="000000"/>
                </a:solidFill>
              </a:rPr>
              <a:t>2 &amp; 3; 6 &amp; 7</a:t>
            </a:r>
            <a:r>
              <a:rPr lang="en-US" sz="2600" dirty="0">
                <a:solidFill>
                  <a:srgbClr val="000000"/>
                </a:solidFill>
              </a:rPr>
              <a:t>).  </a:t>
            </a:r>
          </a:p>
          <a:p>
            <a:pPr>
              <a:buFont typeface="Arial" charset="0"/>
              <a:buChar char="•"/>
            </a:pPr>
            <a:endParaRPr lang="en-US" sz="2600" dirty="0">
              <a:solidFill>
                <a:srgbClr val="000000"/>
              </a:solidFill>
            </a:endParaRPr>
          </a:p>
          <a:p>
            <a:pPr>
              <a:buFont typeface="Arial" charset="0"/>
              <a:buChar char="•"/>
            </a:pPr>
            <a:r>
              <a:rPr lang="en-US" sz="2600" dirty="0">
                <a:solidFill>
                  <a:srgbClr val="000000"/>
                </a:solidFill>
              </a:rPr>
              <a:t>Site 2, with a higher pH than Site 1, </a:t>
            </a:r>
            <a:r>
              <a:rPr lang="en-US" sz="2600" dirty="0" smtClean="0">
                <a:solidFill>
                  <a:srgbClr val="000000"/>
                </a:solidFill>
              </a:rPr>
              <a:t>showed </a:t>
            </a:r>
            <a:r>
              <a:rPr lang="en-US" sz="2600" dirty="0">
                <a:solidFill>
                  <a:srgbClr val="000000"/>
                </a:solidFill>
              </a:rPr>
              <a:t>considerably less ACP activity, and more APA activity.</a:t>
            </a:r>
          </a:p>
          <a:p>
            <a:endParaRPr lang="en-US" sz="2600" dirty="0">
              <a:solidFill>
                <a:srgbClr val="000000"/>
              </a:solidFill>
            </a:endParaRPr>
          </a:p>
          <a:p>
            <a:r>
              <a:rPr lang="en-US" sz="2600" i="1" dirty="0">
                <a:solidFill>
                  <a:srgbClr val="000000"/>
                </a:solidFill>
              </a:rPr>
              <a:t>Spatial autocorrelation of enzyme activities </a:t>
            </a:r>
            <a:r>
              <a:rPr lang="en-US" sz="2600" dirty="0">
                <a:solidFill>
                  <a:srgbClr val="000000"/>
                </a:solidFill>
              </a:rPr>
              <a:t>(Tables </a:t>
            </a:r>
            <a:r>
              <a:rPr lang="en-US" sz="2600" dirty="0" smtClean="0">
                <a:solidFill>
                  <a:srgbClr val="000000"/>
                </a:solidFill>
              </a:rPr>
              <a:t>1 &amp; 3)</a:t>
            </a:r>
            <a:endParaRPr lang="en-US" sz="2600" dirty="0">
              <a:solidFill>
                <a:srgbClr val="000000"/>
              </a:solidFill>
            </a:endParaRPr>
          </a:p>
          <a:p>
            <a:pPr>
              <a:buFont typeface="Arial" charset="0"/>
              <a:buChar char="•"/>
            </a:pPr>
            <a:r>
              <a:rPr lang="en-US" sz="2600" dirty="0">
                <a:solidFill>
                  <a:srgbClr val="000000"/>
                </a:solidFill>
              </a:rPr>
              <a:t>The </a:t>
            </a:r>
            <a:r>
              <a:rPr lang="en-US" sz="2600" dirty="0" smtClean="0">
                <a:solidFill>
                  <a:srgbClr val="000000"/>
                </a:solidFill>
              </a:rPr>
              <a:t>modeled semivariogram </a:t>
            </a:r>
            <a:r>
              <a:rPr lang="en-US" sz="2600" dirty="0">
                <a:solidFill>
                  <a:srgbClr val="000000"/>
                </a:solidFill>
              </a:rPr>
              <a:t>ranges of the enzymes are </a:t>
            </a:r>
            <a:r>
              <a:rPr lang="en-US" sz="2600" dirty="0" smtClean="0">
                <a:solidFill>
                  <a:srgbClr val="000000"/>
                </a:solidFill>
              </a:rPr>
              <a:t>lower than   </a:t>
            </a:r>
            <a:r>
              <a:rPr lang="en-US" sz="2600" dirty="0">
                <a:solidFill>
                  <a:srgbClr val="000000"/>
                </a:solidFill>
              </a:rPr>
              <a:t>like </a:t>
            </a:r>
            <a:r>
              <a:rPr lang="en-US" sz="2600" dirty="0" smtClean="0">
                <a:solidFill>
                  <a:srgbClr val="000000"/>
                </a:solidFill>
              </a:rPr>
              <a:t>studies modeling enzymes in undisturbed pasture soils (</a:t>
            </a:r>
            <a:r>
              <a:rPr lang="en-US" sz="2600" dirty="0" err="1" smtClean="0">
                <a:solidFill>
                  <a:srgbClr val="000000"/>
                </a:solidFill>
              </a:rPr>
              <a:t>Askin</a:t>
            </a:r>
            <a:r>
              <a:rPr lang="en-US" sz="2600" dirty="0" smtClean="0">
                <a:solidFill>
                  <a:srgbClr val="000000"/>
                </a:solidFill>
              </a:rPr>
              <a:t> and </a:t>
            </a:r>
            <a:r>
              <a:rPr lang="en-US" sz="2600" dirty="0" err="1" smtClean="0">
                <a:solidFill>
                  <a:srgbClr val="000000"/>
                </a:solidFill>
              </a:rPr>
              <a:t>Kizilkaya</a:t>
            </a:r>
            <a:r>
              <a:rPr lang="en-US" sz="2600" dirty="0" smtClean="0">
                <a:solidFill>
                  <a:srgbClr val="000000"/>
                </a:solidFill>
              </a:rPr>
              <a:t>, 2006). </a:t>
            </a:r>
            <a:endParaRPr lang="en-US" sz="2600" dirty="0">
              <a:solidFill>
                <a:srgbClr val="000000"/>
              </a:solidFill>
            </a:endParaRPr>
          </a:p>
          <a:p>
            <a:pPr>
              <a:buFont typeface="Arial" charset="0"/>
              <a:buChar char="•"/>
            </a:pPr>
            <a:endParaRPr lang="en-US" sz="2600" dirty="0">
              <a:solidFill>
                <a:srgbClr val="000000"/>
              </a:solidFill>
            </a:endParaRPr>
          </a:p>
          <a:p>
            <a:pPr>
              <a:buFont typeface="Arial" charset="0"/>
              <a:buChar char="•"/>
            </a:pPr>
            <a:r>
              <a:rPr lang="en-US" sz="2600" dirty="0">
                <a:solidFill>
                  <a:srgbClr val="000000"/>
                </a:solidFill>
              </a:rPr>
              <a:t>The cause for such small ranges in the data </a:t>
            </a:r>
            <a:r>
              <a:rPr lang="en-US" sz="2600" dirty="0" smtClean="0">
                <a:solidFill>
                  <a:srgbClr val="000000"/>
                </a:solidFill>
              </a:rPr>
              <a:t>may be </a:t>
            </a:r>
            <a:r>
              <a:rPr lang="en-US" sz="2600" dirty="0">
                <a:solidFill>
                  <a:srgbClr val="000000"/>
                </a:solidFill>
              </a:rPr>
              <a:t>attributed to abrupt changes in microsites due to farm-level management decisions: animal grazing preference, pine litter fall, shading, etc</a:t>
            </a:r>
            <a:r>
              <a:rPr lang="en-US" sz="2600" dirty="0" smtClean="0">
                <a:solidFill>
                  <a:srgbClr val="000000"/>
                </a:solidFill>
              </a:rPr>
              <a:t>. (</a:t>
            </a:r>
            <a:r>
              <a:rPr lang="en-US" sz="2600" dirty="0" smtClean="0"/>
              <a:t>Bruckner et al., 1999).</a:t>
            </a:r>
            <a:r>
              <a:rPr lang="en-US" sz="2600" dirty="0" smtClean="0">
                <a:solidFill>
                  <a:srgbClr val="000000"/>
                </a:solidFill>
              </a:rPr>
              <a:t>  This effect can also be seen in the patchiness of the modeled soil surfaces (Figures 4 &amp; 8).</a:t>
            </a:r>
            <a:endParaRPr lang="en-US" sz="2600" dirty="0">
              <a:solidFill>
                <a:srgbClr val="000000"/>
              </a:solidFill>
            </a:endParaRPr>
          </a:p>
          <a:p>
            <a:pPr>
              <a:buFont typeface="Arial" charset="0"/>
              <a:buChar char="•"/>
            </a:pPr>
            <a:endParaRPr lang="en-US" sz="2600" dirty="0" smtClean="0">
              <a:solidFill>
                <a:srgbClr val="000000"/>
              </a:solidFill>
            </a:endParaRPr>
          </a:p>
          <a:p>
            <a:pPr>
              <a:buFont typeface="Arial" charset="0"/>
              <a:buChar char="•"/>
            </a:pPr>
            <a:r>
              <a:rPr lang="en-US" sz="2600" dirty="0" smtClean="0">
                <a:solidFill>
                  <a:srgbClr val="000000"/>
                </a:solidFill>
              </a:rPr>
              <a:t>ACP is the exception as there is a large nugget effect, which perhaps is to due to neutral and alkaline pH levels observed across the site.</a:t>
            </a:r>
          </a:p>
          <a:p>
            <a:pPr>
              <a:buFont typeface="Arial" charset="0"/>
              <a:buChar char="•"/>
            </a:pPr>
            <a:endParaRPr lang="en-US" sz="2600" dirty="0">
              <a:solidFill>
                <a:srgbClr val="000000"/>
              </a:solidFill>
            </a:endParaRPr>
          </a:p>
          <a:p>
            <a:pPr>
              <a:buFont typeface="Arial" charset="0"/>
              <a:buChar char="•"/>
            </a:pPr>
            <a:r>
              <a:rPr lang="en-US" sz="2600" dirty="0">
                <a:solidFill>
                  <a:srgbClr val="000000"/>
                </a:solidFill>
              </a:rPr>
              <a:t>The soil enzymes measured in the current study showed strong </a:t>
            </a:r>
            <a:r>
              <a:rPr lang="en-US" sz="2600" dirty="0" smtClean="0">
                <a:solidFill>
                  <a:srgbClr val="000000"/>
                </a:solidFill>
              </a:rPr>
              <a:t>to moderate spatial </a:t>
            </a:r>
            <a:r>
              <a:rPr lang="en-US" sz="2600" dirty="0" smtClean="0">
                <a:solidFill>
                  <a:srgbClr val="000000"/>
                </a:solidFill>
              </a:rPr>
              <a:t>dependence, </a:t>
            </a:r>
            <a:r>
              <a:rPr lang="en-US" sz="2600" dirty="0" smtClean="0">
                <a:solidFill>
                  <a:srgbClr val="000000"/>
                </a:solidFill>
              </a:rPr>
              <a:t>while modeling the </a:t>
            </a:r>
            <a:r>
              <a:rPr lang="en-US" sz="2600" dirty="0">
                <a:solidFill>
                  <a:srgbClr val="000000"/>
                </a:solidFill>
              </a:rPr>
              <a:t>empirical data relatively </a:t>
            </a:r>
            <a:r>
              <a:rPr lang="en-US" sz="2600" dirty="0" smtClean="0">
                <a:solidFill>
                  <a:srgbClr val="000000"/>
                </a:solidFill>
              </a:rPr>
              <a:t>well.  </a:t>
            </a:r>
            <a:endParaRPr lang="en-US" sz="2600" dirty="0">
              <a:solidFill>
                <a:srgbClr val="000000"/>
              </a:solidFill>
            </a:endParaRPr>
          </a:p>
          <a:p>
            <a:pPr>
              <a:buFont typeface="Arial" charset="0"/>
              <a:buChar char="•"/>
            </a:pPr>
            <a:endParaRPr lang="en-US" sz="2600" dirty="0">
              <a:solidFill>
                <a:srgbClr val="000000"/>
              </a:solidFill>
            </a:endParaRPr>
          </a:p>
        </p:txBody>
      </p:sp>
      <p:cxnSp>
        <p:nvCxnSpPr>
          <p:cNvPr id="25" name="Straight Connector 24"/>
          <p:cNvCxnSpPr/>
          <p:nvPr/>
        </p:nvCxnSpPr>
        <p:spPr>
          <a:xfrm rot="16200000" flipV="1">
            <a:off x="12851250" y="18476977"/>
            <a:ext cx="25831800" cy="155446"/>
          </a:xfrm>
          <a:prstGeom prst="line">
            <a:avLst/>
          </a:prstGeom>
          <a:ln/>
        </p:spPr>
        <p:style>
          <a:lnRef idx="3">
            <a:schemeClr val="accent6"/>
          </a:lnRef>
          <a:fillRef idx="0">
            <a:schemeClr val="accent6"/>
          </a:fillRef>
          <a:effectRef idx="2">
            <a:schemeClr val="accent6"/>
          </a:effectRef>
          <a:fontRef idx="minor">
            <a:schemeClr val="tx1"/>
          </a:fontRef>
        </p:style>
      </p:cxnSp>
      <p:sp>
        <p:nvSpPr>
          <p:cNvPr id="26" name="Rectangle 25"/>
          <p:cNvSpPr/>
          <p:nvPr/>
        </p:nvSpPr>
        <p:spPr>
          <a:xfrm>
            <a:off x="15773400" y="8965049"/>
            <a:ext cx="1676400" cy="12192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807092" fontAlgn="auto">
              <a:spcBef>
                <a:spcPts val="0"/>
              </a:spcBef>
              <a:spcAft>
                <a:spcPts val="0"/>
              </a:spcAft>
              <a:defRPr/>
            </a:pPr>
            <a:endParaRPr lang="en-US"/>
          </a:p>
        </p:txBody>
      </p:sp>
      <p:sp>
        <p:nvSpPr>
          <p:cNvPr id="27" name="Rectangle 26"/>
          <p:cNvSpPr/>
          <p:nvPr/>
        </p:nvSpPr>
        <p:spPr>
          <a:xfrm>
            <a:off x="14097000" y="8965049"/>
            <a:ext cx="16002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807092" fontAlgn="auto">
              <a:spcBef>
                <a:spcPts val="0"/>
              </a:spcBef>
              <a:spcAft>
                <a:spcPts val="0"/>
              </a:spcAft>
              <a:defRPr/>
            </a:pPr>
            <a:endParaRPr lang="en-US"/>
          </a:p>
        </p:txBody>
      </p:sp>
      <p:sp>
        <p:nvSpPr>
          <p:cNvPr id="28" name="Rectangle 27"/>
          <p:cNvSpPr/>
          <p:nvPr/>
        </p:nvSpPr>
        <p:spPr>
          <a:xfrm>
            <a:off x="14097000" y="7136249"/>
            <a:ext cx="3352800" cy="167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807092" fontAlgn="auto">
              <a:spcBef>
                <a:spcPts val="0"/>
              </a:spcBef>
              <a:spcAft>
                <a:spcPts val="0"/>
              </a:spcAft>
              <a:defRPr/>
            </a:pPr>
            <a:endParaRPr lang="en-US"/>
          </a:p>
        </p:txBody>
      </p:sp>
      <p:sp>
        <p:nvSpPr>
          <p:cNvPr id="13332" name="TextBox 28"/>
          <p:cNvSpPr txBox="1">
            <a:spLocks noChangeArrowheads="1"/>
          </p:cNvSpPr>
          <p:nvPr/>
        </p:nvSpPr>
        <p:spPr bwMode="auto">
          <a:xfrm>
            <a:off x="14401800" y="7898249"/>
            <a:ext cx="304800" cy="523875"/>
          </a:xfrm>
          <a:prstGeom prst="rect">
            <a:avLst/>
          </a:prstGeom>
          <a:noFill/>
          <a:ln w="9525">
            <a:noFill/>
            <a:miter lim="800000"/>
            <a:headEnd/>
            <a:tailEnd/>
          </a:ln>
        </p:spPr>
        <p:txBody>
          <a:bodyPr>
            <a:spAutoFit/>
          </a:bodyPr>
          <a:lstStyle/>
          <a:p>
            <a:r>
              <a:rPr lang="en-US" sz="2800" dirty="0">
                <a:solidFill>
                  <a:srgbClr val="FF0000"/>
                </a:solidFill>
                <a:latin typeface="Constantia" pitchFamily="18" charset="0"/>
              </a:rPr>
              <a:t>F</a:t>
            </a:r>
          </a:p>
        </p:txBody>
      </p:sp>
      <p:sp>
        <p:nvSpPr>
          <p:cNvPr id="13333" name="TextBox 29"/>
          <p:cNvSpPr txBox="1">
            <a:spLocks noChangeArrowheads="1"/>
          </p:cNvSpPr>
          <p:nvPr/>
        </p:nvSpPr>
        <p:spPr bwMode="auto">
          <a:xfrm>
            <a:off x="14249400" y="9041249"/>
            <a:ext cx="381000" cy="523875"/>
          </a:xfrm>
          <a:prstGeom prst="rect">
            <a:avLst/>
          </a:prstGeom>
          <a:noFill/>
          <a:ln w="9525">
            <a:noFill/>
            <a:miter lim="800000"/>
            <a:headEnd/>
            <a:tailEnd/>
          </a:ln>
        </p:spPr>
        <p:txBody>
          <a:bodyPr>
            <a:spAutoFit/>
          </a:bodyPr>
          <a:lstStyle/>
          <a:p>
            <a:r>
              <a:rPr lang="en-US" sz="2800" dirty="0">
                <a:solidFill>
                  <a:srgbClr val="FF0000"/>
                </a:solidFill>
                <a:latin typeface="Constantia" pitchFamily="18" charset="0"/>
              </a:rPr>
              <a:t>C</a:t>
            </a:r>
          </a:p>
        </p:txBody>
      </p:sp>
      <p:sp>
        <p:nvSpPr>
          <p:cNvPr id="13334" name="TextBox 33"/>
          <p:cNvSpPr txBox="1">
            <a:spLocks noChangeArrowheads="1"/>
          </p:cNvSpPr>
          <p:nvPr/>
        </p:nvSpPr>
        <p:spPr bwMode="auto">
          <a:xfrm>
            <a:off x="16002000" y="9269849"/>
            <a:ext cx="457200" cy="519113"/>
          </a:xfrm>
          <a:prstGeom prst="rect">
            <a:avLst/>
          </a:prstGeom>
          <a:noFill/>
          <a:ln w="9525">
            <a:noFill/>
            <a:miter lim="800000"/>
            <a:headEnd/>
            <a:tailEnd/>
          </a:ln>
        </p:spPr>
        <p:txBody>
          <a:bodyPr>
            <a:spAutoFit/>
          </a:bodyPr>
          <a:lstStyle/>
          <a:p>
            <a:r>
              <a:rPr lang="en-US" sz="2800" dirty="0">
                <a:solidFill>
                  <a:srgbClr val="FF0000"/>
                </a:solidFill>
                <a:latin typeface="Constantia" pitchFamily="18" charset="0"/>
              </a:rPr>
              <a:t>P</a:t>
            </a:r>
          </a:p>
        </p:txBody>
      </p:sp>
      <p:graphicFrame>
        <p:nvGraphicFramePr>
          <p:cNvPr id="37" name="Table 36"/>
          <p:cNvGraphicFramePr>
            <a:graphicFrameLocks noGrp="1"/>
          </p:cNvGraphicFramePr>
          <p:nvPr/>
        </p:nvGraphicFramePr>
        <p:xfrm>
          <a:off x="26060400" y="22670869"/>
          <a:ext cx="12420599" cy="3200399"/>
        </p:xfrm>
        <a:graphic>
          <a:graphicData uri="http://schemas.openxmlformats.org/drawingml/2006/table">
            <a:tbl>
              <a:tblPr>
                <a:tableStyleId>{35758FB7-9AC5-4552-8A53-C91805E547FA}</a:tableStyleId>
              </a:tblPr>
              <a:tblGrid>
                <a:gridCol w="1874873"/>
                <a:gridCol w="1571184"/>
                <a:gridCol w="1823288"/>
                <a:gridCol w="1505527"/>
                <a:gridCol w="2070100"/>
                <a:gridCol w="1505527"/>
                <a:gridCol w="940954"/>
                <a:gridCol w="1129146"/>
              </a:tblGrid>
              <a:tr h="898357">
                <a:tc gridSpan="8">
                  <a:txBody>
                    <a:bodyPr/>
                    <a:lstStyle/>
                    <a:p>
                      <a:pPr marL="0" marR="0" algn="ctr">
                        <a:spcBef>
                          <a:spcPts val="0"/>
                        </a:spcBef>
                        <a:spcAft>
                          <a:spcPts val="0"/>
                        </a:spcAft>
                      </a:pPr>
                      <a:r>
                        <a:rPr lang="en-US" sz="1800" dirty="0" smtClean="0">
                          <a:latin typeface="+mn-lt"/>
                          <a:ea typeface="Times New Roman"/>
                          <a:cs typeface="Times New Roman"/>
                        </a:rPr>
                        <a:t>Kriging Results for Selected Enzyme Activities</a:t>
                      </a:r>
                      <a:endParaRPr lang="en-US" sz="1800" dirty="0">
                        <a:latin typeface="+mn-lt"/>
                        <a:ea typeface="Times New Roman"/>
                        <a:cs typeface="Times New Roman"/>
                      </a:endParaRPr>
                    </a:p>
                  </a:txBody>
                  <a:tcPr marL="68580" marR="68580" marT="0" marB="0" anchor="ct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68580" marR="68580" marT="0" marB="0" anchor="ct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68580" marR="68580" marT="0" marB="0" anchor="ctr"/>
                </a:tc>
                <a:tc hMerge="1">
                  <a:txBody>
                    <a:bodyPr/>
                    <a:lstStyle/>
                    <a:p>
                      <a:pPr marL="0" marR="0" algn="ctr">
                        <a:spcBef>
                          <a:spcPts val="0"/>
                        </a:spcBef>
                        <a:spcAft>
                          <a:spcPts val="0"/>
                        </a:spcAft>
                      </a:pPr>
                      <a:endParaRPr lang="en-US" sz="1200">
                        <a:latin typeface="Times New Roman"/>
                        <a:ea typeface="Times New Roman"/>
                        <a:cs typeface="Times New Roman"/>
                      </a:endParaRPr>
                    </a:p>
                  </a:txBody>
                  <a:tcPr marL="68580" marR="68580" marT="0" marB="0" anchor="ctr"/>
                </a:tc>
                <a:tc hMerge="1">
                  <a:txBody>
                    <a:bodyPr/>
                    <a:lstStyle/>
                    <a:p>
                      <a:pPr marL="0" marR="0" algn="ctr">
                        <a:spcBef>
                          <a:spcPts val="0"/>
                        </a:spcBef>
                        <a:spcAft>
                          <a:spcPts val="0"/>
                        </a:spcAft>
                      </a:pPr>
                      <a:endParaRPr lang="en-US" sz="1200">
                        <a:latin typeface="Times New Roman"/>
                        <a:ea typeface="Times New Roman"/>
                        <a:cs typeface="Times New Roman"/>
                      </a:endParaRPr>
                    </a:p>
                  </a:txBody>
                  <a:tcPr marL="68580" marR="68580" marT="0" marB="0" anchor="ctr"/>
                </a:tc>
                <a:tc hMerge="1">
                  <a:txBody>
                    <a:bodyPr/>
                    <a:lstStyle/>
                    <a:p>
                      <a:pPr marL="0" marR="0" algn="ctr">
                        <a:spcBef>
                          <a:spcPts val="0"/>
                        </a:spcBef>
                        <a:spcAft>
                          <a:spcPts val="0"/>
                        </a:spcAft>
                      </a:pPr>
                      <a:endParaRPr lang="en-US" sz="1200">
                        <a:latin typeface="Times New Roman"/>
                        <a:ea typeface="Times New Roman"/>
                        <a:cs typeface="Times New Roman"/>
                      </a:endParaRPr>
                    </a:p>
                  </a:txBody>
                  <a:tcPr marL="68580" marR="68580" marT="0" marB="0" anchor="ctr"/>
                </a:tc>
                <a:tc hMerge="1">
                  <a:txBody>
                    <a:bodyPr/>
                    <a:lstStyle/>
                    <a:p>
                      <a:pPr marL="0" marR="0" algn="ctr">
                        <a:spcBef>
                          <a:spcPts val="0"/>
                        </a:spcBef>
                        <a:spcAft>
                          <a:spcPts val="0"/>
                        </a:spcAft>
                      </a:pPr>
                      <a:endParaRPr lang="en-US" sz="1200">
                        <a:latin typeface="Times New Roman"/>
                        <a:ea typeface="Times New Roman"/>
                        <a:cs typeface="Times New Roman"/>
                      </a:endParaRPr>
                    </a:p>
                  </a:txBody>
                  <a:tcPr marL="68580" marR="68580" marT="0" marB="0" anchor="ctr"/>
                </a:tc>
                <a:tc hMerge="1">
                  <a:txBody>
                    <a:bodyPr/>
                    <a:lstStyle/>
                    <a:p>
                      <a:pPr marL="0" marR="0" algn="ctr">
                        <a:spcBef>
                          <a:spcPts val="0"/>
                        </a:spcBef>
                        <a:spcAft>
                          <a:spcPts val="0"/>
                        </a:spcAft>
                      </a:pPr>
                      <a:endParaRPr lang="en-US" sz="1200" dirty="0">
                        <a:latin typeface="Times New Roman"/>
                        <a:ea typeface="Times New Roman"/>
                        <a:cs typeface="Times New Roman"/>
                      </a:endParaRPr>
                    </a:p>
                  </a:txBody>
                  <a:tcPr marL="68580" marR="68580" marT="0" marB="0" anchor="ctr"/>
                </a:tc>
              </a:tr>
              <a:tr h="898357">
                <a:tc>
                  <a:txBody>
                    <a:bodyPr/>
                    <a:lstStyle/>
                    <a:p>
                      <a:pPr marL="0" marR="0" algn="ctr">
                        <a:spcBef>
                          <a:spcPts val="0"/>
                        </a:spcBef>
                        <a:spcAft>
                          <a:spcPts val="0"/>
                        </a:spcAft>
                      </a:pPr>
                      <a:r>
                        <a:rPr lang="en-US" sz="1800" dirty="0">
                          <a:latin typeface="+mn-lt"/>
                        </a:rPr>
                        <a:t>Enzyme Activities</a:t>
                      </a:r>
                      <a:endParaRPr lang="en-US" sz="18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latin typeface="+mn-lt"/>
                        </a:rPr>
                        <a:t>Nugget (Co)</a:t>
                      </a:r>
                      <a:endParaRPr lang="en-US" sz="18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latin typeface="+mn-lt"/>
                        </a:rPr>
                        <a:t>Sill (</a:t>
                      </a:r>
                      <a:r>
                        <a:rPr lang="en-US" sz="1800" dirty="0" err="1">
                          <a:latin typeface="+mn-lt"/>
                        </a:rPr>
                        <a:t>Co+C</a:t>
                      </a:r>
                      <a:r>
                        <a:rPr lang="en-US" sz="1800" dirty="0">
                          <a:latin typeface="+mn-lt"/>
                        </a:rPr>
                        <a:t>)</a:t>
                      </a:r>
                      <a:endParaRPr lang="en-US" sz="18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latin typeface="+mn-lt"/>
                        </a:rPr>
                        <a:t>Range (</a:t>
                      </a:r>
                      <a:r>
                        <a:rPr lang="en-US" sz="1800" dirty="0" err="1">
                          <a:latin typeface="+mn-lt"/>
                        </a:rPr>
                        <a:t>Ao</a:t>
                      </a:r>
                      <a:r>
                        <a:rPr lang="en-US" sz="1800" dirty="0">
                          <a:latin typeface="+mn-lt"/>
                        </a:rPr>
                        <a:t>)</a:t>
                      </a:r>
                      <a:endParaRPr lang="en-US" sz="18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smtClean="0">
                          <a:latin typeface="+mn-lt"/>
                        </a:rPr>
                        <a:t>PSV</a:t>
                      </a:r>
                    </a:p>
                    <a:p>
                      <a:pPr marL="0" marR="0" algn="ctr">
                        <a:spcBef>
                          <a:spcPts val="0"/>
                        </a:spcBef>
                        <a:spcAft>
                          <a:spcPts val="0"/>
                        </a:spcAft>
                      </a:pPr>
                      <a:r>
                        <a:rPr lang="en-US" sz="1800" dirty="0" smtClean="0">
                          <a:latin typeface="+mn-lt"/>
                        </a:rPr>
                        <a:t>C</a:t>
                      </a:r>
                      <a:r>
                        <a:rPr lang="en-US" sz="1800" dirty="0">
                          <a:latin typeface="+mn-lt"/>
                        </a:rPr>
                        <a:t>/(</a:t>
                      </a:r>
                      <a:r>
                        <a:rPr lang="en-US" sz="1800" dirty="0" err="1" smtClean="0">
                          <a:latin typeface="+mn-lt"/>
                        </a:rPr>
                        <a:t>Co+C</a:t>
                      </a:r>
                      <a:r>
                        <a:rPr lang="en-US" sz="1800" dirty="0" smtClean="0">
                          <a:latin typeface="+mn-lt"/>
                        </a:rPr>
                        <a:t>)</a:t>
                      </a:r>
                    </a:p>
                  </a:txBody>
                  <a:tcPr marL="68580" marR="68580" marT="0" marB="0" anchor="ctr"/>
                </a:tc>
                <a:tc>
                  <a:txBody>
                    <a:bodyPr/>
                    <a:lstStyle/>
                    <a:p>
                      <a:pPr marL="0" marR="0" algn="ctr">
                        <a:spcBef>
                          <a:spcPts val="0"/>
                        </a:spcBef>
                        <a:spcAft>
                          <a:spcPts val="0"/>
                        </a:spcAft>
                      </a:pPr>
                      <a:r>
                        <a:rPr lang="en-US" sz="1800" dirty="0">
                          <a:latin typeface="+mn-lt"/>
                        </a:rPr>
                        <a:t>Model</a:t>
                      </a:r>
                      <a:endParaRPr lang="en-US" sz="18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latin typeface="+mn-lt"/>
                        </a:rPr>
                        <a:t>SD</a:t>
                      </a:r>
                      <a:endParaRPr lang="en-US" sz="18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solidFill>
                            <a:srgbClr val="000000"/>
                          </a:solidFill>
                          <a:latin typeface="+mn-lt"/>
                          <a:ea typeface="Times New Roman"/>
                          <a:cs typeface="Times New Roman"/>
                        </a:rPr>
                        <a:t>r</a:t>
                      </a:r>
                      <a:r>
                        <a:rPr lang="en-US" sz="1800" baseline="30000" dirty="0">
                          <a:solidFill>
                            <a:srgbClr val="000000"/>
                          </a:solidFill>
                          <a:latin typeface="+mn-lt"/>
                          <a:ea typeface="Times New Roman"/>
                          <a:cs typeface="Times New Roman"/>
                        </a:rPr>
                        <a:t>2</a:t>
                      </a:r>
                      <a:endParaRPr lang="en-US" sz="1800" dirty="0">
                        <a:latin typeface="+mn-lt"/>
                        <a:ea typeface="Times New Roman"/>
                        <a:cs typeface="Times New Roman"/>
                      </a:endParaRPr>
                    </a:p>
                  </a:txBody>
                  <a:tcPr marL="68580" marR="68580" marT="0" marB="0" anchor="ctr"/>
                </a:tc>
              </a:tr>
              <a:tr h="467895">
                <a:tc>
                  <a:txBody>
                    <a:bodyPr/>
                    <a:lstStyle/>
                    <a:p>
                      <a:pPr marL="0" marR="0" algn="ctr">
                        <a:spcBef>
                          <a:spcPts val="0"/>
                        </a:spcBef>
                        <a:spcAft>
                          <a:spcPts val="0"/>
                        </a:spcAft>
                      </a:pPr>
                      <a:r>
                        <a:rPr lang="en-US" sz="1800" dirty="0">
                          <a:latin typeface="+mn-lt"/>
                        </a:rPr>
                        <a:t>APA</a:t>
                      </a:r>
                      <a:endParaRPr lang="en-US" sz="18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a:latin typeface="+mn-lt"/>
                        </a:rPr>
                        <a:t>0.17</a:t>
                      </a:r>
                      <a:endParaRPr lang="en-US" sz="180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latin typeface="+mn-lt"/>
                        </a:rPr>
                        <a:t>2.88</a:t>
                      </a:r>
                      <a:endParaRPr lang="en-US" sz="18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latin typeface="+mn-lt"/>
                        </a:rPr>
                        <a:t>24.00</a:t>
                      </a:r>
                      <a:endParaRPr lang="en-US" sz="18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latin typeface="+mn-lt"/>
                        </a:rPr>
                        <a:t>0.94</a:t>
                      </a:r>
                      <a:endParaRPr lang="en-US" sz="18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latin typeface="+mn-lt"/>
                        </a:rPr>
                        <a:t>G</a:t>
                      </a:r>
                      <a:endParaRPr lang="en-US" sz="18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latin typeface="+mn-lt"/>
                        </a:rPr>
                        <a:t>S</a:t>
                      </a:r>
                      <a:endParaRPr lang="en-US" sz="18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solidFill>
                            <a:srgbClr val="000000"/>
                          </a:solidFill>
                          <a:latin typeface="+mn-lt"/>
                          <a:ea typeface="Times New Roman"/>
                          <a:cs typeface="Times New Roman"/>
                        </a:rPr>
                        <a:t>0.94</a:t>
                      </a:r>
                      <a:endParaRPr lang="en-US" sz="1800" dirty="0">
                        <a:latin typeface="+mn-lt"/>
                        <a:ea typeface="Times New Roman"/>
                        <a:cs typeface="Times New Roman"/>
                      </a:endParaRPr>
                    </a:p>
                  </a:txBody>
                  <a:tcPr marL="68580" marR="68580" marT="0" marB="0" anchor="ctr"/>
                </a:tc>
              </a:tr>
              <a:tr h="467895">
                <a:tc>
                  <a:txBody>
                    <a:bodyPr/>
                    <a:lstStyle/>
                    <a:p>
                      <a:pPr marL="0" marR="0" algn="ctr">
                        <a:spcBef>
                          <a:spcPts val="0"/>
                        </a:spcBef>
                        <a:spcAft>
                          <a:spcPts val="0"/>
                        </a:spcAft>
                      </a:pPr>
                      <a:r>
                        <a:rPr lang="en-US" sz="1800" dirty="0">
                          <a:latin typeface="+mn-lt"/>
                        </a:rPr>
                        <a:t>ACP</a:t>
                      </a:r>
                      <a:endParaRPr lang="en-US" sz="18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latin typeface="+mn-lt"/>
                        </a:rPr>
                        <a:t>1.22</a:t>
                      </a:r>
                      <a:endParaRPr lang="en-US" sz="18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a:latin typeface="+mn-lt"/>
                        </a:rPr>
                        <a:t>1.37</a:t>
                      </a:r>
                      <a:endParaRPr lang="en-US" sz="180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a:latin typeface="+mn-lt"/>
                        </a:rPr>
                        <a:t>216.50</a:t>
                      </a:r>
                      <a:endParaRPr lang="en-US" sz="180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latin typeface="+mn-lt"/>
                        </a:rPr>
                        <a:t>0.11</a:t>
                      </a:r>
                      <a:endParaRPr lang="en-US" sz="18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latin typeface="+mn-lt"/>
                        </a:rPr>
                        <a:t>L</a:t>
                      </a:r>
                      <a:endParaRPr lang="en-US" sz="18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latin typeface="+mn-lt"/>
                        </a:rPr>
                        <a:t>W</a:t>
                      </a:r>
                      <a:endParaRPr lang="en-US" sz="18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solidFill>
                            <a:srgbClr val="000000"/>
                          </a:solidFill>
                          <a:latin typeface="+mn-lt"/>
                          <a:ea typeface="Times New Roman"/>
                          <a:cs typeface="Times New Roman"/>
                        </a:rPr>
                        <a:t>0.67</a:t>
                      </a:r>
                      <a:endParaRPr lang="en-US" sz="1800" dirty="0">
                        <a:latin typeface="+mn-lt"/>
                        <a:ea typeface="Times New Roman"/>
                        <a:cs typeface="Times New Roman"/>
                      </a:endParaRPr>
                    </a:p>
                  </a:txBody>
                  <a:tcPr marL="68580" marR="68580" marT="0" marB="0" anchor="ctr"/>
                </a:tc>
              </a:tr>
              <a:tr h="467895">
                <a:tc>
                  <a:txBody>
                    <a:bodyPr/>
                    <a:lstStyle/>
                    <a:p>
                      <a:pPr marL="0" marR="0" algn="ctr">
                        <a:spcBef>
                          <a:spcPts val="0"/>
                        </a:spcBef>
                        <a:spcAft>
                          <a:spcPts val="0"/>
                        </a:spcAft>
                      </a:pPr>
                      <a:r>
                        <a:rPr lang="en-US" sz="1800">
                          <a:latin typeface="+mn-lt"/>
                        </a:rPr>
                        <a:t>PD</a:t>
                      </a:r>
                      <a:endParaRPr lang="en-US" sz="180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latin typeface="+mn-lt"/>
                        </a:rPr>
                        <a:t>0.24</a:t>
                      </a:r>
                      <a:endParaRPr lang="en-US" sz="18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latin typeface="+mn-lt"/>
                        </a:rPr>
                        <a:t>0.66</a:t>
                      </a:r>
                      <a:endParaRPr lang="en-US" sz="18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latin typeface="+mn-lt"/>
                        </a:rPr>
                        <a:t>47.50</a:t>
                      </a:r>
                      <a:endParaRPr lang="en-US" sz="18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latin typeface="+mn-lt"/>
                        </a:rPr>
                        <a:t>0.63</a:t>
                      </a:r>
                      <a:endParaRPr lang="en-US" sz="18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latin typeface="+mn-lt"/>
                        </a:rPr>
                        <a:t>S</a:t>
                      </a:r>
                      <a:endParaRPr lang="en-US" sz="18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latin typeface="+mn-lt"/>
                        </a:rPr>
                        <a:t>M</a:t>
                      </a:r>
                      <a:endParaRPr lang="en-US" sz="18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solidFill>
                            <a:srgbClr val="000000"/>
                          </a:solidFill>
                          <a:latin typeface="+mn-lt"/>
                          <a:ea typeface="Times New Roman"/>
                          <a:cs typeface="Times New Roman"/>
                        </a:rPr>
                        <a:t>0.82</a:t>
                      </a:r>
                      <a:endParaRPr lang="en-US" sz="1800" dirty="0">
                        <a:latin typeface="+mn-lt"/>
                        <a:ea typeface="Times New Roman"/>
                        <a:cs typeface="Times New Roman"/>
                      </a:endParaRPr>
                    </a:p>
                  </a:txBody>
                  <a:tcPr marL="68580" marR="68580" marT="0" marB="0" anchor="ctr"/>
                </a:tc>
              </a:tr>
            </a:tbl>
          </a:graphicData>
        </a:graphic>
      </p:graphicFrame>
      <p:graphicFrame>
        <p:nvGraphicFramePr>
          <p:cNvPr id="39" name="Table 38"/>
          <p:cNvGraphicFramePr>
            <a:graphicFrameLocks noGrp="1"/>
          </p:cNvGraphicFramePr>
          <p:nvPr/>
        </p:nvGraphicFramePr>
        <p:xfrm>
          <a:off x="28422600" y="26974797"/>
          <a:ext cx="8382000" cy="3810000"/>
        </p:xfrm>
        <a:graphic>
          <a:graphicData uri="http://schemas.openxmlformats.org/drawingml/2006/table">
            <a:tbl>
              <a:tblPr>
                <a:tableStyleId>{35758FB7-9AC5-4552-8A53-C91805E547FA}</a:tableStyleId>
              </a:tblPr>
              <a:tblGrid>
                <a:gridCol w="2095500"/>
                <a:gridCol w="2095500"/>
                <a:gridCol w="2095500"/>
                <a:gridCol w="2095500"/>
              </a:tblGrid>
              <a:tr h="313448">
                <a:tc gridSpan="4">
                  <a:txBody>
                    <a:bodyPr/>
                    <a:lstStyle/>
                    <a:p>
                      <a:pPr marL="0" marR="0" algn="ctr">
                        <a:spcBef>
                          <a:spcPts val="0"/>
                        </a:spcBef>
                        <a:spcAft>
                          <a:spcPts val="0"/>
                        </a:spcAft>
                      </a:pPr>
                      <a:r>
                        <a:rPr lang="en-US" sz="1800" dirty="0" smtClean="0">
                          <a:latin typeface="Times New Roman"/>
                          <a:ea typeface="Times New Roman"/>
                          <a:cs typeface="Times New Roman"/>
                        </a:rPr>
                        <a:t>Correlations</a:t>
                      </a:r>
                      <a:endParaRPr lang="en-US" sz="1800" dirty="0">
                        <a:latin typeface="Times New Roman"/>
                        <a:ea typeface="Times New Roman"/>
                        <a:cs typeface="Times New Roman"/>
                      </a:endParaRPr>
                    </a:p>
                  </a:txBody>
                  <a:tcPr marL="19050" marR="19050" marT="19050" marB="19050" anchor="ctr"/>
                </a:tc>
                <a:tc hMerge="1">
                  <a:txBody>
                    <a:bodyPr/>
                    <a:lstStyle/>
                    <a:p>
                      <a:pPr marL="0" marR="0" algn="ctr">
                        <a:lnSpc>
                          <a:spcPts val="1600"/>
                        </a:lnSpc>
                        <a:spcBef>
                          <a:spcPts val="0"/>
                        </a:spcBef>
                        <a:spcAft>
                          <a:spcPts val="0"/>
                        </a:spcAft>
                      </a:pPr>
                      <a:endParaRPr lang="en-US" sz="1200">
                        <a:latin typeface="Times New Roman"/>
                        <a:ea typeface="Times New Roman"/>
                        <a:cs typeface="Times New Roman"/>
                      </a:endParaRPr>
                    </a:p>
                  </a:txBody>
                  <a:tcPr marL="19050" marR="19050" marT="19050" marB="19050" anchor="ctr"/>
                </a:tc>
                <a:tc hMerge="1">
                  <a:txBody>
                    <a:bodyPr/>
                    <a:lstStyle/>
                    <a:p>
                      <a:pPr marL="0" marR="0" algn="ctr">
                        <a:lnSpc>
                          <a:spcPts val="1600"/>
                        </a:lnSpc>
                        <a:spcBef>
                          <a:spcPts val="0"/>
                        </a:spcBef>
                        <a:spcAft>
                          <a:spcPts val="0"/>
                        </a:spcAft>
                      </a:pPr>
                      <a:endParaRPr lang="en-US" sz="1200">
                        <a:latin typeface="Times New Roman"/>
                        <a:ea typeface="Times New Roman"/>
                        <a:cs typeface="Times New Roman"/>
                      </a:endParaRPr>
                    </a:p>
                  </a:txBody>
                  <a:tcPr marL="19050" marR="19050" marT="19050" marB="19050" anchor="ctr"/>
                </a:tc>
                <a:tc hMerge="1">
                  <a:txBody>
                    <a:bodyPr/>
                    <a:lstStyle/>
                    <a:p>
                      <a:pPr marL="0" marR="0" algn="ctr">
                        <a:lnSpc>
                          <a:spcPts val="1600"/>
                        </a:lnSpc>
                        <a:spcBef>
                          <a:spcPts val="0"/>
                        </a:spcBef>
                        <a:spcAft>
                          <a:spcPts val="0"/>
                        </a:spcAft>
                      </a:pPr>
                      <a:endParaRPr lang="en-US" sz="1200" dirty="0">
                        <a:latin typeface="Times New Roman"/>
                        <a:ea typeface="Times New Roman"/>
                        <a:cs typeface="Times New Roman"/>
                      </a:endParaRPr>
                    </a:p>
                  </a:txBody>
                  <a:tcPr marL="19050" marR="19050" marT="19050" marB="19050" anchor="ctr"/>
                </a:tc>
              </a:tr>
              <a:tr h="342269">
                <a:tc>
                  <a:txBody>
                    <a:bodyPr/>
                    <a:lstStyle/>
                    <a:p>
                      <a:pPr marL="0" marR="0" algn="ctr">
                        <a:spcBef>
                          <a:spcPts val="0"/>
                        </a:spcBef>
                        <a:spcAft>
                          <a:spcPts val="0"/>
                        </a:spcAft>
                      </a:pP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dirty="0"/>
                        <a:t>APA-mol</a:t>
                      </a:r>
                      <a:endParaRPr lang="en-US" sz="1800" dirty="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ACP-mol</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PD-mol</a:t>
                      </a:r>
                      <a:endParaRPr lang="en-US" sz="1800">
                        <a:latin typeface="Times New Roman"/>
                        <a:ea typeface="Times New Roman"/>
                        <a:cs typeface="Times New Roman"/>
                      </a:endParaRPr>
                    </a:p>
                  </a:txBody>
                  <a:tcPr marL="19050" marR="19050" marT="19050" marB="19050" anchor="ctr"/>
                </a:tc>
              </a:tr>
              <a:tr h="342269">
                <a:tc>
                  <a:txBody>
                    <a:bodyPr/>
                    <a:lstStyle/>
                    <a:p>
                      <a:pPr marL="0" marR="0" algn="ctr">
                        <a:lnSpc>
                          <a:spcPts val="1600"/>
                        </a:lnSpc>
                        <a:spcBef>
                          <a:spcPts val="0"/>
                        </a:spcBef>
                        <a:spcAft>
                          <a:spcPts val="0"/>
                        </a:spcAft>
                      </a:pPr>
                      <a:r>
                        <a:rPr lang="en-US" sz="1800"/>
                        <a:t>APA-mol</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1</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.174</a:t>
                      </a:r>
                      <a:r>
                        <a:rPr lang="en-US" sz="1800" baseline="30000"/>
                        <a:t>*</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.257</a:t>
                      </a:r>
                      <a:r>
                        <a:rPr lang="en-US" sz="1800" baseline="30000"/>
                        <a:t>**</a:t>
                      </a:r>
                      <a:endParaRPr lang="en-US" sz="1800">
                        <a:latin typeface="Times New Roman"/>
                        <a:ea typeface="Times New Roman"/>
                        <a:cs typeface="Times New Roman"/>
                      </a:endParaRPr>
                    </a:p>
                  </a:txBody>
                  <a:tcPr marL="19050" marR="19050" marT="19050" marB="19050" anchor="ctr"/>
                </a:tc>
              </a:tr>
              <a:tr h="342269">
                <a:tc>
                  <a:txBody>
                    <a:bodyPr/>
                    <a:lstStyle/>
                    <a:p>
                      <a:pPr marL="0" marR="0" algn="ctr">
                        <a:lnSpc>
                          <a:spcPts val="1600"/>
                        </a:lnSpc>
                        <a:spcBef>
                          <a:spcPts val="0"/>
                        </a:spcBef>
                        <a:spcAft>
                          <a:spcPts val="0"/>
                        </a:spcAft>
                      </a:pPr>
                      <a:r>
                        <a:rPr lang="en-US" sz="1800"/>
                        <a:t>ACP-mol</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.174</a:t>
                      </a:r>
                      <a:r>
                        <a:rPr lang="en-US" sz="1800" baseline="30000"/>
                        <a:t>*</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1</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.148</a:t>
                      </a:r>
                      <a:endParaRPr lang="en-US" sz="1800">
                        <a:latin typeface="Times New Roman"/>
                        <a:ea typeface="Times New Roman"/>
                        <a:cs typeface="Times New Roman"/>
                      </a:endParaRPr>
                    </a:p>
                  </a:txBody>
                  <a:tcPr marL="19050" marR="19050" marT="19050" marB="19050" anchor="ctr"/>
                </a:tc>
              </a:tr>
              <a:tr h="342269">
                <a:tc>
                  <a:txBody>
                    <a:bodyPr/>
                    <a:lstStyle/>
                    <a:p>
                      <a:pPr marL="0" marR="0" algn="ctr">
                        <a:lnSpc>
                          <a:spcPts val="1600"/>
                        </a:lnSpc>
                        <a:spcBef>
                          <a:spcPts val="0"/>
                        </a:spcBef>
                        <a:spcAft>
                          <a:spcPts val="0"/>
                        </a:spcAft>
                      </a:pPr>
                      <a:r>
                        <a:rPr lang="en-US" sz="1800"/>
                        <a:t>PD-mol</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.257</a:t>
                      </a:r>
                      <a:r>
                        <a:rPr lang="en-US" sz="1800" baseline="30000"/>
                        <a:t>**</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.148</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1</a:t>
                      </a:r>
                      <a:endParaRPr lang="en-US" sz="1800">
                        <a:latin typeface="Times New Roman"/>
                        <a:ea typeface="Times New Roman"/>
                        <a:cs typeface="Times New Roman"/>
                      </a:endParaRPr>
                    </a:p>
                  </a:txBody>
                  <a:tcPr marL="19050" marR="19050" marT="19050" marB="19050" anchor="ctr"/>
                </a:tc>
              </a:tr>
              <a:tr h="342269">
                <a:tc>
                  <a:txBody>
                    <a:bodyPr/>
                    <a:lstStyle/>
                    <a:p>
                      <a:pPr marL="0" marR="0" algn="ctr">
                        <a:lnSpc>
                          <a:spcPts val="1600"/>
                        </a:lnSpc>
                        <a:spcBef>
                          <a:spcPts val="0"/>
                        </a:spcBef>
                        <a:spcAft>
                          <a:spcPts val="0"/>
                        </a:spcAft>
                      </a:pPr>
                      <a:r>
                        <a:rPr lang="en-US" sz="1800"/>
                        <a:t>pH</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.035</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-.245</a:t>
                      </a:r>
                      <a:r>
                        <a:rPr lang="en-US" sz="1800" baseline="30000"/>
                        <a:t>**</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.170</a:t>
                      </a:r>
                      <a:r>
                        <a:rPr lang="en-US" sz="1800" baseline="30000"/>
                        <a:t>*</a:t>
                      </a:r>
                      <a:endParaRPr lang="en-US" sz="1800">
                        <a:latin typeface="Times New Roman"/>
                        <a:ea typeface="Times New Roman"/>
                        <a:cs typeface="Times New Roman"/>
                      </a:endParaRPr>
                    </a:p>
                  </a:txBody>
                  <a:tcPr marL="19050" marR="19050" marT="19050" marB="19050" anchor="ctr"/>
                </a:tc>
              </a:tr>
              <a:tr h="342269">
                <a:tc>
                  <a:txBody>
                    <a:bodyPr/>
                    <a:lstStyle/>
                    <a:p>
                      <a:pPr marL="0" marR="0" algn="ctr">
                        <a:lnSpc>
                          <a:spcPts val="1600"/>
                        </a:lnSpc>
                        <a:spcBef>
                          <a:spcPts val="0"/>
                        </a:spcBef>
                        <a:spcAft>
                          <a:spcPts val="0"/>
                        </a:spcAft>
                      </a:pPr>
                      <a:r>
                        <a:rPr lang="en-US" sz="1800"/>
                        <a:t>%Sand</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-.106</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.157</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-.243</a:t>
                      </a:r>
                      <a:r>
                        <a:rPr lang="en-US" sz="1800" baseline="30000"/>
                        <a:t>*</a:t>
                      </a:r>
                      <a:endParaRPr lang="en-US" sz="1800">
                        <a:latin typeface="Times New Roman"/>
                        <a:ea typeface="Times New Roman"/>
                        <a:cs typeface="Times New Roman"/>
                      </a:endParaRPr>
                    </a:p>
                  </a:txBody>
                  <a:tcPr marL="19050" marR="19050" marT="19050" marB="19050" anchor="ctr"/>
                </a:tc>
              </a:tr>
              <a:tr h="342269">
                <a:tc>
                  <a:txBody>
                    <a:bodyPr/>
                    <a:lstStyle/>
                    <a:p>
                      <a:pPr marL="0" marR="0" algn="ctr">
                        <a:lnSpc>
                          <a:spcPts val="1600"/>
                        </a:lnSpc>
                        <a:spcBef>
                          <a:spcPts val="0"/>
                        </a:spcBef>
                        <a:spcAft>
                          <a:spcPts val="0"/>
                        </a:spcAft>
                      </a:pPr>
                      <a:r>
                        <a:rPr lang="en-US" sz="1800"/>
                        <a:t>%Silt</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.258</a:t>
                      </a:r>
                      <a:r>
                        <a:rPr lang="en-US" sz="1800" baseline="30000"/>
                        <a:t>*</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-.034</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.525</a:t>
                      </a:r>
                      <a:r>
                        <a:rPr lang="en-US" sz="1800" baseline="30000"/>
                        <a:t>**</a:t>
                      </a:r>
                      <a:endParaRPr lang="en-US" sz="1800">
                        <a:latin typeface="Times New Roman"/>
                        <a:ea typeface="Times New Roman"/>
                        <a:cs typeface="Times New Roman"/>
                      </a:endParaRPr>
                    </a:p>
                  </a:txBody>
                  <a:tcPr marL="19050" marR="19050" marT="19050" marB="19050" anchor="ctr"/>
                </a:tc>
              </a:tr>
              <a:tr h="342269">
                <a:tc>
                  <a:txBody>
                    <a:bodyPr/>
                    <a:lstStyle/>
                    <a:p>
                      <a:pPr marL="0" marR="0" algn="ctr">
                        <a:lnSpc>
                          <a:spcPts val="1600"/>
                        </a:lnSpc>
                        <a:spcBef>
                          <a:spcPts val="0"/>
                        </a:spcBef>
                        <a:spcAft>
                          <a:spcPts val="0"/>
                        </a:spcAft>
                      </a:pPr>
                      <a:r>
                        <a:rPr lang="en-US" sz="1800"/>
                        <a:t>%Clay</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-.087</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-.208</a:t>
                      </a:r>
                      <a:r>
                        <a:rPr lang="en-US" sz="1800" baseline="30000"/>
                        <a:t>*</a:t>
                      </a:r>
                      <a:endParaRPr lang="en-US" sz="1800">
                        <a:latin typeface="Times New Roman"/>
                        <a:ea typeface="Times New Roman"/>
                        <a:cs typeface="Times New Roman"/>
                      </a:endParaRPr>
                    </a:p>
                  </a:txBody>
                  <a:tcPr marL="19050" marR="19050" marT="19050" marB="19050" anchor="ctr"/>
                </a:tc>
                <a:tc>
                  <a:txBody>
                    <a:bodyPr/>
                    <a:lstStyle/>
                    <a:p>
                      <a:pPr marL="0" marR="0" algn="ctr">
                        <a:lnSpc>
                          <a:spcPts val="1600"/>
                        </a:lnSpc>
                        <a:spcBef>
                          <a:spcPts val="0"/>
                        </a:spcBef>
                        <a:spcAft>
                          <a:spcPts val="0"/>
                        </a:spcAft>
                      </a:pPr>
                      <a:r>
                        <a:rPr lang="en-US" sz="1800"/>
                        <a:t>-.058</a:t>
                      </a:r>
                      <a:endParaRPr lang="en-US" sz="1800">
                        <a:latin typeface="Times New Roman"/>
                        <a:ea typeface="Times New Roman"/>
                        <a:cs typeface="Times New Roman"/>
                      </a:endParaRPr>
                    </a:p>
                  </a:txBody>
                  <a:tcPr marL="19050" marR="19050" marT="19050" marB="19050" anchor="ctr"/>
                </a:tc>
              </a:tr>
              <a:tr h="379200">
                <a:tc gridSpan="4">
                  <a:txBody>
                    <a:bodyPr/>
                    <a:lstStyle/>
                    <a:p>
                      <a:pPr marL="0" marR="0" algn="ctr">
                        <a:lnSpc>
                          <a:spcPts val="1600"/>
                        </a:lnSpc>
                        <a:spcBef>
                          <a:spcPts val="0"/>
                        </a:spcBef>
                        <a:spcAft>
                          <a:spcPts val="0"/>
                        </a:spcAft>
                      </a:pPr>
                      <a:r>
                        <a:rPr lang="en-US" sz="1800" dirty="0"/>
                        <a:t>**. Correlation is significant at the 0.01 level (2-tailed).</a:t>
                      </a:r>
                      <a:endParaRPr lang="en-US" sz="1800" dirty="0">
                        <a:latin typeface="Times New Roman"/>
                        <a:ea typeface="Times New Roman"/>
                        <a:cs typeface="Times New Roman"/>
                      </a:endParaRPr>
                    </a:p>
                  </a:txBody>
                  <a:tcPr marL="19050" marR="19050" marT="19050" marB="19050" anchor="ctr"/>
                </a:tc>
                <a:tc hMerge="1">
                  <a:txBody>
                    <a:bodyPr/>
                    <a:lstStyle/>
                    <a:p>
                      <a:endParaRPr lang="en-US"/>
                    </a:p>
                  </a:txBody>
                  <a:tcPr/>
                </a:tc>
                <a:tc hMerge="1">
                  <a:txBody>
                    <a:bodyPr/>
                    <a:lstStyle/>
                    <a:p>
                      <a:endParaRPr lang="en-US"/>
                    </a:p>
                  </a:txBody>
                  <a:tcPr/>
                </a:tc>
                <a:tc hMerge="1">
                  <a:txBody>
                    <a:bodyPr/>
                    <a:lstStyle/>
                    <a:p>
                      <a:endParaRPr lang="en-US"/>
                    </a:p>
                  </a:txBody>
                  <a:tcPr/>
                </a:tc>
              </a:tr>
              <a:tr h="379200">
                <a:tc gridSpan="4">
                  <a:txBody>
                    <a:bodyPr/>
                    <a:lstStyle/>
                    <a:p>
                      <a:pPr marL="0" marR="0" algn="ctr">
                        <a:lnSpc>
                          <a:spcPts val="1600"/>
                        </a:lnSpc>
                        <a:spcBef>
                          <a:spcPts val="0"/>
                        </a:spcBef>
                        <a:spcAft>
                          <a:spcPts val="0"/>
                        </a:spcAft>
                      </a:pPr>
                      <a:r>
                        <a:rPr lang="en-US" sz="1800" dirty="0"/>
                        <a:t>*. Correlation is significant at the 0.05 level (2-tailed).</a:t>
                      </a:r>
                      <a:endParaRPr lang="en-US" sz="1800" dirty="0">
                        <a:latin typeface="Times New Roman"/>
                        <a:ea typeface="Times New Roman"/>
                        <a:cs typeface="Times New Roman"/>
                      </a:endParaRPr>
                    </a:p>
                  </a:txBody>
                  <a:tcPr marL="19050" marR="19050" marT="19050" marB="19050" anchor="ct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13338" name="Group 52"/>
          <p:cNvGrpSpPr>
            <a:grpSpLocks/>
          </p:cNvGrpSpPr>
          <p:nvPr/>
        </p:nvGrpSpPr>
        <p:grpSpPr bwMode="auto">
          <a:xfrm>
            <a:off x="35052000" y="6400800"/>
            <a:ext cx="4191000" cy="4419600"/>
            <a:chOff x="30403800" y="4038600"/>
            <a:chExt cx="3886200" cy="3886200"/>
          </a:xfrm>
        </p:grpSpPr>
        <p:pic>
          <p:nvPicPr>
            <p:cNvPr id="13384" name="Picture 42" descr="C:\Users\Raymon\Documents\Dissertation\Data\Lewis\PD2Map.jpg"/>
            <p:cNvPicPr>
              <a:picLocks noChangeAspect="1" noChangeArrowheads="1"/>
            </p:cNvPicPr>
            <p:nvPr/>
          </p:nvPicPr>
          <p:blipFill>
            <a:blip r:embed="rId6"/>
            <a:srcRect l="14890" r="38959"/>
            <a:stretch>
              <a:fillRect/>
            </a:stretch>
          </p:blipFill>
          <p:spPr bwMode="auto">
            <a:xfrm>
              <a:off x="30403800" y="4038600"/>
              <a:ext cx="3886200" cy="3886200"/>
            </a:xfrm>
            <a:prstGeom prst="rect">
              <a:avLst/>
            </a:prstGeom>
            <a:noFill/>
            <a:ln w="9525">
              <a:noFill/>
              <a:miter lim="800000"/>
              <a:headEnd/>
              <a:tailEnd/>
            </a:ln>
          </p:spPr>
        </p:pic>
        <p:pic>
          <p:nvPicPr>
            <p:cNvPr id="13385" name="Picture 3"/>
            <p:cNvPicPr>
              <a:picLocks noChangeAspect="1" noChangeArrowheads="1"/>
            </p:cNvPicPr>
            <p:nvPr/>
          </p:nvPicPr>
          <p:blipFill>
            <a:blip r:embed="rId7"/>
            <a:srcRect r="11433"/>
            <a:stretch>
              <a:fillRect/>
            </a:stretch>
          </p:blipFill>
          <p:spPr bwMode="auto">
            <a:xfrm>
              <a:off x="31451550" y="4343400"/>
              <a:ext cx="2267712" cy="2971800"/>
            </a:xfrm>
            <a:prstGeom prst="rect">
              <a:avLst/>
            </a:prstGeom>
            <a:noFill/>
            <a:ln w="9525">
              <a:solidFill>
                <a:schemeClr val="bg1"/>
              </a:solidFill>
              <a:miter lim="800000"/>
              <a:headEnd/>
              <a:tailEnd/>
            </a:ln>
          </p:spPr>
        </p:pic>
        <p:sp>
          <p:nvSpPr>
            <p:cNvPr id="46" name="Rectangle 45"/>
            <p:cNvSpPr/>
            <p:nvPr/>
          </p:nvSpPr>
          <p:spPr>
            <a:xfrm rot="655236">
              <a:off x="31930975" y="4678363"/>
              <a:ext cx="1557338" cy="5794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807092" fontAlgn="auto">
                <a:spcBef>
                  <a:spcPts val="0"/>
                </a:spcBef>
                <a:spcAft>
                  <a:spcPts val="0"/>
                </a:spcAft>
                <a:defRPr/>
              </a:pPr>
              <a:endParaRPr lang="en-US"/>
            </a:p>
          </p:txBody>
        </p:sp>
        <p:sp>
          <p:nvSpPr>
            <p:cNvPr id="47" name="Rectangle 46"/>
            <p:cNvSpPr>
              <a:spLocks noChangeArrowheads="1"/>
            </p:cNvSpPr>
            <p:nvPr/>
          </p:nvSpPr>
          <p:spPr bwMode="auto">
            <a:xfrm rot="-5125565">
              <a:off x="31107150" y="5675201"/>
              <a:ext cx="1105290" cy="267716"/>
            </a:xfrm>
            <a:prstGeom prst="rect">
              <a:avLst/>
            </a:prstGeom>
            <a:noFill/>
            <a:ln w="25400" algn="ctr">
              <a:solidFill>
                <a:srgbClr val="FF0000"/>
              </a:solidFill>
              <a:miter lim="800000"/>
              <a:headEnd/>
              <a:tailEnd/>
            </a:ln>
          </p:spPr>
          <p:txBody>
            <a:bodyPr vert="eaVert" anchor="ctr"/>
            <a:lstStyle/>
            <a:p>
              <a:pPr algn="ctr" defTabSz="4807092" fontAlgn="auto">
                <a:spcBef>
                  <a:spcPts val="0"/>
                </a:spcBef>
                <a:spcAft>
                  <a:spcPts val="0"/>
                </a:spcAft>
                <a:defRPr/>
              </a:pPr>
              <a:endParaRPr lang="en-US">
                <a:solidFill>
                  <a:schemeClr val="lt1"/>
                </a:solidFill>
                <a:latin typeface="+mn-lt"/>
              </a:endParaRPr>
            </a:p>
          </p:txBody>
        </p:sp>
        <p:sp>
          <p:nvSpPr>
            <p:cNvPr id="48" name="Rectangle 47"/>
            <p:cNvSpPr/>
            <p:nvPr/>
          </p:nvSpPr>
          <p:spPr>
            <a:xfrm rot="545345">
              <a:off x="31827788" y="5672138"/>
              <a:ext cx="1671637" cy="12620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807092" fontAlgn="auto">
                <a:spcBef>
                  <a:spcPts val="0"/>
                </a:spcBef>
                <a:spcAft>
                  <a:spcPts val="0"/>
                </a:spcAft>
                <a:defRPr/>
              </a:pPr>
              <a:endParaRPr lang="en-US"/>
            </a:p>
          </p:txBody>
        </p:sp>
        <p:sp>
          <p:nvSpPr>
            <p:cNvPr id="13389" name="TextBox 8"/>
            <p:cNvSpPr txBox="1">
              <a:spLocks noChangeArrowheads="1"/>
            </p:cNvSpPr>
            <p:nvPr/>
          </p:nvSpPr>
          <p:spPr bwMode="auto">
            <a:xfrm>
              <a:off x="32531050" y="6021388"/>
              <a:ext cx="215900" cy="519112"/>
            </a:xfrm>
            <a:prstGeom prst="rect">
              <a:avLst/>
            </a:prstGeom>
            <a:noFill/>
            <a:ln w="9525">
              <a:noFill/>
              <a:miter lim="800000"/>
              <a:headEnd/>
              <a:tailEnd/>
            </a:ln>
          </p:spPr>
          <p:txBody>
            <a:bodyPr>
              <a:spAutoFit/>
            </a:bodyPr>
            <a:lstStyle/>
            <a:p>
              <a:r>
                <a:rPr lang="en-US" sz="2800">
                  <a:solidFill>
                    <a:srgbClr val="FF0000"/>
                  </a:solidFill>
                  <a:latin typeface="Constantia" pitchFamily="18" charset="0"/>
                </a:rPr>
                <a:t>B</a:t>
              </a:r>
            </a:p>
          </p:txBody>
        </p:sp>
        <p:sp>
          <p:nvSpPr>
            <p:cNvPr id="13390" name="TextBox 9"/>
            <p:cNvSpPr txBox="1">
              <a:spLocks noChangeArrowheads="1"/>
            </p:cNvSpPr>
            <p:nvPr/>
          </p:nvSpPr>
          <p:spPr bwMode="auto">
            <a:xfrm>
              <a:off x="32385000" y="4800600"/>
              <a:ext cx="184150" cy="519113"/>
            </a:xfrm>
            <a:prstGeom prst="rect">
              <a:avLst/>
            </a:prstGeom>
            <a:noFill/>
            <a:ln w="9525">
              <a:noFill/>
              <a:miter lim="800000"/>
              <a:headEnd/>
              <a:tailEnd/>
            </a:ln>
          </p:spPr>
          <p:txBody>
            <a:bodyPr>
              <a:spAutoFit/>
            </a:bodyPr>
            <a:lstStyle/>
            <a:p>
              <a:r>
                <a:rPr lang="en-US" sz="2800">
                  <a:solidFill>
                    <a:srgbClr val="FF0000"/>
                  </a:solidFill>
                  <a:latin typeface="Constantia" pitchFamily="18" charset="0"/>
                </a:rPr>
                <a:t>L</a:t>
              </a:r>
            </a:p>
          </p:txBody>
        </p:sp>
        <p:sp>
          <p:nvSpPr>
            <p:cNvPr id="13391" name="TextBox 10"/>
            <p:cNvSpPr txBox="1">
              <a:spLocks noChangeArrowheads="1"/>
            </p:cNvSpPr>
            <p:nvPr/>
          </p:nvSpPr>
          <p:spPr bwMode="auto">
            <a:xfrm>
              <a:off x="31440438" y="5734050"/>
              <a:ext cx="184150" cy="519113"/>
            </a:xfrm>
            <a:prstGeom prst="rect">
              <a:avLst/>
            </a:prstGeom>
            <a:noFill/>
            <a:ln w="9525">
              <a:noFill/>
              <a:miter lim="800000"/>
              <a:headEnd/>
              <a:tailEnd/>
            </a:ln>
          </p:spPr>
          <p:txBody>
            <a:bodyPr>
              <a:spAutoFit/>
            </a:bodyPr>
            <a:lstStyle/>
            <a:p>
              <a:r>
                <a:rPr lang="en-US" sz="2800">
                  <a:solidFill>
                    <a:srgbClr val="FF0000"/>
                  </a:solidFill>
                  <a:latin typeface="Constantia" pitchFamily="18" charset="0"/>
                </a:rPr>
                <a:t>X</a:t>
              </a:r>
            </a:p>
          </p:txBody>
        </p:sp>
      </p:grpSp>
      <p:pic>
        <p:nvPicPr>
          <p:cNvPr id="13339" name="Picture 5"/>
          <p:cNvPicPr>
            <a:picLocks noChangeAspect="1" noChangeArrowheads="1"/>
          </p:cNvPicPr>
          <p:nvPr/>
        </p:nvPicPr>
        <p:blipFill>
          <a:blip r:embed="rId8"/>
          <a:srcRect l="5959"/>
          <a:stretch>
            <a:fillRect/>
          </a:stretch>
        </p:blipFill>
        <p:spPr bwMode="auto">
          <a:xfrm>
            <a:off x="18354674" y="11201399"/>
            <a:ext cx="6400800" cy="4582644"/>
          </a:xfrm>
          <a:prstGeom prst="rect">
            <a:avLst/>
          </a:prstGeom>
          <a:noFill/>
          <a:ln w="9525">
            <a:noFill/>
            <a:miter lim="800000"/>
            <a:headEnd/>
            <a:tailEnd/>
          </a:ln>
        </p:spPr>
      </p:pic>
      <p:pic>
        <p:nvPicPr>
          <p:cNvPr id="13340" name="Picture 6"/>
          <p:cNvPicPr>
            <a:picLocks noChangeAspect="1" noChangeArrowheads="1"/>
          </p:cNvPicPr>
          <p:nvPr/>
        </p:nvPicPr>
        <p:blipFill>
          <a:blip r:embed="rId9"/>
          <a:srcRect l="7076"/>
          <a:stretch>
            <a:fillRect/>
          </a:stretch>
        </p:blipFill>
        <p:spPr bwMode="auto">
          <a:xfrm>
            <a:off x="18364200" y="6324599"/>
            <a:ext cx="6400800" cy="4333875"/>
          </a:xfrm>
          <a:prstGeom prst="rect">
            <a:avLst/>
          </a:prstGeom>
          <a:noFill/>
          <a:ln w="9525">
            <a:noFill/>
            <a:miter lim="800000"/>
            <a:headEnd/>
            <a:tailEnd/>
          </a:ln>
        </p:spPr>
      </p:pic>
      <p:pic>
        <p:nvPicPr>
          <p:cNvPr id="13341" name="Picture 7"/>
          <p:cNvPicPr>
            <a:picLocks noChangeAspect="1" noChangeArrowheads="1"/>
          </p:cNvPicPr>
          <p:nvPr/>
        </p:nvPicPr>
        <p:blipFill>
          <a:blip r:embed="rId10"/>
          <a:srcRect l="7449"/>
          <a:stretch>
            <a:fillRect/>
          </a:stretch>
        </p:blipFill>
        <p:spPr bwMode="auto">
          <a:xfrm>
            <a:off x="18364200" y="16611599"/>
            <a:ext cx="6400800" cy="4800600"/>
          </a:xfrm>
          <a:prstGeom prst="rect">
            <a:avLst/>
          </a:prstGeom>
          <a:noFill/>
          <a:ln w="9525">
            <a:noFill/>
            <a:miter lim="800000"/>
            <a:headEnd/>
            <a:tailEnd/>
          </a:ln>
        </p:spPr>
      </p:pic>
      <p:pic>
        <p:nvPicPr>
          <p:cNvPr id="13342" name="Picture 8"/>
          <p:cNvPicPr>
            <a:picLocks noChangeAspect="1" noChangeArrowheads="1"/>
          </p:cNvPicPr>
          <p:nvPr/>
        </p:nvPicPr>
        <p:blipFill>
          <a:blip r:embed="rId11"/>
          <a:srcRect l="16386"/>
          <a:stretch>
            <a:fillRect/>
          </a:stretch>
        </p:blipFill>
        <p:spPr bwMode="auto">
          <a:xfrm>
            <a:off x="26898600" y="16535399"/>
            <a:ext cx="7543800" cy="4876800"/>
          </a:xfrm>
          <a:prstGeom prst="rect">
            <a:avLst/>
          </a:prstGeom>
          <a:noFill/>
          <a:ln w="9525">
            <a:noFill/>
            <a:miter lim="800000"/>
            <a:headEnd/>
            <a:tailEnd/>
          </a:ln>
        </p:spPr>
      </p:pic>
      <p:pic>
        <p:nvPicPr>
          <p:cNvPr id="13343" name="Picture 9"/>
          <p:cNvPicPr>
            <a:picLocks noChangeAspect="1" noChangeArrowheads="1"/>
          </p:cNvPicPr>
          <p:nvPr/>
        </p:nvPicPr>
        <p:blipFill>
          <a:blip r:embed="rId12"/>
          <a:srcRect l="14899"/>
          <a:stretch>
            <a:fillRect/>
          </a:stretch>
        </p:blipFill>
        <p:spPr bwMode="auto">
          <a:xfrm>
            <a:off x="26898600" y="6351587"/>
            <a:ext cx="7467600" cy="4316413"/>
          </a:xfrm>
          <a:prstGeom prst="rect">
            <a:avLst/>
          </a:prstGeom>
          <a:noFill/>
          <a:ln w="9525">
            <a:noFill/>
            <a:miter lim="800000"/>
            <a:headEnd/>
            <a:tailEnd/>
          </a:ln>
        </p:spPr>
      </p:pic>
      <p:pic>
        <p:nvPicPr>
          <p:cNvPr id="13344" name="Picture 10"/>
          <p:cNvPicPr>
            <a:picLocks noChangeAspect="1" noChangeArrowheads="1"/>
          </p:cNvPicPr>
          <p:nvPr/>
        </p:nvPicPr>
        <p:blipFill>
          <a:blip r:embed="rId13"/>
          <a:srcRect l="16386"/>
          <a:stretch>
            <a:fillRect/>
          </a:stretch>
        </p:blipFill>
        <p:spPr bwMode="auto">
          <a:xfrm>
            <a:off x="26898600" y="11125199"/>
            <a:ext cx="7467600" cy="4648200"/>
          </a:xfrm>
          <a:prstGeom prst="rect">
            <a:avLst/>
          </a:prstGeom>
          <a:noFill/>
          <a:ln w="9525">
            <a:noFill/>
            <a:miter lim="800000"/>
            <a:headEnd/>
            <a:tailEnd/>
          </a:ln>
        </p:spPr>
      </p:pic>
      <p:pic>
        <p:nvPicPr>
          <p:cNvPr id="13345" name="Picture 12"/>
          <p:cNvPicPr>
            <a:picLocks noChangeAspect="1" noChangeArrowheads="1"/>
          </p:cNvPicPr>
          <p:nvPr/>
        </p:nvPicPr>
        <p:blipFill>
          <a:blip r:embed="rId14"/>
          <a:srcRect t="8696"/>
          <a:stretch>
            <a:fillRect/>
          </a:stretch>
        </p:blipFill>
        <p:spPr bwMode="auto">
          <a:xfrm>
            <a:off x="34823400" y="12573000"/>
            <a:ext cx="4800600" cy="3733799"/>
          </a:xfrm>
          <a:prstGeom prst="rect">
            <a:avLst/>
          </a:prstGeom>
          <a:noFill/>
          <a:ln w="9525">
            <a:noFill/>
            <a:miter lim="800000"/>
            <a:headEnd/>
            <a:tailEnd/>
          </a:ln>
        </p:spPr>
      </p:pic>
      <p:sp>
        <p:nvSpPr>
          <p:cNvPr id="54" name="TextBox 53"/>
          <p:cNvSpPr txBox="1"/>
          <p:nvPr/>
        </p:nvSpPr>
        <p:spPr>
          <a:xfrm>
            <a:off x="39864024" y="22707600"/>
            <a:ext cx="10972800" cy="493776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defTabSz="914400">
              <a:spcBef>
                <a:spcPct val="20000"/>
              </a:spcBef>
              <a:buSzPct val="95000"/>
            </a:pPr>
            <a:r>
              <a:rPr lang="en-US" sz="2800" b="1" u="sng" dirty="0" smtClean="0">
                <a:solidFill>
                  <a:schemeClr val="bg1"/>
                </a:solidFill>
              </a:rPr>
              <a:t>CONCLUSIONS</a:t>
            </a:r>
          </a:p>
          <a:p>
            <a:pPr algn="ctr" defTabSz="914400">
              <a:spcBef>
                <a:spcPct val="20000"/>
              </a:spcBef>
              <a:buSzPct val="95000"/>
            </a:pPr>
            <a:endParaRPr lang="en-US" sz="2800" b="1" u="sng" dirty="0">
              <a:solidFill>
                <a:schemeClr val="bg1"/>
              </a:solidFill>
            </a:endParaRPr>
          </a:p>
          <a:p>
            <a:pPr defTabSz="914400">
              <a:spcBef>
                <a:spcPts val="0"/>
              </a:spcBef>
              <a:buSzPct val="95000"/>
              <a:buFont typeface="Arial" charset="0"/>
              <a:buChar char="•"/>
            </a:pPr>
            <a:r>
              <a:rPr lang="en-US" sz="2600" dirty="0" smtClean="0">
                <a:solidFill>
                  <a:schemeClr val="bg1"/>
                </a:solidFill>
              </a:rPr>
              <a:t>There </a:t>
            </a:r>
            <a:r>
              <a:rPr lang="en-US" sz="2600" dirty="0">
                <a:solidFill>
                  <a:schemeClr val="bg1"/>
                </a:solidFill>
              </a:rPr>
              <a:t>exists a significant amount of clustering for each of the measured enzymes in particular areas of interest.</a:t>
            </a:r>
          </a:p>
          <a:p>
            <a:pPr defTabSz="914400">
              <a:spcBef>
                <a:spcPct val="20000"/>
              </a:spcBef>
              <a:buSzPct val="95000"/>
              <a:buFont typeface="Arial" charset="0"/>
              <a:buChar char="•"/>
            </a:pPr>
            <a:endParaRPr lang="en-US" sz="2600" dirty="0">
              <a:solidFill>
                <a:schemeClr val="bg1"/>
              </a:solidFill>
            </a:endParaRPr>
          </a:p>
          <a:p>
            <a:pPr defTabSz="914400">
              <a:spcBef>
                <a:spcPct val="20000"/>
              </a:spcBef>
              <a:buSzPct val="95000"/>
              <a:buFont typeface="Arial" charset="0"/>
              <a:buChar char="•"/>
            </a:pPr>
            <a:r>
              <a:rPr lang="en-US" sz="2600" dirty="0">
                <a:solidFill>
                  <a:schemeClr val="bg1"/>
                </a:solidFill>
              </a:rPr>
              <a:t>Information on patterns of spatial structure </a:t>
            </a:r>
            <a:r>
              <a:rPr lang="en-US" sz="2600" dirty="0" smtClean="0">
                <a:solidFill>
                  <a:schemeClr val="bg1"/>
                </a:solidFill>
              </a:rPr>
              <a:t>allowed </a:t>
            </a:r>
            <a:r>
              <a:rPr lang="en-US" sz="2600" dirty="0">
                <a:solidFill>
                  <a:schemeClr val="bg1"/>
                </a:solidFill>
              </a:rPr>
              <a:t>for the interpretation of results in relation to the landscape structure that could not be provided by conventional statistical analysis.</a:t>
            </a:r>
          </a:p>
          <a:p>
            <a:pPr defTabSz="914400">
              <a:spcBef>
                <a:spcPct val="20000"/>
              </a:spcBef>
              <a:buSzPct val="95000"/>
              <a:buFont typeface="Arial" charset="0"/>
              <a:buChar char="•"/>
            </a:pPr>
            <a:endParaRPr lang="en-US" sz="2600" dirty="0">
              <a:solidFill>
                <a:schemeClr val="bg1"/>
              </a:solidFill>
            </a:endParaRPr>
          </a:p>
          <a:p>
            <a:pPr defTabSz="914400">
              <a:spcBef>
                <a:spcPct val="20000"/>
              </a:spcBef>
              <a:buSzPct val="95000"/>
              <a:buFont typeface="Arial" charset="0"/>
              <a:buChar char="•"/>
            </a:pPr>
            <a:r>
              <a:rPr lang="en-US" sz="2600" dirty="0">
                <a:solidFill>
                  <a:schemeClr val="bg1"/>
                </a:solidFill>
              </a:rPr>
              <a:t>Qualitatively and quantitatively, interpolated surfaces for enzymes seem to coincide with land use.</a:t>
            </a:r>
          </a:p>
          <a:p>
            <a:pPr defTabSz="914400">
              <a:buFont typeface="Arial" charset="0"/>
              <a:buChar char="•"/>
            </a:pPr>
            <a:endParaRPr lang="en-US" sz="2800" dirty="0">
              <a:solidFill>
                <a:srgbClr val="000000"/>
              </a:solidFill>
            </a:endParaRPr>
          </a:p>
        </p:txBody>
      </p:sp>
      <p:sp>
        <p:nvSpPr>
          <p:cNvPr id="13350" name="TextBox 54"/>
          <p:cNvSpPr txBox="1">
            <a:spLocks noChangeArrowheads="1"/>
          </p:cNvSpPr>
          <p:nvPr/>
        </p:nvSpPr>
        <p:spPr bwMode="auto">
          <a:xfrm>
            <a:off x="16687800" y="22289869"/>
            <a:ext cx="7315200" cy="369332"/>
          </a:xfrm>
          <a:prstGeom prst="rect">
            <a:avLst/>
          </a:prstGeom>
          <a:noFill/>
          <a:ln w="9525">
            <a:noFill/>
            <a:miter lim="800000"/>
            <a:headEnd/>
            <a:tailEnd/>
          </a:ln>
        </p:spPr>
        <p:txBody>
          <a:bodyPr wrap="square">
            <a:spAutoFit/>
          </a:bodyPr>
          <a:lstStyle/>
          <a:p>
            <a:r>
              <a:rPr lang="en-US" sz="1800" b="1" dirty="0">
                <a:solidFill>
                  <a:schemeClr val="bg1"/>
                </a:solidFill>
                <a:latin typeface="Constantia" pitchFamily="18" charset="0"/>
              </a:rPr>
              <a:t>Table </a:t>
            </a:r>
            <a:r>
              <a:rPr lang="en-US" sz="1800" b="1" dirty="0" smtClean="0">
                <a:solidFill>
                  <a:schemeClr val="bg1"/>
                </a:solidFill>
                <a:latin typeface="Constantia" pitchFamily="18" charset="0"/>
              </a:rPr>
              <a:t>1.  </a:t>
            </a:r>
            <a:r>
              <a:rPr lang="en-US" sz="1800" dirty="0">
                <a:solidFill>
                  <a:schemeClr val="bg1"/>
                </a:solidFill>
                <a:latin typeface="Constantia" pitchFamily="18" charset="0"/>
              </a:rPr>
              <a:t>Isotropic models fitted to </a:t>
            </a:r>
            <a:r>
              <a:rPr lang="en-US" sz="1800" dirty="0" err="1">
                <a:solidFill>
                  <a:schemeClr val="bg1"/>
                </a:solidFill>
                <a:latin typeface="Constantia" pitchFamily="18" charset="0"/>
              </a:rPr>
              <a:t>variograms</a:t>
            </a:r>
            <a:r>
              <a:rPr lang="en-US" sz="1800" dirty="0">
                <a:solidFill>
                  <a:schemeClr val="bg1"/>
                </a:solidFill>
                <a:latin typeface="Constantia" pitchFamily="18" charset="0"/>
              </a:rPr>
              <a:t> for APA, ACP, and PD</a:t>
            </a:r>
            <a:r>
              <a:rPr lang="en-US" sz="1400" dirty="0">
                <a:solidFill>
                  <a:schemeClr val="bg1"/>
                </a:solidFill>
                <a:latin typeface="Constantia" pitchFamily="18" charset="0"/>
              </a:rPr>
              <a:t>.</a:t>
            </a:r>
          </a:p>
        </p:txBody>
      </p:sp>
      <p:sp>
        <p:nvSpPr>
          <p:cNvPr id="13351" name="TextBox 55"/>
          <p:cNvSpPr txBox="1">
            <a:spLocks noChangeArrowheads="1"/>
          </p:cNvSpPr>
          <p:nvPr/>
        </p:nvSpPr>
        <p:spPr bwMode="auto">
          <a:xfrm>
            <a:off x="27432000" y="22289868"/>
            <a:ext cx="6934200" cy="369332"/>
          </a:xfrm>
          <a:prstGeom prst="rect">
            <a:avLst/>
          </a:prstGeom>
          <a:noFill/>
          <a:ln w="9525">
            <a:noFill/>
            <a:miter lim="800000"/>
            <a:headEnd/>
            <a:tailEnd/>
          </a:ln>
        </p:spPr>
        <p:txBody>
          <a:bodyPr wrap="square">
            <a:spAutoFit/>
          </a:bodyPr>
          <a:lstStyle/>
          <a:p>
            <a:r>
              <a:rPr lang="en-US" sz="1800" b="1" dirty="0">
                <a:solidFill>
                  <a:schemeClr val="bg1"/>
                </a:solidFill>
                <a:latin typeface="Constantia" pitchFamily="18" charset="0"/>
              </a:rPr>
              <a:t>Table </a:t>
            </a:r>
            <a:r>
              <a:rPr lang="en-US" sz="1800" b="1" dirty="0" smtClean="0">
                <a:solidFill>
                  <a:schemeClr val="bg1"/>
                </a:solidFill>
                <a:latin typeface="Constantia" pitchFamily="18" charset="0"/>
              </a:rPr>
              <a:t>3.  </a:t>
            </a:r>
            <a:r>
              <a:rPr lang="en-US" sz="1800" dirty="0">
                <a:solidFill>
                  <a:schemeClr val="bg1"/>
                </a:solidFill>
                <a:latin typeface="Constantia" pitchFamily="18" charset="0"/>
              </a:rPr>
              <a:t>Isotropic models fitted to </a:t>
            </a:r>
            <a:r>
              <a:rPr lang="en-US" sz="1800" dirty="0" err="1">
                <a:solidFill>
                  <a:schemeClr val="bg1"/>
                </a:solidFill>
                <a:latin typeface="Constantia" pitchFamily="18" charset="0"/>
              </a:rPr>
              <a:t>variograms</a:t>
            </a:r>
            <a:r>
              <a:rPr lang="en-US" sz="1800" dirty="0">
                <a:solidFill>
                  <a:schemeClr val="bg1"/>
                </a:solidFill>
                <a:latin typeface="Constantia" pitchFamily="18" charset="0"/>
              </a:rPr>
              <a:t> for APA, ACP, and PD.</a:t>
            </a:r>
          </a:p>
        </p:txBody>
      </p:sp>
      <p:sp>
        <p:nvSpPr>
          <p:cNvPr id="13354" name="TextBox 58"/>
          <p:cNvSpPr txBox="1">
            <a:spLocks noChangeArrowheads="1"/>
          </p:cNvSpPr>
          <p:nvPr/>
        </p:nvSpPr>
        <p:spPr bwMode="auto">
          <a:xfrm>
            <a:off x="26517600" y="5715000"/>
            <a:ext cx="8610600" cy="646331"/>
          </a:xfrm>
          <a:prstGeom prst="rect">
            <a:avLst/>
          </a:prstGeom>
          <a:noFill/>
          <a:ln w="9525">
            <a:noFill/>
            <a:miter lim="800000"/>
            <a:headEnd/>
            <a:tailEnd/>
          </a:ln>
        </p:spPr>
        <p:txBody>
          <a:bodyPr>
            <a:spAutoFit/>
          </a:bodyPr>
          <a:lstStyle/>
          <a:p>
            <a:r>
              <a:rPr lang="en-US" sz="1800" b="1" dirty="0">
                <a:solidFill>
                  <a:schemeClr val="bg1"/>
                </a:solidFill>
                <a:latin typeface="Constantia" pitchFamily="18" charset="0"/>
              </a:rPr>
              <a:t>Figure 8. </a:t>
            </a:r>
            <a:r>
              <a:rPr lang="en-US" sz="1800" dirty="0">
                <a:solidFill>
                  <a:schemeClr val="bg1"/>
                </a:solidFill>
                <a:latin typeface="Constantia" pitchFamily="18" charset="0"/>
              </a:rPr>
              <a:t>Block-</a:t>
            </a:r>
            <a:r>
              <a:rPr lang="en-US" sz="1800" dirty="0" err="1">
                <a:solidFill>
                  <a:schemeClr val="bg1"/>
                </a:solidFill>
                <a:latin typeface="Constantia" pitchFamily="18" charset="0"/>
              </a:rPr>
              <a:t>kriged</a:t>
            </a:r>
            <a:r>
              <a:rPr lang="en-US" sz="1800" dirty="0">
                <a:solidFill>
                  <a:schemeClr val="bg1"/>
                </a:solidFill>
                <a:latin typeface="Constantia" pitchFamily="18" charset="0"/>
              </a:rPr>
              <a:t> map for A, alkaline </a:t>
            </a:r>
            <a:r>
              <a:rPr lang="en-US" sz="1800" dirty="0" err="1">
                <a:solidFill>
                  <a:schemeClr val="bg1"/>
                </a:solidFill>
                <a:latin typeface="Constantia" pitchFamily="18" charset="0"/>
              </a:rPr>
              <a:t>phosphatase</a:t>
            </a:r>
            <a:r>
              <a:rPr lang="en-US" sz="1800" dirty="0">
                <a:solidFill>
                  <a:schemeClr val="bg1"/>
                </a:solidFill>
                <a:latin typeface="Constantia" pitchFamily="18" charset="0"/>
              </a:rPr>
              <a:t> activity (APA); B, acid </a:t>
            </a:r>
            <a:r>
              <a:rPr lang="en-US" sz="1800" dirty="0" err="1">
                <a:solidFill>
                  <a:schemeClr val="bg1"/>
                </a:solidFill>
                <a:latin typeface="Constantia" pitchFamily="18" charset="0"/>
              </a:rPr>
              <a:t>phosphatase</a:t>
            </a:r>
            <a:r>
              <a:rPr lang="en-US" sz="1800" dirty="0">
                <a:solidFill>
                  <a:schemeClr val="bg1"/>
                </a:solidFill>
                <a:latin typeface="Constantia" pitchFamily="18" charset="0"/>
              </a:rPr>
              <a:t> activity (ACP); C, </a:t>
            </a:r>
            <a:r>
              <a:rPr lang="en-US" sz="1800" dirty="0" err="1">
                <a:solidFill>
                  <a:schemeClr val="bg1"/>
                </a:solidFill>
                <a:latin typeface="Constantia" pitchFamily="18" charset="0"/>
              </a:rPr>
              <a:t>phosphodiesterase</a:t>
            </a:r>
            <a:r>
              <a:rPr lang="en-US" sz="1800" dirty="0">
                <a:solidFill>
                  <a:schemeClr val="bg1"/>
                </a:solidFill>
                <a:latin typeface="Constantia" pitchFamily="18" charset="0"/>
              </a:rPr>
              <a:t> activity (PD).</a:t>
            </a:r>
          </a:p>
        </p:txBody>
      </p:sp>
      <p:sp>
        <p:nvSpPr>
          <p:cNvPr id="13355" name="TextBox 59"/>
          <p:cNvSpPr txBox="1">
            <a:spLocks noChangeArrowheads="1"/>
          </p:cNvSpPr>
          <p:nvPr/>
        </p:nvSpPr>
        <p:spPr bwMode="auto">
          <a:xfrm>
            <a:off x="17373600" y="5714999"/>
            <a:ext cx="8001000" cy="646331"/>
          </a:xfrm>
          <a:prstGeom prst="rect">
            <a:avLst/>
          </a:prstGeom>
          <a:noFill/>
          <a:ln w="9525">
            <a:noFill/>
            <a:miter lim="800000"/>
            <a:headEnd/>
            <a:tailEnd/>
          </a:ln>
        </p:spPr>
        <p:txBody>
          <a:bodyPr wrap="square">
            <a:spAutoFit/>
          </a:bodyPr>
          <a:lstStyle/>
          <a:p>
            <a:r>
              <a:rPr lang="en-US" sz="1800" b="1" dirty="0">
                <a:solidFill>
                  <a:schemeClr val="bg1"/>
                </a:solidFill>
                <a:latin typeface="Constantia" pitchFamily="18" charset="0"/>
              </a:rPr>
              <a:t>Figure 4. </a:t>
            </a:r>
            <a:r>
              <a:rPr lang="en-US" sz="1800" dirty="0">
                <a:solidFill>
                  <a:schemeClr val="bg1"/>
                </a:solidFill>
                <a:latin typeface="Constantia" pitchFamily="18" charset="0"/>
              </a:rPr>
              <a:t>Block-</a:t>
            </a:r>
            <a:r>
              <a:rPr lang="en-US" sz="1800" dirty="0" err="1">
                <a:solidFill>
                  <a:schemeClr val="bg1"/>
                </a:solidFill>
                <a:latin typeface="Constantia" pitchFamily="18" charset="0"/>
              </a:rPr>
              <a:t>kriged</a:t>
            </a:r>
            <a:r>
              <a:rPr lang="en-US" sz="1800" dirty="0">
                <a:solidFill>
                  <a:schemeClr val="bg1"/>
                </a:solidFill>
                <a:latin typeface="Constantia" pitchFamily="18" charset="0"/>
              </a:rPr>
              <a:t> map for A, alkaline </a:t>
            </a:r>
            <a:r>
              <a:rPr lang="en-US" sz="1800" dirty="0" err="1">
                <a:solidFill>
                  <a:schemeClr val="bg1"/>
                </a:solidFill>
                <a:latin typeface="Constantia" pitchFamily="18" charset="0"/>
              </a:rPr>
              <a:t>phosphatase</a:t>
            </a:r>
            <a:r>
              <a:rPr lang="en-US" sz="1800" dirty="0">
                <a:solidFill>
                  <a:schemeClr val="bg1"/>
                </a:solidFill>
                <a:latin typeface="Constantia" pitchFamily="18" charset="0"/>
              </a:rPr>
              <a:t> activity (APA); B, acid </a:t>
            </a:r>
            <a:r>
              <a:rPr lang="en-US" sz="1800" dirty="0" err="1">
                <a:solidFill>
                  <a:schemeClr val="bg1"/>
                </a:solidFill>
                <a:latin typeface="Constantia" pitchFamily="18" charset="0"/>
              </a:rPr>
              <a:t>phosphatase</a:t>
            </a:r>
            <a:r>
              <a:rPr lang="en-US" sz="1800" dirty="0">
                <a:solidFill>
                  <a:schemeClr val="bg1"/>
                </a:solidFill>
                <a:latin typeface="Constantia" pitchFamily="18" charset="0"/>
              </a:rPr>
              <a:t> activity (ACP); C, </a:t>
            </a:r>
            <a:r>
              <a:rPr lang="en-US" sz="1800" dirty="0" err="1">
                <a:solidFill>
                  <a:schemeClr val="bg1"/>
                </a:solidFill>
                <a:latin typeface="Constantia" pitchFamily="18" charset="0"/>
              </a:rPr>
              <a:t>phosphodiesterase</a:t>
            </a:r>
            <a:r>
              <a:rPr lang="en-US" sz="1800" dirty="0">
                <a:solidFill>
                  <a:schemeClr val="bg1"/>
                </a:solidFill>
                <a:latin typeface="Constantia" pitchFamily="18" charset="0"/>
              </a:rPr>
              <a:t> activity (PD).</a:t>
            </a:r>
          </a:p>
        </p:txBody>
      </p:sp>
      <p:sp>
        <p:nvSpPr>
          <p:cNvPr id="13356" name="TextBox 60"/>
          <p:cNvSpPr txBox="1">
            <a:spLocks noChangeArrowheads="1"/>
          </p:cNvSpPr>
          <p:nvPr/>
        </p:nvSpPr>
        <p:spPr bwMode="auto">
          <a:xfrm>
            <a:off x="22555200" y="7543800"/>
            <a:ext cx="914400" cy="762000"/>
          </a:xfrm>
          <a:prstGeom prst="rect">
            <a:avLst/>
          </a:prstGeom>
          <a:noFill/>
          <a:ln w="9525">
            <a:noFill/>
            <a:miter lim="800000"/>
            <a:headEnd/>
            <a:tailEnd/>
          </a:ln>
        </p:spPr>
        <p:txBody>
          <a:bodyPr>
            <a:spAutoFit/>
          </a:bodyPr>
          <a:lstStyle/>
          <a:p>
            <a:r>
              <a:rPr lang="en-US" sz="4400" b="1" dirty="0">
                <a:solidFill>
                  <a:schemeClr val="bg1"/>
                </a:solidFill>
                <a:latin typeface="Constantia" pitchFamily="18" charset="0"/>
              </a:rPr>
              <a:t>A</a:t>
            </a:r>
          </a:p>
        </p:txBody>
      </p:sp>
      <p:sp>
        <p:nvSpPr>
          <p:cNvPr id="13357" name="TextBox 61"/>
          <p:cNvSpPr txBox="1">
            <a:spLocks noChangeArrowheads="1"/>
          </p:cNvSpPr>
          <p:nvPr/>
        </p:nvSpPr>
        <p:spPr bwMode="auto">
          <a:xfrm>
            <a:off x="30937200" y="7570786"/>
            <a:ext cx="914400" cy="762000"/>
          </a:xfrm>
          <a:prstGeom prst="rect">
            <a:avLst/>
          </a:prstGeom>
          <a:noFill/>
          <a:ln w="9525">
            <a:noFill/>
            <a:miter lim="800000"/>
            <a:headEnd/>
            <a:tailEnd/>
          </a:ln>
        </p:spPr>
        <p:txBody>
          <a:bodyPr>
            <a:spAutoFit/>
          </a:bodyPr>
          <a:lstStyle/>
          <a:p>
            <a:r>
              <a:rPr lang="en-US" sz="4400" b="1" dirty="0">
                <a:solidFill>
                  <a:schemeClr val="bg1"/>
                </a:solidFill>
                <a:latin typeface="Constantia" pitchFamily="18" charset="0"/>
              </a:rPr>
              <a:t>A</a:t>
            </a:r>
          </a:p>
        </p:txBody>
      </p:sp>
      <p:sp>
        <p:nvSpPr>
          <p:cNvPr id="13358" name="TextBox 62"/>
          <p:cNvSpPr txBox="1">
            <a:spLocks noChangeArrowheads="1"/>
          </p:cNvSpPr>
          <p:nvPr/>
        </p:nvSpPr>
        <p:spPr bwMode="auto">
          <a:xfrm>
            <a:off x="22479000" y="12496799"/>
            <a:ext cx="914400" cy="762000"/>
          </a:xfrm>
          <a:prstGeom prst="rect">
            <a:avLst/>
          </a:prstGeom>
          <a:noFill/>
          <a:ln w="9525">
            <a:noFill/>
            <a:miter lim="800000"/>
            <a:headEnd/>
            <a:tailEnd/>
          </a:ln>
        </p:spPr>
        <p:txBody>
          <a:bodyPr>
            <a:spAutoFit/>
          </a:bodyPr>
          <a:lstStyle/>
          <a:p>
            <a:r>
              <a:rPr lang="en-US" sz="4400" b="1" dirty="0">
                <a:solidFill>
                  <a:schemeClr val="bg1"/>
                </a:solidFill>
                <a:latin typeface="Constantia" pitchFamily="18" charset="0"/>
              </a:rPr>
              <a:t>B</a:t>
            </a:r>
          </a:p>
        </p:txBody>
      </p:sp>
      <p:sp>
        <p:nvSpPr>
          <p:cNvPr id="13359" name="TextBox 63"/>
          <p:cNvSpPr txBox="1">
            <a:spLocks noChangeArrowheads="1"/>
          </p:cNvSpPr>
          <p:nvPr/>
        </p:nvSpPr>
        <p:spPr bwMode="auto">
          <a:xfrm>
            <a:off x="30974489" y="12344399"/>
            <a:ext cx="953311" cy="762000"/>
          </a:xfrm>
          <a:prstGeom prst="rect">
            <a:avLst/>
          </a:prstGeom>
          <a:noFill/>
          <a:ln w="9525">
            <a:noFill/>
            <a:miter lim="800000"/>
            <a:headEnd/>
            <a:tailEnd/>
          </a:ln>
        </p:spPr>
        <p:txBody>
          <a:bodyPr wrap="square">
            <a:spAutoFit/>
          </a:bodyPr>
          <a:lstStyle/>
          <a:p>
            <a:r>
              <a:rPr lang="en-US" sz="4400" b="1" dirty="0">
                <a:solidFill>
                  <a:schemeClr val="bg1"/>
                </a:solidFill>
                <a:latin typeface="Constantia" pitchFamily="18" charset="0"/>
              </a:rPr>
              <a:t>B</a:t>
            </a:r>
          </a:p>
        </p:txBody>
      </p:sp>
      <p:sp>
        <p:nvSpPr>
          <p:cNvPr id="13360" name="TextBox 64"/>
          <p:cNvSpPr txBox="1">
            <a:spLocks noChangeArrowheads="1"/>
          </p:cNvSpPr>
          <p:nvPr/>
        </p:nvSpPr>
        <p:spPr bwMode="auto">
          <a:xfrm>
            <a:off x="22479000" y="17906999"/>
            <a:ext cx="914400" cy="762000"/>
          </a:xfrm>
          <a:prstGeom prst="rect">
            <a:avLst/>
          </a:prstGeom>
          <a:noFill/>
          <a:ln w="9525">
            <a:noFill/>
            <a:miter lim="800000"/>
            <a:headEnd/>
            <a:tailEnd/>
          </a:ln>
        </p:spPr>
        <p:txBody>
          <a:bodyPr>
            <a:spAutoFit/>
          </a:bodyPr>
          <a:lstStyle/>
          <a:p>
            <a:r>
              <a:rPr lang="en-US" sz="4400" b="1" dirty="0">
                <a:solidFill>
                  <a:schemeClr val="bg1"/>
                </a:solidFill>
                <a:latin typeface="Constantia" pitchFamily="18" charset="0"/>
              </a:rPr>
              <a:t>C</a:t>
            </a:r>
          </a:p>
        </p:txBody>
      </p:sp>
      <p:sp>
        <p:nvSpPr>
          <p:cNvPr id="13361" name="TextBox 65"/>
          <p:cNvSpPr txBox="1">
            <a:spLocks noChangeArrowheads="1"/>
          </p:cNvSpPr>
          <p:nvPr/>
        </p:nvSpPr>
        <p:spPr bwMode="auto">
          <a:xfrm>
            <a:off x="31040962" y="17906999"/>
            <a:ext cx="963038" cy="769441"/>
          </a:xfrm>
          <a:prstGeom prst="rect">
            <a:avLst/>
          </a:prstGeom>
          <a:noFill/>
          <a:ln w="9525">
            <a:noFill/>
            <a:miter lim="800000"/>
            <a:headEnd/>
            <a:tailEnd/>
          </a:ln>
        </p:spPr>
        <p:txBody>
          <a:bodyPr wrap="square">
            <a:spAutoFit/>
          </a:bodyPr>
          <a:lstStyle/>
          <a:p>
            <a:r>
              <a:rPr lang="en-US" sz="4400" b="1" dirty="0">
                <a:solidFill>
                  <a:schemeClr val="bg1"/>
                </a:solidFill>
                <a:latin typeface="Constantia" pitchFamily="18" charset="0"/>
              </a:rPr>
              <a:t>C</a:t>
            </a:r>
          </a:p>
        </p:txBody>
      </p:sp>
      <p:sp>
        <p:nvSpPr>
          <p:cNvPr id="13362" name="TextBox 66"/>
          <p:cNvSpPr txBox="1">
            <a:spLocks noChangeArrowheads="1"/>
          </p:cNvSpPr>
          <p:nvPr/>
        </p:nvSpPr>
        <p:spPr bwMode="auto">
          <a:xfrm>
            <a:off x="13106400" y="11049000"/>
            <a:ext cx="4267200" cy="861774"/>
          </a:xfrm>
          <a:prstGeom prst="rect">
            <a:avLst/>
          </a:prstGeom>
          <a:noFill/>
          <a:ln w="9525">
            <a:noFill/>
            <a:miter lim="800000"/>
            <a:headEnd/>
            <a:tailEnd/>
          </a:ln>
        </p:spPr>
        <p:txBody>
          <a:bodyPr wrap="square">
            <a:spAutoFit/>
          </a:bodyPr>
          <a:lstStyle/>
          <a:p>
            <a:r>
              <a:rPr lang="en-US" sz="1800" dirty="0">
                <a:solidFill>
                  <a:schemeClr val="bg1"/>
                </a:solidFill>
                <a:latin typeface="Constantia" pitchFamily="18" charset="0"/>
              </a:rPr>
              <a:t>Figure 1.  A map of the study area and sampling design.  </a:t>
            </a:r>
          </a:p>
          <a:p>
            <a:endParaRPr lang="en-US" sz="1400" dirty="0">
              <a:solidFill>
                <a:schemeClr val="bg1"/>
              </a:solidFill>
              <a:latin typeface="Constantia" pitchFamily="18" charset="0"/>
            </a:endParaRPr>
          </a:p>
        </p:txBody>
      </p:sp>
      <p:sp>
        <p:nvSpPr>
          <p:cNvPr id="13363" name="TextBox 67"/>
          <p:cNvSpPr txBox="1">
            <a:spLocks noChangeArrowheads="1"/>
          </p:cNvSpPr>
          <p:nvPr/>
        </p:nvSpPr>
        <p:spPr bwMode="auto">
          <a:xfrm>
            <a:off x="34975800" y="10793849"/>
            <a:ext cx="4419600" cy="923330"/>
          </a:xfrm>
          <a:prstGeom prst="rect">
            <a:avLst/>
          </a:prstGeom>
          <a:noFill/>
          <a:ln w="9525">
            <a:noFill/>
            <a:miter lim="800000"/>
            <a:headEnd/>
            <a:tailEnd/>
          </a:ln>
        </p:spPr>
        <p:txBody>
          <a:bodyPr wrap="square">
            <a:spAutoFit/>
          </a:bodyPr>
          <a:lstStyle/>
          <a:p>
            <a:r>
              <a:rPr lang="en-US" sz="1800" dirty="0">
                <a:solidFill>
                  <a:schemeClr val="bg1"/>
                </a:solidFill>
                <a:latin typeface="Constantia" pitchFamily="18" charset="0"/>
              </a:rPr>
              <a:t>Figure 5.  A map of the study area and sampling design.  </a:t>
            </a:r>
          </a:p>
          <a:p>
            <a:endParaRPr lang="en-US" sz="1800" dirty="0">
              <a:solidFill>
                <a:schemeClr val="bg1"/>
              </a:solidFill>
              <a:latin typeface="Constantia" pitchFamily="18" charset="0"/>
            </a:endParaRPr>
          </a:p>
        </p:txBody>
      </p:sp>
      <p:sp>
        <p:nvSpPr>
          <p:cNvPr id="13364" name="TextBox 68"/>
          <p:cNvSpPr txBox="1">
            <a:spLocks noChangeArrowheads="1"/>
          </p:cNvSpPr>
          <p:nvPr/>
        </p:nvSpPr>
        <p:spPr bwMode="auto">
          <a:xfrm>
            <a:off x="15316200" y="30861000"/>
            <a:ext cx="8153400" cy="646331"/>
          </a:xfrm>
          <a:prstGeom prst="rect">
            <a:avLst/>
          </a:prstGeom>
          <a:noFill/>
          <a:ln w="9525">
            <a:noFill/>
            <a:miter lim="800000"/>
            <a:headEnd/>
            <a:tailEnd/>
          </a:ln>
        </p:spPr>
        <p:txBody>
          <a:bodyPr wrap="square">
            <a:spAutoFit/>
          </a:bodyPr>
          <a:lstStyle/>
          <a:p>
            <a:r>
              <a:rPr lang="en-US" sz="1800" b="1" dirty="0">
                <a:solidFill>
                  <a:schemeClr val="bg1"/>
                </a:solidFill>
                <a:latin typeface="Constantia" pitchFamily="18" charset="0"/>
              </a:rPr>
              <a:t>Table </a:t>
            </a:r>
            <a:r>
              <a:rPr lang="en-US" sz="1800" b="1" dirty="0" smtClean="0">
                <a:solidFill>
                  <a:schemeClr val="bg1"/>
                </a:solidFill>
                <a:latin typeface="Constantia" pitchFamily="18" charset="0"/>
              </a:rPr>
              <a:t>2. </a:t>
            </a:r>
            <a:r>
              <a:rPr lang="en-US" sz="1800" dirty="0">
                <a:solidFill>
                  <a:schemeClr val="bg1"/>
                </a:solidFill>
                <a:latin typeface="Constantia" pitchFamily="18" charset="0"/>
              </a:rPr>
              <a:t>Correlations (Pearson </a:t>
            </a:r>
            <a:r>
              <a:rPr lang="en-US" sz="1800" i="1" dirty="0">
                <a:solidFill>
                  <a:schemeClr val="bg1"/>
                </a:solidFill>
                <a:latin typeface="Constantia" pitchFamily="18" charset="0"/>
              </a:rPr>
              <a:t>r</a:t>
            </a:r>
            <a:r>
              <a:rPr lang="en-US" sz="1800" dirty="0">
                <a:solidFill>
                  <a:schemeClr val="bg1"/>
                </a:solidFill>
                <a:latin typeface="Constantia" pitchFamily="18" charset="0"/>
              </a:rPr>
              <a:t> value) between some soil properties and enzyme </a:t>
            </a:r>
            <a:r>
              <a:rPr lang="en-US" sz="1800" dirty="0" smtClean="0">
                <a:solidFill>
                  <a:schemeClr val="bg1"/>
                </a:solidFill>
                <a:latin typeface="Constantia" pitchFamily="18" charset="0"/>
              </a:rPr>
              <a:t>activities.</a:t>
            </a:r>
            <a:endParaRPr lang="en-US" sz="1800" dirty="0">
              <a:solidFill>
                <a:schemeClr val="bg1"/>
              </a:solidFill>
              <a:latin typeface="Constantia" pitchFamily="18" charset="0"/>
            </a:endParaRPr>
          </a:p>
        </p:txBody>
      </p:sp>
      <p:sp>
        <p:nvSpPr>
          <p:cNvPr id="13365" name="TextBox 69"/>
          <p:cNvSpPr txBox="1">
            <a:spLocks noChangeArrowheads="1"/>
          </p:cNvSpPr>
          <p:nvPr/>
        </p:nvSpPr>
        <p:spPr bwMode="auto">
          <a:xfrm>
            <a:off x="28422600" y="30937200"/>
            <a:ext cx="8305800" cy="646331"/>
          </a:xfrm>
          <a:prstGeom prst="rect">
            <a:avLst/>
          </a:prstGeom>
          <a:noFill/>
          <a:ln w="9525">
            <a:noFill/>
            <a:miter lim="800000"/>
            <a:headEnd/>
            <a:tailEnd/>
          </a:ln>
        </p:spPr>
        <p:txBody>
          <a:bodyPr wrap="square">
            <a:spAutoFit/>
          </a:bodyPr>
          <a:lstStyle/>
          <a:p>
            <a:r>
              <a:rPr lang="en-US" sz="1800" b="1" dirty="0">
                <a:solidFill>
                  <a:schemeClr val="bg1"/>
                </a:solidFill>
                <a:latin typeface="Constantia" pitchFamily="18" charset="0"/>
              </a:rPr>
              <a:t>Table 4. </a:t>
            </a:r>
            <a:r>
              <a:rPr lang="en-US" sz="1800" dirty="0">
                <a:solidFill>
                  <a:schemeClr val="bg1"/>
                </a:solidFill>
                <a:latin typeface="Constantia" pitchFamily="18" charset="0"/>
              </a:rPr>
              <a:t>Correlations (Pearson </a:t>
            </a:r>
            <a:r>
              <a:rPr lang="en-US" sz="1800" i="1" dirty="0">
                <a:solidFill>
                  <a:schemeClr val="bg1"/>
                </a:solidFill>
                <a:latin typeface="Constantia" pitchFamily="18" charset="0"/>
              </a:rPr>
              <a:t>r</a:t>
            </a:r>
            <a:r>
              <a:rPr lang="en-US" sz="1800" dirty="0">
                <a:solidFill>
                  <a:schemeClr val="bg1"/>
                </a:solidFill>
                <a:latin typeface="Constantia" pitchFamily="18" charset="0"/>
              </a:rPr>
              <a:t> value) between some soil properties and enzyme </a:t>
            </a:r>
            <a:r>
              <a:rPr lang="en-US" sz="1800" dirty="0" smtClean="0">
                <a:solidFill>
                  <a:schemeClr val="bg1"/>
                </a:solidFill>
                <a:latin typeface="Constantia" pitchFamily="18" charset="0"/>
              </a:rPr>
              <a:t>activities.</a:t>
            </a:r>
            <a:endParaRPr lang="en-US" sz="1800" dirty="0">
              <a:solidFill>
                <a:schemeClr val="bg1"/>
              </a:solidFill>
              <a:latin typeface="Constantia" pitchFamily="18" charset="0"/>
            </a:endParaRPr>
          </a:p>
        </p:txBody>
      </p:sp>
      <p:sp>
        <p:nvSpPr>
          <p:cNvPr id="13368" name="TextBox 72"/>
          <p:cNvSpPr txBox="1">
            <a:spLocks noChangeArrowheads="1"/>
          </p:cNvSpPr>
          <p:nvPr/>
        </p:nvSpPr>
        <p:spPr bwMode="auto">
          <a:xfrm>
            <a:off x="12877800" y="12115800"/>
            <a:ext cx="5029200" cy="646331"/>
          </a:xfrm>
          <a:prstGeom prst="rect">
            <a:avLst/>
          </a:prstGeom>
          <a:noFill/>
          <a:ln w="9525">
            <a:noFill/>
            <a:miter lim="800000"/>
            <a:headEnd/>
            <a:tailEnd/>
          </a:ln>
        </p:spPr>
        <p:txBody>
          <a:bodyPr wrap="square">
            <a:spAutoFit/>
          </a:bodyPr>
          <a:lstStyle/>
          <a:p>
            <a:r>
              <a:rPr lang="en-US" sz="1800" b="1" dirty="0">
                <a:solidFill>
                  <a:schemeClr val="bg1"/>
                </a:solidFill>
                <a:latin typeface="Constantia" pitchFamily="18" charset="0"/>
              </a:rPr>
              <a:t>Figure 2</a:t>
            </a:r>
            <a:r>
              <a:rPr lang="en-US" sz="1800" dirty="0">
                <a:solidFill>
                  <a:schemeClr val="bg1"/>
                </a:solidFill>
                <a:latin typeface="Constantia" pitchFamily="18" charset="0"/>
              </a:rPr>
              <a:t>.  Distribution of pH values amongst sampled strata</a:t>
            </a:r>
            <a:r>
              <a:rPr lang="en-US" sz="1400" dirty="0">
                <a:solidFill>
                  <a:schemeClr val="bg1"/>
                </a:solidFill>
                <a:latin typeface="Constantia" pitchFamily="18" charset="0"/>
              </a:rPr>
              <a:t>.</a:t>
            </a:r>
          </a:p>
        </p:txBody>
      </p:sp>
      <p:sp>
        <p:nvSpPr>
          <p:cNvPr id="13369" name="TextBox 73"/>
          <p:cNvSpPr txBox="1">
            <a:spLocks noChangeArrowheads="1"/>
          </p:cNvSpPr>
          <p:nvPr/>
        </p:nvSpPr>
        <p:spPr bwMode="auto">
          <a:xfrm rot="10800000" flipV="1">
            <a:off x="34823400" y="11963400"/>
            <a:ext cx="4876800" cy="646331"/>
          </a:xfrm>
          <a:prstGeom prst="rect">
            <a:avLst/>
          </a:prstGeom>
          <a:noFill/>
          <a:ln w="9525">
            <a:noFill/>
            <a:miter lim="800000"/>
            <a:headEnd/>
            <a:tailEnd/>
          </a:ln>
        </p:spPr>
        <p:txBody>
          <a:bodyPr wrap="square">
            <a:spAutoFit/>
          </a:bodyPr>
          <a:lstStyle/>
          <a:p>
            <a:r>
              <a:rPr lang="en-US" sz="1800" b="1" dirty="0">
                <a:solidFill>
                  <a:schemeClr val="bg1"/>
                </a:solidFill>
                <a:latin typeface="Constantia" pitchFamily="18" charset="0"/>
              </a:rPr>
              <a:t>Figure 6</a:t>
            </a:r>
            <a:r>
              <a:rPr lang="en-US" sz="1800" dirty="0">
                <a:solidFill>
                  <a:schemeClr val="bg1"/>
                </a:solidFill>
                <a:latin typeface="Constantia" pitchFamily="18" charset="0"/>
              </a:rPr>
              <a:t>.  Distribution of pH values amongst sampled strata.</a:t>
            </a:r>
          </a:p>
        </p:txBody>
      </p:sp>
      <p:sp>
        <p:nvSpPr>
          <p:cNvPr id="13370" name="TextBox 74"/>
          <p:cNvSpPr txBox="1">
            <a:spLocks noChangeArrowheads="1"/>
          </p:cNvSpPr>
          <p:nvPr/>
        </p:nvSpPr>
        <p:spPr bwMode="auto">
          <a:xfrm>
            <a:off x="34747200" y="16764000"/>
            <a:ext cx="5257800" cy="646331"/>
          </a:xfrm>
          <a:prstGeom prst="rect">
            <a:avLst/>
          </a:prstGeom>
          <a:noFill/>
          <a:ln w="9525">
            <a:noFill/>
            <a:miter lim="800000"/>
            <a:headEnd/>
            <a:tailEnd/>
          </a:ln>
        </p:spPr>
        <p:txBody>
          <a:bodyPr wrap="square">
            <a:spAutoFit/>
          </a:bodyPr>
          <a:lstStyle/>
          <a:p>
            <a:r>
              <a:rPr lang="en-US" sz="1800" b="1" dirty="0">
                <a:solidFill>
                  <a:schemeClr val="bg1"/>
                </a:solidFill>
                <a:latin typeface="Constantia" pitchFamily="18" charset="0"/>
              </a:rPr>
              <a:t>Figure 7</a:t>
            </a:r>
            <a:r>
              <a:rPr lang="en-US" sz="1800" dirty="0">
                <a:solidFill>
                  <a:schemeClr val="bg1"/>
                </a:solidFill>
                <a:latin typeface="Constantia" pitchFamily="18" charset="0"/>
              </a:rPr>
              <a:t>.  Distribution of enzyme activity across sampled strata</a:t>
            </a:r>
            <a:r>
              <a:rPr lang="en-US" sz="1400" dirty="0">
                <a:solidFill>
                  <a:schemeClr val="bg1"/>
                </a:solidFill>
                <a:latin typeface="Constantia" pitchFamily="18" charset="0"/>
              </a:rPr>
              <a:t>.</a:t>
            </a:r>
          </a:p>
        </p:txBody>
      </p:sp>
      <p:sp>
        <p:nvSpPr>
          <p:cNvPr id="13371" name="TextBox 75"/>
          <p:cNvSpPr txBox="1">
            <a:spLocks noChangeArrowheads="1"/>
          </p:cNvSpPr>
          <p:nvPr/>
        </p:nvSpPr>
        <p:spPr bwMode="auto">
          <a:xfrm>
            <a:off x="12877800" y="16916400"/>
            <a:ext cx="5486400" cy="646331"/>
          </a:xfrm>
          <a:prstGeom prst="rect">
            <a:avLst/>
          </a:prstGeom>
          <a:noFill/>
          <a:ln w="9525">
            <a:noFill/>
            <a:miter lim="800000"/>
            <a:headEnd/>
            <a:tailEnd/>
          </a:ln>
        </p:spPr>
        <p:txBody>
          <a:bodyPr wrap="square">
            <a:spAutoFit/>
          </a:bodyPr>
          <a:lstStyle/>
          <a:p>
            <a:r>
              <a:rPr lang="en-US" sz="1800" b="1" dirty="0">
                <a:solidFill>
                  <a:schemeClr val="bg1"/>
                </a:solidFill>
                <a:latin typeface="Constantia" pitchFamily="18" charset="0"/>
              </a:rPr>
              <a:t>Figure 3</a:t>
            </a:r>
            <a:r>
              <a:rPr lang="en-US" sz="1800" dirty="0">
                <a:solidFill>
                  <a:schemeClr val="bg1"/>
                </a:solidFill>
                <a:latin typeface="Constantia" pitchFamily="18" charset="0"/>
              </a:rPr>
              <a:t>.  Distribution of enzyme activity across sampled strata.</a:t>
            </a:r>
          </a:p>
        </p:txBody>
      </p:sp>
      <p:sp>
        <p:nvSpPr>
          <p:cNvPr id="13372" name="TextBox 76"/>
          <p:cNvSpPr txBox="1">
            <a:spLocks noChangeArrowheads="1"/>
          </p:cNvSpPr>
          <p:nvPr/>
        </p:nvSpPr>
        <p:spPr bwMode="auto">
          <a:xfrm>
            <a:off x="13792200" y="25947469"/>
            <a:ext cx="11582400" cy="646331"/>
          </a:xfrm>
          <a:prstGeom prst="rect">
            <a:avLst/>
          </a:prstGeom>
          <a:noFill/>
          <a:ln w="9525">
            <a:noFill/>
            <a:miter lim="800000"/>
            <a:headEnd/>
            <a:tailEnd/>
          </a:ln>
        </p:spPr>
        <p:txBody>
          <a:bodyPr wrap="square">
            <a:spAutoFit/>
          </a:bodyPr>
          <a:lstStyle/>
          <a:p>
            <a:r>
              <a:rPr lang="en-US" sz="1800" dirty="0">
                <a:solidFill>
                  <a:schemeClr val="bg1"/>
                </a:solidFill>
                <a:latin typeface="Constantia" pitchFamily="18" charset="0"/>
              </a:rPr>
              <a:t>SD, spatial </a:t>
            </a:r>
            <a:r>
              <a:rPr lang="en-US" sz="1800" dirty="0" smtClean="0">
                <a:solidFill>
                  <a:schemeClr val="bg1"/>
                </a:solidFill>
                <a:latin typeface="Constantia" pitchFamily="18" charset="0"/>
              </a:rPr>
              <a:t>dependence: </a:t>
            </a:r>
            <a:r>
              <a:rPr lang="en-US" sz="1800" dirty="0">
                <a:solidFill>
                  <a:schemeClr val="bg1"/>
                </a:solidFill>
                <a:latin typeface="Constantia" pitchFamily="18" charset="0"/>
              </a:rPr>
              <a:t>M, moderate; S, </a:t>
            </a:r>
            <a:r>
              <a:rPr lang="en-US" sz="1800" dirty="0" smtClean="0">
                <a:solidFill>
                  <a:schemeClr val="bg1"/>
                </a:solidFill>
                <a:latin typeface="Constantia" pitchFamily="18" charset="0"/>
              </a:rPr>
              <a:t>strong.  Model: </a:t>
            </a:r>
            <a:r>
              <a:rPr lang="en-US" sz="1800" dirty="0">
                <a:solidFill>
                  <a:schemeClr val="bg1"/>
                </a:solidFill>
                <a:latin typeface="Constantia" pitchFamily="18" charset="0"/>
              </a:rPr>
              <a:t>S, spherical; E, </a:t>
            </a:r>
            <a:r>
              <a:rPr lang="en-US" sz="1800" dirty="0" smtClean="0">
                <a:solidFill>
                  <a:schemeClr val="bg1"/>
                </a:solidFill>
                <a:latin typeface="Constantia" pitchFamily="18" charset="0"/>
              </a:rPr>
              <a:t>exponential.  PSV</a:t>
            </a:r>
            <a:r>
              <a:rPr lang="en-US" sz="1800" dirty="0">
                <a:solidFill>
                  <a:schemeClr val="bg1"/>
                </a:solidFill>
                <a:latin typeface="Constantia" pitchFamily="18" charset="0"/>
              </a:rPr>
              <a:t>, proportion of structural variance</a:t>
            </a:r>
          </a:p>
        </p:txBody>
      </p:sp>
      <p:sp>
        <p:nvSpPr>
          <p:cNvPr id="13373" name="TextBox 77"/>
          <p:cNvSpPr txBox="1">
            <a:spLocks noChangeArrowheads="1"/>
          </p:cNvSpPr>
          <p:nvPr/>
        </p:nvSpPr>
        <p:spPr bwMode="auto">
          <a:xfrm>
            <a:off x="26060400" y="25947468"/>
            <a:ext cx="12420600" cy="646332"/>
          </a:xfrm>
          <a:prstGeom prst="rect">
            <a:avLst/>
          </a:prstGeom>
          <a:noFill/>
          <a:ln w="9525">
            <a:noFill/>
            <a:miter lim="800000"/>
            <a:headEnd/>
            <a:tailEnd/>
          </a:ln>
        </p:spPr>
        <p:txBody>
          <a:bodyPr wrap="square">
            <a:spAutoFit/>
          </a:bodyPr>
          <a:lstStyle/>
          <a:p>
            <a:r>
              <a:rPr lang="en-US" sz="1800" dirty="0">
                <a:solidFill>
                  <a:schemeClr val="bg1"/>
                </a:solidFill>
                <a:latin typeface="Constantia" pitchFamily="18" charset="0"/>
              </a:rPr>
              <a:t>SD, spatial dependence; W, weak; M, moderate; S, </a:t>
            </a:r>
            <a:r>
              <a:rPr lang="en-US" sz="1800" dirty="0" smtClean="0">
                <a:solidFill>
                  <a:schemeClr val="bg1"/>
                </a:solidFill>
                <a:latin typeface="Constantia" pitchFamily="18" charset="0"/>
              </a:rPr>
              <a:t>strong.  Model- </a:t>
            </a:r>
            <a:r>
              <a:rPr lang="en-US" sz="1800" dirty="0">
                <a:solidFill>
                  <a:schemeClr val="bg1"/>
                </a:solidFill>
                <a:latin typeface="Constantia" pitchFamily="18" charset="0"/>
              </a:rPr>
              <a:t>S, spherical; </a:t>
            </a:r>
            <a:r>
              <a:rPr lang="en-US" sz="1800" dirty="0" smtClean="0">
                <a:solidFill>
                  <a:schemeClr val="bg1"/>
                </a:solidFill>
                <a:latin typeface="Constantia" pitchFamily="18" charset="0"/>
              </a:rPr>
              <a:t>L, linear; G, Gaussian.  PSV</a:t>
            </a:r>
            <a:r>
              <a:rPr lang="en-US" sz="1800" dirty="0">
                <a:solidFill>
                  <a:schemeClr val="bg1"/>
                </a:solidFill>
                <a:latin typeface="Constantia" pitchFamily="18" charset="0"/>
              </a:rPr>
              <a:t>, proportion of structural variance</a:t>
            </a:r>
          </a:p>
        </p:txBody>
      </p:sp>
      <p:sp>
        <p:nvSpPr>
          <p:cNvPr id="13375" name="TextBox 79"/>
          <p:cNvSpPr txBox="1">
            <a:spLocks noChangeArrowheads="1"/>
          </p:cNvSpPr>
          <p:nvPr/>
        </p:nvSpPr>
        <p:spPr bwMode="auto">
          <a:xfrm>
            <a:off x="34823400" y="21412200"/>
            <a:ext cx="5105400" cy="923330"/>
          </a:xfrm>
          <a:prstGeom prst="rect">
            <a:avLst/>
          </a:prstGeom>
          <a:noFill/>
          <a:ln w="9525">
            <a:noFill/>
            <a:miter lim="800000"/>
            <a:headEnd/>
            <a:tailEnd/>
          </a:ln>
        </p:spPr>
        <p:txBody>
          <a:bodyPr wrap="square">
            <a:spAutoFit/>
          </a:bodyPr>
          <a:lstStyle/>
          <a:p>
            <a:r>
              <a:rPr lang="en-US" sz="1800" dirty="0" smtClean="0">
                <a:solidFill>
                  <a:schemeClr val="bg1"/>
                </a:solidFill>
                <a:latin typeface="+mn-lt"/>
              </a:rPr>
              <a:t>Differences between means are significant at the 0.05 level. </a:t>
            </a:r>
          </a:p>
          <a:p>
            <a:r>
              <a:rPr lang="en-US" sz="1800" dirty="0" smtClean="0">
                <a:solidFill>
                  <a:schemeClr val="bg1"/>
                </a:solidFill>
                <a:latin typeface="+mn-lt"/>
              </a:rPr>
              <a:t>-PNP</a:t>
            </a:r>
            <a:r>
              <a:rPr lang="en-US" sz="1800" dirty="0">
                <a:solidFill>
                  <a:schemeClr val="bg1"/>
                </a:solidFill>
                <a:latin typeface="+mn-lt"/>
              </a:rPr>
              <a:t>, p-nitrophenol.</a:t>
            </a:r>
            <a:endParaRPr lang="en-US" sz="1800" dirty="0">
              <a:solidFill>
                <a:schemeClr val="bg1"/>
              </a:solidFill>
              <a:latin typeface="+mn-lt"/>
              <a:cs typeface="Times New Roman" pitchFamily="18" charset="0"/>
            </a:endParaRPr>
          </a:p>
        </p:txBody>
      </p:sp>
      <p:pic>
        <p:nvPicPr>
          <p:cNvPr id="13376" name="Picture 2"/>
          <p:cNvPicPr>
            <a:picLocks noChangeAspect="1" noChangeArrowheads="1"/>
          </p:cNvPicPr>
          <p:nvPr/>
        </p:nvPicPr>
        <p:blipFill>
          <a:blip r:embed="rId15"/>
          <a:srcRect b="11194"/>
          <a:stretch>
            <a:fillRect/>
          </a:stretch>
        </p:blipFill>
        <p:spPr bwMode="auto">
          <a:xfrm>
            <a:off x="12930554" y="17525999"/>
            <a:ext cx="4976446" cy="4038600"/>
          </a:xfrm>
          <a:prstGeom prst="rect">
            <a:avLst/>
          </a:prstGeom>
          <a:noFill/>
          <a:ln w="9525">
            <a:noFill/>
            <a:miter lim="800000"/>
            <a:headEnd/>
            <a:tailEnd/>
          </a:ln>
        </p:spPr>
      </p:pic>
      <p:sp>
        <p:nvSpPr>
          <p:cNvPr id="81" name="TextBox 80"/>
          <p:cNvSpPr txBox="1"/>
          <p:nvPr/>
        </p:nvSpPr>
        <p:spPr>
          <a:xfrm>
            <a:off x="18113829" y="31775400"/>
            <a:ext cx="15468600" cy="1754326"/>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000" b="1" dirty="0" smtClean="0">
                <a:solidFill>
                  <a:schemeClr val="bg1"/>
                </a:solidFill>
              </a:rPr>
              <a:t>Acknowledgements: </a:t>
            </a:r>
            <a:r>
              <a:rPr lang="en-US" sz="2000" dirty="0" smtClean="0">
                <a:solidFill>
                  <a:schemeClr val="bg1"/>
                </a:solidFill>
              </a:rPr>
              <a:t>Collaborating Farmers- </a:t>
            </a:r>
            <a:r>
              <a:rPr lang="en-US" sz="2000" i="1" dirty="0" smtClean="0">
                <a:solidFill>
                  <a:schemeClr val="bg1"/>
                </a:solidFill>
              </a:rPr>
              <a:t>Mr</a:t>
            </a:r>
            <a:r>
              <a:rPr lang="en-US" sz="2000" i="1" dirty="0">
                <a:solidFill>
                  <a:schemeClr val="bg1"/>
                </a:solidFill>
              </a:rPr>
              <a:t>. Jacob </a:t>
            </a:r>
            <a:r>
              <a:rPr lang="en-US" sz="2000" i="1" dirty="0" err="1" smtClean="0">
                <a:solidFill>
                  <a:schemeClr val="bg1"/>
                </a:solidFill>
              </a:rPr>
              <a:t>Waddy</a:t>
            </a:r>
            <a:r>
              <a:rPr lang="en-US" sz="2000" i="1" dirty="0" smtClean="0">
                <a:solidFill>
                  <a:schemeClr val="bg1"/>
                </a:solidFill>
              </a:rPr>
              <a:t> &amp;  Ms</a:t>
            </a:r>
            <a:r>
              <a:rPr lang="en-US" sz="2000" i="1" dirty="0">
                <a:solidFill>
                  <a:schemeClr val="bg1"/>
                </a:solidFill>
              </a:rPr>
              <a:t>. Gwen </a:t>
            </a:r>
            <a:r>
              <a:rPr lang="en-US" sz="2000" i="1" dirty="0" smtClean="0">
                <a:solidFill>
                  <a:schemeClr val="bg1"/>
                </a:solidFill>
              </a:rPr>
              <a:t>Lewis-Gray</a:t>
            </a:r>
          </a:p>
          <a:p>
            <a:pPr algn="ctr"/>
            <a:endParaRPr lang="en-US" sz="2000" i="1" dirty="0">
              <a:solidFill>
                <a:schemeClr val="bg1"/>
              </a:solidFill>
            </a:endParaRPr>
          </a:p>
          <a:p>
            <a:pPr algn="ctr">
              <a:lnSpc>
                <a:spcPct val="80000"/>
              </a:lnSpc>
              <a:spcBef>
                <a:spcPct val="20000"/>
              </a:spcBef>
              <a:buClr>
                <a:schemeClr val="hlink"/>
              </a:buClr>
              <a:buSzPct val="60000"/>
              <a:buFont typeface="Wingdings" pitchFamily="2" charset="2"/>
              <a:buNone/>
            </a:pPr>
            <a:r>
              <a:rPr lang="en-US" sz="2000" b="1" dirty="0" smtClean="0">
                <a:solidFill>
                  <a:schemeClr val="bg1"/>
                </a:solidFill>
              </a:rPr>
              <a:t>Funding through: </a:t>
            </a:r>
            <a:r>
              <a:rPr lang="en-US" sz="2000" i="1" dirty="0" smtClean="0">
                <a:solidFill>
                  <a:schemeClr val="bg1"/>
                </a:solidFill>
              </a:rPr>
              <a:t>NSF </a:t>
            </a:r>
            <a:r>
              <a:rPr lang="en-US" sz="2000" i="1" dirty="0">
                <a:solidFill>
                  <a:schemeClr val="bg1"/>
                </a:solidFill>
              </a:rPr>
              <a:t>IGERT-CREATE</a:t>
            </a:r>
          </a:p>
          <a:p>
            <a:pPr>
              <a:lnSpc>
                <a:spcPct val="80000"/>
              </a:lnSpc>
            </a:pPr>
            <a:endParaRPr lang="en-US" sz="2000" i="1" dirty="0">
              <a:solidFill>
                <a:schemeClr val="bg1"/>
              </a:solidFill>
            </a:endParaRPr>
          </a:p>
          <a:p>
            <a:pPr>
              <a:lnSpc>
                <a:spcPct val="80000"/>
              </a:lnSpc>
            </a:pPr>
            <a:endParaRPr lang="en-US" sz="2000" b="1" dirty="0">
              <a:solidFill>
                <a:schemeClr val="bg1"/>
              </a:solidFill>
            </a:endParaRPr>
          </a:p>
          <a:p>
            <a:pPr>
              <a:lnSpc>
                <a:spcPct val="80000"/>
              </a:lnSpc>
            </a:pPr>
            <a:endParaRPr lang="en-US" sz="2000" dirty="0">
              <a:solidFill>
                <a:schemeClr val="bg1"/>
              </a:solidFill>
            </a:endParaRPr>
          </a:p>
        </p:txBody>
      </p:sp>
      <p:sp>
        <p:nvSpPr>
          <p:cNvPr id="82" name="Rectangle 3"/>
          <p:cNvSpPr txBox="1">
            <a:spLocks noChangeArrowheads="1"/>
          </p:cNvSpPr>
          <p:nvPr/>
        </p:nvSpPr>
        <p:spPr bwMode="auto">
          <a:xfrm>
            <a:off x="32842200" y="34061400"/>
            <a:ext cx="3200400" cy="685800"/>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60000"/>
              <a:buFont typeface="Wingdings" pitchFamily="2" charset="2"/>
              <a:buNone/>
            </a:pPr>
            <a:endParaRPr lang="en-US" sz="2400" b="1">
              <a:solidFill>
                <a:schemeClr val="bg1"/>
              </a:solidFill>
              <a:latin typeface="Constantia" pitchFamily="18" charset="0"/>
            </a:endParaRPr>
          </a:p>
        </p:txBody>
      </p:sp>
      <p:sp>
        <p:nvSpPr>
          <p:cNvPr id="83" name="TextBox 82"/>
          <p:cNvSpPr txBox="1"/>
          <p:nvPr/>
        </p:nvSpPr>
        <p:spPr>
          <a:xfrm>
            <a:off x="39852600" y="27813000"/>
            <a:ext cx="10984224" cy="498598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4807092" fontAlgn="auto">
              <a:spcBef>
                <a:spcPts val="0"/>
              </a:spcBef>
              <a:spcAft>
                <a:spcPts val="0"/>
              </a:spcAft>
              <a:defRPr/>
            </a:pPr>
            <a:r>
              <a:rPr lang="en-US" sz="1800" b="1" u="sng" dirty="0">
                <a:solidFill>
                  <a:schemeClr val="bg1"/>
                </a:solidFill>
              </a:rPr>
              <a:t>References</a:t>
            </a:r>
            <a:endParaRPr lang="en-US" sz="1600" b="1" u="sng" dirty="0">
              <a:solidFill>
                <a:schemeClr val="bg1"/>
              </a:solidFill>
            </a:endParaRPr>
          </a:p>
          <a:p>
            <a:pPr defTabSz="4807092" fontAlgn="auto">
              <a:spcBef>
                <a:spcPts val="0"/>
              </a:spcBef>
              <a:spcAft>
                <a:spcPts val="0"/>
              </a:spcAft>
              <a:defRPr/>
            </a:pPr>
            <a:r>
              <a:rPr lang="en-US" sz="1200" dirty="0" err="1">
                <a:solidFill>
                  <a:schemeClr val="bg1"/>
                </a:solidFill>
              </a:rPr>
              <a:t>Askin</a:t>
            </a:r>
            <a:r>
              <a:rPr lang="en-US" sz="1200" dirty="0">
                <a:solidFill>
                  <a:schemeClr val="bg1"/>
                </a:solidFill>
              </a:rPr>
              <a:t>, T. and </a:t>
            </a:r>
            <a:r>
              <a:rPr lang="en-US" sz="1200" dirty="0" err="1">
                <a:solidFill>
                  <a:schemeClr val="bg1"/>
                </a:solidFill>
              </a:rPr>
              <a:t>Kizilkaya</a:t>
            </a:r>
            <a:r>
              <a:rPr lang="en-US" sz="1200" dirty="0">
                <a:solidFill>
                  <a:schemeClr val="bg1"/>
                </a:solidFill>
              </a:rPr>
              <a:t>, R.,  2006.  Assessing spatial variability of soil enzyme activities in pasture </a:t>
            </a:r>
            <a:r>
              <a:rPr lang="en-US" sz="1200" dirty="0" err="1">
                <a:solidFill>
                  <a:schemeClr val="bg1"/>
                </a:solidFill>
              </a:rPr>
              <a:t>topsoils</a:t>
            </a:r>
            <a:r>
              <a:rPr lang="en-US" sz="1200" dirty="0">
                <a:solidFill>
                  <a:schemeClr val="bg1"/>
                </a:solidFill>
              </a:rPr>
              <a:t> using </a:t>
            </a:r>
            <a:r>
              <a:rPr lang="en-US" sz="1200" dirty="0" err="1">
                <a:solidFill>
                  <a:schemeClr val="bg1"/>
                </a:solidFill>
              </a:rPr>
              <a:t>geostatistics</a:t>
            </a:r>
            <a:r>
              <a:rPr lang="en-US" sz="1200" dirty="0">
                <a:solidFill>
                  <a:schemeClr val="bg1"/>
                </a:solidFill>
              </a:rPr>
              <a:t>. Eur. J. Soil Biol. </a:t>
            </a:r>
            <a:r>
              <a:rPr lang="en-US" sz="1200" dirty="0" err="1">
                <a:solidFill>
                  <a:schemeClr val="bg1"/>
                </a:solidFill>
              </a:rPr>
              <a:t>Biochem</a:t>
            </a:r>
            <a:r>
              <a:rPr lang="en-US" sz="1200" dirty="0">
                <a:solidFill>
                  <a:schemeClr val="bg1"/>
                </a:solidFill>
              </a:rPr>
              <a:t>. 42:230-237.</a:t>
            </a:r>
          </a:p>
          <a:p>
            <a:pPr defTabSz="4807092" fontAlgn="auto">
              <a:spcBef>
                <a:spcPts val="0"/>
              </a:spcBef>
              <a:spcAft>
                <a:spcPts val="0"/>
              </a:spcAft>
              <a:defRPr/>
            </a:pPr>
            <a:r>
              <a:rPr lang="en-US" sz="1200" dirty="0">
                <a:solidFill>
                  <a:schemeClr val="bg1"/>
                </a:solidFill>
              </a:rPr>
              <a:t> </a:t>
            </a:r>
          </a:p>
          <a:p>
            <a:pPr defTabSz="4807092" fontAlgn="auto">
              <a:spcBef>
                <a:spcPts val="0"/>
              </a:spcBef>
              <a:spcAft>
                <a:spcPts val="0"/>
              </a:spcAft>
              <a:defRPr/>
            </a:pPr>
            <a:r>
              <a:rPr lang="en-US" sz="1200" dirty="0" err="1">
                <a:solidFill>
                  <a:schemeClr val="bg1"/>
                </a:solidFill>
              </a:rPr>
              <a:t>Askin</a:t>
            </a:r>
            <a:r>
              <a:rPr lang="en-US" sz="1200" dirty="0">
                <a:solidFill>
                  <a:schemeClr val="bg1"/>
                </a:solidFill>
              </a:rPr>
              <a:t>, T. and </a:t>
            </a:r>
            <a:r>
              <a:rPr lang="en-US" sz="1200" dirty="0" err="1">
                <a:solidFill>
                  <a:schemeClr val="bg1"/>
                </a:solidFill>
              </a:rPr>
              <a:t>Kizilkaya</a:t>
            </a:r>
            <a:r>
              <a:rPr lang="en-US" sz="1200" dirty="0">
                <a:solidFill>
                  <a:schemeClr val="bg1"/>
                </a:solidFill>
              </a:rPr>
              <a:t>, R., 2007.  The spatial variability of soil </a:t>
            </a:r>
            <a:r>
              <a:rPr lang="en-US" sz="1200" dirty="0" err="1">
                <a:solidFill>
                  <a:schemeClr val="bg1"/>
                </a:solidFill>
              </a:rPr>
              <a:t>dehydrogenase</a:t>
            </a:r>
            <a:r>
              <a:rPr lang="en-US" sz="1200" dirty="0">
                <a:solidFill>
                  <a:schemeClr val="bg1"/>
                </a:solidFill>
              </a:rPr>
              <a:t> activity: a survey in urban soils.  </a:t>
            </a:r>
            <a:r>
              <a:rPr lang="en-US" sz="1200" dirty="0" err="1">
                <a:solidFill>
                  <a:schemeClr val="bg1"/>
                </a:solidFill>
              </a:rPr>
              <a:t>Agriculturae</a:t>
            </a:r>
            <a:r>
              <a:rPr lang="en-US" sz="1200" dirty="0">
                <a:solidFill>
                  <a:schemeClr val="bg1"/>
                </a:solidFill>
              </a:rPr>
              <a:t> Conspectus </a:t>
            </a:r>
            <a:r>
              <a:rPr lang="en-US" sz="1200" dirty="0" err="1">
                <a:solidFill>
                  <a:schemeClr val="bg1"/>
                </a:solidFill>
              </a:rPr>
              <a:t>Scientificus</a:t>
            </a:r>
            <a:r>
              <a:rPr lang="en-US" sz="1200" dirty="0">
                <a:solidFill>
                  <a:schemeClr val="bg1"/>
                </a:solidFill>
              </a:rPr>
              <a:t>, 72: 89-94.</a:t>
            </a:r>
          </a:p>
          <a:p>
            <a:pPr defTabSz="4807092" fontAlgn="auto">
              <a:spcBef>
                <a:spcPts val="0"/>
              </a:spcBef>
              <a:spcAft>
                <a:spcPts val="0"/>
              </a:spcAft>
              <a:defRPr/>
            </a:pPr>
            <a:r>
              <a:rPr lang="en-US" sz="1200" dirty="0">
                <a:solidFill>
                  <a:schemeClr val="bg1"/>
                </a:solidFill>
              </a:rPr>
              <a:t> </a:t>
            </a:r>
          </a:p>
          <a:p>
            <a:pPr defTabSz="4807092" fontAlgn="auto">
              <a:spcBef>
                <a:spcPts val="0"/>
              </a:spcBef>
              <a:spcAft>
                <a:spcPts val="0"/>
              </a:spcAft>
              <a:defRPr/>
            </a:pPr>
            <a:r>
              <a:rPr lang="en-US" sz="1200" dirty="0" err="1">
                <a:solidFill>
                  <a:schemeClr val="bg1"/>
                </a:solidFill>
              </a:rPr>
              <a:t>Bandick</a:t>
            </a:r>
            <a:r>
              <a:rPr lang="en-US" sz="1200" dirty="0">
                <a:solidFill>
                  <a:schemeClr val="bg1"/>
                </a:solidFill>
              </a:rPr>
              <a:t>, A.K., and Dick, R.P.,  1999.   Field management effects on soil enzyme activities, Soil Biol. </a:t>
            </a:r>
            <a:r>
              <a:rPr lang="en-US" sz="1200" dirty="0" err="1">
                <a:solidFill>
                  <a:schemeClr val="bg1"/>
                </a:solidFill>
              </a:rPr>
              <a:t>Biochem</a:t>
            </a:r>
            <a:r>
              <a:rPr lang="en-US" sz="1200" dirty="0">
                <a:solidFill>
                  <a:schemeClr val="bg1"/>
                </a:solidFill>
              </a:rPr>
              <a:t>. 31:1471–1479.</a:t>
            </a:r>
          </a:p>
          <a:p>
            <a:pPr defTabSz="4807092" fontAlgn="auto">
              <a:spcBef>
                <a:spcPts val="0"/>
              </a:spcBef>
              <a:spcAft>
                <a:spcPts val="0"/>
              </a:spcAft>
              <a:defRPr/>
            </a:pPr>
            <a:endParaRPr lang="en-US" sz="1200" dirty="0">
              <a:solidFill>
                <a:schemeClr val="bg1"/>
              </a:solidFill>
            </a:endParaRPr>
          </a:p>
          <a:p>
            <a:pPr defTabSz="4807092" fontAlgn="auto">
              <a:spcBef>
                <a:spcPts val="0"/>
              </a:spcBef>
              <a:spcAft>
                <a:spcPts val="0"/>
              </a:spcAft>
              <a:defRPr/>
            </a:pPr>
            <a:r>
              <a:rPr lang="en-US" sz="1200" dirty="0" err="1">
                <a:solidFill>
                  <a:schemeClr val="bg1"/>
                </a:solidFill>
              </a:rPr>
              <a:t>Browman</a:t>
            </a:r>
            <a:r>
              <a:rPr lang="en-US" sz="1200" dirty="0">
                <a:solidFill>
                  <a:schemeClr val="bg1"/>
                </a:solidFill>
              </a:rPr>
              <a:t>, M.G. and </a:t>
            </a:r>
            <a:r>
              <a:rPr lang="en-US" sz="1200" dirty="0" err="1">
                <a:solidFill>
                  <a:schemeClr val="bg1"/>
                </a:solidFill>
              </a:rPr>
              <a:t>Tabatabai</a:t>
            </a:r>
            <a:r>
              <a:rPr lang="en-US" sz="1200" dirty="0">
                <a:solidFill>
                  <a:schemeClr val="bg1"/>
                </a:solidFill>
              </a:rPr>
              <a:t>, M.A., 1978.  Phosphodiesterase activity in soils.  Soil Sci. Soc. Am. J.  42:284-290.</a:t>
            </a:r>
          </a:p>
          <a:p>
            <a:pPr defTabSz="4807092" fontAlgn="auto">
              <a:spcBef>
                <a:spcPts val="0"/>
              </a:spcBef>
              <a:spcAft>
                <a:spcPts val="0"/>
              </a:spcAft>
              <a:defRPr/>
            </a:pPr>
            <a:endParaRPr lang="en-US" sz="1200" dirty="0" smtClean="0">
              <a:solidFill>
                <a:schemeClr val="bg1"/>
              </a:solidFill>
            </a:endParaRPr>
          </a:p>
          <a:p>
            <a:pPr lvl="0" defTabSz="4807092" fontAlgn="auto">
              <a:spcBef>
                <a:spcPts val="0"/>
              </a:spcBef>
              <a:spcAft>
                <a:spcPts val="0"/>
              </a:spcAft>
              <a:defRPr/>
            </a:pPr>
            <a:r>
              <a:rPr lang="en-US" sz="1200" dirty="0" smtClean="0"/>
              <a:t>Bruckner, A., E. </a:t>
            </a:r>
            <a:r>
              <a:rPr lang="en-US" sz="1200" dirty="0" err="1" smtClean="0"/>
              <a:t>Kandeler</a:t>
            </a:r>
            <a:r>
              <a:rPr lang="en-US" sz="1200" dirty="0" smtClean="0"/>
              <a:t>, and C. </a:t>
            </a:r>
            <a:r>
              <a:rPr lang="en-US" sz="1200" dirty="0" err="1" smtClean="0"/>
              <a:t>Kampichler</a:t>
            </a:r>
            <a:r>
              <a:rPr lang="en-US" sz="1200" dirty="0" smtClean="0"/>
              <a:t> , 1999.  Plot–scale spatial patterns of soil water content, pH, substrate-induced respiration and N mineralization in a temperate coniferous forest. </a:t>
            </a:r>
            <a:r>
              <a:rPr lang="en-US" sz="1200" i="1" dirty="0" err="1" smtClean="0"/>
              <a:t>Geoderma</a:t>
            </a:r>
            <a:r>
              <a:rPr lang="en-US" sz="1200" dirty="0" smtClean="0"/>
              <a:t> 93: 207–223.</a:t>
            </a:r>
          </a:p>
          <a:p>
            <a:pPr defTabSz="4807092" fontAlgn="auto">
              <a:spcBef>
                <a:spcPts val="0"/>
              </a:spcBef>
              <a:spcAft>
                <a:spcPts val="0"/>
              </a:spcAft>
              <a:defRPr/>
            </a:pPr>
            <a:endParaRPr lang="en-US" sz="1200" dirty="0">
              <a:solidFill>
                <a:schemeClr val="bg1"/>
              </a:solidFill>
            </a:endParaRPr>
          </a:p>
          <a:p>
            <a:pPr defTabSz="4807092" fontAlgn="auto">
              <a:spcBef>
                <a:spcPts val="0"/>
              </a:spcBef>
              <a:spcAft>
                <a:spcPts val="0"/>
              </a:spcAft>
              <a:defRPr/>
            </a:pPr>
            <a:r>
              <a:rPr lang="en-US" sz="1200" dirty="0">
                <a:solidFill>
                  <a:schemeClr val="bg1"/>
                </a:solidFill>
              </a:rPr>
              <a:t>GS+, </a:t>
            </a:r>
            <a:r>
              <a:rPr lang="en-US" sz="1200" dirty="0" err="1">
                <a:solidFill>
                  <a:schemeClr val="bg1"/>
                </a:solidFill>
              </a:rPr>
              <a:t>Geostatistics</a:t>
            </a:r>
            <a:r>
              <a:rPr lang="en-US" sz="1200" dirty="0">
                <a:solidFill>
                  <a:schemeClr val="bg1"/>
                </a:solidFill>
              </a:rPr>
              <a:t> for the Environmental Sciences, Gamma Design Software, Plainwell, MI, USA, 2008.</a:t>
            </a:r>
          </a:p>
          <a:p>
            <a:pPr defTabSz="4807092" fontAlgn="auto">
              <a:spcBef>
                <a:spcPts val="0"/>
              </a:spcBef>
              <a:spcAft>
                <a:spcPts val="0"/>
              </a:spcAft>
              <a:defRPr/>
            </a:pPr>
            <a:endParaRPr lang="en-US" sz="1200" dirty="0" smtClean="0">
              <a:solidFill>
                <a:schemeClr val="bg1"/>
              </a:solidFill>
            </a:endParaRPr>
          </a:p>
          <a:p>
            <a:pPr lvl="0" defTabSz="4807092" fontAlgn="auto">
              <a:spcBef>
                <a:spcPts val="0"/>
              </a:spcBef>
              <a:spcAft>
                <a:spcPts val="0"/>
              </a:spcAft>
              <a:defRPr/>
            </a:pPr>
            <a:r>
              <a:rPr lang="en-US" sz="1200" dirty="0" err="1" smtClean="0"/>
              <a:t>Juma</a:t>
            </a:r>
            <a:r>
              <a:rPr lang="en-US" sz="1200" dirty="0" smtClean="0"/>
              <a:t>, N.G., </a:t>
            </a:r>
            <a:r>
              <a:rPr lang="en-US" sz="1200" dirty="0" err="1" smtClean="0"/>
              <a:t>Tabatabai</a:t>
            </a:r>
            <a:r>
              <a:rPr lang="en-US" sz="1200" dirty="0" smtClean="0"/>
              <a:t>, M.A., 1977. Effects of trace elements on phosphatase activity in soils. Soil Science Society of America Journal 41, 343–346.</a:t>
            </a:r>
          </a:p>
          <a:p>
            <a:pPr defTabSz="4807092" fontAlgn="auto">
              <a:spcBef>
                <a:spcPts val="0"/>
              </a:spcBef>
              <a:spcAft>
                <a:spcPts val="0"/>
              </a:spcAft>
              <a:defRPr/>
            </a:pPr>
            <a:endParaRPr lang="en-US" sz="1200" dirty="0" smtClean="0"/>
          </a:p>
          <a:p>
            <a:pPr defTabSz="4807092" fontAlgn="auto">
              <a:spcBef>
                <a:spcPts val="0"/>
              </a:spcBef>
              <a:spcAft>
                <a:spcPts val="0"/>
              </a:spcAft>
              <a:defRPr/>
            </a:pPr>
            <a:r>
              <a:rPr lang="en-US" sz="1200" dirty="0" err="1" smtClean="0"/>
              <a:t>Kpomblekou</a:t>
            </a:r>
            <a:r>
              <a:rPr lang="en-US" sz="1200" dirty="0" smtClean="0"/>
              <a:t>-A, K. , R.O. </a:t>
            </a:r>
            <a:r>
              <a:rPr lang="en-US" sz="1200" dirty="0" err="1" smtClean="0"/>
              <a:t>Ankumah</a:t>
            </a:r>
            <a:r>
              <a:rPr lang="en-US" sz="1200" dirty="0" smtClean="0"/>
              <a:t>, and H.A. </a:t>
            </a:r>
            <a:r>
              <a:rPr lang="en-US" sz="1200" dirty="0" err="1" smtClean="0"/>
              <a:t>Ajwa</a:t>
            </a:r>
            <a:r>
              <a:rPr lang="en-US" sz="1200" dirty="0" smtClean="0"/>
              <a:t>. 2002.  Trace and </a:t>
            </a:r>
            <a:r>
              <a:rPr lang="en-US" sz="1200" dirty="0" err="1" smtClean="0"/>
              <a:t>nontrace</a:t>
            </a:r>
            <a:r>
              <a:rPr lang="en-US" sz="1200" dirty="0" smtClean="0"/>
              <a:t> element contents of broiler litter.  Communications in Soil Science and Plant Analysis, v. 33 p. 1799-1811.</a:t>
            </a:r>
          </a:p>
          <a:p>
            <a:pPr defTabSz="4807092" fontAlgn="auto">
              <a:spcBef>
                <a:spcPts val="0"/>
              </a:spcBef>
              <a:spcAft>
                <a:spcPts val="0"/>
              </a:spcAft>
              <a:defRPr/>
            </a:pPr>
            <a:endParaRPr lang="en-US" sz="1200" dirty="0">
              <a:solidFill>
                <a:schemeClr val="bg1"/>
              </a:solidFill>
            </a:endParaRPr>
          </a:p>
          <a:p>
            <a:pPr lvl="0" defTabSz="4807092" fontAlgn="auto">
              <a:spcBef>
                <a:spcPts val="0"/>
              </a:spcBef>
              <a:spcAft>
                <a:spcPts val="0"/>
              </a:spcAft>
              <a:defRPr/>
            </a:pPr>
            <a:r>
              <a:rPr lang="en-US" sz="1200" dirty="0" smtClean="0"/>
              <a:t>Kraus, T.E.C., Dahlgren, R.A., and </a:t>
            </a:r>
            <a:r>
              <a:rPr lang="en-US" sz="1200" dirty="0" err="1" smtClean="0"/>
              <a:t>Zasoski</a:t>
            </a:r>
            <a:r>
              <a:rPr lang="en-US" sz="1200" dirty="0" smtClean="0"/>
              <a:t>, R.J. 2003. Tannins in nutrient dynamics of forest ecosystems — a review. Plant Soil, 256: 41–66.</a:t>
            </a:r>
          </a:p>
          <a:p>
            <a:pPr defTabSz="4807092" fontAlgn="auto">
              <a:spcBef>
                <a:spcPts val="0"/>
              </a:spcBef>
              <a:spcAft>
                <a:spcPts val="0"/>
              </a:spcAft>
              <a:defRPr/>
            </a:pPr>
            <a:endParaRPr lang="en-US" sz="1200" dirty="0" smtClean="0">
              <a:solidFill>
                <a:schemeClr val="bg1"/>
              </a:solidFill>
            </a:endParaRPr>
          </a:p>
          <a:p>
            <a:pPr defTabSz="4807092" fontAlgn="auto">
              <a:spcBef>
                <a:spcPts val="0"/>
              </a:spcBef>
              <a:spcAft>
                <a:spcPts val="0"/>
              </a:spcAft>
              <a:defRPr/>
            </a:pPr>
            <a:r>
              <a:rPr lang="en-US" sz="1200" dirty="0" err="1" smtClean="0">
                <a:solidFill>
                  <a:schemeClr val="bg1"/>
                </a:solidFill>
              </a:rPr>
              <a:t>Parkin</a:t>
            </a:r>
            <a:r>
              <a:rPr lang="en-US" sz="1200" dirty="0">
                <a:solidFill>
                  <a:schemeClr val="bg1"/>
                </a:solidFill>
              </a:rPr>
              <a:t>, T.B., 1993.  Spatial variability of microbial processes in soil: a review, J. Environ. Qual. 22:409–417.</a:t>
            </a:r>
          </a:p>
          <a:p>
            <a:pPr defTabSz="4807092" fontAlgn="auto">
              <a:spcBef>
                <a:spcPts val="0"/>
              </a:spcBef>
              <a:spcAft>
                <a:spcPts val="0"/>
              </a:spcAft>
              <a:defRPr/>
            </a:pPr>
            <a:r>
              <a:rPr lang="en-US" sz="1200" dirty="0">
                <a:solidFill>
                  <a:schemeClr val="bg1"/>
                </a:solidFill>
              </a:rPr>
              <a:t> </a:t>
            </a:r>
          </a:p>
          <a:p>
            <a:pPr defTabSz="4807092" fontAlgn="auto">
              <a:spcBef>
                <a:spcPts val="0"/>
              </a:spcBef>
              <a:spcAft>
                <a:spcPts val="0"/>
              </a:spcAft>
              <a:defRPr/>
            </a:pPr>
            <a:r>
              <a:rPr lang="en-US" sz="1200" dirty="0" err="1">
                <a:solidFill>
                  <a:schemeClr val="bg1"/>
                </a:solidFill>
              </a:rPr>
              <a:t>Prenger</a:t>
            </a:r>
            <a:r>
              <a:rPr lang="en-US" sz="1200" dirty="0">
                <a:solidFill>
                  <a:schemeClr val="bg1"/>
                </a:solidFill>
              </a:rPr>
              <a:t>, J.P., and Reddy, K.R., 2004. Microbial enzyme activities in a freshwater marsh after cessation of nutrient loading. Soil Sci. Soc. Of Am. J. 68:1796–1804.</a:t>
            </a:r>
          </a:p>
          <a:p>
            <a:pPr defTabSz="4807092" fontAlgn="auto">
              <a:spcBef>
                <a:spcPts val="0"/>
              </a:spcBef>
              <a:spcAft>
                <a:spcPts val="0"/>
              </a:spcAft>
              <a:defRPr/>
            </a:pPr>
            <a:r>
              <a:rPr lang="en-US" sz="1200" dirty="0">
                <a:solidFill>
                  <a:schemeClr val="bg1"/>
                </a:solidFill>
              </a:rPr>
              <a:t> </a:t>
            </a:r>
          </a:p>
          <a:p>
            <a:pPr defTabSz="4807092" fontAlgn="auto">
              <a:spcBef>
                <a:spcPts val="0"/>
              </a:spcBef>
              <a:spcAft>
                <a:spcPts val="0"/>
              </a:spcAft>
              <a:defRPr/>
            </a:pPr>
            <a:r>
              <a:rPr lang="en-US" sz="1200" dirty="0" err="1">
                <a:solidFill>
                  <a:schemeClr val="bg1"/>
                </a:solidFill>
              </a:rPr>
              <a:t>Tabatabai</a:t>
            </a:r>
            <a:r>
              <a:rPr lang="en-US" sz="1200" dirty="0">
                <a:solidFill>
                  <a:schemeClr val="bg1"/>
                </a:solidFill>
              </a:rPr>
              <a:t>, M.A., and </a:t>
            </a:r>
            <a:r>
              <a:rPr lang="en-US" sz="1200" dirty="0" err="1">
                <a:solidFill>
                  <a:schemeClr val="bg1"/>
                </a:solidFill>
              </a:rPr>
              <a:t>Bremner</a:t>
            </a:r>
            <a:r>
              <a:rPr lang="en-US" sz="1200" dirty="0">
                <a:solidFill>
                  <a:schemeClr val="bg1"/>
                </a:solidFill>
              </a:rPr>
              <a:t>, J.M., 1969.  Use of p-</a:t>
            </a:r>
            <a:r>
              <a:rPr lang="en-US" sz="1200" dirty="0" err="1">
                <a:solidFill>
                  <a:schemeClr val="bg1"/>
                </a:solidFill>
              </a:rPr>
              <a:t>nitrophenyl</a:t>
            </a:r>
            <a:r>
              <a:rPr lang="en-US" sz="1200" dirty="0">
                <a:solidFill>
                  <a:schemeClr val="bg1"/>
                </a:solidFill>
              </a:rPr>
              <a:t> phosphate for assay of soil phosphatase activity, Soil Biol. </a:t>
            </a:r>
            <a:r>
              <a:rPr lang="en-US" sz="1200" dirty="0" err="1">
                <a:solidFill>
                  <a:schemeClr val="bg1"/>
                </a:solidFill>
              </a:rPr>
              <a:t>Biochem</a:t>
            </a:r>
            <a:r>
              <a:rPr lang="en-US" sz="1200" dirty="0">
                <a:solidFill>
                  <a:schemeClr val="bg1"/>
                </a:solidFill>
              </a:rPr>
              <a:t>. 1:301–307.</a:t>
            </a:r>
          </a:p>
        </p:txBody>
      </p:sp>
      <p:pic>
        <p:nvPicPr>
          <p:cNvPr id="1026" name="Picture 2"/>
          <p:cNvPicPr>
            <a:picLocks noChangeAspect="1" noChangeArrowheads="1"/>
          </p:cNvPicPr>
          <p:nvPr/>
        </p:nvPicPr>
        <p:blipFill>
          <a:blip r:embed="rId16"/>
          <a:srcRect/>
          <a:stretch>
            <a:fillRect/>
          </a:stretch>
        </p:blipFill>
        <p:spPr bwMode="auto">
          <a:xfrm>
            <a:off x="34899600" y="17373600"/>
            <a:ext cx="4724400" cy="4114800"/>
          </a:xfrm>
          <a:prstGeom prst="rect">
            <a:avLst/>
          </a:prstGeom>
          <a:noFill/>
          <a:ln w="9525">
            <a:noFill/>
            <a:miter lim="800000"/>
            <a:headEnd/>
            <a:tailEnd/>
          </a:ln>
          <a:effectLst/>
        </p:spPr>
      </p:pic>
      <p:sp>
        <p:nvSpPr>
          <p:cNvPr id="72" name="TextBox 79"/>
          <p:cNvSpPr txBox="1">
            <a:spLocks noChangeArrowheads="1"/>
          </p:cNvSpPr>
          <p:nvPr/>
        </p:nvSpPr>
        <p:spPr bwMode="auto">
          <a:xfrm>
            <a:off x="12877800" y="21564600"/>
            <a:ext cx="5105400" cy="923330"/>
          </a:xfrm>
          <a:prstGeom prst="rect">
            <a:avLst/>
          </a:prstGeom>
          <a:noFill/>
          <a:ln w="9525">
            <a:noFill/>
            <a:miter lim="800000"/>
            <a:headEnd/>
            <a:tailEnd/>
          </a:ln>
        </p:spPr>
        <p:txBody>
          <a:bodyPr wrap="square">
            <a:spAutoFit/>
          </a:bodyPr>
          <a:lstStyle/>
          <a:p>
            <a:r>
              <a:rPr lang="en-US" sz="1800" dirty="0" smtClean="0">
                <a:solidFill>
                  <a:schemeClr val="bg1"/>
                </a:solidFill>
                <a:latin typeface="+mn-lt"/>
              </a:rPr>
              <a:t>Differences between means are significant at the 0.05 level. </a:t>
            </a:r>
          </a:p>
          <a:p>
            <a:r>
              <a:rPr lang="en-US" sz="1800" dirty="0" smtClean="0">
                <a:solidFill>
                  <a:schemeClr val="bg1"/>
                </a:solidFill>
                <a:latin typeface="+mn-lt"/>
              </a:rPr>
              <a:t>-PNP</a:t>
            </a:r>
            <a:r>
              <a:rPr lang="en-US" sz="1800" dirty="0">
                <a:solidFill>
                  <a:schemeClr val="bg1"/>
                </a:solidFill>
                <a:latin typeface="+mn-lt"/>
              </a:rPr>
              <a:t>, p-nitrophenol.</a:t>
            </a:r>
            <a:endParaRPr lang="en-US" sz="1800" dirty="0">
              <a:solidFill>
                <a:schemeClr val="bg1"/>
              </a:solidFill>
              <a:latin typeface="+mn-lt"/>
              <a:cs typeface="Times New Roman" pitchFamily="18" charset="0"/>
            </a:endParaRPr>
          </a:p>
        </p:txBody>
      </p:sp>
      <p:sp>
        <p:nvSpPr>
          <p:cNvPr id="73" name="TextBox 72"/>
          <p:cNvSpPr txBox="1"/>
          <p:nvPr/>
        </p:nvSpPr>
        <p:spPr>
          <a:xfrm>
            <a:off x="34823400" y="16303823"/>
            <a:ext cx="5029200" cy="369332"/>
          </a:xfrm>
          <a:prstGeom prst="rect">
            <a:avLst/>
          </a:prstGeom>
          <a:noFill/>
        </p:spPr>
        <p:txBody>
          <a:bodyPr wrap="square" rtlCol="0">
            <a:spAutoFit/>
          </a:bodyPr>
          <a:lstStyle/>
          <a:p>
            <a:r>
              <a:rPr lang="en-US" sz="1800" dirty="0" smtClean="0">
                <a:solidFill>
                  <a:schemeClr val="bg1"/>
                </a:solidFill>
                <a:latin typeface="+mn-lt"/>
              </a:rPr>
              <a:t>Means differ significantly at the 0.05 level.</a:t>
            </a:r>
            <a:endParaRPr lang="en-US" sz="1800" dirty="0">
              <a:solidFill>
                <a:schemeClr val="bg1"/>
              </a:solidFill>
              <a:latin typeface="+mn-lt"/>
            </a:endParaRPr>
          </a:p>
        </p:txBody>
      </p:sp>
      <p:sp>
        <p:nvSpPr>
          <p:cNvPr id="74" name="TextBox 73"/>
          <p:cNvSpPr txBox="1"/>
          <p:nvPr/>
        </p:nvSpPr>
        <p:spPr>
          <a:xfrm>
            <a:off x="12877800" y="16535400"/>
            <a:ext cx="5029200" cy="369332"/>
          </a:xfrm>
          <a:prstGeom prst="rect">
            <a:avLst/>
          </a:prstGeom>
          <a:noFill/>
        </p:spPr>
        <p:txBody>
          <a:bodyPr wrap="square" rtlCol="0">
            <a:spAutoFit/>
          </a:bodyPr>
          <a:lstStyle/>
          <a:p>
            <a:r>
              <a:rPr lang="en-US" sz="1800" dirty="0" smtClean="0">
                <a:solidFill>
                  <a:schemeClr val="bg1"/>
                </a:solidFill>
                <a:latin typeface="+mn-lt"/>
              </a:rPr>
              <a:t>Means differ significantly at the 0.05 level</a:t>
            </a:r>
            <a:r>
              <a:rPr lang="en-US" sz="1400" dirty="0" smtClean="0">
                <a:solidFill>
                  <a:schemeClr val="bg1"/>
                </a:solidFill>
                <a:latin typeface="+mn-lt"/>
              </a:rPr>
              <a:t>.</a:t>
            </a:r>
            <a:endParaRPr lang="en-US" sz="1400" dirty="0">
              <a:solidFill>
                <a:schemeClr val="bg1"/>
              </a:solidFill>
              <a:latin typeface="+mn-lt"/>
            </a:endParaRPr>
          </a:p>
        </p:txBody>
      </p:sp>
      <p:sp>
        <p:nvSpPr>
          <p:cNvPr id="76" name="TextBox 75"/>
          <p:cNvSpPr txBox="1"/>
          <p:nvPr/>
        </p:nvSpPr>
        <p:spPr>
          <a:xfrm>
            <a:off x="228600" y="5867400"/>
            <a:ext cx="12344400" cy="685800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600" b="1" u="sng" dirty="0" smtClean="0"/>
              <a:t>ABSTRACT</a:t>
            </a:r>
          </a:p>
          <a:p>
            <a:pPr algn="ctr"/>
            <a:endParaRPr lang="en-US" sz="2600" b="1" dirty="0" smtClean="0"/>
          </a:p>
          <a:p>
            <a:r>
              <a:rPr lang="en-US" sz="2600" b="1" dirty="0" smtClean="0"/>
              <a:t>E</a:t>
            </a:r>
            <a:r>
              <a:rPr lang="en-US" sz="2600" dirty="0" smtClean="0"/>
              <a:t>nzyme activity has been previously used as an indicator of environmental quality, nutrient pool status, and the biochemical potential of soil ecosystems. The goal of this study was to assess the activity of selected hydrolytic enzymes of the phosphorous cycle (alkaline phosphatase [</a:t>
            </a:r>
            <a:r>
              <a:rPr lang="en-US" sz="2600" i="1" dirty="0" smtClean="0"/>
              <a:t>APA</a:t>
            </a:r>
            <a:r>
              <a:rPr lang="en-US" sz="2600" dirty="0" smtClean="0"/>
              <a:t>], acid phosphatase [</a:t>
            </a:r>
            <a:r>
              <a:rPr lang="en-US" sz="2600" i="1" dirty="0" smtClean="0"/>
              <a:t>ACP</a:t>
            </a:r>
            <a:r>
              <a:rPr lang="en-US" sz="2600" dirty="0" smtClean="0"/>
              <a:t>], and phosphodiesterase [</a:t>
            </a:r>
            <a:r>
              <a:rPr lang="en-US" sz="2600" i="1" dirty="0" smtClean="0"/>
              <a:t>PD</a:t>
            </a:r>
            <a:r>
              <a:rPr lang="en-US" sz="2600" dirty="0" smtClean="0"/>
              <a:t>]) across two agricultural landscapes in relation to other physiochemical parameters using geostatistical and spatial analyses.  At site 1 we found there to be lower values measured in the forested area, while at the second site, the lowest activity was measured under poultry production houses.  Ordinary Kriging models were fit to semivariograms based upon the descriptive data measured. Model performances were assessed by calculated r-square and residual sum of squares, and soil surfaces generated by the predictive abilities of the models.  Information on patterns of spatial structure allowed for the interpretation of results in relation to the landscape structure/use that could not be provided by conventional statistical analysis. </a:t>
            </a:r>
          </a:p>
          <a:p>
            <a:endParaRPr lang="en-US" dirty="0"/>
          </a:p>
        </p:txBody>
      </p:sp>
      <p:pic>
        <p:nvPicPr>
          <p:cNvPr id="78" name="Picture 77" descr="TU seal.png"/>
          <p:cNvPicPr>
            <a:picLocks noChangeAspect="1"/>
          </p:cNvPicPr>
          <p:nvPr/>
        </p:nvPicPr>
        <p:blipFill>
          <a:blip r:embed="rId17"/>
          <a:stretch>
            <a:fillRect/>
          </a:stretch>
        </p:blipFill>
        <p:spPr>
          <a:xfrm>
            <a:off x="46253400" y="2057400"/>
            <a:ext cx="4038600" cy="3412347"/>
          </a:xfrm>
          <a:prstGeom prst="rect">
            <a:avLst/>
          </a:prstGeom>
        </p:spPr>
      </p:pic>
      <p:sp>
        <p:nvSpPr>
          <p:cNvPr id="69" name="TextBox 68"/>
          <p:cNvSpPr txBox="1"/>
          <p:nvPr/>
        </p:nvSpPr>
        <p:spPr>
          <a:xfrm>
            <a:off x="13335000" y="5859959"/>
            <a:ext cx="3581400" cy="769441"/>
          </a:xfrm>
          <a:prstGeom prst="rect">
            <a:avLst/>
          </a:prstGeom>
          <a:noFill/>
        </p:spPr>
        <p:txBody>
          <a:bodyPr wrap="square" rtlCol="0">
            <a:spAutoFit/>
          </a:bodyPr>
          <a:lstStyle/>
          <a:p>
            <a:pPr algn="ctr"/>
            <a:r>
              <a:rPr lang="en-US" sz="4400" b="1" u="sng" dirty="0" smtClean="0">
                <a:solidFill>
                  <a:schemeClr val="bg1"/>
                </a:solidFill>
                <a:latin typeface="+mn-lt"/>
              </a:rPr>
              <a:t>Site 1</a:t>
            </a:r>
            <a:endParaRPr lang="en-US" sz="4400" b="1" u="sng" dirty="0">
              <a:solidFill>
                <a:schemeClr val="bg1"/>
              </a:solidFill>
              <a:latin typeface="+mn-lt"/>
            </a:endParaRPr>
          </a:p>
        </p:txBody>
      </p:sp>
      <p:sp>
        <p:nvSpPr>
          <p:cNvPr id="70" name="TextBox 69"/>
          <p:cNvSpPr txBox="1"/>
          <p:nvPr/>
        </p:nvSpPr>
        <p:spPr>
          <a:xfrm>
            <a:off x="35280600" y="5638800"/>
            <a:ext cx="3581400" cy="769441"/>
          </a:xfrm>
          <a:prstGeom prst="rect">
            <a:avLst/>
          </a:prstGeom>
          <a:noFill/>
        </p:spPr>
        <p:txBody>
          <a:bodyPr wrap="square" rtlCol="0">
            <a:spAutoFit/>
          </a:bodyPr>
          <a:lstStyle/>
          <a:p>
            <a:pPr algn="ctr"/>
            <a:r>
              <a:rPr lang="en-US" sz="4400" b="1" u="sng" dirty="0" smtClean="0">
                <a:solidFill>
                  <a:schemeClr val="bg1"/>
                </a:solidFill>
                <a:latin typeface="+mn-lt"/>
              </a:rPr>
              <a:t>Site 2</a:t>
            </a:r>
            <a:endParaRPr lang="en-US" sz="4400" b="1" u="sng" dirty="0">
              <a:solidFill>
                <a:schemeClr val="bg1"/>
              </a:solidFill>
              <a:latin typeface="+mn-l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9078</TotalTime>
  <Words>1604</Words>
  <Application>Microsoft Office PowerPoint</Application>
  <PresentationFormat>Custom</PresentationFormat>
  <Paragraphs>250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Flow</vt:lpstr>
      <vt:lpstr>Spatial Variability of Selected Enzyme Activity and Soil Properties Across Two Agricultural Landscapes Raymon Shange*, R. O. Ankumah, L. Githinji, and R. Zabawa, Agric. &amp; Environ. Sciences, Tuskegee Univ., Tuskegee, AL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Raymon Shirk Shange</dc:creator>
  <cp:lastModifiedBy>Raymon Shirk Shange</cp:lastModifiedBy>
  <cp:revision>60</cp:revision>
  <dcterms:created xsi:type="dcterms:W3CDTF">2009-10-13T16:49:28Z</dcterms:created>
  <dcterms:modified xsi:type="dcterms:W3CDTF">2009-10-30T13:23:59Z</dcterms:modified>
</cp:coreProperties>
</file>