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7548800" cy="38404800"/>
  <p:notesSz cx="37587238" cy="46301025"/>
  <p:defaultTextStyle>
    <a:defPPr>
      <a:defRPr lang="en-US"/>
    </a:defPPr>
    <a:lvl1pPr algn="l" rtl="0" fontAlgn="base">
      <a:spcBef>
        <a:spcPct val="0"/>
      </a:spcBef>
      <a:spcAft>
        <a:spcPct val="0"/>
      </a:spcAft>
      <a:defRPr sz="8800" kern="1200">
        <a:solidFill>
          <a:schemeClr val="tx1"/>
        </a:solidFill>
        <a:latin typeface="Arial" charset="0"/>
        <a:ea typeface="+mn-ea"/>
        <a:cs typeface="+mn-cs"/>
      </a:defRPr>
    </a:lvl1pPr>
    <a:lvl2pPr marL="457200" algn="l" rtl="0" fontAlgn="base">
      <a:spcBef>
        <a:spcPct val="0"/>
      </a:spcBef>
      <a:spcAft>
        <a:spcPct val="0"/>
      </a:spcAft>
      <a:defRPr sz="8800" kern="1200">
        <a:solidFill>
          <a:schemeClr val="tx1"/>
        </a:solidFill>
        <a:latin typeface="Arial" charset="0"/>
        <a:ea typeface="+mn-ea"/>
        <a:cs typeface="+mn-cs"/>
      </a:defRPr>
    </a:lvl2pPr>
    <a:lvl3pPr marL="914400" algn="l" rtl="0" fontAlgn="base">
      <a:spcBef>
        <a:spcPct val="0"/>
      </a:spcBef>
      <a:spcAft>
        <a:spcPct val="0"/>
      </a:spcAft>
      <a:defRPr sz="8800" kern="1200">
        <a:solidFill>
          <a:schemeClr val="tx1"/>
        </a:solidFill>
        <a:latin typeface="Arial" charset="0"/>
        <a:ea typeface="+mn-ea"/>
        <a:cs typeface="+mn-cs"/>
      </a:defRPr>
    </a:lvl3pPr>
    <a:lvl4pPr marL="1371600" algn="l" rtl="0" fontAlgn="base">
      <a:spcBef>
        <a:spcPct val="0"/>
      </a:spcBef>
      <a:spcAft>
        <a:spcPct val="0"/>
      </a:spcAft>
      <a:defRPr sz="8800" kern="1200">
        <a:solidFill>
          <a:schemeClr val="tx1"/>
        </a:solidFill>
        <a:latin typeface="Arial" charset="0"/>
        <a:ea typeface="+mn-ea"/>
        <a:cs typeface="+mn-cs"/>
      </a:defRPr>
    </a:lvl4pPr>
    <a:lvl5pPr marL="1828800" algn="l" rtl="0" fontAlgn="base">
      <a:spcBef>
        <a:spcPct val="0"/>
      </a:spcBef>
      <a:spcAft>
        <a:spcPct val="0"/>
      </a:spcAft>
      <a:defRPr sz="8800" kern="1200">
        <a:solidFill>
          <a:schemeClr val="tx1"/>
        </a:solidFill>
        <a:latin typeface="Arial" charset="0"/>
        <a:ea typeface="+mn-ea"/>
        <a:cs typeface="+mn-cs"/>
      </a:defRPr>
    </a:lvl5pPr>
    <a:lvl6pPr marL="2286000" algn="l" defTabSz="914400" rtl="0" eaLnBrk="1" latinLnBrk="0" hangingPunct="1">
      <a:defRPr sz="8800" kern="1200">
        <a:solidFill>
          <a:schemeClr val="tx1"/>
        </a:solidFill>
        <a:latin typeface="Arial" charset="0"/>
        <a:ea typeface="+mn-ea"/>
        <a:cs typeface="+mn-cs"/>
      </a:defRPr>
    </a:lvl6pPr>
    <a:lvl7pPr marL="2743200" algn="l" defTabSz="914400" rtl="0" eaLnBrk="1" latinLnBrk="0" hangingPunct="1">
      <a:defRPr sz="8800" kern="1200">
        <a:solidFill>
          <a:schemeClr val="tx1"/>
        </a:solidFill>
        <a:latin typeface="Arial" charset="0"/>
        <a:ea typeface="+mn-ea"/>
        <a:cs typeface="+mn-cs"/>
      </a:defRPr>
    </a:lvl7pPr>
    <a:lvl8pPr marL="3200400" algn="l" defTabSz="914400" rtl="0" eaLnBrk="1" latinLnBrk="0" hangingPunct="1">
      <a:defRPr sz="8800" kern="1200">
        <a:solidFill>
          <a:schemeClr val="tx1"/>
        </a:solidFill>
        <a:latin typeface="Arial" charset="0"/>
        <a:ea typeface="+mn-ea"/>
        <a:cs typeface="+mn-cs"/>
      </a:defRPr>
    </a:lvl8pPr>
    <a:lvl9pPr marL="3657600" algn="l" defTabSz="914400" rtl="0" eaLnBrk="1" latinLnBrk="0" hangingPunct="1">
      <a:defRPr sz="8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FF99"/>
    <a:srgbClr val="FFCC00"/>
    <a:srgbClr val="41007D"/>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20" d="100"/>
          <a:sy n="20" d="100"/>
        </p:scale>
        <p:origin x="-1224" y="-54"/>
      </p:cViewPr>
      <p:guideLst>
        <p:guide orient="horz" pos="12097"/>
        <p:guide pos="149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287803" cy="2315051"/>
          </a:xfrm>
          <a:prstGeom prst="rect">
            <a:avLst/>
          </a:prstGeom>
        </p:spPr>
        <p:txBody>
          <a:bodyPr vert="horz" lIns="479332" tIns="239669" rIns="479332" bIns="239669" rtlCol="0"/>
          <a:lstStyle>
            <a:lvl1pPr algn="l">
              <a:defRPr sz="6400"/>
            </a:lvl1pPr>
          </a:lstStyle>
          <a:p>
            <a:endParaRPr lang="en-US"/>
          </a:p>
        </p:txBody>
      </p:sp>
      <p:sp>
        <p:nvSpPr>
          <p:cNvPr id="3" name="Date Placeholder 2"/>
          <p:cNvSpPr>
            <a:spLocks noGrp="1"/>
          </p:cNvSpPr>
          <p:nvPr>
            <p:ph type="dt" idx="1"/>
          </p:nvPr>
        </p:nvSpPr>
        <p:spPr>
          <a:xfrm>
            <a:off x="21290736" y="0"/>
            <a:ext cx="16287803" cy="2315051"/>
          </a:xfrm>
          <a:prstGeom prst="rect">
            <a:avLst/>
          </a:prstGeom>
        </p:spPr>
        <p:txBody>
          <a:bodyPr vert="horz" lIns="479332" tIns="239669" rIns="479332" bIns="239669" rtlCol="0"/>
          <a:lstStyle>
            <a:lvl1pPr algn="r">
              <a:defRPr sz="6400"/>
            </a:lvl1pPr>
          </a:lstStyle>
          <a:p>
            <a:fld id="{CD7E233C-B182-4357-807B-DE6D31D6C7B8}" type="datetimeFigureOut">
              <a:rPr lang="en-US" smtClean="0"/>
              <a:pPr/>
              <a:t>10/28/2009</a:t>
            </a:fld>
            <a:endParaRPr lang="en-US"/>
          </a:p>
        </p:txBody>
      </p:sp>
      <p:sp>
        <p:nvSpPr>
          <p:cNvPr id="4" name="Slide Image Placeholder 3"/>
          <p:cNvSpPr>
            <a:spLocks noGrp="1" noRot="1" noChangeAspect="1"/>
          </p:cNvSpPr>
          <p:nvPr>
            <p:ph type="sldImg" idx="2"/>
          </p:nvPr>
        </p:nvSpPr>
        <p:spPr>
          <a:xfrm>
            <a:off x="8043863" y="3475038"/>
            <a:ext cx="21499512" cy="17364075"/>
          </a:xfrm>
          <a:prstGeom prst="rect">
            <a:avLst/>
          </a:prstGeom>
          <a:noFill/>
          <a:ln w="12700">
            <a:solidFill>
              <a:prstClr val="black"/>
            </a:solidFill>
          </a:ln>
        </p:spPr>
        <p:txBody>
          <a:bodyPr vert="horz" lIns="479332" tIns="239669" rIns="479332" bIns="239669" rtlCol="0" anchor="ctr"/>
          <a:lstStyle/>
          <a:p>
            <a:endParaRPr lang="en-US"/>
          </a:p>
        </p:txBody>
      </p:sp>
      <p:sp>
        <p:nvSpPr>
          <p:cNvPr id="5" name="Notes Placeholder 4"/>
          <p:cNvSpPr>
            <a:spLocks noGrp="1"/>
          </p:cNvSpPr>
          <p:nvPr>
            <p:ph type="body" sz="quarter" idx="3"/>
          </p:nvPr>
        </p:nvSpPr>
        <p:spPr>
          <a:xfrm>
            <a:off x="3758724" y="21992987"/>
            <a:ext cx="30069790" cy="20835461"/>
          </a:xfrm>
          <a:prstGeom prst="rect">
            <a:avLst/>
          </a:prstGeom>
        </p:spPr>
        <p:txBody>
          <a:bodyPr vert="horz" lIns="479332" tIns="239669" rIns="479332" bIns="2396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3977940"/>
            <a:ext cx="16287803" cy="2315051"/>
          </a:xfrm>
          <a:prstGeom prst="rect">
            <a:avLst/>
          </a:prstGeom>
        </p:spPr>
        <p:txBody>
          <a:bodyPr vert="horz" lIns="479332" tIns="239669" rIns="479332" bIns="239669" rtlCol="0" anchor="b"/>
          <a:lstStyle>
            <a:lvl1pPr algn="l">
              <a:defRPr sz="6400"/>
            </a:lvl1pPr>
          </a:lstStyle>
          <a:p>
            <a:endParaRPr lang="en-US"/>
          </a:p>
        </p:txBody>
      </p:sp>
      <p:sp>
        <p:nvSpPr>
          <p:cNvPr id="7" name="Slide Number Placeholder 6"/>
          <p:cNvSpPr>
            <a:spLocks noGrp="1"/>
          </p:cNvSpPr>
          <p:nvPr>
            <p:ph type="sldNum" sz="quarter" idx="5"/>
          </p:nvPr>
        </p:nvSpPr>
        <p:spPr>
          <a:xfrm>
            <a:off x="21290736" y="43977940"/>
            <a:ext cx="16287803" cy="2315051"/>
          </a:xfrm>
          <a:prstGeom prst="rect">
            <a:avLst/>
          </a:prstGeom>
        </p:spPr>
        <p:txBody>
          <a:bodyPr vert="horz" lIns="479332" tIns="239669" rIns="479332" bIns="239669" rtlCol="0" anchor="b"/>
          <a:lstStyle>
            <a:lvl1pPr algn="r">
              <a:defRPr sz="6400"/>
            </a:lvl1pPr>
          </a:lstStyle>
          <a:p>
            <a:fld id="{8219B6DF-331B-49B9-98A5-8B99A2FD91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3863" y="3475038"/>
            <a:ext cx="21499512" cy="173640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19B6DF-331B-49B9-98A5-8B99A2FD91C8}"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5803" y="11931121"/>
            <a:ext cx="40417198" cy="8230659"/>
          </a:xfrm>
        </p:spPr>
        <p:txBody>
          <a:bodyPr/>
          <a:lstStyle/>
          <a:p>
            <a:r>
              <a:rPr lang="en-US" smtClean="0"/>
              <a:t>Click to edit Master title style</a:t>
            </a:r>
            <a:endParaRPr lang="en-US"/>
          </a:p>
        </p:txBody>
      </p:sp>
      <p:sp>
        <p:nvSpPr>
          <p:cNvPr id="3" name="Subtitle 2"/>
          <p:cNvSpPr>
            <a:spLocks noGrp="1"/>
          </p:cNvSpPr>
          <p:nvPr>
            <p:ph type="subTitle" idx="1"/>
          </p:nvPr>
        </p:nvSpPr>
        <p:spPr>
          <a:xfrm>
            <a:off x="7131606" y="21761979"/>
            <a:ext cx="33285595" cy="981604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FC57AE-98DB-4188-B8F4-7CBE7E2DDE8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68434F-38DE-44DD-9A7E-D733203CBB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473598" y="1537229"/>
            <a:ext cx="10697404" cy="327689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77800" y="1537229"/>
            <a:ext cx="31923520" cy="327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DEE585-7F78-4D90-BC31-7B53014D28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F5FFB4-7342-4A69-ABD2-7AB98BD37A5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7" y="24679014"/>
            <a:ext cx="40417198" cy="762687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756027" y="16277961"/>
            <a:ext cx="40417198"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9253E4-3410-4C6B-8BE3-52B421FFDC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77802" y="8962232"/>
            <a:ext cx="21310461" cy="253439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860540" y="8962232"/>
            <a:ext cx="21310462" cy="253439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F5BA47-0CB4-4E76-B996-209445DFBA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377800" y="8597374"/>
            <a:ext cx="21008974"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377800" y="12179303"/>
            <a:ext cx="21008974"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4154849" y="8597374"/>
            <a:ext cx="21016154"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154849" y="12179303"/>
            <a:ext cx="21016154"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6380C3-C1B0-4EF3-9435-331F775C74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8A89F2-5CC4-4857-AEFF-8999804FDF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170C54-9CC4-4C57-ACF6-2B9710A9E2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801" y="1529821"/>
            <a:ext cx="15643224" cy="650637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8589901" y="1529821"/>
            <a:ext cx="26581100" cy="327763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77801" y="8036190"/>
            <a:ext cx="15643224" cy="262699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5DB543-FA96-490F-BFDB-FE944A4877A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9179" y="26882994"/>
            <a:ext cx="28529998" cy="317447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319179" y="3431915"/>
            <a:ext cx="28529998" cy="23041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319179" y="30057465"/>
            <a:ext cx="28529998" cy="450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597233-781B-46DB-875B-9C967EFAE5B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77801" y="1537229"/>
            <a:ext cx="42793202" cy="6400800"/>
          </a:xfrm>
          <a:prstGeom prst="rect">
            <a:avLst/>
          </a:prstGeom>
          <a:noFill/>
          <a:ln w="9525">
            <a:noFill/>
            <a:miter lim="800000"/>
            <a:headEnd/>
            <a:tailEnd/>
          </a:ln>
          <a:effectLst/>
        </p:spPr>
        <p:txBody>
          <a:bodyPr vert="horz" wrap="square" lIns="449354" tIns="224677" rIns="449354" bIns="22467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377801" y="8962232"/>
            <a:ext cx="42793202" cy="25343908"/>
          </a:xfrm>
          <a:prstGeom prst="rect">
            <a:avLst/>
          </a:prstGeom>
          <a:noFill/>
          <a:ln w="9525">
            <a:noFill/>
            <a:miter lim="800000"/>
            <a:headEnd/>
            <a:tailEnd/>
          </a:ln>
          <a:effectLst/>
        </p:spPr>
        <p:txBody>
          <a:bodyPr vert="horz" wrap="square" lIns="449354" tIns="224677" rIns="449354" bIns="2246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377801" y="34972890"/>
            <a:ext cx="11094002" cy="2667000"/>
          </a:xfrm>
          <a:prstGeom prst="rect">
            <a:avLst/>
          </a:prstGeom>
          <a:noFill/>
          <a:ln w="9525">
            <a:noFill/>
            <a:miter lim="800000"/>
            <a:headEnd/>
            <a:tailEnd/>
          </a:ln>
          <a:effectLst/>
        </p:spPr>
        <p:txBody>
          <a:bodyPr vert="horz" wrap="square" lIns="449354" tIns="224677" rIns="449354" bIns="224677" numCol="1" anchor="t" anchorCtr="0" compatLnSpc="1">
            <a:prstTxWarp prst="textNoShape">
              <a:avLst/>
            </a:prstTxWarp>
          </a:bodyPr>
          <a:lstStyle>
            <a:lvl1pPr defTabSz="4494213">
              <a:defRPr sz="6900"/>
            </a:lvl1pPr>
          </a:lstStyle>
          <a:p>
            <a:endParaRPr lang="en-US"/>
          </a:p>
        </p:txBody>
      </p:sp>
      <p:sp>
        <p:nvSpPr>
          <p:cNvPr id="1029" name="Rectangle 5"/>
          <p:cNvSpPr>
            <a:spLocks noGrp="1" noChangeArrowheads="1"/>
          </p:cNvSpPr>
          <p:nvPr>
            <p:ph type="ftr" sz="quarter" idx="3"/>
          </p:nvPr>
        </p:nvSpPr>
        <p:spPr bwMode="auto">
          <a:xfrm>
            <a:off x="16246201" y="34972890"/>
            <a:ext cx="15056402" cy="2667000"/>
          </a:xfrm>
          <a:prstGeom prst="rect">
            <a:avLst/>
          </a:prstGeom>
          <a:noFill/>
          <a:ln w="9525">
            <a:noFill/>
            <a:miter lim="800000"/>
            <a:headEnd/>
            <a:tailEnd/>
          </a:ln>
          <a:effectLst/>
        </p:spPr>
        <p:txBody>
          <a:bodyPr vert="horz" wrap="square" lIns="449354" tIns="224677" rIns="449354" bIns="224677" numCol="1" anchor="t" anchorCtr="0" compatLnSpc="1">
            <a:prstTxWarp prst="textNoShape">
              <a:avLst/>
            </a:prstTxWarp>
          </a:bodyPr>
          <a:lstStyle>
            <a:lvl1pPr algn="ctr" defTabSz="4494213">
              <a:defRPr sz="6900"/>
            </a:lvl1pPr>
          </a:lstStyle>
          <a:p>
            <a:endParaRPr lang="en-US"/>
          </a:p>
        </p:txBody>
      </p:sp>
      <p:sp>
        <p:nvSpPr>
          <p:cNvPr id="1030" name="Rectangle 6"/>
          <p:cNvSpPr>
            <a:spLocks noGrp="1" noChangeArrowheads="1"/>
          </p:cNvSpPr>
          <p:nvPr>
            <p:ph type="sldNum" sz="quarter" idx="4"/>
          </p:nvPr>
        </p:nvSpPr>
        <p:spPr bwMode="auto">
          <a:xfrm>
            <a:off x="34077001" y="34972890"/>
            <a:ext cx="11094002" cy="2667000"/>
          </a:xfrm>
          <a:prstGeom prst="rect">
            <a:avLst/>
          </a:prstGeom>
          <a:noFill/>
          <a:ln w="9525">
            <a:noFill/>
            <a:miter lim="800000"/>
            <a:headEnd/>
            <a:tailEnd/>
          </a:ln>
          <a:effectLst/>
        </p:spPr>
        <p:txBody>
          <a:bodyPr vert="horz" wrap="square" lIns="449354" tIns="224677" rIns="449354" bIns="224677" numCol="1" anchor="t" anchorCtr="0" compatLnSpc="1">
            <a:prstTxWarp prst="textNoShape">
              <a:avLst/>
            </a:prstTxWarp>
          </a:bodyPr>
          <a:lstStyle>
            <a:lvl1pPr algn="r" defTabSz="4494213">
              <a:defRPr sz="6900"/>
            </a:lvl1pPr>
          </a:lstStyle>
          <a:p>
            <a:fld id="{6E126CEA-BFFC-44F2-B4E1-88644B4159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4213" rtl="0" fontAlgn="base">
        <a:spcBef>
          <a:spcPct val="0"/>
        </a:spcBef>
        <a:spcAft>
          <a:spcPct val="0"/>
        </a:spcAft>
        <a:defRPr sz="21600">
          <a:solidFill>
            <a:schemeClr val="tx2"/>
          </a:solidFill>
          <a:latin typeface="+mj-lt"/>
          <a:ea typeface="+mj-ea"/>
          <a:cs typeface="+mj-cs"/>
        </a:defRPr>
      </a:lvl1pPr>
      <a:lvl2pPr algn="ctr" defTabSz="4494213" rtl="0" fontAlgn="base">
        <a:spcBef>
          <a:spcPct val="0"/>
        </a:spcBef>
        <a:spcAft>
          <a:spcPct val="0"/>
        </a:spcAft>
        <a:defRPr sz="21600">
          <a:solidFill>
            <a:schemeClr val="tx2"/>
          </a:solidFill>
          <a:latin typeface="Arial" charset="0"/>
        </a:defRPr>
      </a:lvl2pPr>
      <a:lvl3pPr algn="ctr" defTabSz="4494213" rtl="0" fontAlgn="base">
        <a:spcBef>
          <a:spcPct val="0"/>
        </a:spcBef>
        <a:spcAft>
          <a:spcPct val="0"/>
        </a:spcAft>
        <a:defRPr sz="21600">
          <a:solidFill>
            <a:schemeClr val="tx2"/>
          </a:solidFill>
          <a:latin typeface="Arial" charset="0"/>
        </a:defRPr>
      </a:lvl3pPr>
      <a:lvl4pPr algn="ctr" defTabSz="4494213" rtl="0" fontAlgn="base">
        <a:spcBef>
          <a:spcPct val="0"/>
        </a:spcBef>
        <a:spcAft>
          <a:spcPct val="0"/>
        </a:spcAft>
        <a:defRPr sz="21600">
          <a:solidFill>
            <a:schemeClr val="tx2"/>
          </a:solidFill>
          <a:latin typeface="Arial" charset="0"/>
        </a:defRPr>
      </a:lvl4pPr>
      <a:lvl5pPr algn="ctr" defTabSz="4494213" rtl="0" fontAlgn="base">
        <a:spcBef>
          <a:spcPct val="0"/>
        </a:spcBef>
        <a:spcAft>
          <a:spcPct val="0"/>
        </a:spcAft>
        <a:defRPr sz="21600">
          <a:solidFill>
            <a:schemeClr val="tx2"/>
          </a:solidFill>
          <a:latin typeface="Arial" charset="0"/>
        </a:defRPr>
      </a:lvl5pPr>
      <a:lvl6pPr marL="457200" algn="ctr" defTabSz="4494213" rtl="0" fontAlgn="base">
        <a:spcBef>
          <a:spcPct val="0"/>
        </a:spcBef>
        <a:spcAft>
          <a:spcPct val="0"/>
        </a:spcAft>
        <a:defRPr sz="21600">
          <a:solidFill>
            <a:schemeClr val="tx2"/>
          </a:solidFill>
          <a:latin typeface="Arial" charset="0"/>
        </a:defRPr>
      </a:lvl6pPr>
      <a:lvl7pPr marL="914400" algn="ctr" defTabSz="4494213" rtl="0" fontAlgn="base">
        <a:spcBef>
          <a:spcPct val="0"/>
        </a:spcBef>
        <a:spcAft>
          <a:spcPct val="0"/>
        </a:spcAft>
        <a:defRPr sz="21600">
          <a:solidFill>
            <a:schemeClr val="tx2"/>
          </a:solidFill>
          <a:latin typeface="Arial" charset="0"/>
        </a:defRPr>
      </a:lvl7pPr>
      <a:lvl8pPr marL="1371600" algn="ctr" defTabSz="4494213" rtl="0" fontAlgn="base">
        <a:spcBef>
          <a:spcPct val="0"/>
        </a:spcBef>
        <a:spcAft>
          <a:spcPct val="0"/>
        </a:spcAft>
        <a:defRPr sz="21600">
          <a:solidFill>
            <a:schemeClr val="tx2"/>
          </a:solidFill>
          <a:latin typeface="Arial" charset="0"/>
        </a:defRPr>
      </a:lvl8pPr>
      <a:lvl9pPr marL="1828800" algn="ctr" defTabSz="4494213" rtl="0" fontAlgn="base">
        <a:spcBef>
          <a:spcPct val="0"/>
        </a:spcBef>
        <a:spcAft>
          <a:spcPct val="0"/>
        </a:spcAft>
        <a:defRPr sz="21600">
          <a:solidFill>
            <a:schemeClr val="tx2"/>
          </a:solidFill>
          <a:latin typeface="Arial" charset="0"/>
        </a:defRPr>
      </a:lvl9pPr>
    </p:titleStyle>
    <p:bodyStyle>
      <a:lvl1pPr marL="1684338" indent="-1684338" algn="l" defTabSz="4494213" rtl="0" fontAlgn="base">
        <a:spcBef>
          <a:spcPct val="20000"/>
        </a:spcBef>
        <a:spcAft>
          <a:spcPct val="0"/>
        </a:spcAft>
        <a:buChar char="•"/>
        <a:defRPr sz="15700">
          <a:solidFill>
            <a:schemeClr val="tx1"/>
          </a:solidFill>
          <a:latin typeface="+mn-lt"/>
          <a:ea typeface="+mn-ea"/>
          <a:cs typeface="+mn-cs"/>
        </a:defRPr>
      </a:lvl1pPr>
      <a:lvl2pPr marL="3651250" indent="-1404938" algn="l" defTabSz="4494213" rtl="0" fontAlgn="base">
        <a:spcBef>
          <a:spcPct val="20000"/>
        </a:spcBef>
        <a:spcAft>
          <a:spcPct val="0"/>
        </a:spcAft>
        <a:buChar char="–"/>
        <a:defRPr sz="13800">
          <a:solidFill>
            <a:schemeClr val="tx1"/>
          </a:solidFill>
          <a:latin typeface="+mn-lt"/>
        </a:defRPr>
      </a:lvl2pPr>
      <a:lvl3pPr marL="5616575" indent="-1122363" algn="l" defTabSz="4494213" rtl="0" fontAlgn="base">
        <a:spcBef>
          <a:spcPct val="20000"/>
        </a:spcBef>
        <a:spcAft>
          <a:spcPct val="0"/>
        </a:spcAft>
        <a:buChar char="•"/>
        <a:defRPr sz="11800">
          <a:solidFill>
            <a:schemeClr val="tx1"/>
          </a:solidFill>
          <a:latin typeface="+mn-lt"/>
        </a:defRPr>
      </a:lvl3pPr>
      <a:lvl4pPr marL="7864475" indent="-1123950" algn="l" defTabSz="4494213" rtl="0" fontAlgn="base">
        <a:spcBef>
          <a:spcPct val="20000"/>
        </a:spcBef>
        <a:spcAft>
          <a:spcPct val="0"/>
        </a:spcAft>
        <a:buChar char="–"/>
        <a:defRPr sz="9800">
          <a:solidFill>
            <a:schemeClr val="tx1"/>
          </a:solidFill>
          <a:latin typeface="+mn-lt"/>
        </a:defRPr>
      </a:lvl4pPr>
      <a:lvl5pPr marL="10110788" indent="-1123950" algn="l" defTabSz="4494213" rtl="0" fontAlgn="base">
        <a:spcBef>
          <a:spcPct val="20000"/>
        </a:spcBef>
        <a:spcAft>
          <a:spcPct val="0"/>
        </a:spcAft>
        <a:buChar char="»"/>
        <a:defRPr sz="9800">
          <a:solidFill>
            <a:schemeClr val="tx1"/>
          </a:solidFill>
          <a:latin typeface="+mn-lt"/>
        </a:defRPr>
      </a:lvl5pPr>
      <a:lvl6pPr marL="10567988" indent="-1123950" algn="l" defTabSz="4494213" rtl="0" fontAlgn="base">
        <a:spcBef>
          <a:spcPct val="20000"/>
        </a:spcBef>
        <a:spcAft>
          <a:spcPct val="0"/>
        </a:spcAft>
        <a:buChar char="»"/>
        <a:defRPr sz="9800">
          <a:solidFill>
            <a:schemeClr val="tx1"/>
          </a:solidFill>
          <a:latin typeface="+mn-lt"/>
        </a:defRPr>
      </a:lvl6pPr>
      <a:lvl7pPr marL="11025188" indent="-1123950" algn="l" defTabSz="4494213" rtl="0" fontAlgn="base">
        <a:spcBef>
          <a:spcPct val="20000"/>
        </a:spcBef>
        <a:spcAft>
          <a:spcPct val="0"/>
        </a:spcAft>
        <a:buChar char="»"/>
        <a:defRPr sz="9800">
          <a:solidFill>
            <a:schemeClr val="tx1"/>
          </a:solidFill>
          <a:latin typeface="+mn-lt"/>
        </a:defRPr>
      </a:lvl7pPr>
      <a:lvl8pPr marL="11482388" indent="-1123950" algn="l" defTabSz="4494213" rtl="0" fontAlgn="base">
        <a:spcBef>
          <a:spcPct val="20000"/>
        </a:spcBef>
        <a:spcAft>
          <a:spcPct val="0"/>
        </a:spcAft>
        <a:buChar char="»"/>
        <a:defRPr sz="9800">
          <a:solidFill>
            <a:schemeClr val="tx1"/>
          </a:solidFill>
          <a:latin typeface="+mn-lt"/>
        </a:defRPr>
      </a:lvl8pPr>
      <a:lvl9pPr marL="11939588" indent="-1123950" algn="l" defTabSz="4494213" rtl="0" fontAlgn="base">
        <a:spcBef>
          <a:spcPct val="20000"/>
        </a:spcBef>
        <a:spcAft>
          <a:spcPct val="0"/>
        </a:spcAft>
        <a:buChar char="»"/>
        <a:defRPr sz="9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oles creek 7.JPG"/>
          <p:cNvPicPr>
            <a:picLocks noChangeAspect="1"/>
          </p:cNvPicPr>
          <p:nvPr/>
        </p:nvPicPr>
        <p:blipFill>
          <a:blip r:embed="rId3">
            <a:lum/>
          </a:blip>
          <a:srcRect b="10281"/>
          <a:stretch>
            <a:fillRect/>
          </a:stretch>
        </p:blipFill>
        <p:spPr>
          <a:xfrm>
            <a:off x="0" y="-508065"/>
            <a:ext cx="47548800" cy="38912865"/>
          </a:xfrm>
          <a:prstGeom prst="rect">
            <a:avLst/>
          </a:prstGeom>
        </p:spPr>
      </p:pic>
      <p:sp>
        <p:nvSpPr>
          <p:cNvPr id="2050" name="Rectangle 2"/>
          <p:cNvSpPr>
            <a:spLocks noGrp="1" noChangeArrowheads="1"/>
          </p:cNvSpPr>
          <p:nvPr>
            <p:ph type="ctrTitle"/>
          </p:nvPr>
        </p:nvSpPr>
        <p:spPr>
          <a:xfrm>
            <a:off x="516835" y="266700"/>
            <a:ext cx="32732870" cy="4267200"/>
          </a:xfrm>
          <a:solidFill>
            <a:schemeClr val="bg1">
              <a:lumMod val="50000"/>
              <a:alpha val="75000"/>
            </a:schemeClr>
          </a:solidFill>
          <a:ln/>
        </p:spPr>
        <p:txBody>
          <a:bodyPr/>
          <a:lstStyle/>
          <a:p>
            <a:r>
              <a:rPr lang="en-US" sz="11000" b="1" dirty="0" smtClean="0">
                <a:solidFill>
                  <a:srgbClr val="FFCC00"/>
                </a:solidFill>
                <a:latin typeface="AvantGarde Bk BT" pitchFamily="34" charset="0"/>
              </a:rPr>
              <a:t>Coles Creek Watershed Assessment and Education</a:t>
            </a:r>
            <a:endParaRPr lang="en-US" sz="8400" b="1" dirty="0">
              <a:solidFill>
                <a:schemeClr val="bg1"/>
              </a:solidFill>
              <a:latin typeface="Cambria" pitchFamily="18" charset="0"/>
            </a:endParaRPr>
          </a:p>
        </p:txBody>
      </p:sp>
      <p:sp>
        <p:nvSpPr>
          <p:cNvPr id="2054" name="Rectangle 6"/>
          <p:cNvSpPr>
            <a:spLocks noGrp="1" noChangeArrowheads="1"/>
          </p:cNvSpPr>
          <p:nvPr>
            <p:ph type="subTitle" idx="1"/>
          </p:nvPr>
        </p:nvSpPr>
        <p:spPr>
          <a:xfrm>
            <a:off x="516834" y="7200899"/>
            <a:ext cx="14875566" cy="15506701"/>
          </a:xfrm>
          <a:solidFill>
            <a:schemeClr val="bg1">
              <a:lumMod val="50000"/>
              <a:alpha val="75000"/>
            </a:schemeClr>
          </a:solidFill>
        </p:spPr>
        <p:txBody>
          <a:bodyPr/>
          <a:lstStyle/>
          <a:p>
            <a:pPr algn="l">
              <a:lnSpc>
                <a:spcPct val="90000"/>
              </a:lnSpc>
            </a:pPr>
            <a:endParaRPr lang="en-US" sz="1000" b="1" dirty="0" smtClean="0">
              <a:solidFill>
                <a:srgbClr val="FFCC00"/>
              </a:solidFill>
            </a:endParaRPr>
          </a:p>
          <a:p>
            <a:pPr algn="l">
              <a:lnSpc>
                <a:spcPct val="90000"/>
              </a:lnSpc>
            </a:pPr>
            <a:r>
              <a:rPr lang="en-US" sz="6000" b="1" dirty="0" smtClean="0">
                <a:solidFill>
                  <a:srgbClr val="FFCC00"/>
                </a:solidFill>
              </a:rPr>
              <a:t>Summary</a:t>
            </a:r>
            <a:endParaRPr lang="en-US" sz="6000" b="1" dirty="0">
              <a:solidFill>
                <a:srgbClr val="FFCC00"/>
              </a:solidFill>
            </a:endParaRPr>
          </a:p>
          <a:p>
            <a:pPr algn="l"/>
            <a:r>
              <a:rPr lang="en-US" sz="3800" b="1" dirty="0" smtClean="0">
                <a:solidFill>
                  <a:schemeClr val="bg1"/>
                </a:solidFill>
              </a:rPr>
              <a:t>The Coles Creek Watershed, located in the southwestern quadrant of the state of Mississippi, with an area of about 321,237 acres (1300km2).  Degradation of the ponds/lakes and streams/creeks in this watershed is caused mostly by biological impairment, followed by nutrients, organic enrichment or Low Dissolved Oxygen, sediment/ siltation, pesticides, and pathogens (US EPA, 2007).  Water samples are collected for physical, chemical, and biological analysis.  Sampling will be conducted every month to evaluate the spatiotemporal variability of the water quality related parameters. Initial findings show high variability of NO</a:t>
            </a:r>
            <a:r>
              <a:rPr lang="en-US" sz="3800" b="1" baseline="-25000" dirty="0" smtClean="0">
                <a:solidFill>
                  <a:schemeClr val="bg1"/>
                </a:solidFill>
              </a:rPr>
              <a:t>3</a:t>
            </a:r>
            <a:r>
              <a:rPr lang="en-US" sz="3800" b="1" baseline="30000" dirty="0" smtClean="0">
                <a:solidFill>
                  <a:schemeClr val="bg1"/>
                </a:solidFill>
              </a:rPr>
              <a:t>-</a:t>
            </a:r>
            <a:r>
              <a:rPr lang="en-US" sz="3800" b="1" dirty="0" smtClean="0">
                <a:solidFill>
                  <a:schemeClr val="bg1"/>
                </a:solidFill>
              </a:rPr>
              <a:t> and </a:t>
            </a:r>
            <a:r>
              <a:rPr lang="en-US" sz="3800" b="1" i="1" dirty="0" smtClean="0">
                <a:solidFill>
                  <a:schemeClr val="bg1"/>
                </a:solidFill>
              </a:rPr>
              <a:t>E. coli</a:t>
            </a:r>
            <a:r>
              <a:rPr lang="en-US" sz="3800" b="1" dirty="0" smtClean="0">
                <a:solidFill>
                  <a:schemeClr val="bg1"/>
                </a:solidFill>
              </a:rPr>
              <a:t> concentrations throughout the watershed. All sites exceeded the maximum contaminant level (MCL) of NO</a:t>
            </a:r>
            <a:r>
              <a:rPr lang="en-US" sz="3800" b="1" baseline="-25000" dirty="0" smtClean="0">
                <a:solidFill>
                  <a:schemeClr val="bg1"/>
                </a:solidFill>
              </a:rPr>
              <a:t>3</a:t>
            </a:r>
            <a:r>
              <a:rPr lang="en-US" sz="3800" b="1" baseline="30000" dirty="0" smtClean="0">
                <a:solidFill>
                  <a:schemeClr val="bg1"/>
                </a:solidFill>
              </a:rPr>
              <a:t>-</a:t>
            </a:r>
            <a:r>
              <a:rPr lang="en-US" sz="3800" b="1" dirty="0" smtClean="0">
                <a:solidFill>
                  <a:schemeClr val="bg1"/>
                </a:solidFill>
              </a:rPr>
              <a:t>  that is 10 mg/L and 25% of the sites do not meet the secondary standards of 235MPN/100mL for </a:t>
            </a:r>
            <a:r>
              <a:rPr lang="en-US" sz="3800" b="1" i="1" dirty="0" smtClean="0">
                <a:solidFill>
                  <a:schemeClr val="bg1"/>
                </a:solidFill>
              </a:rPr>
              <a:t>E. coli</a:t>
            </a:r>
            <a:r>
              <a:rPr lang="en-US" sz="3800" b="1" dirty="0" smtClean="0">
                <a:solidFill>
                  <a:schemeClr val="bg1"/>
                </a:solidFill>
              </a:rPr>
              <a:t>. The results will help us to better understand the phenomenon and determine the best alternative management practice(s) to be adopted and implemented by the community.  Additionally, educational materials and workshops on non-point source pollution will be conducted to help increase the community’s awareness and promote environmental sustainability, thereby, having good water quality to support the economic development in the area.</a:t>
            </a:r>
          </a:p>
          <a:p>
            <a:pPr algn="l">
              <a:lnSpc>
                <a:spcPct val="90000"/>
              </a:lnSpc>
            </a:pPr>
            <a:endParaRPr lang="en-US" sz="4000" b="1" dirty="0">
              <a:solidFill>
                <a:schemeClr val="bg1"/>
              </a:solidFill>
            </a:endParaRPr>
          </a:p>
        </p:txBody>
      </p:sp>
      <p:sp>
        <p:nvSpPr>
          <p:cNvPr id="2058" name="Text Box 10"/>
          <p:cNvSpPr txBox="1">
            <a:spLocks noChangeArrowheads="1"/>
          </p:cNvSpPr>
          <p:nvPr/>
        </p:nvSpPr>
        <p:spPr bwMode="auto">
          <a:xfrm>
            <a:off x="16459200" y="17145000"/>
            <a:ext cx="16538713" cy="1446550"/>
          </a:xfrm>
          <a:prstGeom prst="rect">
            <a:avLst/>
          </a:prstGeom>
          <a:solidFill>
            <a:schemeClr val="bg1">
              <a:lumMod val="50000"/>
              <a:alpha val="50000"/>
            </a:schemeClr>
          </a:solidFill>
          <a:ln w="9525">
            <a:noFill/>
            <a:miter lim="800000"/>
            <a:headEnd/>
            <a:tailEnd/>
          </a:ln>
          <a:effectLst/>
        </p:spPr>
        <p:txBody>
          <a:bodyPr wrap="square">
            <a:spAutoFit/>
          </a:bodyPr>
          <a:lstStyle/>
          <a:p>
            <a:pPr defTabSz="4494213">
              <a:spcBef>
                <a:spcPts val="0"/>
              </a:spcBef>
            </a:pPr>
            <a:endParaRPr lang="en-US" sz="2800" b="1" dirty="0" smtClean="0">
              <a:solidFill>
                <a:srgbClr val="FFCC00"/>
              </a:solidFill>
            </a:endParaRPr>
          </a:p>
          <a:p>
            <a:pPr defTabSz="4494213">
              <a:spcBef>
                <a:spcPts val="0"/>
              </a:spcBef>
            </a:pPr>
            <a:r>
              <a:rPr lang="en-US" sz="6000" b="1" dirty="0" smtClean="0">
                <a:solidFill>
                  <a:srgbClr val="FFCC00"/>
                </a:solidFill>
              </a:rPr>
              <a:t>Preliminary Results</a:t>
            </a:r>
            <a:endParaRPr lang="en-US" sz="6000" b="1" dirty="0"/>
          </a:p>
        </p:txBody>
      </p:sp>
      <p:sp>
        <p:nvSpPr>
          <p:cNvPr id="2062" name="Rectangle 14"/>
          <p:cNvSpPr>
            <a:spLocks noChangeArrowheads="1"/>
          </p:cNvSpPr>
          <p:nvPr/>
        </p:nvSpPr>
        <p:spPr bwMode="auto">
          <a:xfrm>
            <a:off x="16588411" y="7200900"/>
            <a:ext cx="16710991" cy="8394606"/>
          </a:xfrm>
          <a:prstGeom prst="rect">
            <a:avLst/>
          </a:prstGeom>
          <a:solidFill>
            <a:schemeClr val="bg1">
              <a:lumMod val="50000"/>
              <a:alpha val="75000"/>
            </a:schemeClr>
          </a:solidFill>
          <a:ln w="9525">
            <a:noFill/>
            <a:miter lim="800000"/>
            <a:headEnd/>
            <a:tailEnd/>
          </a:ln>
          <a:effectLst/>
        </p:spPr>
        <p:txBody>
          <a:bodyPr wrap="square" lIns="91402" tIns="0" rIns="91402" bIns="0" anchor="ctr">
            <a:spAutoFit/>
          </a:bodyPr>
          <a:lstStyle/>
          <a:p>
            <a:pPr defTabSz="915988">
              <a:spcBef>
                <a:spcPts val="1200"/>
              </a:spcBef>
            </a:pPr>
            <a:endParaRPr lang="en-US" sz="1050" b="1" dirty="0" smtClean="0">
              <a:solidFill>
                <a:srgbClr val="FFCC00"/>
              </a:solidFill>
            </a:endParaRPr>
          </a:p>
          <a:p>
            <a:pPr marL="91440" defTabSz="915988">
              <a:spcBef>
                <a:spcPts val="1200"/>
              </a:spcBef>
            </a:pPr>
            <a:r>
              <a:rPr lang="en-US" sz="6000" b="1" dirty="0" smtClean="0">
                <a:solidFill>
                  <a:srgbClr val="FFCC00"/>
                </a:solidFill>
                <a:latin typeface="+mn-lt"/>
              </a:rPr>
              <a:t>Methods</a:t>
            </a:r>
            <a:endParaRPr lang="en-US" sz="6000" b="1" dirty="0">
              <a:solidFill>
                <a:srgbClr val="FFCC00"/>
              </a:solidFill>
              <a:latin typeface="+mn-lt"/>
            </a:endParaRPr>
          </a:p>
          <a:p>
            <a:pPr marL="481013" indent="-390525" defTabSz="915988">
              <a:spcBef>
                <a:spcPts val="600"/>
              </a:spcBef>
              <a:buFont typeface="Wingdings" pitchFamily="2" charset="2"/>
              <a:buChar char="§"/>
            </a:pPr>
            <a:r>
              <a:rPr lang="en-US" sz="3800" b="1" dirty="0" smtClean="0">
                <a:solidFill>
                  <a:schemeClr val="bg1"/>
                </a:solidFill>
              </a:rPr>
              <a:t>Select locations within </a:t>
            </a:r>
            <a:r>
              <a:rPr lang="en-US" sz="3800" b="1" dirty="0">
                <a:solidFill>
                  <a:schemeClr val="bg1"/>
                </a:solidFill>
              </a:rPr>
              <a:t>the </a:t>
            </a:r>
            <a:r>
              <a:rPr lang="en-US" sz="3800" b="1" dirty="0" smtClean="0">
                <a:solidFill>
                  <a:schemeClr val="bg1"/>
                </a:solidFill>
              </a:rPr>
              <a:t>Coles Creek watershed.</a:t>
            </a:r>
          </a:p>
          <a:p>
            <a:pPr marL="481013" indent="-390525" defTabSz="915988">
              <a:spcBef>
                <a:spcPts val="600"/>
              </a:spcBef>
              <a:buFont typeface="Wingdings" pitchFamily="2" charset="2"/>
              <a:buChar char="§"/>
            </a:pPr>
            <a:r>
              <a:rPr lang="en-US" sz="3800" b="1" dirty="0" smtClean="0">
                <a:solidFill>
                  <a:schemeClr val="bg1"/>
                </a:solidFill>
              </a:rPr>
              <a:t>Geo-reference sites  using Global Positioning Systems (GPS)</a:t>
            </a:r>
          </a:p>
          <a:p>
            <a:pPr marL="481013" indent="-390525" defTabSz="915988">
              <a:spcBef>
                <a:spcPts val="600"/>
              </a:spcBef>
              <a:buFont typeface="Wingdings" pitchFamily="2" charset="2"/>
              <a:buChar char="§"/>
            </a:pPr>
            <a:r>
              <a:rPr lang="en-US" sz="3800" b="1" dirty="0" smtClean="0">
                <a:solidFill>
                  <a:schemeClr val="bg1"/>
                </a:solidFill>
              </a:rPr>
              <a:t>Conduct sampling and reading of physical and chemical parameters at each site using YSI </a:t>
            </a:r>
            <a:r>
              <a:rPr lang="en-US" sz="3800" b="1" dirty="0" err="1" smtClean="0">
                <a:solidFill>
                  <a:schemeClr val="bg1"/>
                </a:solidFill>
              </a:rPr>
              <a:t>Sonde</a:t>
            </a:r>
            <a:r>
              <a:rPr lang="en-US" sz="3800" b="1" dirty="0" smtClean="0">
                <a:solidFill>
                  <a:schemeClr val="bg1"/>
                </a:solidFill>
              </a:rPr>
              <a:t> 6600 and YSI Date Reader 650 MDS.</a:t>
            </a:r>
          </a:p>
          <a:p>
            <a:pPr marL="481013" indent="-390525" defTabSz="915988">
              <a:spcBef>
                <a:spcPts val="600"/>
              </a:spcBef>
              <a:buFont typeface="Wingdings" pitchFamily="2" charset="2"/>
              <a:buChar char="§"/>
            </a:pPr>
            <a:r>
              <a:rPr lang="en-US" sz="3800" b="1" dirty="0" smtClean="0">
                <a:solidFill>
                  <a:schemeClr val="bg1"/>
                </a:solidFill>
              </a:rPr>
              <a:t>Collect samples in sterilized bottles and store in cool  compartments for testing total </a:t>
            </a:r>
            <a:r>
              <a:rPr lang="en-US" sz="3800" b="1" dirty="0" err="1" smtClean="0">
                <a:solidFill>
                  <a:schemeClr val="bg1"/>
                </a:solidFill>
              </a:rPr>
              <a:t>coliform</a:t>
            </a:r>
            <a:r>
              <a:rPr lang="en-US" sz="3800" b="1" dirty="0" smtClean="0">
                <a:solidFill>
                  <a:schemeClr val="bg1"/>
                </a:solidFill>
              </a:rPr>
              <a:t> and </a:t>
            </a:r>
            <a:r>
              <a:rPr lang="en-US" sz="3800" b="1" i="1" dirty="0" smtClean="0">
                <a:solidFill>
                  <a:schemeClr val="bg1"/>
                </a:solidFill>
              </a:rPr>
              <a:t>E. coli</a:t>
            </a:r>
            <a:r>
              <a:rPr lang="en-US" sz="3800" b="1" dirty="0" smtClean="0">
                <a:solidFill>
                  <a:schemeClr val="bg1"/>
                </a:solidFill>
              </a:rPr>
              <a:t> using </a:t>
            </a:r>
            <a:r>
              <a:rPr lang="en-US" sz="3800" b="1" dirty="0" err="1" smtClean="0">
                <a:solidFill>
                  <a:schemeClr val="bg1"/>
                </a:solidFill>
              </a:rPr>
              <a:t>Collilert</a:t>
            </a:r>
            <a:r>
              <a:rPr lang="en-US" sz="3800" b="1" dirty="0" smtClean="0">
                <a:solidFill>
                  <a:schemeClr val="bg1"/>
                </a:solidFill>
              </a:rPr>
              <a:t>  </a:t>
            </a:r>
            <a:r>
              <a:rPr lang="en-US" sz="3800" b="1" dirty="0" err="1" smtClean="0">
                <a:solidFill>
                  <a:schemeClr val="bg1"/>
                </a:solidFill>
              </a:rPr>
              <a:t>subtrates</a:t>
            </a:r>
            <a:r>
              <a:rPr lang="en-US" sz="3800" b="1" dirty="0" smtClean="0">
                <a:solidFill>
                  <a:schemeClr val="bg1"/>
                </a:solidFill>
              </a:rPr>
              <a:t> and </a:t>
            </a:r>
            <a:r>
              <a:rPr lang="en-US" sz="3800" b="1" dirty="0" err="1" smtClean="0">
                <a:solidFill>
                  <a:schemeClr val="bg1"/>
                </a:solidFill>
              </a:rPr>
              <a:t>Quanity</a:t>
            </a:r>
            <a:r>
              <a:rPr lang="en-US" sz="3800" b="1" dirty="0" smtClean="0">
                <a:solidFill>
                  <a:schemeClr val="bg1"/>
                </a:solidFill>
              </a:rPr>
              <a:t> Tray cells to estimate the presence of Total </a:t>
            </a:r>
            <a:r>
              <a:rPr lang="en-US" sz="3800" b="1" dirty="0" err="1" smtClean="0">
                <a:solidFill>
                  <a:schemeClr val="bg1"/>
                </a:solidFill>
              </a:rPr>
              <a:t>Coliform</a:t>
            </a:r>
            <a:r>
              <a:rPr lang="en-US" sz="3800" b="1" dirty="0" smtClean="0">
                <a:solidFill>
                  <a:schemeClr val="bg1"/>
                </a:solidFill>
              </a:rPr>
              <a:t> and </a:t>
            </a:r>
            <a:r>
              <a:rPr lang="en-US" sz="3800" b="1" i="1" dirty="0" smtClean="0">
                <a:solidFill>
                  <a:schemeClr val="bg1"/>
                </a:solidFill>
              </a:rPr>
              <a:t>E. coli</a:t>
            </a:r>
            <a:r>
              <a:rPr lang="en-US" sz="3800" b="1" dirty="0" smtClean="0">
                <a:solidFill>
                  <a:schemeClr val="bg1"/>
                </a:solidFill>
              </a:rPr>
              <a:t> using the Most Probable Number (MPN) method</a:t>
            </a:r>
          </a:p>
          <a:p>
            <a:pPr marL="481013" indent="-390525" defTabSz="915988">
              <a:spcBef>
                <a:spcPts val="600"/>
              </a:spcBef>
              <a:buFont typeface="Wingdings" pitchFamily="2" charset="2"/>
              <a:buChar char="§"/>
            </a:pPr>
            <a:r>
              <a:rPr lang="en-US" sz="3800" b="1" dirty="0" smtClean="0">
                <a:solidFill>
                  <a:schemeClr val="bg1"/>
                </a:solidFill>
              </a:rPr>
              <a:t>Display land-use and site locations using </a:t>
            </a:r>
            <a:r>
              <a:rPr lang="en-US" sz="3800" b="1" dirty="0" err="1" smtClean="0">
                <a:solidFill>
                  <a:schemeClr val="bg1"/>
                </a:solidFill>
              </a:rPr>
              <a:t>ArcView</a:t>
            </a:r>
            <a:r>
              <a:rPr lang="en-US" sz="3800" b="1" dirty="0" smtClean="0">
                <a:solidFill>
                  <a:schemeClr val="bg1"/>
                </a:solidFill>
              </a:rPr>
              <a:t>/</a:t>
            </a:r>
            <a:r>
              <a:rPr lang="en-US" sz="3800" b="1" dirty="0" err="1" smtClean="0">
                <a:solidFill>
                  <a:schemeClr val="bg1"/>
                </a:solidFill>
              </a:rPr>
              <a:t>ArcGIS</a:t>
            </a:r>
            <a:endParaRPr lang="en-US" sz="3800" b="1" dirty="0" smtClean="0">
              <a:solidFill>
                <a:schemeClr val="bg1"/>
              </a:solidFill>
            </a:endParaRPr>
          </a:p>
          <a:p>
            <a:pPr marL="481013" indent="-390525" defTabSz="915988">
              <a:spcBef>
                <a:spcPts val="600"/>
              </a:spcBef>
              <a:buFont typeface="Wingdings" pitchFamily="2" charset="2"/>
              <a:buChar char="§"/>
            </a:pPr>
            <a:r>
              <a:rPr lang="en-US" sz="3800" b="1" dirty="0" smtClean="0">
                <a:solidFill>
                  <a:schemeClr val="bg1"/>
                </a:solidFill>
              </a:rPr>
              <a:t>Determine the correlations between land-use and water  quality using Principal Component Analysis</a:t>
            </a:r>
            <a:endParaRPr lang="en-US" sz="3800" b="1" dirty="0">
              <a:solidFill>
                <a:schemeClr val="bg1"/>
              </a:solidFill>
            </a:endParaRPr>
          </a:p>
          <a:p>
            <a:pPr marL="481013" indent="-390525" defTabSz="915988">
              <a:spcBef>
                <a:spcPts val="600"/>
              </a:spcBef>
              <a:buFont typeface="Wingdings" pitchFamily="2" charset="2"/>
              <a:buChar char="§"/>
            </a:pPr>
            <a:endParaRPr lang="en-US" sz="1200" b="1" dirty="0" smtClean="0">
              <a:solidFill>
                <a:schemeClr val="bg1"/>
              </a:solidFill>
            </a:endParaRPr>
          </a:p>
        </p:txBody>
      </p:sp>
      <p:pic>
        <p:nvPicPr>
          <p:cNvPr id="1026" name="Picture 2" descr="header_new"/>
          <p:cNvPicPr>
            <a:picLocks noChangeAspect="1" noChangeArrowheads="1"/>
          </p:cNvPicPr>
          <p:nvPr/>
        </p:nvPicPr>
        <p:blipFill>
          <a:blip r:embed="rId4"/>
          <a:srcRect t="45714" r="70134"/>
          <a:stretch>
            <a:fillRect/>
          </a:stretch>
        </p:blipFill>
        <p:spPr bwMode="auto">
          <a:xfrm>
            <a:off x="40758585" y="36982400"/>
            <a:ext cx="2397120" cy="1049221"/>
          </a:xfrm>
          <a:prstGeom prst="rect">
            <a:avLst/>
          </a:prstGeom>
          <a:noFill/>
        </p:spPr>
      </p:pic>
      <p:pic>
        <p:nvPicPr>
          <p:cNvPr id="9" name="Picture 8" descr="header_graphic_usgsIdentifier_white.jpg"/>
          <p:cNvPicPr>
            <a:picLocks noChangeAspect="1"/>
          </p:cNvPicPr>
          <p:nvPr/>
        </p:nvPicPr>
        <p:blipFill>
          <a:blip r:embed="rId5"/>
          <a:stretch>
            <a:fillRect/>
          </a:stretch>
        </p:blipFill>
        <p:spPr>
          <a:xfrm>
            <a:off x="43331253" y="36982403"/>
            <a:ext cx="2408626" cy="1005502"/>
          </a:xfrm>
          <a:prstGeom prst="rect">
            <a:avLst/>
          </a:prstGeom>
        </p:spPr>
      </p:pic>
      <p:pic>
        <p:nvPicPr>
          <p:cNvPr id="10" name="Picture 9" descr="CSREESlogo.trans.png"/>
          <p:cNvPicPr>
            <a:picLocks noChangeAspect="1"/>
          </p:cNvPicPr>
          <p:nvPr/>
        </p:nvPicPr>
        <p:blipFill>
          <a:blip r:embed="rId6" cstate="print"/>
          <a:stretch>
            <a:fillRect/>
          </a:stretch>
        </p:blipFill>
        <p:spPr>
          <a:xfrm>
            <a:off x="45924836" y="36929948"/>
            <a:ext cx="1107131" cy="1119254"/>
          </a:xfrm>
          <a:prstGeom prst="rect">
            <a:avLst/>
          </a:prstGeom>
        </p:spPr>
      </p:pic>
      <p:sp>
        <p:nvSpPr>
          <p:cNvPr id="12" name="Rectangle 6"/>
          <p:cNvSpPr txBox="1">
            <a:spLocks noChangeArrowheads="1"/>
          </p:cNvSpPr>
          <p:nvPr/>
        </p:nvSpPr>
        <p:spPr bwMode="auto">
          <a:xfrm>
            <a:off x="609601" y="24231600"/>
            <a:ext cx="14706600" cy="4533901"/>
          </a:xfrm>
          <a:prstGeom prst="rect">
            <a:avLst/>
          </a:prstGeom>
          <a:solidFill>
            <a:schemeClr val="bg1">
              <a:lumMod val="50000"/>
              <a:alpha val="75000"/>
            </a:schemeClr>
          </a:solidFill>
          <a:ln w="9525">
            <a:noFill/>
            <a:miter lim="800000"/>
            <a:headEnd/>
            <a:tailEnd/>
          </a:ln>
          <a:effectLst/>
        </p:spPr>
        <p:txBody>
          <a:bodyPr vert="horz" wrap="square" lIns="449354" tIns="224677" rIns="449354" bIns="224677" numCol="1" anchor="t" anchorCtr="0" compatLnSpc="1">
            <a:prstTxWarp prst="textNoShape">
              <a:avLst/>
            </a:prstTxWarp>
          </a:bodyPr>
          <a:lstStyle/>
          <a:p>
            <a:pPr marL="0" marR="0" lvl="0" indent="0" algn="l" defTabSz="4494213" rtl="0" eaLnBrk="1" fontAlgn="base" latinLnBrk="0" hangingPunct="1">
              <a:lnSpc>
                <a:spcPct val="90000"/>
              </a:lnSpc>
              <a:spcBef>
                <a:spcPct val="20000"/>
              </a:spcBef>
              <a:spcAft>
                <a:spcPct val="0"/>
              </a:spcAft>
              <a:buClrTx/>
              <a:buSzTx/>
              <a:buFontTx/>
              <a:buNone/>
              <a:tabLst/>
              <a:defRPr/>
            </a:pPr>
            <a:endParaRPr kumimoji="0" lang="en-US" sz="700" b="1" i="0" u="none" strike="noStrike" kern="0" cap="none" spc="0" normalizeH="0" baseline="0" noProof="0" dirty="0" smtClean="0">
              <a:ln>
                <a:noFill/>
              </a:ln>
              <a:solidFill>
                <a:srgbClr val="FFCC00"/>
              </a:solidFill>
              <a:effectLst/>
              <a:uLnTx/>
              <a:uFillTx/>
              <a:latin typeface="+mn-lt"/>
              <a:ea typeface="+mn-ea"/>
              <a:cs typeface="+mn-cs"/>
            </a:endParaRPr>
          </a:p>
          <a:p>
            <a:pPr marL="0" marR="0" lvl="0" indent="0" algn="l" defTabSz="4494213" rtl="0" eaLnBrk="1" fontAlgn="base" latinLnBrk="0" hangingPunct="1">
              <a:lnSpc>
                <a:spcPct val="9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rgbClr val="FFCC00"/>
                </a:solidFill>
                <a:effectLst/>
                <a:uLnTx/>
                <a:uFillTx/>
                <a:latin typeface="+mn-lt"/>
                <a:ea typeface="+mn-ea"/>
                <a:cs typeface="+mn-cs"/>
              </a:rPr>
              <a:t>Objectives</a:t>
            </a:r>
          </a:p>
          <a:p>
            <a:pPr marL="285750" indent="-285750">
              <a:spcBef>
                <a:spcPts val="1200"/>
              </a:spcBef>
              <a:buFont typeface="Arial" pitchFamily="34" charset="0"/>
              <a:buChar char="•"/>
            </a:pPr>
            <a:r>
              <a:rPr lang="en-US" sz="3800" b="1" dirty="0" smtClean="0">
                <a:solidFill>
                  <a:schemeClr val="bg1"/>
                </a:solidFill>
              </a:rPr>
              <a:t>To evaluate the physical, chemical, and biological parameters of water in the Coles Creek watershed and educate the community about potential sources of pollution to their water thereby promote its protection</a:t>
            </a:r>
            <a:endParaRPr kumimoji="0" lang="en-US" sz="3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2" name="Picture 71" descr="MRRC Alcorn logo white 2.png"/>
          <p:cNvPicPr>
            <a:picLocks noChangeAspect="1"/>
          </p:cNvPicPr>
          <p:nvPr/>
        </p:nvPicPr>
        <p:blipFill>
          <a:blip r:embed="rId7" cstate="print"/>
          <a:srcRect t="6161" b="10661"/>
          <a:stretch>
            <a:fillRect/>
          </a:stretch>
        </p:blipFill>
        <p:spPr>
          <a:xfrm>
            <a:off x="38504193" y="36982404"/>
            <a:ext cx="2067339" cy="1076006"/>
          </a:xfrm>
          <a:prstGeom prst="rect">
            <a:avLst/>
          </a:prstGeom>
        </p:spPr>
      </p:pic>
      <p:sp>
        <p:nvSpPr>
          <p:cNvPr id="73" name="Rectangle 2"/>
          <p:cNvSpPr txBox="1">
            <a:spLocks noChangeArrowheads="1"/>
          </p:cNvSpPr>
          <p:nvPr/>
        </p:nvSpPr>
        <p:spPr bwMode="auto">
          <a:xfrm>
            <a:off x="516835" y="4533901"/>
            <a:ext cx="32732870" cy="1866899"/>
          </a:xfrm>
          <a:prstGeom prst="rect">
            <a:avLst/>
          </a:prstGeom>
          <a:solidFill>
            <a:schemeClr val="bg1">
              <a:lumMod val="50000"/>
              <a:alpha val="75000"/>
            </a:schemeClr>
          </a:solidFill>
          <a:ln w="9525">
            <a:noFill/>
            <a:miter lim="800000"/>
            <a:headEnd/>
            <a:tailEnd/>
          </a:ln>
          <a:effectLst/>
        </p:spPr>
        <p:txBody>
          <a:bodyPr vert="horz" wrap="square" lIns="449354" tIns="224677" rIns="449354" bIns="224677" numCol="1" anchor="ctr" anchorCtr="0" compatLnSpc="1">
            <a:prstTxWarp prst="textNoShape">
              <a:avLst/>
            </a:prstTxWarp>
          </a:bodyPr>
          <a:lstStyle/>
          <a:p>
            <a:pPr marL="0" marR="0" lvl="0" indent="0" algn="ctr" defTabSz="4494213"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bg1"/>
                </a:solidFill>
                <a:effectLst/>
                <a:uLnTx/>
                <a:uFillTx/>
                <a:latin typeface="Cambria" pitchFamily="18" charset="0"/>
                <a:ea typeface="+mj-ea"/>
                <a:cs typeface="+mj-cs"/>
              </a:rPr>
              <a:t>Maifan Silitonga, Ph.D.,  Rosner Buie, Alton B. Johnson, Ph.D. </a:t>
            </a:r>
            <a:br>
              <a:rPr kumimoji="0" lang="en-US" sz="4800" b="1" i="0" u="none" strike="noStrike" kern="0" cap="none" spc="0" normalizeH="0" baseline="0" noProof="0" dirty="0" smtClean="0">
                <a:ln>
                  <a:noFill/>
                </a:ln>
                <a:solidFill>
                  <a:schemeClr val="bg1"/>
                </a:solidFill>
                <a:effectLst/>
                <a:uLnTx/>
                <a:uFillTx/>
                <a:latin typeface="Cambria" pitchFamily="18" charset="0"/>
                <a:ea typeface="+mj-ea"/>
                <a:cs typeface="+mj-cs"/>
              </a:rPr>
            </a:br>
            <a:r>
              <a:rPr kumimoji="0" lang="en-US" sz="4800" b="1" i="0" u="none" strike="noStrike" kern="0" cap="none" spc="0" normalizeH="0" baseline="0" noProof="0" dirty="0" smtClean="0">
                <a:ln>
                  <a:noFill/>
                </a:ln>
                <a:solidFill>
                  <a:schemeClr val="bg1"/>
                </a:solidFill>
                <a:effectLst/>
                <a:uLnTx/>
                <a:uFillTx/>
                <a:latin typeface="Cambria" pitchFamily="18" charset="0"/>
                <a:ea typeface="+mj-ea"/>
                <a:cs typeface="+mj-cs"/>
              </a:rPr>
              <a:t>Alcorn State University</a:t>
            </a:r>
            <a:endParaRPr kumimoji="0" lang="en-US" sz="7200" b="1" i="0" u="none" strike="noStrike" kern="0" cap="none" spc="0" normalizeH="0" baseline="0" noProof="0" dirty="0">
              <a:ln>
                <a:noFill/>
              </a:ln>
              <a:solidFill>
                <a:schemeClr val="bg1"/>
              </a:solidFill>
              <a:effectLst/>
              <a:uLnTx/>
              <a:uFillTx/>
              <a:latin typeface="Cambria" pitchFamily="18" charset="0"/>
              <a:ea typeface="+mj-ea"/>
              <a:cs typeface="+mj-cs"/>
            </a:endParaRPr>
          </a:p>
        </p:txBody>
      </p:sp>
      <p:sp>
        <p:nvSpPr>
          <p:cNvPr id="74" name="TextBox 73"/>
          <p:cNvSpPr txBox="1"/>
          <p:nvPr/>
        </p:nvSpPr>
        <p:spPr>
          <a:xfrm>
            <a:off x="34306567" y="10845801"/>
            <a:ext cx="12404035" cy="523220"/>
          </a:xfrm>
          <a:prstGeom prst="rect">
            <a:avLst/>
          </a:prstGeom>
          <a:noFill/>
        </p:spPr>
        <p:txBody>
          <a:bodyPr wrap="square" rtlCol="0">
            <a:spAutoFit/>
          </a:bodyPr>
          <a:lstStyle/>
          <a:p>
            <a:pPr algn="ctr"/>
            <a:r>
              <a:rPr lang="en-US" sz="2800" dirty="0" smtClean="0">
                <a:solidFill>
                  <a:schemeClr val="bg1"/>
                </a:solidFill>
              </a:rPr>
              <a:t>Sampling Locations</a:t>
            </a:r>
            <a:endParaRPr lang="en-US" sz="2800" dirty="0">
              <a:solidFill>
                <a:schemeClr val="bg1"/>
              </a:solidFill>
            </a:endParaRPr>
          </a:p>
        </p:txBody>
      </p:sp>
      <p:pic>
        <p:nvPicPr>
          <p:cNvPr id="131" name="Picture 130" descr="Coles creek 8.JPG.png"/>
          <p:cNvPicPr>
            <a:picLocks noChangeAspect="1"/>
          </p:cNvPicPr>
          <p:nvPr/>
        </p:nvPicPr>
        <p:blipFill>
          <a:blip r:embed="rId8"/>
          <a:stretch>
            <a:fillRect/>
          </a:stretch>
        </p:blipFill>
        <p:spPr>
          <a:xfrm>
            <a:off x="33756600" y="278578"/>
            <a:ext cx="13293708" cy="10447434"/>
          </a:xfrm>
          <a:prstGeom prst="rect">
            <a:avLst/>
          </a:prstGeom>
        </p:spPr>
      </p:pic>
      <p:sp>
        <p:nvSpPr>
          <p:cNvPr id="136" name="TextBox 135"/>
          <p:cNvSpPr txBox="1"/>
          <p:nvPr/>
        </p:nvSpPr>
        <p:spPr>
          <a:xfrm rot="16200000">
            <a:off x="-1343406" y="35671095"/>
            <a:ext cx="4000500" cy="400110"/>
          </a:xfrm>
          <a:prstGeom prst="rect">
            <a:avLst/>
          </a:prstGeom>
          <a:noFill/>
        </p:spPr>
        <p:txBody>
          <a:bodyPr wrap="square" rtlCol="0">
            <a:spAutoFit/>
          </a:bodyPr>
          <a:lstStyle/>
          <a:p>
            <a:r>
              <a:rPr lang="en-US" sz="2000" dirty="0" err="1" smtClean="0">
                <a:solidFill>
                  <a:schemeClr val="bg1"/>
                </a:solidFill>
                <a:latin typeface="Kristen ITC" pitchFamily="66" charset="0"/>
              </a:rPr>
              <a:t>Stormwater</a:t>
            </a:r>
            <a:r>
              <a:rPr lang="en-US" sz="2000" dirty="0" smtClean="0">
                <a:solidFill>
                  <a:schemeClr val="bg1"/>
                </a:solidFill>
                <a:latin typeface="Kristen ITC" pitchFamily="66" charset="0"/>
              </a:rPr>
              <a:t> Protection</a:t>
            </a:r>
            <a:endParaRPr lang="en-US" sz="2000" dirty="0">
              <a:solidFill>
                <a:schemeClr val="bg1"/>
              </a:solidFill>
              <a:latin typeface="Kristen ITC" pitchFamily="66" charset="0"/>
            </a:endParaRPr>
          </a:p>
        </p:txBody>
      </p:sp>
      <p:pic>
        <p:nvPicPr>
          <p:cNvPr id="138" name="Picture 137" descr="DSC01742.JPG"/>
          <p:cNvPicPr>
            <a:picLocks noChangeAspect="1"/>
          </p:cNvPicPr>
          <p:nvPr/>
        </p:nvPicPr>
        <p:blipFill>
          <a:blip r:embed="rId9" cstate="print"/>
          <a:stretch>
            <a:fillRect/>
          </a:stretch>
        </p:blipFill>
        <p:spPr>
          <a:xfrm rot="367053">
            <a:off x="1413215" y="35350889"/>
            <a:ext cx="3263458" cy="2526042"/>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2" name="Picture 131" descr="C:\Users\msilitonga\Pictures\2009\2009 Stormwater Protection\storm drain\DSC01722.JPG"/>
          <p:cNvPicPr/>
          <p:nvPr/>
        </p:nvPicPr>
        <p:blipFill>
          <a:blip r:embed="rId10" cstate="print">
            <a:lum bright="10000"/>
          </a:blip>
          <a:srcRect/>
          <a:stretch>
            <a:fillRect/>
          </a:stretch>
        </p:blipFill>
        <p:spPr bwMode="auto">
          <a:xfrm rot="21082172">
            <a:off x="1108204" y="33025715"/>
            <a:ext cx="3040786" cy="24468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4" name="Picture 133"/>
          <p:cNvPicPr/>
          <p:nvPr/>
        </p:nvPicPr>
        <p:blipFill>
          <a:blip r:embed="rId11" cstate="print"/>
          <a:srcRect l="4808" t="1292" r="7212" b="4393"/>
          <a:stretch>
            <a:fillRect/>
          </a:stretch>
        </p:blipFill>
        <p:spPr bwMode="auto">
          <a:xfrm>
            <a:off x="861395" y="35204403"/>
            <a:ext cx="925995" cy="877888"/>
          </a:xfrm>
          <a:prstGeom prst="ellipse">
            <a:avLst/>
          </a:prstGeom>
          <a:noFill/>
          <a:ln w="9525">
            <a:noFill/>
            <a:miter lim="800000"/>
            <a:headEnd/>
            <a:tailEnd/>
          </a:ln>
        </p:spPr>
      </p:pic>
      <p:pic>
        <p:nvPicPr>
          <p:cNvPr id="139" name="Picture 138" descr="DSC01655.JPG"/>
          <p:cNvPicPr>
            <a:picLocks noChangeAspect="1"/>
          </p:cNvPicPr>
          <p:nvPr/>
        </p:nvPicPr>
        <p:blipFill>
          <a:blip r:embed="rId12" cstate="print"/>
          <a:stretch>
            <a:fillRect/>
          </a:stretch>
        </p:blipFill>
        <p:spPr>
          <a:xfrm>
            <a:off x="11734799" y="32156400"/>
            <a:ext cx="3445565" cy="2667000"/>
          </a:xfrm>
          <a:prstGeom prst="rect">
            <a:avLst/>
          </a:prstGeom>
          <a:ln w="114300">
            <a:solidFill>
              <a:schemeClr val="bg1"/>
            </a:solidFill>
          </a:ln>
        </p:spPr>
      </p:pic>
      <p:pic>
        <p:nvPicPr>
          <p:cNvPr id="140" name="Picture 139" descr="DSC00143.JPG"/>
          <p:cNvPicPr>
            <a:picLocks noChangeAspect="1"/>
          </p:cNvPicPr>
          <p:nvPr/>
        </p:nvPicPr>
        <p:blipFill>
          <a:blip r:embed="rId13" cstate="print"/>
          <a:srcRect t="10145" r="29348" b="16425"/>
          <a:stretch>
            <a:fillRect/>
          </a:stretch>
        </p:blipFill>
        <p:spPr>
          <a:xfrm>
            <a:off x="11887200" y="29184600"/>
            <a:ext cx="3204716" cy="2578100"/>
          </a:xfrm>
          <a:prstGeom prst="rect">
            <a:avLst/>
          </a:prstGeom>
          <a:ln w="114300">
            <a:solidFill>
              <a:schemeClr val="bg1"/>
            </a:solidFill>
          </a:ln>
        </p:spPr>
      </p:pic>
      <p:sp>
        <p:nvSpPr>
          <p:cNvPr id="133" name="Rectangle 6"/>
          <p:cNvSpPr txBox="1">
            <a:spLocks noChangeArrowheads="1"/>
          </p:cNvSpPr>
          <p:nvPr/>
        </p:nvSpPr>
        <p:spPr bwMode="auto">
          <a:xfrm>
            <a:off x="3810000" y="29184600"/>
            <a:ext cx="7457661" cy="6311900"/>
          </a:xfrm>
          <a:prstGeom prst="rect">
            <a:avLst/>
          </a:prstGeom>
          <a:solidFill>
            <a:schemeClr val="bg1">
              <a:lumMod val="50000"/>
              <a:alpha val="40000"/>
            </a:schemeClr>
          </a:solidFill>
          <a:ln w="9525">
            <a:noFill/>
            <a:miter lim="800000"/>
            <a:headEnd/>
            <a:tailEnd/>
          </a:ln>
          <a:effectLst/>
        </p:spPr>
        <p:txBody>
          <a:bodyPr vert="horz" wrap="square" lIns="449354" tIns="224677" rIns="449354" bIns="224677" numCol="1" anchor="t" anchorCtr="0" compatLnSpc="1">
            <a:prstTxWarp prst="textNoShape">
              <a:avLst/>
            </a:prstTxWarp>
          </a:bodyPr>
          <a:lstStyle/>
          <a:p>
            <a:pPr marL="0" marR="0" lvl="0" indent="0" algn="l" defTabSz="4494213" rtl="0" eaLnBrk="1" fontAlgn="base" latinLnBrk="0" hangingPunct="1">
              <a:lnSpc>
                <a:spcPct val="9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rgbClr val="FFCC00"/>
                </a:solidFill>
                <a:effectLst/>
                <a:uLnTx/>
                <a:uFillTx/>
                <a:latin typeface="+mn-lt"/>
                <a:ea typeface="+mn-ea"/>
                <a:cs typeface="+mn-cs"/>
              </a:rPr>
              <a:t>Workshops</a:t>
            </a:r>
          </a:p>
          <a:p>
            <a:pPr marL="0" marR="0" lvl="0" indent="0" algn="l" defTabSz="4494213" rtl="0" eaLnBrk="1" fontAlgn="base" latinLnBrk="0" hangingPunct="1">
              <a:lnSpc>
                <a:spcPct val="90000"/>
              </a:lnSpc>
              <a:spcBef>
                <a:spcPct val="20000"/>
              </a:spcBef>
              <a:spcAft>
                <a:spcPct val="0"/>
              </a:spcAft>
              <a:buClrTx/>
              <a:buSzTx/>
              <a:buFontTx/>
              <a:buNone/>
              <a:tabLst/>
              <a:defRPr/>
            </a:pPr>
            <a:r>
              <a:rPr lang="en-US" sz="3600" b="1" kern="0" dirty="0" smtClean="0">
                <a:solidFill>
                  <a:schemeClr val="bg1"/>
                </a:solidFill>
                <a:latin typeface="+mn-lt"/>
              </a:rPr>
              <a:t>As part of the effort to educate the public about non-point source pollution and water resource protection, several workshops were conducted:</a:t>
            </a:r>
          </a:p>
          <a:p>
            <a:pPr marL="241300" marR="0" lvl="0" indent="-241300" algn="l" defTabSz="4494213" rtl="0" eaLnBrk="1" fontAlgn="base" latinLnBrk="0" hangingPunct="1">
              <a:lnSpc>
                <a:spcPct val="9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bg1"/>
                </a:solidFill>
                <a:effectLst/>
                <a:uLnTx/>
                <a:uFillTx/>
                <a:latin typeface="+mn-lt"/>
                <a:ea typeface="+mn-ea"/>
                <a:cs typeface="+mn-cs"/>
              </a:rPr>
              <a:t>Storm water drainage</a:t>
            </a:r>
            <a:r>
              <a:rPr kumimoji="0" lang="en-US" sz="3200" b="1" i="0" u="none" strike="noStrike" kern="0" cap="none" spc="0" normalizeH="0" noProof="0" dirty="0" smtClean="0">
                <a:ln>
                  <a:noFill/>
                </a:ln>
                <a:solidFill>
                  <a:schemeClr val="bg1"/>
                </a:solidFill>
                <a:effectLst/>
                <a:uLnTx/>
                <a:uFillTx/>
                <a:latin typeface="+mn-lt"/>
                <a:ea typeface="+mn-ea"/>
                <a:cs typeface="+mn-cs"/>
              </a:rPr>
              <a:t> protection</a:t>
            </a:r>
          </a:p>
          <a:p>
            <a:pPr marL="241300" marR="0" lvl="0" indent="-241300" algn="l" defTabSz="4494213" rtl="0" eaLnBrk="1" fontAlgn="base" latinLnBrk="0" hangingPunct="1">
              <a:lnSpc>
                <a:spcPct val="9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bg1"/>
                </a:solidFill>
                <a:effectLst/>
                <a:uLnTx/>
                <a:uFillTx/>
                <a:latin typeface="+mn-lt"/>
                <a:ea typeface="+mn-ea"/>
                <a:cs typeface="+mn-cs"/>
              </a:rPr>
              <a:t>Non-point source pollution education</a:t>
            </a:r>
          </a:p>
          <a:p>
            <a:pPr marL="241300" marR="0" lvl="0" indent="-241300" algn="l" defTabSz="4494213" rtl="0" eaLnBrk="1" fontAlgn="base" latinLnBrk="0" hangingPunct="1">
              <a:lnSpc>
                <a:spcPct val="90000"/>
              </a:lnSpc>
              <a:spcBef>
                <a:spcPct val="20000"/>
              </a:spcBef>
              <a:spcAft>
                <a:spcPct val="0"/>
              </a:spcAft>
              <a:buClrTx/>
              <a:buSzTx/>
              <a:buFontTx/>
              <a:buChar char="-"/>
              <a:tabLst/>
              <a:defRPr/>
            </a:pPr>
            <a:r>
              <a:rPr lang="en-US" sz="3200" b="1" kern="0" dirty="0" smtClean="0">
                <a:solidFill>
                  <a:schemeClr val="bg1"/>
                </a:solidFill>
                <a:latin typeface="+mn-lt"/>
              </a:rPr>
              <a:t>Recycling event</a:t>
            </a:r>
            <a:endParaRPr kumimoji="0" lang="en-US" sz="3200" b="1" i="0" u="none" strike="noStrike" kern="0" cap="none" spc="0" normalizeH="0" baseline="0" noProof="0" dirty="0" smtClean="0">
              <a:ln>
                <a:noFill/>
              </a:ln>
              <a:solidFill>
                <a:schemeClr val="bg1"/>
              </a:solidFill>
              <a:effectLst/>
              <a:uLnTx/>
              <a:uFillTx/>
              <a:latin typeface="+mn-lt"/>
              <a:ea typeface="+mn-ea"/>
              <a:cs typeface="+mn-cs"/>
            </a:endParaRPr>
          </a:p>
        </p:txBody>
      </p:sp>
      <p:pic>
        <p:nvPicPr>
          <p:cNvPr id="141" name="Picture 140" descr="Pictures 0901 034.jpg"/>
          <p:cNvPicPr>
            <a:picLocks noChangeAspect="1"/>
          </p:cNvPicPr>
          <p:nvPr/>
        </p:nvPicPr>
        <p:blipFill>
          <a:blip r:embed="rId14" cstate="print"/>
          <a:stretch>
            <a:fillRect/>
          </a:stretch>
        </p:blipFill>
        <p:spPr>
          <a:xfrm>
            <a:off x="15849600" y="27736800"/>
            <a:ext cx="3416407" cy="2654335"/>
          </a:xfrm>
          <a:prstGeom prst="rect">
            <a:avLst/>
          </a:prstGeom>
          <a:ln w="114300">
            <a:solidFill>
              <a:schemeClr val="bg1"/>
            </a:solidFill>
          </a:ln>
        </p:spPr>
      </p:pic>
      <p:sp>
        <p:nvSpPr>
          <p:cNvPr id="142" name="TextBox 141"/>
          <p:cNvSpPr txBox="1"/>
          <p:nvPr/>
        </p:nvSpPr>
        <p:spPr>
          <a:xfrm>
            <a:off x="16383000" y="36957000"/>
            <a:ext cx="2325756" cy="707886"/>
          </a:xfrm>
          <a:prstGeom prst="rect">
            <a:avLst/>
          </a:prstGeom>
          <a:noFill/>
        </p:spPr>
        <p:txBody>
          <a:bodyPr wrap="square" rtlCol="0">
            <a:spAutoFit/>
          </a:bodyPr>
          <a:lstStyle/>
          <a:p>
            <a:pPr algn="ctr"/>
            <a:r>
              <a:rPr lang="en-US" sz="2000" dirty="0" smtClean="0">
                <a:solidFill>
                  <a:schemeClr val="bg1"/>
                </a:solidFill>
                <a:latin typeface="Kristen ITC" pitchFamily="66" charset="0"/>
              </a:rPr>
              <a:t>Recycling Collection</a:t>
            </a:r>
            <a:endParaRPr lang="en-US" sz="2000" dirty="0">
              <a:solidFill>
                <a:schemeClr val="bg1"/>
              </a:solidFill>
              <a:latin typeface="Kristen ITC" pitchFamily="66" charset="0"/>
            </a:endParaRPr>
          </a:p>
        </p:txBody>
      </p:sp>
      <p:pic>
        <p:nvPicPr>
          <p:cNvPr id="143" name="Picture 142" descr="Pictures 0901 018.jpg"/>
          <p:cNvPicPr>
            <a:picLocks noChangeAspect="1"/>
          </p:cNvPicPr>
          <p:nvPr/>
        </p:nvPicPr>
        <p:blipFill>
          <a:blip r:embed="rId15" cstate="print"/>
          <a:srcRect r="16586" b="10962"/>
          <a:stretch>
            <a:fillRect/>
          </a:stretch>
        </p:blipFill>
        <p:spPr>
          <a:xfrm>
            <a:off x="15773400" y="30708600"/>
            <a:ext cx="3505200" cy="2906957"/>
          </a:xfrm>
          <a:prstGeom prst="rect">
            <a:avLst/>
          </a:prstGeom>
          <a:ln w="114300">
            <a:solidFill>
              <a:schemeClr val="bg1"/>
            </a:solidFill>
          </a:ln>
        </p:spPr>
      </p:pic>
      <p:pic>
        <p:nvPicPr>
          <p:cNvPr id="144" name="Picture 143" descr="Pictures 0901 021.jpg"/>
          <p:cNvPicPr>
            <a:picLocks noChangeAspect="1"/>
          </p:cNvPicPr>
          <p:nvPr/>
        </p:nvPicPr>
        <p:blipFill>
          <a:blip r:embed="rId16" cstate="print"/>
          <a:stretch>
            <a:fillRect/>
          </a:stretch>
        </p:blipFill>
        <p:spPr>
          <a:xfrm>
            <a:off x="15697200" y="33909000"/>
            <a:ext cx="3505200" cy="2723322"/>
          </a:xfrm>
          <a:prstGeom prst="rect">
            <a:avLst/>
          </a:prstGeom>
          <a:ln w="114300">
            <a:solidFill>
              <a:schemeClr val="bg1"/>
            </a:solidFill>
          </a:ln>
        </p:spPr>
      </p:pic>
      <p:pic>
        <p:nvPicPr>
          <p:cNvPr id="1028" name="Picture 4"/>
          <p:cNvPicPr>
            <a:picLocks noChangeAspect="1" noChangeArrowheads="1"/>
          </p:cNvPicPr>
          <p:nvPr/>
        </p:nvPicPr>
        <p:blipFill>
          <a:blip r:embed="rId17"/>
          <a:srcRect/>
          <a:stretch>
            <a:fillRect/>
          </a:stretch>
        </p:blipFill>
        <p:spPr bwMode="auto">
          <a:xfrm>
            <a:off x="34031551" y="20802603"/>
            <a:ext cx="13086555" cy="7023099"/>
          </a:xfrm>
          <a:prstGeom prst="rect">
            <a:avLst/>
          </a:prstGeom>
          <a:noFill/>
          <a:ln w="9525">
            <a:noFill/>
            <a:miter lim="800000"/>
            <a:headEnd/>
            <a:tailEnd/>
          </a:ln>
          <a:effectLst/>
        </p:spPr>
      </p:pic>
      <p:pic>
        <p:nvPicPr>
          <p:cNvPr id="1030" name="Picture 6"/>
          <p:cNvPicPr>
            <a:picLocks noChangeAspect="1" noChangeArrowheads="1"/>
          </p:cNvPicPr>
          <p:nvPr/>
        </p:nvPicPr>
        <p:blipFill>
          <a:blip r:embed="rId18"/>
          <a:srcRect/>
          <a:stretch>
            <a:fillRect/>
          </a:stretch>
        </p:blipFill>
        <p:spPr bwMode="auto">
          <a:xfrm>
            <a:off x="33982416" y="11912600"/>
            <a:ext cx="13135689" cy="7734300"/>
          </a:xfrm>
          <a:prstGeom prst="rect">
            <a:avLst/>
          </a:prstGeom>
          <a:noFill/>
          <a:ln w="9525">
            <a:noFill/>
            <a:miter lim="800000"/>
            <a:headEnd/>
            <a:tailEnd/>
          </a:ln>
          <a:effectLst/>
        </p:spPr>
      </p:pic>
      <p:sp>
        <p:nvSpPr>
          <p:cNvPr id="147" name="Text Box 10"/>
          <p:cNvSpPr txBox="1">
            <a:spLocks noChangeArrowheads="1"/>
          </p:cNvSpPr>
          <p:nvPr/>
        </p:nvSpPr>
        <p:spPr bwMode="auto">
          <a:xfrm>
            <a:off x="16459200" y="18973800"/>
            <a:ext cx="16538713" cy="7109639"/>
          </a:xfrm>
          <a:prstGeom prst="rect">
            <a:avLst/>
          </a:prstGeom>
          <a:solidFill>
            <a:schemeClr val="bg1">
              <a:lumMod val="50000"/>
              <a:alpha val="50000"/>
            </a:schemeClr>
          </a:solidFill>
          <a:ln w="9525">
            <a:noFill/>
            <a:miter lim="800000"/>
            <a:headEnd/>
            <a:tailEnd/>
          </a:ln>
          <a:effectLst/>
        </p:spPr>
        <p:txBody>
          <a:bodyPr wrap="square">
            <a:spAutoFit/>
          </a:bodyPr>
          <a:lstStyle/>
          <a:p>
            <a:pPr marL="742950" indent="-742950" defTabSz="4494213">
              <a:buAutoNum type="arabicPeriod"/>
            </a:pPr>
            <a:r>
              <a:rPr lang="en-US" sz="3800" b="1" dirty="0" smtClean="0">
                <a:solidFill>
                  <a:schemeClr val="bg1"/>
                </a:solidFill>
              </a:rPr>
              <a:t>Mean value of NO</a:t>
            </a:r>
            <a:r>
              <a:rPr lang="en-US" sz="3800" b="1" baseline="-25000" dirty="0" smtClean="0">
                <a:solidFill>
                  <a:schemeClr val="bg1"/>
                </a:solidFill>
              </a:rPr>
              <a:t>3</a:t>
            </a:r>
            <a:r>
              <a:rPr lang="en-US" sz="3800" b="1" baseline="30000" dirty="0" smtClean="0">
                <a:solidFill>
                  <a:schemeClr val="bg1"/>
                </a:solidFill>
              </a:rPr>
              <a:t>-</a:t>
            </a:r>
            <a:r>
              <a:rPr lang="en-US" sz="3800" b="1" dirty="0" smtClean="0">
                <a:solidFill>
                  <a:schemeClr val="bg1"/>
                </a:solidFill>
              </a:rPr>
              <a:t> is lowest in July and highest in September (Figure 1)</a:t>
            </a:r>
          </a:p>
          <a:p>
            <a:pPr marL="742950" indent="-742950" defTabSz="4494213">
              <a:buAutoNum type="arabicPeriod"/>
            </a:pPr>
            <a:r>
              <a:rPr lang="en-US" sz="3800" b="1" dirty="0" smtClean="0">
                <a:solidFill>
                  <a:schemeClr val="bg1"/>
                </a:solidFill>
              </a:rPr>
              <a:t>Mean value of </a:t>
            </a:r>
            <a:r>
              <a:rPr lang="en-US" sz="3800" b="1" i="1" dirty="0" smtClean="0">
                <a:solidFill>
                  <a:schemeClr val="bg1"/>
                </a:solidFill>
              </a:rPr>
              <a:t>E. coli </a:t>
            </a:r>
            <a:r>
              <a:rPr lang="en-US" sz="3800" b="1" dirty="0" smtClean="0">
                <a:solidFill>
                  <a:schemeClr val="bg1"/>
                </a:solidFill>
              </a:rPr>
              <a:t>is lowest in May and highest in August  (Figure 1)</a:t>
            </a:r>
          </a:p>
          <a:p>
            <a:pPr marL="742950" indent="-742950" defTabSz="4494213">
              <a:buAutoNum type="arabicPeriod"/>
            </a:pPr>
            <a:r>
              <a:rPr lang="en-US" sz="3800" b="1" dirty="0" smtClean="0">
                <a:solidFill>
                  <a:schemeClr val="bg1"/>
                </a:solidFill>
              </a:rPr>
              <a:t>Rainfall is highest in May, however </a:t>
            </a:r>
            <a:r>
              <a:rPr lang="en-US" sz="3800" b="1" i="1" dirty="0" smtClean="0">
                <a:solidFill>
                  <a:schemeClr val="bg1"/>
                </a:solidFill>
              </a:rPr>
              <a:t>E. coli</a:t>
            </a:r>
            <a:r>
              <a:rPr lang="en-US" sz="3800" b="1" dirty="0" smtClean="0">
                <a:solidFill>
                  <a:schemeClr val="bg1"/>
                </a:solidFill>
              </a:rPr>
              <a:t> and NO</a:t>
            </a:r>
            <a:r>
              <a:rPr lang="en-US" sz="3800" b="1" baseline="-25000" dirty="0" smtClean="0">
                <a:solidFill>
                  <a:schemeClr val="bg1"/>
                </a:solidFill>
              </a:rPr>
              <a:t>3</a:t>
            </a:r>
            <a:r>
              <a:rPr lang="en-US" sz="3800" b="1" baseline="30000" dirty="0" smtClean="0">
                <a:solidFill>
                  <a:schemeClr val="bg1"/>
                </a:solidFill>
              </a:rPr>
              <a:t>-</a:t>
            </a:r>
            <a:r>
              <a:rPr lang="en-US" sz="3800" b="1" dirty="0" smtClean="0">
                <a:solidFill>
                  <a:schemeClr val="bg1"/>
                </a:solidFill>
              </a:rPr>
              <a:t> concentrations are not effected (Figure 1)</a:t>
            </a:r>
          </a:p>
          <a:p>
            <a:pPr marL="742950" indent="-742950" defTabSz="4494213">
              <a:buAutoNum type="arabicPeriod"/>
            </a:pPr>
            <a:r>
              <a:rPr lang="en-US" sz="3800" b="1" dirty="0" smtClean="0">
                <a:solidFill>
                  <a:schemeClr val="bg1"/>
                </a:solidFill>
              </a:rPr>
              <a:t>Mean temperature for the period is not significant and may not be related to NO</a:t>
            </a:r>
            <a:r>
              <a:rPr lang="en-US" sz="3800" b="1" baseline="-25000" dirty="0" smtClean="0">
                <a:solidFill>
                  <a:schemeClr val="bg1"/>
                </a:solidFill>
              </a:rPr>
              <a:t>3</a:t>
            </a:r>
            <a:r>
              <a:rPr lang="en-US" sz="3800" b="1" baseline="30000" dirty="0" smtClean="0">
                <a:solidFill>
                  <a:schemeClr val="bg1"/>
                </a:solidFill>
              </a:rPr>
              <a:t>-</a:t>
            </a:r>
            <a:r>
              <a:rPr lang="en-US" sz="3800" b="1" dirty="0" smtClean="0">
                <a:solidFill>
                  <a:schemeClr val="bg1"/>
                </a:solidFill>
              </a:rPr>
              <a:t> and </a:t>
            </a:r>
            <a:r>
              <a:rPr lang="en-US" sz="3800" b="1" i="1" dirty="0" smtClean="0">
                <a:solidFill>
                  <a:schemeClr val="bg1"/>
                </a:solidFill>
              </a:rPr>
              <a:t>E. coli</a:t>
            </a:r>
            <a:r>
              <a:rPr lang="en-US" sz="3800" b="1" dirty="0" smtClean="0">
                <a:solidFill>
                  <a:schemeClr val="bg1"/>
                </a:solidFill>
              </a:rPr>
              <a:t> as well (Figure 1)</a:t>
            </a:r>
          </a:p>
          <a:p>
            <a:pPr marL="742950" indent="-742950" defTabSz="4494213">
              <a:buAutoNum type="arabicPeriod"/>
            </a:pPr>
            <a:r>
              <a:rPr lang="en-US" sz="3800" b="1" dirty="0" smtClean="0">
                <a:solidFill>
                  <a:schemeClr val="bg1"/>
                </a:solidFill>
              </a:rPr>
              <a:t>There is a constant increase of </a:t>
            </a:r>
            <a:r>
              <a:rPr lang="en-US" sz="3800" b="1" i="1" dirty="0" smtClean="0">
                <a:solidFill>
                  <a:schemeClr val="bg1"/>
                </a:solidFill>
              </a:rPr>
              <a:t>E. coli </a:t>
            </a:r>
            <a:r>
              <a:rPr lang="en-US" sz="3800" b="1" dirty="0" smtClean="0">
                <a:solidFill>
                  <a:schemeClr val="bg1"/>
                </a:solidFill>
              </a:rPr>
              <a:t>from May to Aug with a slight decrease in September (Figure 2)</a:t>
            </a:r>
          </a:p>
          <a:p>
            <a:pPr marL="742950" indent="-742950" defTabSz="4494213">
              <a:buAutoNum type="arabicPeriod"/>
            </a:pPr>
            <a:r>
              <a:rPr lang="en-US" sz="3800" b="1" dirty="0" smtClean="0">
                <a:solidFill>
                  <a:schemeClr val="bg1"/>
                </a:solidFill>
              </a:rPr>
              <a:t>Clear evidence of high variability in NO</a:t>
            </a:r>
            <a:r>
              <a:rPr lang="en-US" sz="3800" b="1" baseline="-25000" dirty="0" smtClean="0">
                <a:solidFill>
                  <a:schemeClr val="bg1"/>
                </a:solidFill>
              </a:rPr>
              <a:t>3</a:t>
            </a:r>
            <a:r>
              <a:rPr lang="en-US" sz="3800" b="1" baseline="30000" dirty="0" smtClean="0">
                <a:solidFill>
                  <a:schemeClr val="bg1"/>
                </a:solidFill>
              </a:rPr>
              <a:t>-</a:t>
            </a:r>
            <a:r>
              <a:rPr lang="en-US" sz="3800" b="1" dirty="0" smtClean="0">
                <a:solidFill>
                  <a:schemeClr val="bg1"/>
                </a:solidFill>
              </a:rPr>
              <a:t> and </a:t>
            </a:r>
            <a:r>
              <a:rPr lang="en-US" sz="3800" b="1" i="1" dirty="0" smtClean="0">
                <a:solidFill>
                  <a:schemeClr val="bg1"/>
                </a:solidFill>
              </a:rPr>
              <a:t>E. coli</a:t>
            </a:r>
            <a:r>
              <a:rPr lang="en-US" sz="3800" b="1" dirty="0" smtClean="0">
                <a:solidFill>
                  <a:schemeClr val="bg1"/>
                </a:solidFill>
              </a:rPr>
              <a:t> concentrations throughout the watershed (Figures 2 and 3)</a:t>
            </a:r>
          </a:p>
        </p:txBody>
      </p:sp>
      <p:sp>
        <p:nvSpPr>
          <p:cNvPr id="148" name="Text Box 10"/>
          <p:cNvSpPr txBox="1">
            <a:spLocks noChangeArrowheads="1"/>
          </p:cNvSpPr>
          <p:nvPr/>
        </p:nvSpPr>
        <p:spPr bwMode="auto">
          <a:xfrm>
            <a:off x="20088726" y="25984200"/>
            <a:ext cx="12920870" cy="8094524"/>
          </a:xfrm>
          <a:prstGeom prst="rect">
            <a:avLst/>
          </a:prstGeom>
          <a:solidFill>
            <a:schemeClr val="bg1">
              <a:lumMod val="50000"/>
              <a:alpha val="50000"/>
            </a:schemeClr>
          </a:solidFill>
          <a:ln w="9525">
            <a:noFill/>
            <a:miter lim="800000"/>
            <a:headEnd/>
            <a:tailEnd/>
          </a:ln>
          <a:effectLst/>
        </p:spPr>
        <p:txBody>
          <a:bodyPr wrap="square">
            <a:spAutoFit/>
          </a:bodyPr>
          <a:lstStyle/>
          <a:p>
            <a:pPr marL="742950" indent="-742950" defTabSz="4494213"/>
            <a:r>
              <a:rPr lang="en-US" sz="4000" b="1" dirty="0" smtClean="0">
                <a:solidFill>
                  <a:schemeClr val="bg1"/>
                </a:solidFill>
              </a:rPr>
              <a:t>7. 	All of the sites exceeded the 10 mg/L of the allowable NO</a:t>
            </a:r>
            <a:r>
              <a:rPr lang="en-US" sz="4000" b="1" baseline="-25000" dirty="0" smtClean="0">
                <a:solidFill>
                  <a:schemeClr val="bg1"/>
                </a:solidFill>
              </a:rPr>
              <a:t>3</a:t>
            </a:r>
            <a:r>
              <a:rPr lang="en-US" sz="4000" b="1" baseline="30000" dirty="0" smtClean="0">
                <a:solidFill>
                  <a:schemeClr val="bg1"/>
                </a:solidFill>
              </a:rPr>
              <a:t>- </a:t>
            </a:r>
            <a:r>
              <a:rPr lang="en-US" sz="4000" b="1" dirty="0" smtClean="0">
                <a:solidFill>
                  <a:schemeClr val="bg1"/>
                </a:solidFill>
              </a:rPr>
              <a:t>Maximum Contaminant Level</a:t>
            </a:r>
          </a:p>
          <a:p>
            <a:pPr marL="742950" indent="-742950" defTabSz="4494213">
              <a:buAutoNum type="arabicPeriod" startAt="8"/>
            </a:pPr>
            <a:r>
              <a:rPr lang="en-US" sz="4000" b="1" dirty="0" smtClean="0">
                <a:solidFill>
                  <a:schemeClr val="bg1"/>
                </a:solidFill>
              </a:rPr>
              <a:t>NO</a:t>
            </a:r>
            <a:r>
              <a:rPr lang="en-US" sz="4000" b="1" baseline="-25000" dirty="0" smtClean="0">
                <a:solidFill>
                  <a:schemeClr val="bg1"/>
                </a:solidFill>
              </a:rPr>
              <a:t>3</a:t>
            </a:r>
            <a:r>
              <a:rPr lang="en-US" sz="4000" b="1" baseline="30000" dirty="0" smtClean="0">
                <a:solidFill>
                  <a:schemeClr val="bg1"/>
                </a:solidFill>
              </a:rPr>
              <a:t>-</a:t>
            </a:r>
            <a:r>
              <a:rPr lang="en-US" sz="4000" b="1" dirty="0" smtClean="0">
                <a:solidFill>
                  <a:schemeClr val="bg1"/>
                </a:solidFill>
              </a:rPr>
              <a:t>  concentration in September shows the highest peak followed by the month of May</a:t>
            </a:r>
          </a:p>
          <a:p>
            <a:pPr marL="742950" indent="-742950" defTabSz="4494213">
              <a:buAutoNum type="arabicPeriod" startAt="8"/>
            </a:pPr>
            <a:r>
              <a:rPr lang="en-US" sz="4000" b="1" i="1" dirty="0" smtClean="0">
                <a:solidFill>
                  <a:schemeClr val="bg1"/>
                </a:solidFill>
              </a:rPr>
              <a:t>E. coli</a:t>
            </a:r>
            <a:r>
              <a:rPr lang="en-US" sz="4000" b="1" dirty="0" smtClean="0">
                <a:solidFill>
                  <a:schemeClr val="bg1"/>
                </a:solidFill>
              </a:rPr>
              <a:t> concentrations shows high variability throughout the watershed without showing specific trend</a:t>
            </a:r>
          </a:p>
          <a:p>
            <a:pPr marL="742950" indent="-742950" defTabSz="4494213">
              <a:buAutoNum type="arabicPeriod" startAt="8"/>
            </a:pPr>
            <a:r>
              <a:rPr lang="en-US" sz="4000" b="1" dirty="0" smtClean="0">
                <a:solidFill>
                  <a:schemeClr val="bg1"/>
                </a:solidFill>
              </a:rPr>
              <a:t>All sampling locations have </a:t>
            </a:r>
            <a:r>
              <a:rPr lang="en-US" sz="4000" b="1" i="1" dirty="0" smtClean="0">
                <a:solidFill>
                  <a:schemeClr val="bg1"/>
                </a:solidFill>
              </a:rPr>
              <a:t>E. coli</a:t>
            </a:r>
            <a:r>
              <a:rPr lang="en-US" sz="4000" b="1" dirty="0" smtClean="0">
                <a:solidFill>
                  <a:schemeClr val="bg1"/>
                </a:solidFill>
              </a:rPr>
              <a:t> present with </a:t>
            </a:r>
            <a:r>
              <a:rPr lang="en-US" sz="4000" b="1" dirty="0" smtClean="0">
                <a:solidFill>
                  <a:schemeClr val="bg1"/>
                </a:solidFill>
              </a:rPr>
              <a:t>25</a:t>
            </a:r>
            <a:r>
              <a:rPr lang="en-US" sz="4000" b="1" dirty="0" smtClean="0">
                <a:solidFill>
                  <a:schemeClr val="bg1"/>
                </a:solidFill>
              </a:rPr>
              <a:t>% of the sites do not meet the secondary  standards of 235 MPN/100 </a:t>
            </a:r>
            <a:r>
              <a:rPr lang="en-US" sz="4000" b="1" dirty="0" err="1" smtClean="0">
                <a:solidFill>
                  <a:schemeClr val="bg1"/>
                </a:solidFill>
              </a:rPr>
              <a:t>mL</a:t>
            </a:r>
            <a:endParaRPr lang="en-US" sz="4000" b="1" dirty="0" smtClean="0">
              <a:solidFill>
                <a:schemeClr val="bg1"/>
              </a:solidFill>
            </a:endParaRPr>
          </a:p>
          <a:p>
            <a:pPr marL="742950" indent="-742950" algn="just" defTabSz="4494213">
              <a:buFontTx/>
              <a:buAutoNum type="arabicPeriod" startAt="11"/>
            </a:pPr>
            <a:r>
              <a:rPr lang="en-US" sz="4000" b="1" dirty="0" smtClean="0">
                <a:solidFill>
                  <a:schemeClr val="bg1"/>
                </a:solidFill>
              </a:rPr>
              <a:t>Additional information and data will be needed for further </a:t>
            </a:r>
            <a:r>
              <a:rPr lang="en-US" sz="4000" b="1" dirty="0" smtClean="0">
                <a:solidFill>
                  <a:schemeClr val="bg1"/>
                </a:solidFill>
              </a:rPr>
              <a:t>analysis</a:t>
            </a:r>
          </a:p>
          <a:p>
            <a:pPr marL="742950" indent="-742950" algn="just" defTabSz="4494213">
              <a:buFontTx/>
              <a:buAutoNum type="arabicPeriod" startAt="11"/>
            </a:pPr>
            <a:endParaRPr lang="en-US" sz="4000" b="1" dirty="0" smtClean="0">
              <a:solidFill>
                <a:schemeClr val="bg1"/>
              </a:solidFill>
            </a:endParaRPr>
          </a:p>
        </p:txBody>
      </p:sp>
      <p:sp>
        <p:nvSpPr>
          <p:cNvPr id="137" name="TextBox 136"/>
          <p:cNvSpPr txBox="1"/>
          <p:nvPr/>
        </p:nvSpPr>
        <p:spPr>
          <a:xfrm>
            <a:off x="13030200" y="35356800"/>
            <a:ext cx="2325756" cy="1015663"/>
          </a:xfrm>
          <a:prstGeom prst="rect">
            <a:avLst/>
          </a:prstGeom>
          <a:noFill/>
        </p:spPr>
        <p:txBody>
          <a:bodyPr wrap="square" rtlCol="0">
            <a:spAutoFit/>
          </a:bodyPr>
          <a:lstStyle/>
          <a:p>
            <a:pPr algn="ctr"/>
            <a:r>
              <a:rPr lang="en-US" sz="2000" dirty="0" smtClean="0">
                <a:solidFill>
                  <a:schemeClr val="bg1"/>
                </a:solidFill>
                <a:latin typeface="Kristen ITC" pitchFamily="66" charset="0"/>
              </a:rPr>
              <a:t>Non-Point Source Education</a:t>
            </a:r>
            <a:endParaRPr lang="en-US" sz="2000" dirty="0">
              <a:solidFill>
                <a:schemeClr val="bg1"/>
              </a:solidFill>
              <a:latin typeface="Kristen ITC" pitchFamily="66" charset="0"/>
            </a:endParaRPr>
          </a:p>
        </p:txBody>
      </p:sp>
      <p:pic>
        <p:nvPicPr>
          <p:cNvPr id="135" name="Picture 134" descr="100_0179 - Copy.JPG"/>
          <p:cNvPicPr>
            <a:picLocks noChangeAspect="1"/>
          </p:cNvPicPr>
          <p:nvPr/>
        </p:nvPicPr>
        <p:blipFill>
          <a:blip r:embed="rId19" cstate="print"/>
          <a:stretch>
            <a:fillRect/>
          </a:stretch>
        </p:blipFill>
        <p:spPr>
          <a:xfrm rot="272813">
            <a:off x="9730410" y="34688770"/>
            <a:ext cx="3354548" cy="2596550"/>
          </a:xfrm>
          <a:prstGeom prst="rect">
            <a:avLst/>
          </a:prstGeom>
          <a:ln w="114300">
            <a:solidFill>
              <a:schemeClr val="bg1"/>
            </a:solidFill>
          </a:ln>
        </p:spPr>
      </p:pic>
      <p:sp>
        <p:nvSpPr>
          <p:cNvPr id="149" name="TextBox 148"/>
          <p:cNvSpPr txBox="1"/>
          <p:nvPr/>
        </p:nvSpPr>
        <p:spPr>
          <a:xfrm>
            <a:off x="34018330" y="19735801"/>
            <a:ext cx="12920870" cy="400110"/>
          </a:xfrm>
          <a:prstGeom prst="rect">
            <a:avLst/>
          </a:prstGeom>
          <a:solidFill>
            <a:schemeClr val="bg1">
              <a:lumMod val="50000"/>
              <a:alpha val="75000"/>
            </a:schemeClr>
          </a:solidFill>
        </p:spPr>
        <p:txBody>
          <a:bodyPr wrap="square" rtlCol="0">
            <a:spAutoFit/>
          </a:bodyPr>
          <a:lstStyle/>
          <a:p>
            <a:pPr algn="ctr"/>
            <a:r>
              <a:rPr lang="en-US" sz="2000" b="1" dirty="0" smtClean="0">
                <a:solidFill>
                  <a:schemeClr val="bg1"/>
                </a:solidFill>
              </a:rPr>
              <a:t>Figure 1. Mean Value of Rainfall, Temperature, NO3- and </a:t>
            </a:r>
            <a:r>
              <a:rPr lang="en-US" sz="2000" b="1" i="1" dirty="0" smtClean="0">
                <a:solidFill>
                  <a:schemeClr val="bg1"/>
                </a:solidFill>
              </a:rPr>
              <a:t>E. coli</a:t>
            </a:r>
            <a:r>
              <a:rPr lang="en-US" sz="2000" b="1" dirty="0" smtClean="0">
                <a:solidFill>
                  <a:schemeClr val="bg1"/>
                </a:solidFill>
              </a:rPr>
              <a:t> in the Coles Creek Watershed </a:t>
            </a:r>
            <a:endParaRPr lang="en-US" sz="2800" b="1" dirty="0">
              <a:solidFill>
                <a:schemeClr val="bg1"/>
              </a:solidFill>
            </a:endParaRPr>
          </a:p>
        </p:txBody>
      </p:sp>
      <p:pic>
        <p:nvPicPr>
          <p:cNvPr id="1032" name="Picture 8"/>
          <p:cNvPicPr>
            <a:picLocks noChangeAspect="1" noChangeArrowheads="1"/>
          </p:cNvPicPr>
          <p:nvPr/>
        </p:nvPicPr>
        <p:blipFill>
          <a:blip r:embed="rId20"/>
          <a:srcRect/>
          <a:stretch>
            <a:fillRect/>
          </a:stretch>
        </p:blipFill>
        <p:spPr bwMode="auto">
          <a:xfrm>
            <a:off x="34137602" y="29025851"/>
            <a:ext cx="13023575" cy="6999011"/>
          </a:xfrm>
          <a:prstGeom prst="rect">
            <a:avLst/>
          </a:prstGeom>
          <a:noFill/>
          <a:ln w="9525">
            <a:noFill/>
            <a:miter lim="800000"/>
            <a:headEnd/>
            <a:tailEnd/>
          </a:ln>
          <a:effectLst/>
        </p:spPr>
      </p:pic>
      <p:sp>
        <p:nvSpPr>
          <p:cNvPr id="152" name="TextBox 151"/>
          <p:cNvSpPr txBox="1"/>
          <p:nvPr/>
        </p:nvSpPr>
        <p:spPr>
          <a:xfrm>
            <a:off x="34094530" y="27914601"/>
            <a:ext cx="12920870" cy="400110"/>
          </a:xfrm>
          <a:prstGeom prst="rect">
            <a:avLst/>
          </a:prstGeom>
          <a:solidFill>
            <a:schemeClr val="bg1">
              <a:lumMod val="50000"/>
              <a:alpha val="75000"/>
            </a:schemeClr>
          </a:solidFill>
        </p:spPr>
        <p:txBody>
          <a:bodyPr wrap="square" rtlCol="0">
            <a:spAutoFit/>
          </a:bodyPr>
          <a:lstStyle/>
          <a:p>
            <a:pPr algn="ctr"/>
            <a:r>
              <a:rPr lang="en-US" sz="2000" b="1" dirty="0" smtClean="0">
                <a:solidFill>
                  <a:schemeClr val="bg1"/>
                </a:solidFill>
              </a:rPr>
              <a:t>Figure 2. NO3- Concentrations (mg/L) in the Coles Creek Watershed</a:t>
            </a:r>
            <a:endParaRPr lang="en-US" sz="2800" b="1" dirty="0">
              <a:solidFill>
                <a:schemeClr val="bg1"/>
              </a:solidFill>
            </a:endParaRPr>
          </a:p>
        </p:txBody>
      </p:sp>
      <p:sp>
        <p:nvSpPr>
          <p:cNvPr id="153" name="TextBox 152"/>
          <p:cNvSpPr txBox="1"/>
          <p:nvPr/>
        </p:nvSpPr>
        <p:spPr>
          <a:xfrm>
            <a:off x="34170730" y="36093400"/>
            <a:ext cx="12920870" cy="400110"/>
          </a:xfrm>
          <a:prstGeom prst="rect">
            <a:avLst/>
          </a:prstGeom>
          <a:solidFill>
            <a:schemeClr val="bg1">
              <a:lumMod val="50000"/>
              <a:alpha val="75000"/>
            </a:schemeClr>
          </a:solidFill>
        </p:spPr>
        <p:txBody>
          <a:bodyPr wrap="square" rtlCol="0">
            <a:spAutoFit/>
          </a:bodyPr>
          <a:lstStyle/>
          <a:p>
            <a:pPr algn="ctr"/>
            <a:r>
              <a:rPr lang="en-US" sz="2000" b="1" dirty="0" smtClean="0">
                <a:solidFill>
                  <a:schemeClr val="bg1"/>
                </a:solidFill>
              </a:rPr>
              <a:t>Figure 3. </a:t>
            </a:r>
            <a:r>
              <a:rPr lang="en-US" sz="2000" b="1" i="1" dirty="0" smtClean="0">
                <a:solidFill>
                  <a:schemeClr val="bg1"/>
                </a:solidFill>
              </a:rPr>
              <a:t>E. coli</a:t>
            </a:r>
            <a:r>
              <a:rPr lang="en-US" sz="2000" b="1" dirty="0" smtClean="0">
                <a:solidFill>
                  <a:schemeClr val="bg1"/>
                </a:solidFill>
              </a:rPr>
              <a:t> (MPN) Distributions in the Coles Creek Watershed</a:t>
            </a:r>
            <a:endParaRPr lang="en-US" sz="28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4213" rtl="0" eaLnBrk="1" fontAlgn="base" latinLnBrk="0" hangingPunct="1">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4213" rtl="0" eaLnBrk="1" fontAlgn="base" latinLnBrk="0" hangingPunct="1">
          <a:lnSpc>
            <a:spcPct val="100000"/>
          </a:lnSpc>
          <a:spcBef>
            <a:spcPct val="0"/>
          </a:spcBef>
          <a:spcAft>
            <a:spcPct val="0"/>
          </a:spcAft>
          <a:buClrTx/>
          <a:buSzTx/>
          <a:buFontTx/>
          <a:buNone/>
          <a:tabLst/>
          <a:defRPr kumimoji="0" lang="en-US" sz="8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3386</TotalTime>
  <Words>595</Words>
  <Application>Microsoft Office PowerPoint</Application>
  <PresentationFormat>Custom</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Coles Creek Watershed Assessment and Education</vt:lpstr>
    </vt:vector>
  </TitlesOfParts>
  <Company>Alcorn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and Bacteria Assessment in the Homochitto Watershed</dc:title>
  <dc:creator>msilitonga</dc:creator>
  <cp:lastModifiedBy>Administrator</cp:lastModifiedBy>
  <cp:revision>147</cp:revision>
  <dcterms:created xsi:type="dcterms:W3CDTF">2007-10-09T18:57:19Z</dcterms:created>
  <dcterms:modified xsi:type="dcterms:W3CDTF">2009-10-28T16:23:15Z</dcterms:modified>
</cp:coreProperties>
</file>