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47AF0-4C8B-43FA-9943-C5AE89F7E50B}" type="datetimeFigureOut">
              <a:rPr lang="en-US" smtClean="0"/>
              <a:t>11/2/2009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A7621-6E0E-41E8-B8B2-A897E8592E4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EEE5A9-3C9C-43D1-B85C-C75CE7869991}"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EE5A9-3C9C-43D1-B85C-C75CE7869991}"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EE5A9-3C9C-43D1-B85C-C75CE7869991}"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EE5A9-3C9C-43D1-B85C-C75CE7869991}"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EE5A9-3C9C-43D1-B85C-C75CE7869991}" type="datetimeFigureOut">
              <a:rPr lang="en-US" smtClean="0"/>
              <a:t>11/2/2009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EEE5A9-3C9C-43D1-B85C-C75CE7869991}"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EE5A9-3C9C-43D1-B85C-C75CE7869991}" type="datetimeFigureOut">
              <a:rPr lang="en-US" smtClean="0"/>
              <a:t>11/2/2009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EE5A9-3C9C-43D1-B85C-C75CE7869991}" type="datetimeFigureOut">
              <a:rPr lang="en-US" smtClean="0"/>
              <a:t>11/2/2009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EE5A9-3C9C-43D1-B85C-C75CE7869991}" type="datetimeFigureOut">
              <a:rPr lang="en-US" smtClean="0"/>
              <a:t>11/2/2009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EE5A9-3C9C-43D1-B85C-C75CE7869991}"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EE5A9-3C9C-43D1-B85C-C75CE7869991}" type="datetimeFigureOut">
              <a:rPr lang="en-US" smtClean="0"/>
              <a:t>11/2/2009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8881D-7ECD-4556-91FD-63B1C52CB2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EE5A9-3C9C-43D1-B85C-C75CE7869991}" type="datetimeFigureOut">
              <a:rPr lang="en-US" smtClean="0"/>
              <a:t>11/2/2009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881D-7ECD-4556-91FD-63B1C52CB2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hyperlink" Target="mailto:achong@correo.chapingo.mx" TargetMode="Externa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0" Type="http://schemas.openxmlformats.org/officeDocument/2006/relationships/image" Target="../media/image7.emf"/><Relationship Id="rId4" Type="http://schemas.openxmlformats.org/officeDocument/2006/relationships/image" Target="../media/image1.pn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ctrTitle"/>
          </p:nvPr>
        </p:nvSpPr>
        <p:spPr>
          <a:xfrm>
            <a:off x="714375" y="571500"/>
            <a:ext cx="8101013" cy="571500"/>
          </a:xfrm>
        </p:spPr>
        <p:txBody>
          <a:bodyPr>
            <a:normAutofit fontScale="90000"/>
          </a:bodyPr>
          <a:lstStyle/>
          <a:p>
            <a:pPr algn="r"/>
            <a:r>
              <a:rPr lang="es-MX" sz="1400" b="1" i="1" dirty="0" smtClean="0"/>
              <a:t>Arturo </a:t>
            </a:r>
            <a:r>
              <a:rPr lang="es-MX" sz="1400" b="1" i="1" dirty="0" err="1" smtClean="0"/>
              <a:t>Chong</a:t>
            </a:r>
            <a:r>
              <a:rPr lang="es-MX" sz="1400" b="1" i="1" dirty="0" smtClean="0"/>
              <a:t> Eslava</a:t>
            </a:r>
            <a:r>
              <a:rPr lang="en-US" sz="1400" dirty="0" smtClean="0"/>
              <a:t>.</a:t>
            </a:r>
            <a:br>
              <a:rPr lang="en-US" sz="1400" dirty="0" smtClean="0"/>
            </a:br>
            <a:r>
              <a:rPr lang="en-US" sz="1400" dirty="0" err="1" smtClean="0"/>
              <a:t>Phytotecnia</a:t>
            </a:r>
            <a:r>
              <a:rPr lang="en-US" sz="1400" dirty="0" smtClean="0"/>
              <a:t> Department. Autonomous University of </a:t>
            </a:r>
            <a:r>
              <a:rPr lang="en-US" sz="1400" dirty="0" err="1" smtClean="0"/>
              <a:t>Chapingo</a:t>
            </a:r>
            <a:r>
              <a:rPr lang="es-MX" sz="1400" dirty="0" smtClean="0"/>
              <a:t/>
            </a:r>
            <a:br>
              <a:rPr lang="es-MX" sz="1400" dirty="0" smtClean="0"/>
            </a:br>
            <a:r>
              <a:rPr lang="en-US" sz="1400" u="sng" dirty="0" smtClean="0">
                <a:hlinkClick r:id="rId3"/>
              </a:rPr>
              <a:t>achong@correo.chapingo.mx</a:t>
            </a:r>
            <a:endParaRPr lang="es-MX" sz="1400" b="1" dirty="0" smtClean="0"/>
          </a:p>
        </p:txBody>
      </p:sp>
      <p:sp>
        <p:nvSpPr>
          <p:cNvPr id="2051" name="2 Subtítulo"/>
          <p:cNvSpPr>
            <a:spLocks noGrp="1"/>
          </p:cNvSpPr>
          <p:nvPr>
            <p:ph type="subTitle" idx="1"/>
          </p:nvPr>
        </p:nvSpPr>
        <p:spPr>
          <a:xfrm>
            <a:off x="1214438" y="357188"/>
            <a:ext cx="3000375" cy="642937"/>
          </a:xfrm>
        </p:spPr>
        <p:txBody>
          <a:bodyPr rtlCol="0">
            <a:noAutofit/>
          </a:bodyPr>
          <a:lstStyle/>
          <a:p>
            <a:pPr fontAlgn="auto">
              <a:spcBef>
                <a:spcPts val="0"/>
              </a:spcBef>
              <a:spcAft>
                <a:spcPts val="0"/>
              </a:spcAft>
              <a:buFont typeface="Arial" pitchFamily="34" charset="0"/>
              <a:buNone/>
              <a:defRPr/>
            </a:pPr>
            <a:r>
              <a:rPr lang="es-MX" sz="1100" dirty="0" smtClean="0">
                <a:solidFill>
                  <a:srgbClr val="00B050"/>
                </a:solidFill>
              </a:rPr>
              <a:t>ASA-CSSA-SSSA</a:t>
            </a:r>
          </a:p>
          <a:p>
            <a:pPr fontAlgn="auto">
              <a:spcBef>
                <a:spcPts val="0"/>
              </a:spcBef>
              <a:spcAft>
                <a:spcPts val="0"/>
              </a:spcAft>
              <a:buFont typeface="Arial" pitchFamily="34" charset="0"/>
              <a:buNone/>
              <a:defRPr/>
            </a:pPr>
            <a:r>
              <a:rPr lang="es-MX" sz="1100" dirty="0" smtClean="0">
                <a:solidFill>
                  <a:srgbClr val="00B050"/>
                </a:solidFill>
              </a:rPr>
              <a:t>2009 International </a:t>
            </a:r>
            <a:r>
              <a:rPr lang="es-MX" sz="1100" dirty="0" err="1" smtClean="0">
                <a:solidFill>
                  <a:srgbClr val="00B050"/>
                </a:solidFill>
              </a:rPr>
              <a:t>Annual</a:t>
            </a:r>
            <a:r>
              <a:rPr lang="es-MX" sz="1100" dirty="0" smtClean="0">
                <a:solidFill>
                  <a:srgbClr val="00B050"/>
                </a:solidFill>
              </a:rPr>
              <a:t> </a:t>
            </a:r>
            <a:r>
              <a:rPr lang="es-MX" sz="1100" dirty="0" err="1" smtClean="0">
                <a:solidFill>
                  <a:srgbClr val="00B050"/>
                </a:solidFill>
              </a:rPr>
              <a:t>Meetings</a:t>
            </a:r>
            <a:r>
              <a:rPr lang="es-MX" sz="1100" dirty="0" smtClean="0">
                <a:solidFill>
                  <a:srgbClr val="00B050"/>
                </a:solidFill>
              </a:rPr>
              <a:t> </a:t>
            </a:r>
          </a:p>
          <a:p>
            <a:pPr fontAlgn="auto">
              <a:spcBef>
                <a:spcPts val="0"/>
              </a:spcBef>
              <a:spcAft>
                <a:spcPts val="0"/>
              </a:spcAft>
              <a:buFont typeface="Arial" pitchFamily="34" charset="0"/>
              <a:buNone/>
              <a:defRPr/>
            </a:pPr>
            <a:r>
              <a:rPr lang="es-MX" sz="1100" dirty="0" smtClean="0">
                <a:solidFill>
                  <a:srgbClr val="00B050"/>
                </a:solidFill>
              </a:rPr>
              <a:t>PITSSBURGH</a:t>
            </a:r>
            <a:r>
              <a:rPr lang="es-MX" sz="1100" dirty="0" smtClean="0"/>
              <a:t/>
            </a:r>
            <a:br>
              <a:rPr lang="es-MX" sz="1100" dirty="0" smtClean="0"/>
            </a:br>
            <a:endParaRPr lang="es-MX" sz="1100" dirty="0" smtClean="0">
              <a:solidFill>
                <a:srgbClr val="00B050"/>
              </a:solidFill>
            </a:endParaRPr>
          </a:p>
        </p:txBody>
      </p:sp>
      <p:sp>
        <p:nvSpPr>
          <p:cNvPr id="14339" name="3 CuadroTexto"/>
          <p:cNvSpPr txBox="1">
            <a:spLocks noChangeArrowheads="1"/>
          </p:cNvSpPr>
          <p:nvPr/>
        </p:nvSpPr>
        <p:spPr bwMode="auto">
          <a:xfrm>
            <a:off x="1071563" y="87313"/>
            <a:ext cx="7786687" cy="984250"/>
          </a:xfrm>
          <a:prstGeom prst="rect">
            <a:avLst/>
          </a:prstGeom>
          <a:noFill/>
          <a:ln w="9525">
            <a:noFill/>
            <a:miter lim="800000"/>
            <a:headEnd/>
            <a:tailEnd/>
          </a:ln>
        </p:spPr>
        <p:txBody>
          <a:bodyPr>
            <a:spAutoFit/>
          </a:bodyPr>
          <a:lstStyle/>
          <a:p>
            <a:pPr algn="ctr"/>
            <a:r>
              <a:rPr lang="en-US" sz="2000" b="1" dirty="0">
                <a:latin typeface="Calibri" pitchFamily="34" charset="0"/>
              </a:rPr>
              <a:t>A </a:t>
            </a:r>
            <a:r>
              <a:rPr lang="en-US" sz="2000" b="1" dirty="0" smtClean="0">
                <a:latin typeface="Calibri" pitchFamily="34" charset="0"/>
              </a:rPr>
              <a:t>PROTOTYPE BALANCE </a:t>
            </a:r>
            <a:r>
              <a:rPr lang="en-US" sz="2000" b="1" dirty="0">
                <a:latin typeface="Calibri" pitchFamily="34" charset="0"/>
              </a:rPr>
              <a:t>MICRO LYSIMETER AS A CONTROL FOR AN IRRIGATION SYSTEM</a:t>
            </a:r>
            <a:endParaRPr lang="es-MX" sz="2000" b="1" dirty="0">
              <a:latin typeface="Calibri" pitchFamily="34" charset="0"/>
            </a:endParaRPr>
          </a:p>
          <a:p>
            <a:endParaRPr lang="es-MX" dirty="0">
              <a:latin typeface="Calibri" pitchFamily="34" charset="0"/>
            </a:endParaRPr>
          </a:p>
        </p:txBody>
      </p:sp>
      <p:pic>
        <p:nvPicPr>
          <p:cNvPr id="14340" name="Picture 4"/>
          <p:cNvPicPr>
            <a:picLocks noChangeAspect="1" noChangeArrowheads="1"/>
          </p:cNvPicPr>
          <p:nvPr/>
        </p:nvPicPr>
        <p:blipFill>
          <a:blip r:embed="rId4" cstate="print"/>
          <a:srcRect/>
          <a:stretch>
            <a:fillRect/>
          </a:stretch>
        </p:blipFill>
        <p:spPr bwMode="auto">
          <a:xfrm>
            <a:off x="142875" y="147638"/>
            <a:ext cx="1257300" cy="1066800"/>
          </a:xfrm>
          <a:prstGeom prst="rect">
            <a:avLst/>
          </a:prstGeom>
          <a:noFill/>
          <a:ln w="9525">
            <a:noFill/>
            <a:miter lim="800000"/>
            <a:headEnd/>
            <a:tailEnd/>
          </a:ln>
        </p:spPr>
      </p:pic>
      <p:sp>
        <p:nvSpPr>
          <p:cNvPr id="6" name="5 CuadroTexto"/>
          <p:cNvSpPr txBox="1"/>
          <p:nvPr/>
        </p:nvSpPr>
        <p:spPr>
          <a:xfrm>
            <a:off x="71406" y="1221336"/>
            <a:ext cx="2286000" cy="5493812"/>
          </a:xfrm>
          <a:prstGeom prst="rect">
            <a:avLst/>
          </a:prstGeom>
          <a:noFill/>
        </p:spPr>
        <p:txBody>
          <a:bodyPr wrap="square" lIns="0" tIns="0" rIns="0" bIns="0">
            <a:spAutoFit/>
          </a:bodyPr>
          <a:lstStyle/>
          <a:p>
            <a:pPr algn="just" fontAlgn="auto">
              <a:spcBef>
                <a:spcPts val="0"/>
              </a:spcBef>
              <a:spcAft>
                <a:spcPts val="0"/>
              </a:spcAft>
              <a:defRPr/>
            </a:pPr>
            <a:r>
              <a:rPr lang="en-US" sz="1050" b="1" dirty="0">
                <a:latin typeface="+mn-lt"/>
                <a:cs typeface="+mn-cs"/>
              </a:rPr>
              <a:t>Introduction</a:t>
            </a:r>
            <a:r>
              <a:rPr lang="en-US" sz="1050" dirty="0">
                <a:latin typeface="+mn-lt"/>
                <a:cs typeface="+mn-cs"/>
              </a:rPr>
              <a:t>. Automatic irrigation systems usually use timers that star and stop pumps or open and close valves at determined times. Soil humidity sensors are also used to star or stop pumps accordingly to their calibration. Although it is possible to control soil humidity of a crop using these methods, they do not integrate plant development </a:t>
            </a:r>
            <a:r>
              <a:rPr lang="en-US" sz="1050" dirty="0" smtClean="0">
                <a:latin typeface="+mn-lt"/>
                <a:cs typeface="+mn-cs"/>
              </a:rPr>
              <a:t>and </a:t>
            </a:r>
            <a:r>
              <a:rPr lang="en-US" sz="1050" dirty="0">
                <a:latin typeface="+mn-lt"/>
                <a:cs typeface="+mn-cs"/>
              </a:rPr>
              <a:t>growth and natural evaporation through the plant cycle.</a:t>
            </a:r>
          </a:p>
          <a:p>
            <a:pPr algn="just" fontAlgn="auto">
              <a:spcBef>
                <a:spcPts val="0"/>
              </a:spcBef>
              <a:spcAft>
                <a:spcPts val="0"/>
              </a:spcAft>
              <a:defRPr/>
            </a:pPr>
            <a:endParaRPr lang="en-US" sz="1050" dirty="0">
              <a:latin typeface="+mn-lt"/>
              <a:cs typeface="+mn-cs"/>
            </a:endParaRPr>
          </a:p>
          <a:p>
            <a:pPr algn="just" fontAlgn="auto">
              <a:spcBef>
                <a:spcPts val="0"/>
              </a:spcBef>
              <a:spcAft>
                <a:spcPts val="0"/>
              </a:spcAft>
              <a:defRPr/>
            </a:pPr>
            <a:r>
              <a:rPr lang="en-US" sz="1050" b="1" dirty="0">
                <a:latin typeface="+mn-lt"/>
                <a:cs typeface="+mn-cs"/>
              </a:rPr>
              <a:t>Objectives</a:t>
            </a:r>
            <a:r>
              <a:rPr lang="en-US" sz="1050" dirty="0">
                <a:latin typeface="+mn-lt"/>
                <a:cs typeface="+mn-cs"/>
              </a:rPr>
              <a:t>. To design and built a balance micro lysimeter as a control element of a irrigation system. To probe that natural evaporation can be used to control an irrigation system.</a:t>
            </a:r>
          </a:p>
          <a:p>
            <a:pPr algn="just" fontAlgn="auto">
              <a:spcBef>
                <a:spcPts val="0"/>
              </a:spcBef>
              <a:spcAft>
                <a:spcPts val="0"/>
              </a:spcAft>
              <a:defRPr/>
            </a:pPr>
            <a:endParaRPr lang="en-US" sz="1050" dirty="0">
              <a:latin typeface="+mn-lt"/>
              <a:cs typeface="+mn-cs"/>
            </a:endParaRPr>
          </a:p>
          <a:p>
            <a:pPr algn="just" fontAlgn="auto">
              <a:spcBef>
                <a:spcPts val="0"/>
              </a:spcBef>
              <a:spcAft>
                <a:spcPts val="0"/>
              </a:spcAft>
              <a:defRPr/>
            </a:pPr>
            <a:r>
              <a:rPr lang="en-US" sz="1050" b="1" dirty="0">
                <a:latin typeface="+mn-lt"/>
                <a:cs typeface="+mn-cs"/>
              </a:rPr>
              <a:t>Materials and methods</a:t>
            </a:r>
            <a:r>
              <a:rPr lang="en-US" sz="1050" dirty="0">
                <a:latin typeface="+mn-lt"/>
                <a:cs typeface="+mn-cs"/>
              </a:rPr>
              <a:t>. A balance micro lysimeter was designed to control the irrigation system’s pumps and valves. The micro lysimeter is constructed as two metal boxes, the small one inside the big one. The small one is held by a spring mechanism and contains the soil. As the soil is at field capacity the small box moves down to a minimum and as it looses water it goes up until a chosen maximum. These movements close or open an electric circuit starting or stopping pumps or valves. An irrigated </a:t>
            </a:r>
            <a:r>
              <a:rPr lang="en-US" sz="1050" dirty="0" smtClean="0">
                <a:latin typeface="+mn-lt"/>
                <a:cs typeface="+mn-cs"/>
              </a:rPr>
              <a:t>common bean </a:t>
            </a:r>
            <a:r>
              <a:rPr lang="en-US" sz="1050" dirty="0">
                <a:latin typeface="+mn-lt"/>
                <a:cs typeface="+mn-cs"/>
              </a:rPr>
              <a:t>crop was established using the micro lysimeter as a control for watering it</a:t>
            </a:r>
            <a:r>
              <a:rPr lang="en-US" sz="1050" dirty="0" smtClean="0">
                <a:latin typeface="+mn-lt"/>
                <a:cs typeface="+mn-cs"/>
              </a:rPr>
              <a:t>.</a:t>
            </a:r>
            <a:endParaRPr lang="es-MX" sz="1050" dirty="0">
              <a:latin typeface="+mn-lt"/>
              <a:cs typeface="+mn-cs"/>
            </a:endParaRPr>
          </a:p>
        </p:txBody>
      </p:sp>
      <p:pic>
        <p:nvPicPr>
          <p:cNvPr id="14342" name="Picture 2"/>
          <p:cNvPicPr>
            <a:picLocks noChangeAspect="1" noChangeArrowheads="1"/>
          </p:cNvPicPr>
          <p:nvPr/>
        </p:nvPicPr>
        <p:blipFill>
          <a:blip r:embed="rId5" cstate="print"/>
          <a:srcRect/>
          <a:stretch>
            <a:fillRect/>
          </a:stretch>
        </p:blipFill>
        <p:spPr bwMode="auto">
          <a:xfrm>
            <a:off x="2500313" y="857232"/>
            <a:ext cx="928687" cy="1462088"/>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500430" y="1053259"/>
            <a:ext cx="1643074" cy="1232733"/>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2500298" y="2786058"/>
            <a:ext cx="1738192" cy="1304097"/>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4280389" y="2781328"/>
            <a:ext cx="1720371" cy="1290614"/>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2428859" y="4572008"/>
            <a:ext cx="3549291" cy="2214578"/>
          </a:xfrm>
          <a:prstGeom prst="rect">
            <a:avLst/>
          </a:prstGeom>
          <a:noFill/>
          <a:ln w="9525">
            <a:noFill/>
            <a:miter lim="800000"/>
            <a:headEnd/>
            <a:tailEnd/>
          </a:ln>
          <a:effectLst/>
        </p:spPr>
      </p:pic>
      <p:sp>
        <p:nvSpPr>
          <p:cNvPr id="13" name="TextBox 12"/>
          <p:cNvSpPr txBox="1"/>
          <p:nvPr/>
        </p:nvSpPr>
        <p:spPr>
          <a:xfrm>
            <a:off x="2428860" y="4477714"/>
            <a:ext cx="1143008" cy="594360"/>
          </a:xfrm>
          <a:prstGeom prst="rect">
            <a:avLst/>
          </a:prstGeom>
          <a:solidFill>
            <a:schemeClr val="accent5">
              <a:lumMod val="40000"/>
              <a:lumOff val="60000"/>
            </a:schemeClr>
          </a:solidFill>
          <a:ln>
            <a:noFill/>
          </a:ln>
        </p:spPr>
        <p:txBody>
          <a:bodyPr wrap="square" rtlCol="0">
            <a:spAutoFit/>
          </a:bodyPr>
          <a:lstStyle/>
          <a:p>
            <a:r>
              <a:rPr lang="en-US" sz="800" dirty="0" smtClean="0"/>
              <a:t>Selected minimum humidity point or the least lysimeter weight  </a:t>
            </a:r>
            <a:endParaRPr lang="en-US" sz="800" dirty="0"/>
          </a:p>
        </p:txBody>
      </p:sp>
      <p:pic>
        <p:nvPicPr>
          <p:cNvPr id="1031" name="Picture 7"/>
          <p:cNvPicPr>
            <a:picLocks noChangeAspect="1" noChangeArrowheads="1"/>
          </p:cNvPicPr>
          <p:nvPr/>
        </p:nvPicPr>
        <p:blipFill>
          <a:blip r:embed="rId9" cstate="print"/>
          <a:srcRect/>
          <a:stretch>
            <a:fillRect/>
          </a:stretch>
        </p:blipFill>
        <p:spPr bwMode="auto">
          <a:xfrm>
            <a:off x="6072198" y="2571372"/>
            <a:ext cx="1619195" cy="1214818"/>
          </a:xfrm>
          <a:prstGeom prst="rect">
            <a:avLst/>
          </a:prstGeom>
          <a:noFill/>
          <a:ln w="9525">
            <a:noFill/>
            <a:miter lim="800000"/>
            <a:headEnd/>
            <a:tailEnd/>
          </a:ln>
          <a:effectLst/>
        </p:spPr>
      </p:pic>
      <p:pic>
        <p:nvPicPr>
          <p:cNvPr id="1032" name="Picture 8"/>
          <p:cNvPicPr>
            <a:picLocks noChangeAspect="1" noChangeArrowheads="1"/>
          </p:cNvPicPr>
          <p:nvPr/>
        </p:nvPicPr>
        <p:blipFill>
          <a:blip r:embed="rId10" cstate="print"/>
          <a:srcRect/>
          <a:stretch>
            <a:fillRect/>
          </a:stretch>
        </p:blipFill>
        <p:spPr bwMode="auto">
          <a:xfrm>
            <a:off x="7786710" y="2258462"/>
            <a:ext cx="1144960" cy="1527728"/>
          </a:xfrm>
          <a:prstGeom prst="rect">
            <a:avLst/>
          </a:prstGeom>
          <a:noFill/>
          <a:ln w="9525">
            <a:noFill/>
            <a:miter lim="800000"/>
            <a:headEnd/>
            <a:tailEnd/>
          </a:ln>
          <a:effectLst/>
        </p:spPr>
      </p:pic>
      <p:pic>
        <p:nvPicPr>
          <p:cNvPr id="1033" name="Picture 9"/>
          <p:cNvPicPr>
            <a:picLocks noChangeAspect="1" noChangeArrowheads="1"/>
          </p:cNvPicPr>
          <p:nvPr/>
        </p:nvPicPr>
        <p:blipFill>
          <a:blip r:embed="rId11" cstate="print"/>
          <a:srcRect/>
          <a:stretch>
            <a:fillRect/>
          </a:stretch>
        </p:blipFill>
        <p:spPr bwMode="auto">
          <a:xfrm>
            <a:off x="6072198" y="3960971"/>
            <a:ext cx="1174349" cy="1468293"/>
          </a:xfrm>
          <a:prstGeom prst="rect">
            <a:avLst/>
          </a:prstGeom>
          <a:noFill/>
          <a:ln w="9525">
            <a:noFill/>
            <a:miter lim="800000"/>
            <a:headEnd/>
            <a:tailEnd/>
          </a:ln>
          <a:effectLst/>
        </p:spPr>
      </p:pic>
      <p:sp>
        <p:nvSpPr>
          <p:cNvPr id="17" name="TextBox 16"/>
          <p:cNvSpPr txBox="1"/>
          <p:nvPr/>
        </p:nvSpPr>
        <p:spPr>
          <a:xfrm>
            <a:off x="4500562" y="4700314"/>
            <a:ext cx="714380" cy="443198"/>
          </a:xfrm>
          <a:prstGeom prst="rect">
            <a:avLst/>
          </a:prstGeom>
          <a:solidFill>
            <a:schemeClr val="accent4">
              <a:lumMod val="20000"/>
              <a:lumOff val="80000"/>
            </a:schemeClr>
          </a:solidFill>
          <a:ln>
            <a:noFill/>
          </a:ln>
        </p:spPr>
        <p:txBody>
          <a:bodyPr wrap="square" lIns="91440" tIns="36576" rIns="91440" bIns="36576" rtlCol="0">
            <a:spAutoFit/>
          </a:bodyPr>
          <a:lstStyle/>
          <a:p>
            <a:r>
              <a:rPr lang="en-US" sz="800" dirty="0" smtClean="0"/>
              <a:t>Pump switch control: ON</a:t>
            </a:r>
          </a:p>
        </p:txBody>
      </p:sp>
      <p:sp>
        <p:nvSpPr>
          <p:cNvPr id="18" name="TextBox 17"/>
          <p:cNvSpPr txBox="1"/>
          <p:nvPr/>
        </p:nvSpPr>
        <p:spPr>
          <a:xfrm>
            <a:off x="5072066" y="5305024"/>
            <a:ext cx="571504" cy="33855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dirty="0" smtClean="0"/>
              <a:t>Water pump </a:t>
            </a:r>
          </a:p>
        </p:txBody>
      </p:sp>
      <p:sp>
        <p:nvSpPr>
          <p:cNvPr id="19" name="TextBox 18"/>
          <p:cNvSpPr txBox="1"/>
          <p:nvPr/>
        </p:nvSpPr>
        <p:spPr>
          <a:xfrm>
            <a:off x="5072066" y="5662214"/>
            <a:ext cx="1071570" cy="338554"/>
          </a:xfrm>
          <a:prstGeom prst="rect">
            <a:avLst/>
          </a:prstGeom>
          <a:solidFill>
            <a:schemeClr val="accent6">
              <a:lumMod val="20000"/>
              <a:lumOff val="80000"/>
            </a:schemeClr>
          </a:solidFill>
          <a:ln>
            <a:noFill/>
          </a:ln>
        </p:spPr>
        <p:txBody>
          <a:bodyPr wrap="square" rtlCol="0">
            <a:spAutoFit/>
          </a:bodyPr>
          <a:lstStyle/>
          <a:p>
            <a:r>
              <a:rPr lang="en-US" sz="800" dirty="0" smtClean="0"/>
              <a:t>Water tube to the lysimeter</a:t>
            </a:r>
          </a:p>
        </p:txBody>
      </p:sp>
      <p:sp>
        <p:nvSpPr>
          <p:cNvPr id="20" name="TextBox 19"/>
          <p:cNvSpPr txBox="1"/>
          <p:nvPr/>
        </p:nvSpPr>
        <p:spPr>
          <a:xfrm>
            <a:off x="4429124" y="6389794"/>
            <a:ext cx="785818" cy="27432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050" dirty="0" smtClean="0"/>
              <a:t>LYSIMETER</a:t>
            </a:r>
          </a:p>
        </p:txBody>
      </p:sp>
      <p:sp>
        <p:nvSpPr>
          <p:cNvPr id="21" name="TextBox 20"/>
          <p:cNvSpPr txBox="1"/>
          <p:nvPr/>
        </p:nvSpPr>
        <p:spPr>
          <a:xfrm>
            <a:off x="3929058" y="5858466"/>
            <a:ext cx="785818" cy="356616"/>
          </a:xfrm>
          <a:prstGeom prst="rect">
            <a:avLst/>
          </a:prstGeom>
          <a:solidFill>
            <a:srgbClr val="FFC000"/>
          </a:solidFill>
          <a:ln>
            <a:noFill/>
          </a:ln>
        </p:spPr>
        <p:txBody>
          <a:bodyPr wrap="square" rtlCol="0">
            <a:spAutoFit/>
          </a:bodyPr>
          <a:lstStyle/>
          <a:p>
            <a:r>
              <a:rPr lang="en-US" sz="800" dirty="0" smtClean="0"/>
              <a:t>Pump switch control: OFF</a:t>
            </a:r>
          </a:p>
        </p:txBody>
      </p:sp>
      <p:sp>
        <p:nvSpPr>
          <p:cNvPr id="22" name="TextBox 21"/>
          <p:cNvSpPr txBox="1"/>
          <p:nvPr/>
        </p:nvSpPr>
        <p:spPr>
          <a:xfrm>
            <a:off x="2428860" y="5929330"/>
            <a:ext cx="1143008" cy="584775"/>
          </a:xfrm>
          <a:prstGeom prst="rect">
            <a:avLst/>
          </a:prstGeom>
          <a:solidFill>
            <a:schemeClr val="accent5">
              <a:lumMod val="40000"/>
              <a:lumOff val="60000"/>
            </a:schemeClr>
          </a:solidFill>
          <a:ln>
            <a:noFill/>
          </a:ln>
        </p:spPr>
        <p:txBody>
          <a:bodyPr wrap="square" rtlCol="0">
            <a:spAutoFit/>
          </a:bodyPr>
          <a:lstStyle/>
          <a:p>
            <a:r>
              <a:rPr lang="en-US" sz="800" dirty="0" smtClean="0"/>
              <a:t>Selected maximum humidity point or the highest lysimeter weight  </a:t>
            </a:r>
            <a:endParaRPr lang="en-US" sz="800" dirty="0"/>
          </a:p>
        </p:txBody>
      </p:sp>
      <p:sp>
        <p:nvSpPr>
          <p:cNvPr id="23" name="TextBox 22"/>
          <p:cNvSpPr txBox="1"/>
          <p:nvPr/>
        </p:nvSpPr>
        <p:spPr>
          <a:xfrm>
            <a:off x="2428860" y="5183043"/>
            <a:ext cx="804672" cy="246221"/>
          </a:xfrm>
          <a:prstGeom prst="rect">
            <a:avLst/>
          </a:prstGeom>
          <a:solidFill>
            <a:srgbClr val="FFC000"/>
          </a:solidFill>
          <a:ln>
            <a:noFill/>
          </a:ln>
        </p:spPr>
        <p:txBody>
          <a:bodyPr wrap="square" rtlCol="0">
            <a:spAutoFit/>
          </a:bodyPr>
          <a:lstStyle/>
          <a:p>
            <a:r>
              <a:rPr lang="en-US" sz="500" dirty="0" smtClean="0"/>
              <a:t>Permanent ON switch</a:t>
            </a:r>
          </a:p>
        </p:txBody>
      </p:sp>
      <p:sp>
        <p:nvSpPr>
          <p:cNvPr id="25" name="TextBox 24"/>
          <p:cNvSpPr txBox="1"/>
          <p:nvPr/>
        </p:nvSpPr>
        <p:spPr>
          <a:xfrm>
            <a:off x="2428860" y="5572140"/>
            <a:ext cx="804672" cy="246221"/>
          </a:xfrm>
          <a:prstGeom prst="rect">
            <a:avLst/>
          </a:prstGeom>
          <a:solidFill>
            <a:srgbClr val="FFC000"/>
          </a:solidFill>
          <a:ln>
            <a:noFill/>
          </a:ln>
        </p:spPr>
        <p:txBody>
          <a:bodyPr wrap="square" rtlCol="0">
            <a:spAutoFit/>
          </a:bodyPr>
          <a:lstStyle/>
          <a:p>
            <a:r>
              <a:rPr lang="en-US" sz="500" dirty="0" smtClean="0"/>
              <a:t>Permanent OFF switch</a:t>
            </a:r>
          </a:p>
        </p:txBody>
      </p:sp>
      <p:cxnSp>
        <p:nvCxnSpPr>
          <p:cNvPr id="27" name="Straight Connector 26"/>
          <p:cNvCxnSpPr/>
          <p:nvPr/>
        </p:nvCxnSpPr>
        <p:spPr>
          <a:xfrm>
            <a:off x="2714612" y="5070486"/>
            <a:ext cx="35719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14612" y="5927742"/>
            <a:ext cx="35719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7422" y="2376066"/>
            <a:ext cx="3071834" cy="33855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800" dirty="0" smtClean="0"/>
              <a:t>Figure 1. The metal boxes. The inside box contains the soil and is balanced by metal springs: up &amp; down, as the soil water changes.</a:t>
            </a:r>
          </a:p>
        </p:txBody>
      </p:sp>
      <p:sp>
        <p:nvSpPr>
          <p:cNvPr id="30" name="TextBox 29"/>
          <p:cNvSpPr txBox="1"/>
          <p:nvPr/>
        </p:nvSpPr>
        <p:spPr>
          <a:xfrm>
            <a:off x="5143536" y="1142984"/>
            <a:ext cx="3857620" cy="1669688"/>
          </a:xfrm>
          <a:prstGeom prst="rect">
            <a:avLst/>
          </a:prstGeom>
          <a:noFill/>
          <a:ln>
            <a:noFill/>
          </a:ln>
        </p:spPr>
        <p:txBody>
          <a:bodyPr wrap="square" rtlCol="0">
            <a:spAutoFit/>
          </a:bodyPr>
          <a:lstStyle/>
          <a:p>
            <a:pPr algn="just"/>
            <a:r>
              <a:rPr lang="en-US" sz="1050" b="1" dirty="0" smtClean="0"/>
              <a:t>Results. </a:t>
            </a:r>
            <a:r>
              <a:rPr lang="en-US" sz="1050" dirty="0" smtClean="0"/>
              <a:t>The balance micro lysimeter controlled acceptable the water system for the common bean crop, as long as the trial lasted. During raining days, the pump remained off because watering was not needed. At the beginning the switch positions, ON &amp; OFF, needed to be calibrated as well the amount of water that filled the internal box. The water pump was on when the lysimeter weight reached the selected minimum. Common bean growth was acceptable for this initial trial. </a:t>
            </a:r>
          </a:p>
          <a:p>
            <a:pPr algn="just"/>
            <a:endParaRPr lang="en-US" sz="800" dirty="0" smtClean="0"/>
          </a:p>
        </p:txBody>
      </p:sp>
      <p:sp>
        <p:nvSpPr>
          <p:cNvPr id="31" name="TextBox 30"/>
          <p:cNvSpPr txBox="1"/>
          <p:nvPr/>
        </p:nvSpPr>
        <p:spPr>
          <a:xfrm>
            <a:off x="3571868" y="4071942"/>
            <a:ext cx="2428892"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900" dirty="0" smtClean="0"/>
              <a:t>Figure 2. General system design. The permanent ON &amp; OFF switches, water pump and the lysimeter.   </a:t>
            </a:r>
          </a:p>
        </p:txBody>
      </p:sp>
      <p:sp>
        <p:nvSpPr>
          <p:cNvPr id="32" name="TextBox 31"/>
          <p:cNvSpPr txBox="1"/>
          <p:nvPr/>
        </p:nvSpPr>
        <p:spPr>
          <a:xfrm>
            <a:off x="7286644" y="4357694"/>
            <a:ext cx="1785918" cy="1223412"/>
          </a:xfrm>
          <a:prstGeom prst="rect">
            <a:avLst/>
          </a:prstGeom>
          <a:noFill/>
          <a:ln>
            <a:noFill/>
          </a:ln>
        </p:spPr>
        <p:txBody>
          <a:bodyPr wrap="square" rtlCol="0">
            <a:spAutoFit/>
          </a:bodyPr>
          <a:lstStyle/>
          <a:p>
            <a:pPr algn="just"/>
            <a:r>
              <a:rPr lang="en-US" sz="1050" b="1" dirty="0" smtClean="0"/>
              <a:t>Conclusion.   </a:t>
            </a:r>
            <a:r>
              <a:rPr lang="en-US" sz="1050" dirty="0" smtClean="0"/>
              <a:t>The evaporation of a crop can be used for watering a crop. A balance micro lysimeter can be used to control an irrigation system.</a:t>
            </a:r>
          </a:p>
        </p:txBody>
      </p:sp>
      <p:sp>
        <p:nvSpPr>
          <p:cNvPr id="33" name="TextBox 32"/>
          <p:cNvSpPr txBox="1"/>
          <p:nvPr/>
        </p:nvSpPr>
        <p:spPr>
          <a:xfrm>
            <a:off x="7358082" y="3857628"/>
            <a:ext cx="1643074" cy="4616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800" dirty="0" smtClean="0"/>
              <a:t>Figure 3. The common bean crop growing inside the lysimeter during the initial trial.</a:t>
            </a:r>
          </a:p>
        </p:txBody>
      </p:sp>
      <p:sp>
        <p:nvSpPr>
          <p:cNvPr id="34" name="TextBox 33"/>
          <p:cNvSpPr txBox="1"/>
          <p:nvPr/>
        </p:nvSpPr>
        <p:spPr>
          <a:xfrm>
            <a:off x="6215074" y="5500702"/>
            <a:ext cx="2857488" cy="1384995"/>
          </a:xfrm>
          <a:prstGeom prst="rect">
            <a:avLst/>
          </a:prstGeom>
          <a:noFill/>
          <a:ln>
            <a:noFill/>
          </a:ln>
        </p:spPr>
        <p:txBody>
          <a:bodyPr wrap="square" rtlCol="0">
            <a:spAutoFit/>
          </a:bodyPr>
          <a:lstStyle/>
          <a:p>
            <a:pPr algn="just"/>
            <a:r>
              <a:rPr lang="en-US" sz="700" dirty="0" smtClean="0"/>
              <a:t>Black T.A., G. W. </a:t>
            </a:r>
            <a:r>
              <a:rPr lang="en-US" sz="700" dirty="0" err="1" smtClean="0"/>
              <a:t>Thurtell</a:t>
            </a:r>
            <a:r>
              <a:rPr lang="en-US" sz="700" dirty="0" smtClean="0"/>
              <a:t>, and C. B. </a:t>
            </a:r>
            <a:r>
              <a:rPr lang="en-US" sz="700" dirty="0" err="1" smtClean="0"/>
              <a:t>Tanne</a:t>
            </a:r>
            <a:r>
              <a:rPr lang="en-US" sz="700" dirty="0" smtClean="0"/>
              <a:t>. 1968. Hydraulic Load-Cell Lysimeter, Construction, Calibration, and Tests. Soil Sci. Soc. Amer. Proc., Vol. 32. 623-629.</a:t>
            </a:r>
          </a:p>
          <a:p>
            <a:pPr algn="just"/>
            <a:r>
              <a:rPr lang="en-US" sz="700" dirty="0" err="1" smtClean="0"/>
              <a:t>Dugas</a:t>
            </a:r>
            <a:r>
              <a:rPr lang="en-US" sz="700" dirty="0" smtClean="0"/>
              <a:t> W.A., Dan R . Upchurch, and Joe T . </a:t>
            </a:r>
            <a:r>
              <a:rPr lang="en-US" sz="700" dirty="0" err="1" smtClean="0"/>
              <a:t>Ritch</a:t>
            </a:r>
            <a:r>
              <a:rPr lang="en-US" sz="700" dirty="0" smtClean="0"/>
              <a:t>.  1985. A weighing lysimeter for </a:t>
            </a:r>
            <a:r>
              <a:rPr lang="en-US" sz="700" dirty="0" err="1" smtClean="0"/>
              <a:t>evapotranspiration</a:t>
            </a:r>
            <a:r>
              <a:rPr lang="en-US" sz="700" dirty="0" smtClean="0"/>
              <a:t> and root measurements. Agronomy Journal. Vol. 77, 821-825.</a:t>
            </a:r>
          </a:p>
          <a:p>
            <a:pPr algn="just"/>
            <a:r>
              <a:rPr lang="en-US" sz="700" dirty="0" err="1" smtClean="0"/>
              <a:t>Heatherly</a:t>
            </a:r>
            <a:r>
              <a:rPr lang="en-US" sz="700" dirty="0" smtClean="0"/>
              <a:t> L. G., B. L. McMichael, and L. H. </a:t>
            </a:r>
            <a:r>
              <a:rPr lang="en-US" sz="700" dirty="0" err="1" smtClean="0"/>
              <a:t>Ginn</a:t>
            </a:r>
            <a:r>
              <a:rPr lang="en-US" sz="700" dirty="0" smtClean="0"/>
              <a:t>.  1980. A Weighing lysimeter for use in isolated areas. Agronomy Journal, Vol. 72, 845-847.</a:t>
            </a:r>
          </a:p>
          <a:p>
            <a:pPr algn="just"/>
            <a:r>
              <a:rPr lang="en-US" sz="700" dirty="0" smtClean="0"/>
              <a:t>Ritchie J.T. and Earl Burnett. 1968. A Precision Weighing Lysimeter for Row Crop Water Use Studies. </a:t>
            </a:r>
            <a:r>
              <a:rPr lang="es-MX" sz="700" dirty="0" err="1" smtClean="0"/>
              <a:t>Agronomy</a:t>
            </a:r>
            <a:r>
              <a:rPr lang="es-MX" sz="700" dirty="0" smtClean="0"/>
              <a:t> </a:t>
            </a:r>
            <a:r>
              <a:rPr lang="es-MX" sz="700" dirty="0" err="1" smtClean="0"/>
              <a:t>Journal</a:t>
            </a:r>
            <a:r>
              <a:rPr lang="es-MX" sz="700" dirty="0" smtClean="0"/>
              <a:t>, Vol. 60, </a:t>
            </a:r>
            <a:r>
              <a:rPr lang="es-MX" sz="700" dirty="0" err="1" smtClean="0"/>
              <a:t>September-October</a:t>
            </a:r>
            <a:r>
              <a:rPr lang="es-MX" sz="700" dirty="0" smtClean="0"/>
              <a:t>. 645-649.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608</Words>
  <Application>Microsoft Office PowerPoint</Application>
  <PresentationFormat>On-screen Show (4:3)</PresentationFormat>
  <Paragraphs>28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Arturo Chong Eslava. Phytotecnia Department. Autonomous University of Chapingo achong@correo.chapingo.mx</vt:lpstr>
    </vt:vector>
  </TitlesOfParts>
  <Company>NEA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Arturo Chong Eslava. Phytotecnia Department. Autonomous University of Chapingo achong@correo.chapingo.mx</dc:title>
  <dc:creator>User</dc:creator>
  <cp:lastModifiedBy>User</cp:lastModifiedBy>
  <cp:revision>1</cp:revision>
  <dcterms:created xsi:type="dcterms:W3CDTF">2009-11-02T17:34:18Z</dcterms:created>
  <dcterms:modified xsi:type="dcterms:W3CDTF">2009-11-02T17:35:25Z</dcterms:modified>
</cp:coreProperties>
</file>